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8" r:id="rId1"/>
  </p:sldMasterIdLst>
  <p:notesMasterIdLst>
    <p:notesMasterId r:id="rId34"/>
  </p:notesMasterIdLst>
  <p:handoutMasterIdLst>
    <p:handoutMasterId r:id="rId35"/>
  </p:handoutMasterIdLst>
  <p:sldIdLst>
    <p:sldId id="304" r:id="rId2"/>
    <p:sldId id="357" r:id="rId3"/>
    <p:sldId id="363" r:id="rId4"/>
    <p:sldId id="380" r:id="rId5"/>
    <p:sldId id="367" r:id="rId6"/>
    <p:sldId id="378" r:id="rId7"/>
    <p:sldId id="368" r:id="rId8"/>
    <p:sldId id="379" r:id="rId9"/>
    <p:sldId id="358" r:id="rId10"/>
    <p:sldId id="383" r:id="rId11"/>
    <p:sldId id="384" r:id="rId12"/>
    <p:sldId id="391" r:id="rId13"/>
    <p:sldId id="373" r:id="rId14"/>
    <p:sldId id="392" r:id="rId15"/>
    <p:sldId id="389" r:id="rId16"/>
    <p:sldId id="364" r:id="rId17"/>
    <p:sldId id="381" r:id="rId18"/>
    <p:sldId id="388" r:id="rId19"/>
    <p:sldId id="387" r:id="rId20"/>
    <p:sldId id="366" r:id="rId21"/>
    <p:sldId id="371" r:id="rId22"/>
    <p:sldId id="372" r:id="rId23"/>
    <p:sldId id="382" r:id="rId24"/>
    <p:sldId id="370" r:id="rId25"/>
    <p:sldId id="369" r:id="rId26"/>
    <p:sldId id="385" r:id="rId27"/>
    <p:sldId id="362" r:id="rId28"/>
    <p:sldId id="361" r:id="rId29"/>
    <p:sldId id="393" r:id="rId30"/>
    <p:sldId id="349" r:id="rId31"/>
    <p:sldId id="360" r:id="rId32"/>
    <p:sldId id="355" r:id="rId33"/>
  </p:sldIdLst>
  <p:sldSz cx="12192000" cy="6858000"/>
  <p:notesSz cx="9944100" cy="6805613"/>
  <p:defaultTextStyle>
    <a:defPPr>
      <a:defRPr lang="es-P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B0F4"/>
    <a:srgbClr val="FFCCFF"/>
    <a:srgbClr val="9DC3E6"/>
    <a:srgbClr val="5246EA"/>
    <a:srgbClr val="E8E2EA"/>
    <a:srgbClr val="D0E1FC"/>
    <a:srgbClr val="48C2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6318" autoAdjust="0"/>
  </p:normalViewPr>
  <p:slideViewPr>
    <p:cSldViewPr snapToGrid="0">
      <p:cViewPr varScale="1">
        <p:scale>
          <a:sx n="89" d="100"/>
          <a:sy n="89" d="100"/>
        </p:scale>
        <p:origin x="-61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9110" cy="34028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5632689" y="0"/>
            <a:ext cx="4309110" cy="34028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1C6A76-063E-4A78-991E-FA4BA3E8E9D0}" type="datetimeFigureOut">
              <a:rPr lang="es-PE" smtClean="0"/>
              <a:t>23/11/2016</a:t>
            </a:fld>
            <a:endParaRPr lang="es-PE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6464151"/>
            <a:ext cx="4309110" cy="34028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5632689" y="6464151"/>
            <a:ext cx="4309110" cy="34028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6ED71B-9B1D-4ED1-B9B8-446A7DD0BEE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789895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9110" cy="3414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5632689" y="0"/>
            <a:ext cx="4309110" cy="3414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791722A-3824-4D85-BEB4-F0C6E8C96A6E}" type="datetimeFigureOut">
              <a:rPr lang="es-PE"/>
              <a:pPr>
                <a:defRPr/>
              </a:pPr>
              <a:t>23/11/2016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930525" y="850900"/>
            <a:ext cx="4083050" cy="2297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PE" noProof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994410" y="3275201"/>
            <a:ext cx="7955280" cy="267971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PE" noProof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6464151"/>
            <a:ext cx="4309110" cy="3414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5632689" y="6464151"/>
            <a:ext cx="4309110" cy="34146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97C3EEC-0BF0-47D7-A295-03E094A7BBB5}" type="slidenum">
              <a:rPr lang="es-PE" altLang="es-PE"/>
              <a:pPr>
                <a:defRPr/>
              </a:pPr>
              <a:t>‹Nº›</a:t>
            </a:fld>
            <a:endParaRPr lang="es-PE" altLang="es-PE"/>
          </a:p>
        </p:txBody>
      </p:sp>
    </p:spTree>
    <p:extLst>
      <p:ext uri="{BB962C8B-B14F-4D97-AF65-F5344CB8AC3E}">
        <p14:creationId xmlns:p14="http://schemas.microsoft.com/office/powerpoint/2010/main" val="8935848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PE" altLang="es-PE" smtClean="0"/>
          </a:p>
        </p:txBody>
      </p:sp>
      <p:sp>
        <p:nvSpPr>
          <p:cNvPr id="4" name="Marcador de fecha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endParaRPr lang="es-PE">
              <a:solidFill>
                <a:prstClr val="black"/>
              </a:solidFill>
            </a:endParaRPr>
          </a:p>
        </p:txBody>
      </p:sp>
      <p:sp>
        <p:nvSpPr>
          <p:cNvPr id="17413" name="Marcador de número de diapositiva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47957355-3BCE-4534-AD73-B90233010624}" type="slidenum">
              <a:rPr lang="es-PE" altLang="es-PE" smtClean="0">
                <a:solidFill>
                  <a:srgbClr val="000000"/>
                </a:solidFill>
              </a:rPr>
              <a:pPr/>
              <a:t>1</a:t>
            </a:fld>
            <a:endParaRPr lang="es-PE" altLang="es-PE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7517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2 Marcador de notas"/>
          <p:cNvSpPr>
            <a:spLocks noGrp="1"/>
          </p:cNvSpPr>
          <p:nvPr>
            <p:ph type="body" idx="1"/>
          </p:nvPr>
        </p:nvSpPr>
        <p:spPr bwMode="auto">
          <a:xfrm>
            <a:off x="2073990" y="1948344"/>
            <a:ext cx="16589612" cy="1845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s-PE" smtClean="0"/>
          </a:p>
        </p:txBody>
      </p:sp>
      <p:sp>
        <p:nvSpPr>
          <p:cNvPr id="27652" name="3 Marcador de número de diapositiva"/>
          <p:cNvSpPr txBox="1">
            <a:spLocks noGrp="1"/>
          </p:cNvSpPr>
          <p:nvPr/>
        </p:nvSpPr>
        <p:spPr bwMode="auto">
          <a:xfrm>
            <a:off x="11744166" y="3895506"/>
            <a:ext cx="8988823" cy="205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59" tIns="45779" rIns="91559" bIns="4577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E53F893-7520-48CA-8B33-F1A802F39115}" type="slidenum">
              <a:rPr lang="es-ES" altLang="es-PE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30</a:t>
            </a:fld>
            <a:endParaRPr lang="es-ES" altLang="es-PE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9397" name="Marcador de encabezado 3"/>
          <p:cNvSpPr>
            <a:spLocks noGrp="1"/>
          </p:cNvSpPr>
          <p:nvPr>
            <p:ph type="hdr" sz="quarter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PE" altLang="es-MX" smtClean="0">
                <a:solidFill>
                  <a:srgbClr val="000000"/>
                </a:solidFill>
              </a:rPr>
              <a:t>Superintendencia Nacional de Bienes Estatales - SBN                                                      Subdirección de Normas y Capacitación</a:t>
            </a:r>
          </a:p>
        </p:txBody>
      </p:sp>
    </p:spTree>
    <p:extLst>
      <p:ext uri="{BB962C8B-B14F-4D97-AF65-F5344CB8AC3E}">
        <p14:creationId xmlns:p14="http://schemas.microsoft.com/office/powerpoint/2010/main" val="39984034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2 Marcador de notas"/>
          <p:cNvSpPr>
            <a:spLocks noGrp="1"/>
          </p:cNvSpPr>
          <p:nvPr>
            <p:ph type="body" idx="1"/>
          </p:nvPr>
        </p:nvSpPr>
        <p:spPr bwMode="auto">
          <a:xfrm>
            <a:off x="2073990" y="1948344"/>
            <a:ext cx="16589612" cy="1845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s-PE" smtClean="0"/>
          </a:p>
        </p:txBody>
      </p:sp>
      <p:sp>
        <p:nvSpPr>
          <p:cNvPr id="19460" name="3 Marcador de número de diapositiva"/>
          <p:cNvSpPr txBox="1">
            <a:spLocks noGrp="1"/>
          </p:cNvSpPr>
          <p:nvPr/>
        </p:nvSpPr>
        <p:spPr bwMode="auto">
          <a:xfrm>
            <a:off x="11744166" y="3895506"/>
            <a:ext cx="8988823" cy="205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59" tIns="45779" rIns="91559" bIns="4577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B1EA998-EE69-45D5-899E-0172557F4F23}" type="slidenum">
              <a:rPr lang="es-ES" altLang="es-PE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2</a:t>
            </a:fld>
            <a:endParaRPr lang="es-ES" altLang="es-PE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6325" name="Marcador de encabezado 3"/>
          <p:cNvSpPr>
            <a:spLocks noGrp="1"/>
          </p:cNvSpPr>
          <p:nvPr>
            <p:ph type="hdr" sz="quarter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PE" altLang="es-MX" smtClean="0">
                <a:solidFill>
                  <a:srgbClr val="000000"/>
                </a:solidFill>
              </a:rPr>
              <a:t>Superintendencia Nacional de Bienes Estatales - SBN                                                      Subdirección de Normas y Capacitación</a:t>
            </a:r>
          </a:p>
        </p:txBody>
      </p:sp>
    </p:spTree>
    <p:extLst>
      <p:ext uri="{BB962C8B-B14F-4D97-AF65-F5344CB8AC3E}">
        <p14:creationId xmlns:p14="http://schemas.microsoft.com/office/powerpoint/2010/main" val="20664247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2 Marcador de notas"/>
          <p:cNvSpPr>
            <a:spLocks noGrp="1"/>
          </p:cNvSpPr>
          <p:nvPr>
            <p:ph type="body" idx="1"/>
          </p:nvPr>
        </p:nvSpPr>
        <p:spPr bwMode="auto">
          <a:xfrm>
            <a:off x="2073990" y="1948344"/>
            <a:ext cx="16589612" cy="1845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s-PE" smtClean="0"/>
          </a:p>
        </p:txBody>
      </p:sp>
      <p:sp>
        <p:nvSpPr>
          <p:cNvPr id="19460" name="3 Marcador de número de diapositiva"/>
          <p:cNvSpPr txBox="1">
            <a:spLocks noGrp="1"/>
          </p:cNvSpPr>
          <p:nvPr/>
        </p:nvSpPr>
        <p:spPr bwMode="auto">
          <a:xfrm>
            <a:off x="11744166" y="3895506"/>
            <a:ext cx="8988823" cy="205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59" tIns="45779" rIns="91559" bIns="4577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B1EA998-EE69-45D5-899E-0172557F4F23}" type="slidenum">
              <a:rPr lang="es-ES" altLang="es-PE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3</a:t>
            </a:fld>
            <a:endParaRPr lang="es-ES" altLang="es-PE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6325" name="Marcador de encabezado 3"/>
          <p:cNvSpPr>
            <a:spLocks noGrp="1"/>
          </p:cNvSpPr>
          <p:nvPr>
            <p:ph type="hdr" sz="quarter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PE" altLang="es-MX" smtClean="0">
                <a:solidFill>
                  <a:srgbClr val="000000"/>
                </a:solidFill>
              </a:rPr>
              <a:t>Superintendencia Nacional de Bienes Estatales - SBN                                                      Subdirección de Normas y Capacitación</a:t>
            </a:r>
          </a:p>
        </p:txBody>
      </p:sp>
    </p:spTree>
    <p:extLst>
      <p:ext uri="{BB962C8B-B14F-4D97-AF65-F5344CB8AC3E}">
        <p14:creationId xmlns:p14="http://schemas.microsoft.com/office/powerpoint/2010/main" val="20664247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2 Marcador de notas"/>
          <p:cNvSpPr>
            <a:spLocks noGrp="1"/>
          </p:cNvSpPr>
          <p:nvPr>
            <p:ph type="body" idx="1"/>
          </p:nvPr>
        </p:nvSpPr>
        <p:spPr bwMode="auto">
          <a:xfrm>
            <a:off x="2073990" y="1948344"/>
            <a:ext cx="16589612" cy="1845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s-PE" smtClean="0"/>
          </a:p>
        </p:txBody>
      </p:sp>
      <p:sp>
        <p:nvSpPr>
          <p:cNvPr id="19460" name="3 Marcador de número de diapositiva"/>
          <p:cNvSpPr txBox="1">
            <a:spLocks noGrp="1"/>
          </p:cNvSpPr>
          <p:nvPr/>
        </p:nvSpPr>
        <p:spPr bwMode="auto">
          <a:xfrm>
            <a:off x="11744166" y="3895506"/>
            <a:ext cx="8988823" cy="205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59" tIns="45779" rIns="91559" bIns="4577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B1EA998-EE69-45D5-899E-0172557F4F23}" type="slidenum">
              <a:rPr lang="es-ES" altLang="es-PE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5</a:t>
            </a:fld>
            <a:endParaRPr lang="es-ES" altLang="es-PE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6325" name="Marcador de encabezado 3"/>
          <p:cNvSpPr>
            <a:spLocks noGrp="1"/>
          </p:cNvSpPr>
          <p:nvPr>
            <p:ph type="hdr" sz="quarter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PE" altLang="es-MX" smtClean="0">
                <a:solidFill>
                  <a:srgbClr val="000000"/>
                </a:solidFill>
              </a:rPr>
              <a:t>Superintendencia Nacional de Bienes Estatales - SBN                                                      Subdirección de Normas y Capacitación</a:t>
            </a:r>
          </a:p>
        </p:txBody>
      </p:sp>
    </p:spTree>
    <p:extLst>
      <p:ext uri="{BB962C8B-B14F-4D97-AF65-F5344CB8AC3E}">
        <p14:creationId xmlns:p14="http://schemas.microsoft.com/office/powerpoint/2010/main" val="20664247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7C3EEC-0BF0-47D7-A295-03E094A7BBB5}" type="slidenum">
              <a:rPr lang="es-PE" altLang="es-PE" smtClean="0"/>
              <a:pPr>
                <a:defRPr/>
              </a:pPr>
              <a:t>6</a:t>
            </a:fld>
            <a:endParaRPr lang="es-PE" altLang="es-PE"/>
          </a:p>
        </p:txBody>
      </p:sp>
    </p:spTree>
    <p:extLst>
      <p:ext uri="{BB962C8B-B14F-4D97-AF65-F5344CB8AC3E}">
        <p14:creationId xmlns:p14="http://schemas.microsoft.com/office/powerpoint/2010/main" val="18731007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7C3EEC-0BF0-47D7-A295-03E094A7BBB5}" type="slidenum">
              <a:rPr lang="es-PE" altLang="es-PE" smtClean="0"/>
              <a:pPr>
                <a:defRPr/>
              </a:pPr>
              <a:t>10</a:t>
            </a:fld>
            <a:endParaRPr lang="es-PE" altLang="es-PE"/>
          </a:p>
        </p:txBody>
      </p:sp>
    </p:spTree>
    <p:extLst>
      <p:ext uri="{BB962C8B-B14F-4D97-AF65-F5344CB8AC3E}">
        <p14:creationId xmlns:p14="http://schemas.microsoft.com/office/powerpoint/2010/main" val="18731007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7C3EEC-0BF0-47D7-A295-03E094A7BBB5}" type="slidenum">
              <a:rPr lang="es-PE" altLang="es-PE" smtClean="0"/>
              <a:pPr>
                <a:defRPr/>
              </a:pPr>
              <a:t>12</a:t>
            </a:fld>
            <a:endParaRPr lang="es-PE" altLang="es-PE"/>
          </a:p>
        </p:txBody>
      </p:sp>
    </p:spTree>
    <p:extLst>
      <p:ext uri="{BB962C8B-B14F-4D97-AF65-F5344CB8AC3E}">
        <p14:creationId xmlns:p14="http://schemas.microsoft.com/office/powerpoint/2010/main" val="18731007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7C3EEC-0BF0-47D7-A295-03E094A7BBB5}" type="slidenum">
              <a:rPr lang="es-PE" altLang="es-PE" smtClean="0"/>
              <a:pPr>
                <a:defRPr/>
              </a:pPr>
              <a:t>15</a:t>
            </a:fld>
            <a:endParaRPr lang="es-PE" altLang="es-PE"/>
          </a:p>
        </p:txBody>
      </p:sp>
    </p:spTree>
    <p:extLst>
      <p:ext uri="{BB962C8B-B14F-4D97-AF65-F5344CB8AC3E}">
        <p14:creationId xmlns:p14="http://schemas.microsoft.com/office/powerpoint/2010/main" val="18731007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7C3EEC-0BF0-47D7-A295-03E094A7BBB5}" type="slidenum">
              <a:rPr lang="es-PE" altLang="es-PE" smtClean="0"/>
              <a:pPr>
                <a:defRPr/>
              </a:pPr>
              <a:t>19</a:t>
            </a:fld>
            <a:endParaRPr lang="es-PE" altLang="es-PE"/>
          </a:p>
        </p:txBody>
      </p:sp>
    </p:spTree>
    <p:extLst>
      <p:ext uri="{BB962C8B-B14F-4D97-AF65-F5344CB8AC3E}">
        <p14:creationId xmlns:p14="http://schemas.microsoft.com/office/powerpoint/2010/main" val="1873100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672AAC0-953E-4DC8-954B-828F9DF13061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80301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C704B71-9831-4095-BE6C-15A3E8E3AD9E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22648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9DB73A1-20E5-42BE-9E4E-F912B446AF07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095857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5E5944E-95AE-4D9E-AAE8-FDA49CED4EAB}" type="slidenum">
              <a:rPr lang="es-ES" altLang="es-PE"/>
              <a:pPr>
                <a:defRPr/>
              </a:pPr>
              <a:t>‹Nº›</a:t>
            </a:fld>
            <a:endParaRPr lang="es-ES" altLang="es-PE"/>
          </a:p>
        </p:txBody>
      </p:sp>
    </p:spTree>
    <p:extLst>
      <p:ext uri="{BB962C8B-B14F-4D97-AF65-F5344CB8AC3E}">
        <p14:creationId xmlns:p14="http://schemas.microsoft.com/office/powerpoint/2010/main" val="4277561401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ítulo, 1 obje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3DF6F4E-F36C-4B32-B15B-6BD18CA22947}" type="slidenum">
              <a:rPr lang="es-ES" altLang="es-PE"/>
              <a:pPr>
                <a:defRPr/>
              </a:pPr>
              <a:t>‹Nº›</a:t>
            </a:fld>
            <a:endParaRPr lang="es-ES" altLang="es-PE"/>
          </a:p>
        </p:txBody>
      </p:sp>
    </p:spTree>
    <p:extLst>
      <p:ext uri="{BB962C8B-B14F-4D97-AF65-F5344CB8AC3E}">
        <p14:creationId xmlns:p14="http://schemas.microsoft.com/office/powerpoint/2010/main" val="1000924521"/>
      </p:ext>
    </p:extLst>
  </p:cSld>
  <p:clrMapOvr>
    <a:masterClrMapping/>
  </p:clrMapOvr>
  <p:transition spd="med">
    <p:cover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7D50338-7986-4383-ABF2-DD1F62F8AEB1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16742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47B2B7B-472A-4160-A43C-0682577530E9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17594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D0760FA-3519-45C5-94AD-DB246DB30D1C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70060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BB77792-2C46-4D24-AA98-828F286372F9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47233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A6C452A-130C-40C2-BD4E-7F145333EAB3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29048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E02AE69-C490-444C-962E-3A164CF38DA9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43483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614AFC1-2ED2-40EA-8922-9D82721BC1E8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73282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s-PE" noProof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36093B7-420D-4CFF-AB3C-38DC20C4FC06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30033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título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PE" smtClean="0"/>
              <a:t>Haga clic para modificar el estilo de título del patrón</a:t>
            </a:r>
            <a:endParaRPr lang="es-PE" altLang="es-PE" smtClean="0"/>
          </a:p>
        </p:txBody>
      </p:sp>
      <p:sp>
        <p:nvSpPr>
          <p:cNvPr id="1027" name="Marcador de texto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PE" smtClean="0"/>
              <a:t>Haga clic para modificar el estilo de texto del patrón</a:t>
            </a:r>
          </a:p>
          <a:p>
            <a:pPr lvl="1"/>
            <a:r>
              <a:rPr lang="es-ES" altLang="es-PE" smtClean="0"/>
              <a:t>Segundo nivel</a:t>
            </a:r>
          </a:p>
          <a:p>
            <a:pPr lvl="2"/>
            <a:r>
              <a:rPr lang="es-ES" altLang="es-PE" smtClean="0"/>
              <a:t>Tercer nivel</a:t>
            </a:r>
          </a:p>
          <a:p>
            <a:pPr lvl="3"/>
            <a:r>
              <a:rPr lang="es-ES" altLang="es-PE" smtClean="0"/>
              <a:t>Cuarto nivel</a:t>
            </a:r>
          </a:p>
          <a:p>
            <a:pPr lvl="4"/>
            <a:r>
              <a:rPr lang="es-ES" altLang="es-PE" smtClean="0"/>
              <a:t>Quinto nivel</a:t>
            </a:r>
            <a:endParaRPr lang="es-PE" altLang="es-PE" smtClean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8C36FD9E-54AE-4A98-9092-7409CCC585EB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  <p:sldLayoutId id="2147483892" r:id="rId2"/>
    <p:sldLayoutId id="2147483893" r:id="rId3"/>
    <p:sldLayoutId id="2147483894" r:id="rId4"/>
    <p:sldLayoutId id="2147483895" r:id="rId5"/>
    <p:sldLayoutId id="2147483896" r:id="rId6"/>
    <p:sldLayoutId id="2147483897" r:id="rId7"/>
    <p:sldLayoutId id="2147483898" r:id="rId8"/>
    <p:sldLayoutId id="2147483899" r:id="rId9"/>
    <p:sldLayoutId id="2147483900" r:id="rId10"/>
    <p:sldLayoutId id="2147483901" r:id="rId11"/>
    <p:sldLayoutId id="2147483902" r:id="rId12"/>
    <p:sldLayoutId id="2147483903" r:id="rId13"/>
  </p:sldLayoutIdLst>
  <p:hf sldNum="0" hdr="0" ftr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13.jpeg"/><Relationship Id="rId7" Type="http://schemas.microsoft.com/office/2007/relationships/hdphoto" Target="../media/hdphoto1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8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044478" y="1807534"/>
            <a:ext cx="8176346" cy="2157715"/>
          </a:xfrm>
        </p:spPr>
        <p:txBody>
          <a:bodyPr rtlCol="0">
            <a:noAutofit/>
          </a:bodyPr>
          <a:lstStyle/>
          <a:p>
            <a:pPr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s-PE" sz="4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Arrendamiento </a:t>
            </a:r>
            <a:br>
              <a:rPr lang="es-PE" sz="4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</a:br>
            <a:r>
              <a:rPr lang="es-PE" sz="4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de predios estatales</a:t>
            </a:r>
            <a:endParaRPr lang="es-PE" sz="44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Elipse"/>
          <p:cNvSpPr/>
          <p:nvPr/>
        </p:nvSpPr>
        <p:spPr>
          <a:xfrm>
            <a:off x="1553605" y="892886"/>
            <a:ext cx="8601739" cy="470109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s-PE" altLang="es-MX" sz="2800" b="1" dirty="0" smtClean="0">
              <a:solidFill>
                <a:schemeClr val="accent2">
                  <a:lumMod val="75000"/>
                </a:schemeClr>
              </a:solidFill>
              <a:latin typeface="Constantia" panose="02030602050306030303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s-PE" altLang="es-MX" sz="2800" b="1" dirty="0" smtClean="0">
                <a:solidFill>
                  <a:schemeClr val="accent2">
                    <a:lumMod val="75000"/>
                  </a:schemeClr>
                </a:solidFill>
                <a:latin typeface="Constantia" panose="02030602050306030303" pitchFamily="18" charset="0"/>
              </a:rPr>
              <a:t>¿EN QUE CASOS PROCEDE EL ARRENDAMIENTO DIRECTO?</a:t>
            </a:r>
          </a:p>
          <a:p>
            <a:pPr algn="ctr">
              <a:lnSpc>
                <a:spcPct val="150000"/>
              </a:lnSpc>
            </a:pPr>
            <a:endParaRPr lang="es-PE" altLang="es-MX" sz="2800" b="1" dirty="0">
              <a:solidFill>
                <a:schemeClr val="accent2">
                  <a:lumMod val="75000"/>
                </a:schemeClr>
              </a:solidFill>
              <a:latin typeface="Constantia" panose="02030602050306030303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s-PE" altLang="es-PE" sz="2800" b="1" dirty="0" smtClean="0">
                <a:solidFill>
                  <a:schemeClr val="accent2">
                    <a:lumMod val="75000"/>
                  </a:schemeClr>
                </a:solidFill>
                <a:latin typeface="Constantia" panose="02030602050306030303" pitchFamily="18" charset="0"/>
              </a:rPr>
              <a:t> </a:t>
            </a:r>
            <a:endParaRPr lang="es-PE" altLang="es-PE" sz="2800" b="1" dirty="0">
              <a:solidFill>
                <a:schemeClr val="accent2">
                  <a:lumMod val="75000"/>
                </a:schemeClr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3590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 redondeado"/>
          <p:cNvSpPr/>
          <p:nvPr/>
        </p:nvSpPr>
        <p:spPr>
          <a:xfrm>
            <a:off x="4219826" y="3934432"/>
            <a:ext cx="6021451" cy="2028169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effectLst>
            <a:glow rad="101600">
              <a:srgbClr val="FFCCFF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ts val="2300"/>
              </a:lnSpc>
              <a:defRPr/>
            </a:pPr>
            <a:endParaRPr lang="es-ES" sz="2400" dirty="0" smtClean="0">
              <a:solidFill>
                <a:prstClr val="black"/>
              </a:solidFill>
              <a:latin typeface="Constantia" panose="02030602050306030303" pitchFamily="18" charset="0"/>
              <a:cs typeface="Arial" charset="0"/>
            </a:endParaRPr>
          </a:p>
          <a:p>
            <a:pPr algn="just">
              <a:lnSpc>
                <a:spcPts val="2300"/>
              </a:lnSpc>
              <a:defRPr/>
            </a:pPr>
            <a:r>
              <a:rPr lang="es-ES" sz="2400" dirty="0" smtClean="0">
                <a:solidFill>
                  <a:prstClr val="black"/>
                </a:solidFill>
                <a:latin typeface="Constantia" panose="02030602050306030303" pitchFamily="18" charset="0"/>
                <a:cs typeface="Arial" charset="0"/>
              </a:rPr>
              <a:t>2) Cuando la </a:t>
            </a:r>
            <a:r>
              <a:rPr lang="es-ES" sz="2400" b="1" dirty="0" smtClean="0">
                <a:solidFill>
                  <a:prstClr val="black"/>
                </a:solidFill>
                <a:latin typeface="Constantia" panose="02030602050306030303" pitchFamily="18" charset="0"/>
                <a:cs typeface="Arial" charset="0"/>
              </a:rPr>
              <a:t>renta  es  menor  a  50%   de   </a:t>
            </a:r>
          </a:p>
          <a:p>
            <a:pPr algn="just">
              <a:lnSpc>
                <a:spcPts val="2300"/>
              </a:lnSpc>
              <a:defRPr/>
            </a:pPr>
            <a:r>
              <a:rPr lang="es-ES" sz="2400" b="1" dirty="0">
                <a:solidFill>
                  <a:prstClr val="black"/>
                </a:solidFill>
                <a:latin typeface="Constantia" panose="02030602050306030303" pitchFamily="18" charset="0"/>
                <a:cs typeface="Arial" charset="0"/>
              </a:rPr>
              <a:t> </a:t>
            </a:r>
            <a:r>
              <a:rPr lang="es-ES" sz="2400" b="1" dirty="0" smtClean="0">
                <a:solidFill>
                  <a:prstClr val="black"/>
                </a:solidFill>
                <a:latin typeface="Constantia" panose="02030602050306030303" pitchFamily="18" charset="0"/>
                <a:cs typeface="Arial" charset="0"/>
              </a:rPr>
              <a:t>   una (01) UIT  </a:t>
            </a:r>
            <a:r>
              <a:rPr lang="es-ES" sz="2400" dirty="0" smtClean="0">
                <a:solidFill>
                  <a:prstClr val="black"/>
                </a:solidFill>
                <a:latin typeface="Constantia" panose="02030602050306030303" pitchFamily="18" charset="0"/>
                <a:cs typeface="Arial" charset="0"/>
              </a:rPr>
              <a:t>y  el  período </a:t>
            </a:r>
            <a:r>
              <a:rPr lang="es-ES" sz="2400" dirty="0">
                <a:solidFill>
                  <a:prstClr val="black"/>
                </a:solidFill>
                <a:latin typeface="Constantia" panose="02030602050306030303" pitchFamily="18" charset="0"/>
                <a:cs typeface="Arial" charset="0"/>
              </a:rPr>
              <a:t>no exceda de </a:t>
            </a:r>
            <a:endParaRPr lang="es-ES" sz="2400" dirty="0" smtClean="0">
              <a:solidFill>
                <a:prstClr val="black"/>
              </a:solidFill>
              <a:latin typeface="Constantia" panose="02030602050306030303" pitchFamily="18" charset="0"/>
              <a:cs typeface="Arial" charset="0"/>
            </a:endParaRPr>
          </a:p>
          <a:p>
            <a:pPr algn="just">
              <a:lnSpc>
                <a:spcPts val="2300"/>
              </a:lnSpc>
              <a:defRPr/>
            </a:pPr>
            <a:r>
              <a:rPr lang="es-ES" sz="2400" dirty="0">
                <a:solidFill>
                  <a:prstClr val="black"/>
                </a:solidFill>
                <a:latin typeface="Constantia" panose="02030602050306030303" pitchFamily="18" charset="0"/>
                <a:cs typeface="Arial" charset="0"/>
              </a:rPr>
              <a:t> </a:t>
            </a:r>
            <a:r>
              <a:rPr lang="es-ES" sz="2400" dirty="0" smtClean="0">
                <a:solidFill>
                  <a:prstClr val="black"/>
                </a:solidFill>
                <a:latin typeface="Constantia" panose="02030602050306030303" pitchFamily="18" charset="0"/>
                <a:cs typeface="Arial" charset="0"/>
              </a:rPr>
              <a:t>   un </a:t>
            </a:r>
            <a:r>
              <a:rPr lang="es-ES" sz="2400" dirty="0">
                <a:solidFill>
                  <a:prstClr val="black"/>
                </a:solidFill>
                <a:latin typeface="Constantia" panose="02030602050306030303" pitchFamily="18" charset="0"/>
                <a:cs typeface="Arial" charset="0"/>
              </a:rPr>
              <a:t>(01) </a:t>
            </a:r>
            <a:r>
              <a:rPr lang="es-ES" sz="2400" dirty="0" smtClean="0">
                <a:solidFill>
                  <a:prstClr val="black"/>
                </a:solidFill>
                <a:latin typeface="Constantia" panose="02030602050306030303" pitchFamily="18" charset="0"/>
                <a:cs typeface="Arial" charset="0"/>
              </a:rPr>
              <a:t>año.      En  este  supuesto,  puede </a:t>
            </a:r>
          </a:p>
          <a:p>
            <a:pPr algn="just">
              <a:lnSpc>
                <a:spcPts val="2300"/>
              </a:lnSpc>
              <a:defRPr/>
            </a:pPr>
            <a:r>
              <a:rPr lang="es-ES" sz="2400" dirty="0">
                <a:solidFill>
                  <a:prstClr val="black"/>
                </a:solidFill>
                <a:latin typeface="Constantia" panose="02030602050306030303" pitchFamily="18" charset="0"/>
                <a:cs typeface="Arial" charset="0"/>
              </a:rPr>
              <a:t> </a:t>
            </a:r>
            <a:r>
              <a:rPr lang="es-ES" sz="2400" dirty="0" smtClean="0">
                <a:solidFill>
                  <a:prstClr val="black"/>
                </a:solidFill>
                <a:latin typeface="Constantia" panose="02030602050306030303" pitchFamily="18" charset="0"/>
                <a:cs typeface="Arial" charset="0"/>
              </a:rPr>
              <a:t>   renovarse  el  contrato  hasta  en dos </a:t>
            </a:r>
            <a:r>
              <a:rPr lang="es-ES" sz="2400" dirty="0">
                <a:solidFill>
                  <a:prstClr val="black"/>
                </a:solidFill>
                <a:latin typeface="Constantia" panose="02030602050306030303" pitchFamily="18" charset="0"/>
                <a:cs typeface="Arial" charset="0"/>
              </a:rPr>
              <a:t>(02)  </a:t>
            </a:r>
            <a:r>
              <a:rPr lang="es-ES" sz="2400" dirty="0" smtClean="0">
                <a:solidFill>
                  <a:prstClr val="black"/>
                </a:solidFill>
                <a:latin typeface="Constantia" panose="02030602050306030303" pitchFamily="18" charset="0"/>
                <a:cs typeface="Arial" charset="0"/>
              </a:rPr>
              <a:t>  </a:t>
            </a:r>
          </a:p>
          <a:p>
            <a:pPr algn="just">
              <a:lnSpc>
                <a:spcPts val="2300"/>
              </a:lnSpc>
              <a:defRPr/>
            </a:pPr>
            <a:r>
              <a:rPr lang="es-ES" sz="2400" dirty="0">
                <a:solidFill>
                  <a:prstClr val="black"/>
                </a:solidFill>
                <a:latin typeface="Constantia" panose="02030602050306030303" pitchFamily="18" charset="0"/>
                <a:cs typeface="Arial" charset="0"/>
              </a:rPr>
              <a:t> </a:t>
            </a:r>
            <a:r>
              <a:rPr lang="es-ES" sz="2400" dirty="0" smtClean="0">
                <a:solidFill>
                  <a:prstClr val="black"/>
                </a:solidFill>
                <a:latin typeface="Constantia" panose="02030602050306030303" pitchFamily="18" charset="0"/>
                <a:cs typeface="Arial" charset="0"/>
              </a:rPr>
              <a:t>   oportunidades.</a:t>
            </a:r>
          </a:p>
          <a:p>
            <a:pPr algn="just">
              <a:lnSpc>
                <a:spcPts val="2300"/>
              </a:lnSpc>
              <a:defRPr/>
            </a:pPr>
            <a:endParaRPr lang="es-ES" sz="2400" dirty="0">
              <a:solidFill>
                <a:prstClr val="black"/>
              </a:solidFill>
              <a:latin typeface="Constantia" panose="02030602050306030303" pitchFamily="18" charset="0"/>
              <a:cs typeface="Arial" charset="0"/>
            </a:endParaRPr>
          </a:p>
        </p:txBody>
      </p:sp>
      <p:sp>
        <p:nvSpPr>
          <p:cNvPr id="12" name="11 Rectángulo redondeado"/>
          <p:cNvSpPr/>
          <p:nvPr/>
        </p:nvSpPr>
        <p:spPr>
          <a:xfrm>
            <a:off x="4219827" y="1495312"/>
            <a:ext cx="6021451" cy="2097740"/>
          </a:xfrm>
          <a:prstGeom prst="roundRect">
            <a:avLst/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effectLst>
            <a:glow rad="101600">
              <a:srgbClr val="FFCCFF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ts val="2300"/>
              </a:lnSpc>
              <a:defRPr/>
            </a:pPr>
            <a:endParaRPr lang="es-ES" sz="2200" b="1" dirty="0" smtClean="0">
              <a:solidFill>
                <a:prstClr val="black"/>
              </a:solidFill>
              <a:latin typeface="Constantia" panose="02030602050306030303" pitchFamily="18" charset="0"/>
              <a:cs typeface="Arial" charset="0"/>
            </a:endParaRPr>
          </a:p>
          <a:p>
            <a:pPr algn="just">
              <a:lnSpc>
                <a:spcPts val="2300"/>
              </a:lnSpc>
              <a:defRPr/>
            </a:pPr>
            <a:r>
              <a:rPr lang="es-ES" sz="2200" b="1" dirty="0" smtClean="0">
                <a:solidFill>
                  <a:prstClr val="black"/>
                </a:solidFill>
                <a:latin typeface="Constantia" panose="02030602050306030303" pitchFamily="18" charset="0"/>
                <a:cs typeface="Arial" charset="0"/>
              </a:rPr>
              <a:t>1) Po</a:t>
            </a:r>
            <a:r>
              <a:rPr lang="es-ES" sz="2400" b="1" dirty="0" smtClean="0">
                <a:solidFill>
                  <a:prstClr val="black"/>
                </a:solidFill>
                <a:latin typeface="Constantia" panose="02030602050306030303" pitchFamily="18" charset="0"/>
                <a:cs typeface="Arial" charset="0"/>
              </a:rPr>
              <a:t>sesión </a:t>
            </a:r>
            <a:r>
              <a:rPr lang="es-ES" sz="2400" b="1" dirty="0">
                <a:solidFill>
                  <a:prstClr val="black"/>
                </a:solidFill>
                <a:latin typeface="Constantia" panose="02030602050306030303" pitchFamily="18" charset="0"/>
                <a:cs typeface="Arial" charset="0"/>
              </a:rPr>
              <a:t>mayor a un (1) año, anterior </a:t>
            </a:r>
            <a:r>
              <a:rPr lang="es-ES" altLang="es-PE" sz="2400" b="1" dirty="0">
                <a:solidFill>
                  <a:prstClr val="black"/>
                </a:solidFill>
                <a:latin typeface="Constantia" panose="02030602050306030303" pitchFamily="18" charset="0"/>
                <a:cs typeface="Arial" charset="0"/>
              </a:rPr>
              <a:t>al 15-03-2008</a:t>
            </a:r>
            <a:r>
              <a:rPr lang="es-ES" altLang="es-PE" sz="2400" dirty="0">
                <a:solidFill>
                  <a:prstClr val="black"/>
                </a:solidFill>
                <a:latin typeface="Constantia" panose="02030602050306030303" pitchFamily="18" charset="0"/>
                <a:cs typeface="Arial" charset="0"/>
              </a:rPr>
              <a:t> (publicación Reglamento </a:t>
            </a:r>
            <a:r>
              <a:rPr lang="es-ES" altLang="es-PE" sz="2400" dirty="0" smtClean="0">
                <a:solidFill>
                  <a:prstClr val="black"/>
                </a:solidFill>
                <a:latin typeface="Constantia" panose="02030602050306030303" pitchFamily="18" charset="0"/>
                <a:cs typeface="Arial" charset="0"/>
              </a:rPr>
              <a:t>de Ley </a:t>
            </a:r>
            <a:r>
              <a:rPr lang="es-ES" altLang="es-PE" sz="2400" dirty="0">
                <a:solidFill>
                  <a:prstClr val="black"/>
                </a:solidFill>
                <a:latin typeface="Constantia" panose="02030602050306030303" pitchFamily="18" charset="0"/>
                <a:cs typeface="Arial" charset="0"/>
              </a:rPr>
              <a:t>29151</a:t>
            </a:r>
            <a:r>
              <a:rPr lang="es-ES" altLang="es-PE" sz="2400" dirty="0" smtClean="0">
                <a:solidFill>
                  <a:prstClr val="black"/>
                </a:solidFill>
                <a:latin typeface="Constantia" panose="02030602050306030303" pitchFamily="18" charset="0"/>
                <a:cs typeface="Arial" charset="0"/>
              </a:rPr>
              <a:t>) y </a:t>
            </a:r>
            <a:r>
              <a:rPr lang="es-ES" altLang="es-PE" sz="2400" u="sng" dirty="0" smtClean="0">
                <a:solidFill>
                  <a:prstClr val="black"/>
                </a:solidFill>
                <a:latin typeface="Constantia" panose="02030602050306030303" pitchFamily="18" charset="0"/>
                <a:cs typeface="Arial" charset="0"/>
              </a:rPr>
              <a:t>siempre </a:t>
            </a:r>
            <a:r>
              <a:rPr lang="es-PE" altLang="es-PE" sz="2400" u="sng" dirty="0" smtClean="0">
                <a:solidFill>
                  <a:prstClr val="black"/>
                </a:solidFill>
                <a:latin typeface="Constantia" panose="02030602050306030303" pitchFamily="18" charset="0"/>
                <a:cs typeface="Arial" charset="0"/>
              </a:rPr>
              <a:t>que  el poseedor  </a:t>
            </a:r>
            <a:r>
              <a:rPr lang="es-PE" altLang="es-PE" sz="2400" u="sng" dirty="0">
                <a:solidFill>
                  <a:prstClr val="black"/>
                </a:solidFill>
                <a:latin typeface="Constantia" panose="02030602050306030303" pitchFamily="18" charset="0"/>
                <a:cs typeface="Arial" charset="0"/>
              </a:rPr>
              <a:t>pague  </a:t>
            </a:r>
            <a:r>
              <a:rPr lang="es-PE" altLang="es-PE" sz="2400" u="sng" dirty="0" smtClean="0">
                <a:solidFill>
                  <a:prstClr val="black"/>
                </a:solidFill>
                <a:latin typeface="Constantia" panose="02030602050306030303" pitchFamily="18" charset="0"/>
                <a:cs typeface="Arial" charset="0"/>
              </a:rPr>
              <a:t>la renta  del año inmediato  </a:t>
            </a:r>
            <a:r>
              <a:rPr lang="es-PE" altLang="es-PE" sz="2400" u="sng" dirty="0">
                <a:solidFill>
                  <a:prstClr val="black"/>
                </a:solidFill>
                <a:latin typeface="Constantia" panose="02030602050306030303" pitchFamily="18" charset="0"/>
                <a:cs typeface="Arial" charset="0"/>
              </a:rPr>
              <a:t>anterior  a  </a:t>
            </a:r>
            <a:r>
              <a:rPr lang="es-PE" altLang="es-PE" sz="2400" u="sng" dirty="0" smtClean="0">
                <a:solidFill>
                  <a:prstClr val="black"/>
                </a:solidFill>
                <a:latin typeface="Constantia" panose="02030602050306030303" pitchFamily="18" charset="0"/>
                <a:cs typeface="Arial" charset="0"/>
              </a:rPr>
              <a:t>la suscripción  </a:t>
            </a:r>
            <a:r>
              <a:rPr lang="es-PE" altLang="es-PE" sz="2400" u="sng" dirty="0">
                <a:solidFill>
                  <a:prstClr val="black"/>
                </a:solidFill>
                <a:latin typeface="Constantia" panose="02030602050306030303" pitchFamily="18" charset="0"/>
                <a:cs typeface="Arial" charset="0"/>
              </a:rPr>
              <a:t>del  contrato</a:t>
            </a:r>
            <a:r>
              <a:rPr lang="es-PE" altLang="es-PE" sz="2400" dirty="0">
                <a:solidFill>
                  <a:prstClr val="black"/>
                </a:solidFill>
                <a:latin typeface="Constantia" panose="02030602050306030303" pitchFamily="18" charset="0"/>
                <a:cs typeface="Arial" charset="0"/>
              </a:rPr>
              <a:t>.</a:t>
            </a:r>
          </a:p>
          <a:p>
            <a:pPr algn="ctr">
              <a:lnSpc>
                <a:spcPts val="2300"/>
              </a:lnSpc>
              <a:defRPr/>
            </a:pPr>
            <a:endParaRPr lang="es-ES" sz="2200" dirty="0">
              <a:solidFill>
                <a:prstClr val="black"/>
              </a:solidFill>
              <a:latin typeface="Constantia" panose="02030602050306030303" pitchFamily="18" charset="0"/>
              <a:cs typeface="Arial" charset="0"/>
            </a:endParaRPr>
          </a:p>
        </p:txBody>
      </p:sp>
      <p:pic>
        <p:nvPicPr>
          <p:cNvPr id="13" name="Marcador de contenido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0957" y="2054708"/>
            <a:ext cx="3146491" cy="3076687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952173" y="684014"/>
            <a:ext cx="1013394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altLang="es-MX" sz="2600" b="1" dirty="0" smtClean="0">
                <a:solidFill>
                  <a:srgbClr val="ED7D3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Supuestos en los cuales procede el </a:t>
            </a:r>
            <a:r>
              <a:rPr lang="es-PE" altLang="es-MX" sz="2600" b="1" u="sng" dirty="0" smtClean="0">
                <a:solidFill>
                  <a:srgbClr val="ED7D3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arrendamiento directo</a:t>
            </a:r>
            <a:r>
              <a:rPr lang="es-PE" altLang="es-MX" sz="2600" b="1" dirty="0" smtClean="0">
                <a:solidFill>
                  <a:srgbClr val="ED7D3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:</a:t>
            </a:r>
            <a:endParaRPr lang="es-PE" sz="2600" b="1" dirty="0">
              <a:solidFill>
                <a:srgbClr val="ED7D31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9830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Elipse"/>
          <p:cNvSpPr/>
          <p:nvPr/>
        </p:nvSpPr>
        <p:spPr>
          <a:xfrm>
            <a:off x="1553605" y="925157"/>
            <a:ext cx="8601739" cy="4883971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s-PE" altLang="es-MX" sz="2800" b="1" dirty="0" smtClean="0">
              <a:solidFill>
                <a:schemeClr val="accent2">
                  <a:lumMod val="75000"/>
                </a:schemeClr>
              </a:solidFill>
              <a:latin typeface="Constantia" panose="02030602050306030303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s-PE" altLang="es-MX" sz="2800" b="1" dirty="0" smtClean="0">
                <a:solidFill>
                  <a:schemeClr val="accent2">
                    <a:lumMod val="75000"/>
                  </a:schemeClr>
                </a:solidFill>
                <a:latin typeface="Constantia" panose="02030602050306030303" pitchFamily="18" charset="0"/>
              </a:rPr>
              <a:t>PROCEDIMIENTOS </a:t>
            </a:r>
          </a:p>
          <a:p>
            <a:pPr algn="ctr">
              <a:lnSpc>
                <a:spcPct val="150000"/>
              </a:lnSpc>
            </a:pPr>
            <a:r>
              <a:rPr lang="es-PE" altLang="es-MX" sz="2800" b="1" dirty="0" smtClean="0">
                <a:solidFill>
                  <a:schemeClr val="accent2">
                    <a:lumMod val="75000"/>
                  </a:schemeClr>
                </a:solidFill>
                <a:latin typeface="Constantia" panose="02030602050306030303" pitchFamily="18" charset="0"/>
              </a:rPr>
              <a:t>DEL ARRENDAMIENTO</a:t>
            </a:r>
          </a:p>
          <a:p>
            <a:pPr algn="ctr">
              <a:lnSpc>
                <a:spcPct val="150000"/>
              </a:lnSpc>
            </a:pPr>
            <a:endParaRPr lang="es-PE" altLang="es-MX" sz="2800" b="1" dirty="0">
              <a:solidFill>
                <a:schemeClr val="accent2">
                  <a:lumMod val="75000"/>
                </a:schemeClr>
              </a:solidFill>
              <a:latin typeface="Constantia" panose="02030602050306030303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s-PE" altLang="es-PE" sz="2800" b="1" dirty="0" smtClean="0">
                <a:solidFill>
                  <a:schemeClr val="accent2">
                    <a:lumMod val="75000"/>
                  </a:schemeClr>
                </a:solidFill>
                <a:latin typeface="Constantia" panose="02030602050306030303" pitchFamily="18" charset="0"/>
              </a:rPr>
              <a:t> </a:t>
            </a:r>
            <a:endParaRPr lang="es-PE" altLang="es-PE" sz="2800" b="1" dirty="0">
              <a:solidFill>
                <a:schemeClr val="accent2">
                  <a:lumMod val="75000"/>
                </a:schemeClr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33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redondeado 8"/>
          <p:cNvSpPr/>
          <p:nvPr/>
        </p:nvSpPr>
        <p:spPr>
          <a:xfrm>
            <a:off x="9369911" y="2412303"/>
            <a:ext cx="2237590" cy="117448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dirty="0" smtClean="0"/>
              <a:t>Liquidación de gastos y </a:t>
            </a:r>
            <a:r>
              <a:rPr lang="es-PE" sz="2000" dirty="0" smtClean="0"/>
              <a:t>distribución de ingresos</a:t>
            </a:r>
            <a:endParaRPr lang="es-PE" sz="2000" dirty="0"/>
          </a:p>
        </p:txBody>
      </p:sp>
      <p:sp>
        <p:nvSpPr>
          <p:cNvPr id="10" name="Rectángulo redondeado 9"/>
          <p:cNvSpPr/>
          <p:nvPr/>
        </p:nvSpPr>
        <p:spPr>
          <a:xfrm>
            <a:off x="9369911" y="4119830"/>
            <a:ext cx="2237589" cy="132431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1600" dirty="0" smtClean="0"/>
              <a:t>Remisión de Información para </a:t>
            </a:r>
            <a:r>
              <a:rPr lang="es-PE" sz="2000" dirty="0" smtClean="0"/>
              <a:t>actualizar SINABIP </a:t>
            </a:r>
          </a:p>
          <a:p>
            <a:pPr algn="ctr"/>
            <a:r>
              <a:rPr lang="es-PE" sz="1600" dirty="0" smtClean="0"/>
              <a:t>(10 días hábiles de suscrito contrato)</a:t>
            </a:r>
            <a:endParaRPr lang="es-PE" sz="1600" dirty="0"/>
          </a:p>
        </p:txBody>
      </p:sp>
      <p:sp>
        <p:nvSpPr>
          <p:cNvPr id="11" name="Rectángulo redondeado 10"/>
          <p:cNvSpPr/>
          <p:nvPr/>
        </p:nvSpPr>
        <p:spPr>
          <a:xfrm>
            <a:off x="6566120" y="4225967"/>
            <a:ext cx="2322540" cy="83729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2000" dirty="0" smtClean="0"/>
              <a:t>Suscripción del Contrato</a:t>
            </a:r>
            <a:endParaRPr lang="es-PE" sz="2000" dirty="0"/>
          </a:p>
        </p:txBody>
      </p:sp>
      <p:sp>
        <p:nvSpPr>
          <p:cNvPr id="12" name="Rectángulo redondeado 11"/>
          <p:cNvSpPr/>
          <p:nvPr/>
        </p:nvSpPr>
        <p:spPr>
          <a:xfrm>
            <a:off x="6566120" y="2775457"/>
            <a:ext cx="2339987" cy="94001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2000" dirty="0" smtClean="0"/>
              <a:t>Pago</a:t>
            </a:r>
            <a:r>
              <a:rPr lang="es-PE" sz="1600" dirty="0" smtClean="0"/>
              <a:t> </a:t>
            </a:r>
            <a:r>
              <a:rPr lang="es-PE" dirty="0" smtClean="0"/>
              <a:t>de 1ª cuota de Renta y de Garantía de fiel cumplimiento</a:t>
            </a:r>
            <a:endParaRPr lang="es-PE" dirty="0"/>
          </a:p>
        </p:txBody>
      </p:sp>
      <p:sp>
        <p:nvSpPr>
          <p:cNvPr id="13" name="Rectángulo redondeado 12"/>
          <p:cNvSpPr/>
          <p:nvPr/>
        </p:nvSpPr>
        <p:spPr>
          <a:xfrm>
            <a:off x="6566120" y="1368512"/>
            <a:ext cx="2339987" cy="96818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2000" dirty="0"/>
              <a:t>Expedición de la Resolución</a:t>
            </a:r>
          </a:p>
        </p:txBody>
      </p:sp>
      <p:sp>
        <p:nvSpPr>
          <p:cNvPr id="14" name="Rectángulo redondeado 13"/>
          <p:cNvSpPr/>
          <p:nvPr/>
        </p:nvSpPr>
        <p:spPr>
          <a:xfrm>
            <a:off x="3723587" y="1368513"/>
            <a:ext cx="2311453" cy="92286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2000" dirty="0" smtClean="0"/>
              <a:t>Informe </a:t>
            </a:r>
          </a:p>
          <a:p>
            <a:pPr algn="ctr"/>
            <a:r>
              <a:rPr lang="es-PE" sz="2000" dirty="0" smtClean="0"/>
              <a:t>Técnico legal</a:t>
            </a:r>
            <a:endParaRPr lang="es-PE" sz="2000" dirty="0"/>
          </a:p>
        </p:txBody>
      </p:sp>
      <p:sp>
        <p:nvSpPr>
          <p:cNvPr id="15" name="Rectángulo redondeado 14"/>
          <p:cNvSpPr/>
          <p:nvPr/>
        </p:nvSpPr>
        <p:spPr>
          <a:xfrm>
            <a:off x="3723588" y="2727466"/>
            <a:ext cx="2311452" cy="1035995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2000" dirty="0" smtClean="0"/>
              <a:t>Comunicación al postor de la aceptación de su propuesta</a:t>
            </a:r>
            <a:endParaRPr lang="es-PE" sz="2000" dirty="0"/>
          </a:p>
        </p:txBody>
      </p:sp>
      <p:sp>
        <p:nvSpPr>
          <p:cNvPr id="16" name="Rectángulo redondeado 15"/>
          <p:cNvSpPr/>
          <p:nvPr/>
        </p:nvSpPr>
        <p:spPr>
          <a:xfrm>
            <a:off x="3723589" y="4225968"/>
            <a:ext cx="2398873" cy="897948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2000" dirty="0" smtClean="0"/>
              <a:t>Apertura de sobres </a:t>
            </a:r>
            <a:r>
              <a:rPr lang="es-PE" dirty="0" smtClean="0"/>
              <a:t>y </a:t>
            </a:r>
            <a:r>
              <a:rPr lang="es-PE" sz="2000" dirty="0" smtClean="0"/>
              <a:t>elección de oferta ganadora</a:t>
            </a:r>
            <a:endParaRPr lang="es-PE" sz="2000" dirty="0"/>
          </a:p>
        </p:txBody>
      </p:sp>
      <p:sp>
        <p:nvSpPr>
          <p:cNvPr id="17" name="Rectángulo redondeado 16"/>
          <p:cNvSpPr/>
          <p:nvPr/>
        </p:nvSpPr>
        <p:spPr>
          <a:xfrm>
            <a:off x="3723589" y="5629403"/>
            <a:ext cx="2430317" cy="986550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2000" dirty="0" smtClean="0"/>
              <a:t>Presentación de sobres cerrados </a:t>
            </a:r>
            <a:r>
              <a:rPr lang="es-PE" dirty="0" smtClean="0"/>
              <a:t>(propuesta de renta)</a:t>
            </a:r>
            <a:endParaRPr lang="es-PE" dirty="0"/>
          </a:p>
        </p:txBody>
      </p:sp>
      <p:sp>
        <p:nvSpPr>
          <p:cNvPr id="18" name="Rectángulo redondeado 17"/>
          <p:cNvSpPr/>
          <p:nvPr/>
        </p:nvSpPr>
        <p:spPr>
          <a:xfrm>
            <a:off x="783318" y="5629402"/>
            <a:ext cx="2409955" cy="98655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dirty="0" smtClean="0"/>
              <a:t>Publicación de la convocatoria pública</a:t>
            </a:r>
            <a:endParaRPr lang="es-PE" dirty="0"/>
          </a:p>
        </p:txBody>
      </p:sp>
      <p:sp>
        <p:nvSpPr>
          <p:cNvPr id="19" name="Rectángulo redondeado 18"/>
          <p:cNvSpPr/>
          <p:nvPr/>
        </p:nvSpPr>
        <p:spPr>
          <a:xfrm>
            <a:off x="783318" y="4225967"/>
            <a:ext cx="2409956" cy="959017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1600" dirty="0" smtClean="0"/>
              <a:t>Valorización comercial </a:t>
            </a:r>
          </a:p>
          <a:p>
            <a:pPr algn="ctr"/>
            <a:r>
              <a:rPr lang="es-PE" sz="1600" dirty="0" smtClean="0"/>
              <a:t>del predio y determinación de la renta</a:t>
            </a:r>
            <a:endParaRPr lang="es-PE" sz="1600" dirty="0"/>
          </a:p>
        </p:txBody>
      </p:sp>
      <p:sp>
        <p:nvSpPr>
          <p:cNvPr id="20" name="Rectángulo redondeado 19"/>
          <p:cNvSpPr/>
          <p:nvPr/>
        </p:nvSpPr>
        <p:spPr>
          <a:xfrm>
            <a:off x="742278" y="2727466"/>
            <a:ext cx="2450995" cy="988005"/>
          </a:xfrm>
          <a:prstGeom prst="roundRect">
            <a:avLst/>
          </a:prstGeom>
          <a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dirty="0" smtClean="0"/>
              <a:t>Conformidad de la autoridad competente</a:t>
            </a:r>
          </a:p>
          <a:p>
            <a:pPr algn="ctr"/>
            <a:r>
              <a:rPr lang="es-PE" dirty="0" smtClean="0"/>
              <a:t>(órgano superior) </a:t>
            </a:r>
            <a:endParaRPr lang="es-PE" dirty="0"/>
          </a:p>
        </p:txBody>
      </p:sp>
      <p:sp>
        <p:nvSpPr>
          <p:cNvPr id="21" name="Rectángulo redondeado 20"/>
          <p:cNvSpPr/>
          <p:nvPr/>
        </p:nvSpPr>
        <p:spPr>
          <a:xfrm>
            <a:off x="742278" y="1323192"/>
            <a:ext cx="2450995" cy="968188"/>
          </a:xfrm>
          <a:prstGeom prst="roundRect">
            <a:avLst/>
          </a:prstGeom>
          <a:blipFill>
            <a:blip r:embed="rId8"/>
            <a:tile tx="0" ty="0" sx="100000" sy="100000" flip="none" algn="tl"/>
          </a:blip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dirty="0" smtClean="0"/>
              <a:t>Identificación de predios estatales aptos </a:t>
            </a:r>
          </a:p>
          <a:p>
            <a:pPr algn="ctr"/>
            <a:r>
              <a:rPr lang="es-PE" dirty="0" smtClean="0"/>
              <a:t>(unidad orgánica)</a:t>
            </a:r>
            <a:endParaRPr lang="es-PE" dirty="0"/>
          </a:p>
        </p:txBody>
      </p:sp>
      <p:sp>
        <p:nvSpPr>
          <p:cNvPr id="22" name="Flecha abajo 21"/>
          <p:cNvSpPr/>
          <p:nvPr/>
        </p:nvSpPr>
        <p:spPr>
          <a:xfrm>
            <a:off x="1797080" y="2302413"/>
            <a:ext cx="280416" cy="329184"/>
          </a:xfrm>
          <a:prstGeom prst="down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3" name="Flecha abajo 22"/>
          <p:cNvSpPr/>
          <p:nvPr/>
        </p:nvSpPr>
        <p:spPr>
          <a:xfrm>
            <a:off x="7556791" y="3695353"/>
            <a:ext cx="280416" cy="3291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4" name="Flecha abajo 23"/>
          <p:cNvSpPr/>
          <p:nvPr/>
        </p:nvSpPr>
        <p:spPr>
          <a:xfrm>
            <a:off x="7514137" y="2336699"/>
            <a:ext cx="280416" cy="3291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5" name="Flecha abajo 24"/>
          <p:cNvSpPr/>
          <p:nvPr/>
        </p:nvSpPr>
        <p:spPr>
          <a:xfrm>
            <a:off x="1826693" y="3696378"/>
            <a:ext cx="280416" cy="329184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6" name="Flecha abajo 25"/>
          <p:cNvSpPr/>
          <p:nvPr/>
        </p:nvSpPr>
        <p:spPr>
          <a:xfrm>
            <a:off x="1827567" y="5184985"/>
            <a:ext cx="280416" cy="329184"/>
          </a:xfrm>
          <a:prstGeom prst="downArrow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9" name="Flecha abajo 28"/>
          <p:cNvSpPr/>
          <p:nvPr/>
        </p:nvSpPr>
        <p:spPr>
          <a:xfrm rot="16200000">
            <a:off x="8913044" y="4416946"/>
            <a:ext cx="280416" cy="3291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0" name="Flecha abajo 29"/>
          <p:cNvSpPr/>
          <p:nvPr/>
        </p:nvSpPr>
        <p:spPr>
          <a:xfrm rot="10800000">
            <a:off x="4696498" y="2412302"/>
            <a:ext cx="334175" cy="315164"/>
          </a:xfrm>
          <a:prstGeom prst="down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2" name="Flecha derecha 31"/>
          <p:cNvSpPr/>
          <p:nvPr/>
        </p:nvSpPr>
        <p:spPr>
          <a:xfrm>
            <a:off x="5971026" y="1722563"/>
            <a:ext cx="365760" cy="260084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3" name="Flecha derecha 32"/>
          <p:cNvSpPr/>
          <p:nvPr/>
        </p:nvSpPr>
        <p:spPr>
          <a:xfrm>
            <a:off x="3193273" y="5932029"/>
            <a:ext cx="365760" cy="260084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5" name="Flecha abajo 34"/>
          <p:cNvSpPr/>
          <p:nvPr/>
        </p:nvSpPr>
        <p:spPr>
          <a:xfrm rot="10800000">
            <a:off x="4686728" y="5273034"/>
            <a:ext cx="334175" cy="356369"/>
          </a:xfrm>
          <a:prstGeom prst="downArrow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6" name="Flecha abajo 35"/>
          <p:cNvSpPr/>
          <p:nvPr/>
        </p:nvSpPr>
        <p:spPr>
          <a:xfrm rot="10800000">
            <a:off x="4715089" y="3906039"/>
            <a:ext cx="334175" cy="356369"/>
          </a:xfrm>
          <a:prstGeom prst="downArrow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" name="Rectángulo 2"/>
          <p:cNvSpPr/>
          <p:nvPr/>
        </p:nvSpPr>
        <p:spPr>
          <a:xfrm>
            <a:off x="2645664" y="282118"/>
            <a:ext cx="658783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2700" b="1" dirty="0">
                <a:solidFill>
                  <a:srgbClr val="ED7D3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Procedimiento de Arrendamiento </a:t>
            </a:r>
            <a:endParaRPr lang="es-PE" sz="2700" b="1" dirty="0" smtClean="0">
              <a:solidFill>
                <a:srgbClr val="ED7D31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pPr algn="ctr"/>
            <a:r>
              <a:rPr lang="es-PE" sz="2800" b="1" u="sng" dirty="0" smtClean="0">
                <a:solidFill>
                  <a:srgbClr val="ED7D3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Por convocatoria pública </a:t>
            </a:r>
            <a:endParaRPr lang="es-PE" sz="2800" b="1" u="sng" dirty="0">
              <a:solidFill>
                <a:srgbClr val="ED7D31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37" name="Flecha abajo 35"/>
          <p:cNvSpPr/>
          <p:nvPr/>
        </p:nvSpPr>
        <p:spPr>
          <a:xfrm rot="10800000">
            <a:off x="10321617" y="3763461"/>
            <a:ext cx="334175" cy="356369"/>
          </a:xfrm>
          <a:prstGeom prst="downArrow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55175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redondeado 8"/>
          <p:cNvSpPr/>
          <p:nvPr/>
        </p:nvSpPr>
        <p:spPr>
          <a:xfrm>
            <a:off x="9235219" y="2665867"/>
            <a:ext cx="2372282" cy="92092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dirty="0" smtClean="0"/>
              <a:t>Liquidación de gastos y distribución de ingresos</a:t>
            </a:r>
            <a:endParaRPr lang="es-PE" dirty="0"/>
          </a:p>
        </p:txBody>
      </p:sp>
      <p:sp>
        <p:nvSpPr>
          <p:cNvPr id="10" name="Rectángulo redondeado 9"/>
          <p:cNvSpPr/>
          <p:nvPr/>
        </p:nvSpPr>
        <p:spPr>
          <a:xfrm>
            <a:off x="9233499" y="4119830"/>
            <a:ext cx="2374001" cy="132431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dirty="0" smtClean="0"/>
              <a:t>Remisión de Información para actualizar SINABIP </a:t>
            </a:r>
          </a:p>
          <a:p>
            <a:pPr algn="ctr"/>
            <a:r>
              <a:rPr lang="es-PE" sz="1600" dirty="0" smtClean="0"/>
              <a:t>(10 días hábiles de suscrito contrato)</a:t>
            </a:r>
            <a:endParaRPr lang="es-PE" sz="1600" dirty="0"/>
          </a:p>
        </p:txBody>
      </p:sp>
      <p:sp>
        <p:nvSpPr>
          <p:cNvPr id="11" name="Rectángulo redondeado 10"/>
          <p:cNvSpPr/>
          <p:nvPr/>
        </p:nvSpPr>
        <p:spPr>
          <a:xfrm>
            <a:off x="6566120" y="4225967"/>
            <a:ext cx="2175395" cy="83729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dirty="0" smtClean="0"/>
              <a:t>Suscripción del Contrato</a:t>
            </a:r>
            <a:endParaRPr lang="es-PE" dirty="0"/>
          </a:p>
        </p:txBody>
      </p:sp>
      <p:sp>
        <p:nvSpPr>
          <p:cNvPr id="12" name="Rectángulo redondeado 11"/>
          <p:cNvSpPr/>
          <p:nvPr/>
        </p:nvSpPr>
        <p:spPr>
          <a:xfrm>
            <a:off x="6566120" y="2775457"/>
            <a:ext cx="2175395" cy="94001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1600" dirty="0" smtClean="0"/>
              <a:t>Pago de la 1ª cuota de Renta y de Garantía de fiel cumplimiento</a:t>
            </a:r>
            <a:endParaRPr lang="es-PE" sz="1600" dirty="0"/>
          </a:p>
        </p:txBody>
      </p:sp>
      <p:sp>
        <p:nvSpPr>
          <p:cNvPr id="13" name="Rectángulo redondeado 12"/>
          <p:cNvSpPr/>
          <p:nvPr/>
        </p:nvSpPr>
        <p:spPr>
          <a:xfrm>
            <a:off x="6566120" y="1368512"/>
            <a:ext cx="2175395" cy="96818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dirty="0"/>
              <a:t>Expedición de la Resolución</a:t>
            </a:r>
          </a:p>
        </p:txBody>
      </p:sp>
      <p:sp>
        <p:nvSpPr>
          <p:cNvPr id="14" name="Rectángulo redondeado 13"/>
          <p:cNvSpPr/>
          <p:nvPr/>
        </p:nvSpPr>
        <p:spPr>
          <a:xfrm>
            <a:off x="3723587" y="1368513"/>
            <a:ext cx="2311453" cy="92286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2000" dirty="0" smtClean="0"/>
              <a:t>Informe </a:t>
            </a:r>
          </a:p>
          <a:p>
            <a:pPr algn="ctr"/>
            <a:r>
              <a:rPr lang="es-PE" sz="2000" dirty="0" smtClean="0"/>
              <a:t>Técnico legal</a:t>
            </a:r>
            <a:endParaRPr lang="es-PE" sz="2000" dirty="0"/>
          </a:p>
        </p:txBody>
      </p:sp>
      <p:sp>
        <p:nvSpPr>
          <p:cNvPr id="15" name="Rectángulo redondeado 14"/>
          <p:cNvSpPr/>
          <p:nvPr/>
        </p:nvSpPr>
        <p:spPr>
          <a:xfrm>
            <a:off x="3723588" y="2727466"/>
            <a:ext cx="2311452" cy="1035995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2000" dirty="0" smtClean="0"/>
              <a:t>Aceptación del administrado</a:t>
            </a:r>
            <a:endParaRPr lang="es-PE" sz="2000" dirty="0"/>
          </a:p>
        </p:txBody>
      </p:sp>
      <p:sp>
        <p:nvSpPr>
          <p:cNvPr id="16" name="Rectángulo redondeado 15"/>
          <p:cNvSpPr/>
          <p:nvPr/>
        </p:nvSpPr>
        <p:spPr>
          <a:xfrm>
            <a:off x="3723589" y="4262408"/>
            <a:ext cx="2398873" cy="922576"/>
          </a:xfrm>
          <a:prstGeom prst="roundRect">
            <a:avLst/>
          </a:prstGeom>
          <a:pattFill prst="pct80">
            <a:fgClr>
              <a:schemeClr val="accent6">
                <a:lumMod val="40000"/>
                <a:lumOff val="60000"/>
              </a:schemeClr>
            </a:fgClr>
            <a:bgClr>
              <a:schemeClr val="bg1"/>
            </a:bgClr>
          </a:patt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2000" dirty="0" smtClean="0"/>
              <a:t>Comunicación</a:t>
            </a:r>
            <a:r>
              <a:rPr lang="es-PE" dirty="0" smtClean="0"/>
              <a:t> de la renta al administrado </a:t>
            </a:r>
            <a:endParaRPr lang="es-PE" dirty="0"/>
          </a:p>
        </p:txBody>
      </p:sp>
      <p:sp>
        <p:nvSpPr>
          <p:cNvPr id="17" name="Rectángulo redondeado 16"/>
          <p:cNvSpPr/>
          <p:nvPr/>
        </p:nvSpPr>
        <p:spPr>
          <a:xfrm>
            <a:off x="3723589" y="5629403"/>
            <a:ext cx="2430317" cy="98655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2000" dirty="0" smtClean="0"/>
              <a:t>Valorización</a:t>
            </a:r>
            <a:endParaRPr lang="es-PE" dirty="0"/>
          </a:p>
          <a:p>
            <a:pPr algn="ctr"/>
            <a:r>
              <a:rPr lang="es-PE" dirty="0" smtClean="0"/>
              <a:t>y </a:t>
            </a:r>
            <a:r>
              <a:rPr lang="es-PE" sz="2000" dirty="0"/>
              <a:t>determinación </a:t>
            </a:r>
            <a:endParaRPr lang="es-PE" sz="2000" dirty="0" smtClean="0"/>
          </a:p>
          <a:p>
            <a:pPr algn="ctr"/>
            <a:r>
              <a:rPr lang="es-PE" sz="2000" dirty="0" smtClean="0"/>
              <a:t>de </a:t>
            </a:r>
            <a:r>
              <a:rPr lang="es-PE" sz="2000" dirty="0"/>
              <a:t>la renta</a:t>
            </a:r>
          </a:p>
        </p:txBody>
      </p:sp>
      <p:sp>
        <p:nvSpPr>
          <p:cNvPr id="18" name="Rectángulo redondeado 17"/>
          <p:cNvSpPr/>
          <p:nvPr/>
        </p:nvSpPr>
        <p:spPr>
          <a:xfrm>
            <a:off x="783318" y="5629402"/>
            <a:ext cx="2409955" cy="98655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dirty="0" smtClean="0"/>
              <a:t>En causal de posesión: </a:t>
            </a:r>
            <a:r>
              <a:rPr lang="es-PE" sz="2000" dirty="0" smtClean="0"/>
              <a:t>Inspección técnica  </a:t>
            </a:r>
            <a:endParaRPr lang="es-PE" sz="2000" dirty="0"/>
          </a:p>
        </p:txBody>
      </p:sp>
      <p:sp>
        <p:nvSpPr>
          <p:cNvPr id="19" name="Rectángulo redondeado 18"/>
          <p:cNvSpPr/>
          <p:nvPr/>
        </p:nvSpPr>
        <p:spPr>
          <a:xfrm>
            <a:off x="742278" y="4262408"/>
            <a:ext cx="2409956" cy="959017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2000" dirty="0"/>
              <a:t>Diagnóstico técnico legal del predio</a:t>
            </a:r>
          </a:p>
        </p:txBody>
      </p:sp>
      <p:sp>
        <p:nvSpPr>
          <p:cNvPr id="20" name="Rectángulo redondeado 19"/>
          <p:cNvSpPr/>
          <p:nvPr/>
        </p:nvSpPr>
        <p:spPr>
          <a:xfrm>
            <a:off x="742278" y="2775457"/>
            <a:ext cx="2450995" cy="940014"/>
          </a:xfrm>
          <a:prstGeom prst="roundRect">
            <a:avLst/>
          </a:prstGeom>
          <a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2000" dirty="0" smtClean="0"/>
              <a:t>Evaluación de la solicitud</a:t>
            </a:r>
            <a:endParaRPr lang="es-PE" sz="2000" dirty="0"/>
          </a:p>
        </p:txBody>
      </p:sp>
      <p:sp>
        <p:nvSpPr>
          <p:cNvPr id="21" name="Rectángulo redondeado 20"/>
          <p:cNvSpPr/>
          <p:nvPr/>
        </p:nvSpPr>
        <p:spPr>
          <a:xfrm>
            <a:off x="742278" y="1323192"/>
            <a:ext cx="2450995" cy="968188"/>
          </a:xfrm>
          <a:prstGeom prst="roundRect">
            <a:avLst/>
          </a:prstGeom>
          <a:blipFill>
            <a:blip r:embed="rId7"/>
            <a:tile tx="0" ty="0" sx="100000" sy="100000" flip="none" algn="tl"/>
          </a:blip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2000" dirty="0" smtClean="0"/>
              <a:t>Presentación de la Solicitud</a:t>
            </a:r>
            <a:endParaRPr lang="es-PE" sz="2000" dirty="0"/>
          </a:p>
        </p:txBody>
      </p:sp>
      <p:sp>
        <p:nvSpPr>
          <p:cNvPr id="22" name="Flecha abajo 21"/>
          <p:cNvSpPr/>
          <p:nvPr/>
        </p:nvSpPr>
        <p:spPr>
          <a:xfrm>
            <a:off x="1797080" y="2302413"/>
            <a:ext cx="280416" cy="329184"/>
          </a:xfrm>
          <a:prstGeom prst="down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3" name="Flecha abajo 22"/>
          <p:cNvSpPr/>
          <p:nvPr/>
        </p:nvSpPr>
        <p:spPr>
          <a:xfrm>
            <a:off x="7556791" y="3695353"/>
            <a:ext cx="280416" cy="3291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4" name="Flecha abajo 23"/>
          <p:cNvSpPr/>
          <p:nvPr/>
        </p:nvSpPr>
        <p:spPr>
          <a:xfrm>
            <a:off x="7514137" y="2336699"/>
            <a:ext cx="280416" cy="3291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5" name="Flecha abajo 24"/>
          <p:cNvSpPr/>
          <p:nvPr/>
        </p:nvSpPr>
        <p:spPr>
          <a:xfrm>
            <a:off x="1826693" y="3696378"/>
            <a:ext cx="280416" cy="329184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6" name="Flecha abajo 25"/>
          <p:cNvSpPr/>
          <p:nvPr/>
        </p:nvSpPr>
        <p:spPr>
          <a:xfrm>
            <a:off x="1827567" y="5184985"/>
            <a:ext cx="280416" cy="329184"/>
          </a:xfrm>
          <a:prstGeom prst="downArrow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9" name="Flecha abajo 28"/>
          <p:cNvSpPr/>
          <p:nvPr/>
        </p:nvSpPr>
        <p:spPr>
          <a:xfrm rot="16200000">
            <a:off x="8765899" y="4515917"/>
            <a:ext cx="280416" cy="3291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2" name="Flecha derecha 31"/>
          <p:cNvSpPr/>
          <p:nvPr/>
        </p:nvSpPr>
        <p:spPr>
          <a:xfrm>
            <a:off x="5971026" y="1722563"/>
            <a:ext cx="365760" cy="260084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3" name="Flecha derecha 32"/>
          <p:cNvSpPr/>
          <p:nvPr/>
        </p:nvSpPr>
        <p:spPr>
          <a:xfrm>
            <a:off x="3193273" y="5932029"/>
            <a:ext cx="365760" cy="260084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5" name="Flecha abajo 34"/>
          <p:cNvSpPr/>
          <p:nvPr/>
        </p:nvSpPr>
        <p:spPr>
          <a:xfrm rot="10800000">
            <a:off x="4715088" y="5349577"/>
            <a:ext cx="334176" cy="248209"/>
          </a:xfrm>
          <a:prstGeom prst="downArrow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6" name="Flecha abajo 35"/>
          <p:cNvSpPr/>
          <p:nvPr/>
        </p:nvSpPr>
        <p:spPr>
          <a:xfrm rot="10800000">
            <a:off x="4715089" y="3906039"/>
            <a:ext cx="334175" cy="356369"/>
          </a:xfrm>
          <a:prstGeom prst="downArrow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" name="Rectángulo 2"/>
          <p:cNvSpPr/>
          <p:nvPr/>
        </p:nvSpPr>
        <p:spPr>
          <a:xfrm>
            <a:off x="2645664" y="282118"/>
            <a:ext cx="6587837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2700" b="1" dirty="0">
                <a:solidFill>
                  <a:srgbClr val="ED7D3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Procedimiento de Arrendamiento </a:t>
            </a:r>
            <a:endParaRPr lang="es-PE" sz="2700" b="1" dirty="0" smtClean="0">
              <a:solidFill>
                <a:srgbClr val="ED7D31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pPr algn="ctr"/>
            <a:r>
              <a:rPr lang="es-PE" sz="2800" b="1" u="sng" dirty="0" smtClean="0">
                <a:solidFill>
                  <a:srgbClr val="ED7D3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Arrendamiento Directo</a:t>
            </a:r>
            <a:endParaRPr lang="es-PE" sz="2800" b="1" u="sng" dirty="0">
              <a:solidFill>
                <a:srgbClr val="ED7D31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37" name="Flecha abajo 35"/>
          <p:cNvSpPr/>
          <p:nvPr/>
        </p:nvSpPr>
        <p:spPr>
          <a:xfrm rot="10800000">
            <a:off x="10183488" y="3763461"/>
            <a:ext cx="334175" cy="356369"/>
          </a:xfrm>
          <a:prstGeom prst="downArrow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8" name="Flecha abajo 35"/>
          <p:cNvSpPr/>
          <p:nvPr/>
        </p:nvSpPr>
        <p:spPr>
          <a:xfrm rot="10800000">
            <a:off x="4693571" y="2412339"/>
            <a:ext cx="334175" cy="356369"/>
          </a:xfrm>
          <a:prstGeom prst="downArrow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04291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Elipse"/>
          <p:cNvSpPr/>
          <p:nvPr/>
        </p:nvSpPr>
        <p:spPr>
          <a:xfrm>
            <a:off x="1553605" y="925157"/>
            <a:ext cx="8601739" cy="4883971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s-PE" altLang="es-MX" sz="2800" b="1" dirty="0" smtClean="0">
              <a:solidFill>
                <a:schemeClr val="accent2">
                  <a:lumMod val="75000"/>
                </a:schemeClr>
              </a:solidFill>
              <a:latin typeface="Constantia" panose="02030602050306030303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s-PE" altLang="es-MX" sz="2800" b="1" dirty="0" smtClean="0">
                <a:solidFill>
                  <a:schemeClr val="accent2">
                    <a:lumMod val="75000"/>
                  </a:schemeClr>
                </a:solidFill>
                <a:latin typeface="Constantia" panose="02030602050306030303" pitchFamily="18" charset="0"/>
              </a:rPr>
              <a:t>¿CÓMO SE DETERMINA </a:t>
            </a:r>
          </a:p>
          <a:p>
            <a:pPr algn="ctr">
              <a:lnSpc>
                <a:spcPct val="150000"/>
              </a:lnSpc>
            </a:pPr>
            <a:r>
              <a:rPr lang="es-PE" altLang="es-MX" sz="2800" b="1" dirty="0" smtClean="0">
                <a:solidFill>
                  <a:schemeClr val="accent2">
                    <a:lumMod val="75000"/>
                  </a:schemeClr>
                </a:solidFill>
                <a:latin typeface="Constantia" panose="02030602050306030303" pitchFamily="18" charset="0"/>
              </a:rPr>
              <a:t>EL VALOR DE LA RENTA?</a:t>
            </a:r>
          </a:p>
          <a:p>
            <a:pPr algn="ctr">
              <a:lnSpc>
                <a:spcPct val="150000"/>
              </a:lnSpc>
            </a:pPr>
            <a:endParaRPr lang="es-PE" altLang="es-MX" sz="2800" b="1" dirty="0">
              <a:solidFill>
                <a:schemeClr val="accent2">
                  <a:lumMod val="75000"/>
                </a:schemeClr>
              </a:solidFill>
              <a:latin typeface="Constantia" panose="02030602050306030303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s-PE" altLang="es-PE" sz="2800" b="1" dirty="0" smtClean="0">
                <a:solidFill>
                  <a:schemeClr val="accent2">
                    <a:lumMod val="75000"/>
                  </a:schemeClr>
                </a:solidFill>
                <a:latin typeface="Constantia" panose="02030602050306030303" pitchFamily="18" charset="0"/>
              </a:rPr>
              <a:t> </a:t>
            </a:r>
            <a:endParaRPr lang="es-PE" altLang="es-PE" sz="2800" b="1" dirty="0">
              <a:solidFill>
                <a:schemeClr val="accent2">
                  <a:lumMod val="75000"/>
                </a:schemeClr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8631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49101" y="365126"/>
            <a:ext cx="8918090" cy="730028"/>
          </a:xfrm>
        </p:spPr>
        <p:txBody>
          <a:bodyPr/>
          <a:lstStyle/>
          <a:p>
            <a:pPr algn="ctr"/>
            <a:r>
              <a:rPr lang="es-PE" altLang="es-PE" sz="2800" b="1" dirty="0" smtClean="0">
                <a:solidFill>
                  <a:srgbClr val="ED7D3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+mn-ea"/>
                <a:cs typeface="Arial" panose="020B0604020202020204" pitchFamily="34" charset="0"/>
              </a:rPr>
              <a:t>    Arrendamiento </a:t>
            </a:r>
            <a:r>
              <a:rPr lang="es-PE" altLang="es-PE" sz="2800" b="1" dirty="0">
                <a:solidFill>
                  <a:srgbClr val="ED7D3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+mn-ea"/>
                <a:cs typeface="Arial" panose="020B0604020202020204" pitchFamily="34" charset="0"/>
              </a:rPr>
              <a:t>de predios estatales</a:t>
            </a:r>
            <a:endParaRPr lang="es-PE" sz="2800" b="1" dirty="0">
              <a:solidFill>
                <a:srgbClr val="ED7D31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6 Elipse"/>
          <p:cNvSpPr/>
          <p:nvPr/>
        </p:nvSpPr>
        <p:spPr>
          <a:xfrm>
            <a:off x="613185" y="1932056"/>
            <a:ext cx="3078491" cy="3059492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s-PE" altLang="es-PE" sz="2400" b="1" dirty="0" smtClean="0">
                <a:solidFill>
                  <a:schemeClr val="accent2">
                    <a:lumMod val="75000"/>
                  </a:schemeClr>
                </a:solidFill>
                <a:latin typeface="Constantia" panose="02030602050306030303" pitchFamily="18" charset="0"/>
              </a:rPr>
              <a:t>EL VALOR DE LA RENTA:</a:t>
            </a:r>
            <a:r>
              <a:rPr lang="es-PE" altLang="es-PE" b="1" dirty="0" smtClean="0">
                <a:solidFill>
                  <a:schemeClr val="accent2">
                    <a:lumMod val="75000"/>
                  </a:schemeClr>
                </a:solidFill>
                <a:latin typeface="Constantia" panose="02030602050306030303" pitchFamily="18" charset="0"/>
              </a:rPr>
              <a:t> </a:t>
            </a:r>
            <a:endParaRPr lang="es-PE" altLang="es-PE" b="1" dirty="0">
              <a:solidFill>
                <a:schemeClr val="accent2">
                  <a:lumMod val="75000"/>
                </a:schemeClr>
              </a:solidFill>
              <a:latin typeface="Constantia" panose="02030602050306030303" pitchFamily="18" charset="0"/>
            </a:endParaRPr>
          </a:p>
          <a:p>
            <a:pPr algn="ctr">
              <a:lnSpc>
                <a:spcPct val="150000"/>
              </a:lnSpc>
            </a:pPr>
            <a:endParaRPr lang="es-PE" altLang="es-PE" b="1" dirty="0">
              <a:solidFill>
                <a:schemeClr val="accent2">
                  <a:lumMod val="75000"/>
                </a:schemeClr>
              </a:solidFill>
              <a:latin typeface="Constantia" panose="02030602050306030303" pitchFamily="18" charset="0"/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4550483" y="2950948"/>
            <a:ext cx="5916708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altLang="es-PE" sz="2100" dirty="0" smtClean="0">
                <a:solidFill>
                  <a:srgbClr val="000000"/>
                </a:solidFill>
                <a:latin typeface="Constantia" panose="02030602050306030303" pitchFamily="18" charset="0"/>
              </a:rPr>
              <a:t>A </a:t>
            </a:r>
            <a:r>
              <a:rPr lang="es-PE" altLang="es-PE" sz="2100" b="1" dirty="0">
                <a:solidFill>
                  <a:srgbClr val="000000"/>
                </a:solidFill>
                <a:latin typeface="Constantia" panose="02030602050306030303" pitchFamily="18" charset="0"/>
              </a:rPr>
              <a:t>valor </a:t>
            </a:r>
            <a:r>
              <a:rPr lang="es-PE" altLang="es-PE" sz="2100" b="1" dirty="0" smtClean="0">
                <a:solidFill>
                  <a:srgbClr val="000000"/>
                </a:solidFill>
                <a:latin typeface="Constantia" panose="02030602050306030303" pitchFamily="18" charset="0"/>
              </a:rPr>
              <a:t>comercial</a:t>
            </a:r>
            <a:endParaRPr lang="es-PE" altLang="es-PE" sz="2100" dirty="0">
              <a:solidFill>
                <a:srgbClr val="000000"/>
              </a:solidFill>
              <a:latin typeface="Constantia" panose="02030602050306030303" pitchFamily="18" charset="0"/>
              <a:cs typeface="Arial" panose="020B0604020202020204" pitchFamily="34" charset="0"/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4550484" y="1587543"/>
            <a:ext cx="5916707" cy="914400"/>
          </a:xfrm>
          <a:prstGeom prst="roundRect">
            <a:avLst/>
          </a:prstGeom>
          <a:pattFill prst="pct90">
            <a:fgClr>
              <a:schemeClr val="accent6">
                <a:lumMod val="20000"/>
                <a:lumOff val="80000"/>
              </a:schemeClr>
            </a:fgClr>
            <a:bgClr>
              <a:schemeClr val="bg1"/>
            </a:bgClr>
          </a:pattFill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altLang="es-PE" sz="2100" dirty="0" smtClean="0">
                <a:solidFill>
                  <a:srgbClr val="000000"/>
                </a:solidFill>
                <a:latin typeface="Constantia" panose="02030602050306030303" pitchFamily="18" charset="0"/>
                <a:cs typeface="Arial" panose="020B0604020202020204" pitchFamily="34" charset="0"/>
              </a:rPr>
              <a:t>De </a:t>
            </a:r>
            <a:r>
              <a:rPr lang="es-PE" altLang="es-PE" sz="2100" dirty="0">
                <a:solidFill>
                  <a:srgbClr val="000000"/>
                </a:solidFill>
                <a:latin typeface="Constantia" panose="02030602050306030303" pitchFamily="18" charset="0"/>
                <a:cs typeface="Arial" panose="020B0604020202020204" pitchFamily="34" charset="0"/>
              </a:rPr>
              <a:t>acuerdo al </a:t>
            </a:r>
            <a:r>
              <a:rPr lang="es-PE" altLang="es-PE" sz="2100" b="1" dirty="0">
                <a:solidFill>
                  <a:srgbClr val="000000"/>
                </a:solidFill>
                <a:latin typeface="Constantia" panose="02030602050306030303" pitchFamily="18" charset="0"/>
                <a:cs typeface="Arial" panose="020B0604020202020204" pitchFamily="34" charset="0"/>
              </a:rPr>
              <a:t>Reglamento Nacional de Tasaciones </a:t>
            </a:r>
          </a:p>
        </p:txBody>
      </p:sp>
      <p:sp>
        <p:nvSpPr>
          <p:cNvPr id="14" name="13 Flecha a la derecha con muesca"/>
          <p:cNvSpPr/>
          <p:nvPr/>
        </p:nvSpPr>
        <p:spPr>
          <a:xfrm>
            <a:off x="3449020" y="3012527"/>
            <a:ext cx="657436" cy="484632"/>
          </a:xfrm>
          <a:prstGeom prst="notchedRigh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8" name="17 Rectángulo redondeado"/>
          <p:cNvSpPr/>
          <p:nvPr/>
        </p:nvSpPr>
        <p:spPr>
          <a:xfrm>
            <a:off x="4550484" y="4233402"/>
            <a:ext cx="5916707" cy="1166937"/>
          </a:xfrm>
          <a:prstGeom prst="roundRect">
            <a:avLst/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effectLst>
            <a:glow rad="101600">
              <a:srgbClr val="FFCCFF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300"/>
              </a:lnSpc>
              <a:defRPr/>
            </a:pPr>
            <a:r>
              <a:rPr lang="es-PE" altLang="es-PE" sz="2400" dirty="0" smtClean="0">
                <a:solidFill>
                  <a:srgbClr val="000000"/>
                </a:solidFill>
                <a:latin typeface="Constantia" panose="02030602050306030303" pitchFamily="18" charset="0"/>
              </a:rPr>
              <a:t>En </a:t>
            </a:r>
            <a:r>
              <a:rPr lang="es-PE" altLang="es-PE" sz="2400" b="1" dirty="0">
                <a:solidFill>
                  <a:srgbClr val="000000"/>
                </a:solidFill>
                <a:latin typeface="Constantia" panose="02030602050306030303" pitchFamily="18" charset="0"/>
              </a:rPr>
              <a:t>moneda nacional o extranjera</a:t>
            </a:r>
            <a:r>
              <a:rPr lang="es-PE" altLang="es-PE" sz="2400" dirty="0">
                <a:solidFill>
                  <a:srgbClr val="000000"/>
                </a:solidFill>
                <a:latin typeface="Constantia" panose="02030602050306030303" pitchFamily="18" charset="0"/>
              </a:rPr>
              <a:t>, según lo que resulte más favorable a los intereses del Estado</a:t>
            </a:r>
            <a:endParaRPr lang="es-ES" sz="2200" b="1" dirty="0" smtClean="0">
              <a:solidFill>
                <a:prstClr val="black"/>
              </a:solidFill>
              <a:latin typeface="Constantia" panose="02030602050306030303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0352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Elipse"/>
          <p:cNvSpPr/>
          <p:nvPr/>
        </p:nvSpPr>
        <p:spPr>
          <a:xfrm>
            <a:off x="1768755" y="1054249"/>
            <a:ext cx="8601739" cy="4722607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s-PE" altLang="es-PE" sz="2800" b="1" dirty="0" smtClean="0">
                <a:solidFill>
                  <a:schemeClr val="accent2">
                    <a:lumMod val="75000"/>
                  </a:schemeClr>
                </a:solidFill>
                <a:latin typeface="Constantia" panose="02030602050306030303" pitchFamily="18" charset="0"/>
              </a:rPr>
              <a:t>¿QUIÉN EFECTÚA LA VALORIZACIÓN DE LA RENTA DEL </a:t>
            </a:r>
            <a:r>
              <a:rPr lang="es-PE" altLang="es-PE" sz="2800" b="1" dirty="0">
                <a:solidFill>
                  <a:schemeClr val="accent2">
                    <a:lumMod val="75000"/>
                  </a:schemeClr>
                </a:solidFill>
                <a:latin typeface="Constantia" panose="02030602050306030303" pitchFamily="18" charset="0"/>
              </a:rPr>
              <a:t>ARRENDAMIENTO</a:t>
            </a:r>
            <a:r>
              <a:rPr lang="es-PE" altLang="es-PE" sz="2800" b="1" dirty="0" smtClean="0">
                <a:solidFill>
                  <a:schemeClr val="accent2">
                    <a:lumMod val="75000"/>
                  </a:schemeClr>
                </a:solidFill>
                <a:latin typeface="Constantia" panose="02030602050306030303" pitchFamily="18" charset="0"/>
              </a:rPr>
              <a:t>?</a:t>
            </a:r>
          </a:p>
          <a:p>
            <a:pPr algn="ctr">
              <a:lnSpc>
                <a:spcPct val="150000"/>
              </a:lnSpc>
            </a:pPr>
            <a:endParaRPr lang="es-PE" altLang="es-PE" sz="2800" b="1" dirty="0">
              <a:solidFill>
                <a:schemeClr val="accent2">
                  <a:lumMod val="75000"/>
                </a:schemeClr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4542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02888" y="365126"/>
            <a:ext cx="8939605" cy="730028"/>
          </a:xfrm>
        </p:spPr>
        <p:txBody>
          <a:bodyPr/>
          <a:lstStyle/>
          <a:p>
            <a:pPr algn="ctr"/>
            <a:r>
              <a:rPr lang="es-PE" altLang="es-PE" sz="2800" b="1" dirty="0" smtClean="0">
                <a:solidFill>
                  <a:srgbClr val="ED7D3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+mn-ea"/>
                <a:cs typeface="Arial" panose="020B0604020202020204" pitchFamily="34" charset="0"/>
              </a:rPr>
              <a:t>    Arrendamiento </a:t>
            </a:r>
            <a:r>
              <a:rPr lang="es-PE" altLang="es-PE" sz="2800" b="1" dirty="0">
                <a:solidFill>
                  <a:srgbClr val="ED7D3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+mn-ea"/>
                <a:cs typeface="Arial" panose="020B0604020202020204" pitchFamily="34" charset="0"/>
              </a:rPr>
              <a:t>de predios estatales</a:t>
            </a:r>
            <a:endParaRPr lang="es-PE" sz="2800" b="1" dirty="0">
              <a:solidFill>
                <a:srgbClr val="ED7D31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11 Rectángulo redondeado"/>
          <p:cNvSpPr/>
          <p:nvPr/>
        </p:nvSpPr>
        <p:spPr>
          <a:xfrm>
            <a:off x="5261740" y="3652490"/>
            <a:ext cx="5194692" cy="1526307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altLang="es-PE" sz="2400" dirty="0" smtClean="0">
                <a:solidFill>
                  <a:srgbClr val="000000"/>
                </a:solidFill>
                <a:latin typeface="Constantia" panose="02030602050306030303" pitchFamily="18" charset="0"/>
              </a:rPr>
              <a:t>Por un </a:t>
            </a:r>
            <a:r>
              <a:rPr lang="es-PE" altLang="es-PE" sz="2400" dirty="0">
                <a:solidFill>
                  <a:srgbClr val="000000"/>
                </a:solidFill>
                <a:latin typeface="Constantia" panose="02030602050306030303" pitchFamily="18" charset="0"/>
              </a:rPr>
              <a:t>organismo especializado </a:t>
            </a:r>
            <a:r>
              <a:rPr lang="es-PE" altLang="es-PE" sz="2400" dirty="0" smtClean="0">
                <a:solidFill>
                  <a:srgbClr val="000000"/>
                </a:solidFill>
                <a:latin typeface="Constantia" panose="02030602050306030303" pitchFamily="18" charset="0"/>
              </a:rPr>
              <a:t> o </a:t>
            </a:r>
          </a:p>
          <a:p>
            <a:pPr algn="ctr"/>
            <a:r>
              <a:rPr lang="es-PE" altLang="es-PE" sz="2400" dirty="0" smtClean="0">
                <a:solidFill>
                  <a:srgbClr val="000000"/>
                </a:solidFill>
                <a:latin typeface="Constantia" panose="02030602050306030303" pitchFamily="18" charset="0"/>
              </a:rPr>
              <a:t>un perito </a:t>
            </a:r>
            <a:r>
              <a:rPr lang="es-PE" altLang="es-PE" sz="2400" dirty="0">
                <a:solidFill>
                  <a:srgbClr val="000000"/>
                </a:solidFill>
                <a:latin typeface="Constantia" panose="02030602050306030303" pitchFamily="18" charset="0"/>
              </a:rPr>
              <a:t>tasador</a:t>
            </a:r>
          </a:p>
        </p:txBody>
      </p:sp>
      <p:sp>
        <p:nvSpPr>
          <p:cNvPr id="13" name="12 Elipse"/>
          <p:cNvSpPr/>
          <p:nvPr/>
        </p:nvSpPr>
        <p:spPr>
          <a:xfrm>
            <a:off x="753032" y="1559859"/>
            <a:ext cx="3711389" cy="370063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s-PE" altLang="es-PE" sz="2400" b="1" dirty="0" smtClean="0">
                <a:solidFill>
                  <a:schemeClr val="accent2">
                    <a:lumMod val="75000"/>
                  </a:schemeClr>
                </a:solidFill>
                <a:latin typeface="Constantia" panose="02030602050306030303" pitchFamily="18" charset="0"/>
              </a:rPr>
              <a:t>LA VALORIZACIÓN DE LA RENTA PUEDE SER EFECTUADA:_</a:t>
            </a:r>
            <a:endParaRPr lang="es-PE" altLang="es-PE" sz="2400" b="1" dirty="0">
              <a:solidFill>
                <a:schemeClr val="accent2">
                  <a:lumMod val="75000"/>
                </a:schemeClr>
              </a:solidFill>
              <a:latin typeface="Constantia" panose="02030602050306030303" pitchFamily="18" charset="0"/>
            </a:endParaRPr>
          </a:p>
        </p:txBody>
      </p:sp>
      <p:sp>
        <p:nvSpPr>
          <p:cNvPr id="16" name="15 Flecha a la derecha con muesca"/>
          <p:cNvSpPr/>
          <p:nvPr/>
        </p:nvSpPr>
        <p:spPr>
          <a:xfrm>
            <a:off x="4300242" y="3178616"/>
            <a:ext cx="694119" cy="484632"/>
          </a:xfrm>
          <a:prstGeom prst="notchedRightArrow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7" name="16 Rectángulo redondeado"/>
          <p:cNvSpPr/>
          <p:nvPr/>
        </p:nvSpPr>
        <p:spPr>
          <a:xfrm>
            <a:off x="5261740" y="1678193"/>
            <a:ext cx="5194692" cy="137697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altLang="es-PE" sz="2400" dirty="0" smtClean="0">
                <a:solidFill>
                  <a:srgbClr val="000000"/>
                </a:solidFill>
                <a:latin typeface="Constantia" panose="02030602050306030303" pitchFamily="18" charset="0"/>
              </a:rPr>
              <a:t>Por la </a:t>
            </a:r>
            <a:r>
              <a:rPr lang="es-PE" altLang="es-PE" sz="2400" dirty="0">
                <a:solidFill>
                  <a:srgbClr val="000000"/>
                </a:solidFill>
                <a:latin typeface="Constantia" panose="02030602050306030303" pitchFamily="18" charset="0"/>
              </a:rPr>
              <a:t>unidad orgánica que sustenta el procedimiento </a:t>
            </a:r>
          </a:p>
        </p:txBody>
      </p:sp>
    </p:spTree>
    <p:extLst>
      <p:ext uri="{BB962C8B-B14F-4D97-AF65-F5344CB8AC3E}">
        <p14:creationId xmlns:p14="http://schemas.microsoft.com/office/powerpoint/2010/main" val="429238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Elipse"/>
          <p:cNvSpPr/>
          <p:nvPr/>
        </p:nvSpPr>
        <p:spPr>
          <a:xfrm>
            <a:off x="1553605" y="1086522"/>
            <a:ext cx="8601739" cy="4647306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s-PE" altLang="es-MX" sz="2800" b="1" dirty="0" smtClean="0">
              <a:solidFill>
                <a:schemeClr val="accent2">
                  <a:lumMod val="75000"/>
                </a:schemeClr>
              </a:solidFill>
              <a:latin typeface="Constantia" panose="02030602050306030303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s-PE" altLang="es-MX" sz="2800" b="1" dirty="0" smtClean="0">
                <a:solidFill>
                  <a:schemeClr val="accent2">
                    <a:lumMod val="75000"/>
                  </a:schemeClr>
                </a:solidFill>
                <a:latin typeface="Constantia" panose="02030602050306030303" pitchFamily="18" charset="0"/>
              </a:rPr>
              <a:t>¿CUÁL ES EL PLAZO DEL ARRENDAMIENTO?</a:t>
            </a:r>
          </a:p>
          <a:p>
            <a:pPr algn="ctr">
              <a:lnSpc>
                <a:spcPct val="150000"/>
              </a:lnSpc>
            </a:pPr>
            <a:endParaRPr lang="es-PE" altLang="es-MX" sz="2800" b="1" dirty="0">
              <a:solidFill>
                <a:schemeClr val="accent2">
                  <a:lumMod val="75000"/>
                </a:schemeClr>
              </a:solidFill>
              <a:latin typeface="Constantia" panose="02030602050306030303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s-PE" altLang="es-PE" sz="2800" b="1" dirty="0" smtClean="0">
                <a:solidFill>
                  <a:schemeClr val="accent2">
                    <a:lumMod val="75000"/>
                  </a:schemeClr>
                </a:solidFill>
                <a:latin typeface="Constantia" panose="02030602050306030303" pitchFamily="18" charset="0"/>
              </a:rPr>
              <a:t> </a:t>
            </a:r>
            <a:endParaRPr lang="es-PE" altLang="es-PE" sz="2800" b="1" dirty="0">
              <a:solidFill>
                <a:schemeClr val="accent2">
                  <a:lumMod val="75000"/>
                </a:schemeClr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572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5"/>
          <p:cNvSpPr txBox="1">
            <a:spLocks noChangeArrowheads="1"/>
          </p:cNvSpPr>
          <p:nvPr/>
        </p:nvSpPr>
        <p:spPr bwMode="auto">
          <a:xfrm>
            <a:off x="6075363" y="589756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s-PE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4595813" y="1857375"/>
            <a:ext cx="2428875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es-ES" sz="24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charset="0"/>
            </a:endParaRPr>
          </a:p>
        </p:txBody>
      </p:sp>
      <p:sp>
        <p:nvSpPr>
          <p:cNvPr id="18437" name="AutoShape 2" descr="data:image/jpeg;base64,/9j/4AAQSkZJRgABAQAAAQABAAD/2wCEAAkGBxQHEhQUEhMVFRQXGBkSFRgYFBYWGBcbFRUWGRYYGRUYHSghGBolGxUUITEhJSkrLi4uFyAzODMvNygwLisBCgoKDg0OGxAQGzQmICYtNDQuNjEtLCwsLDcsMjcuLDc3NzQ0LCwvLC8sLSw0LCwwLC0sNCwsLCwsLCwsLDQsLP/AABEIAOEA4QMBEQACEQEDEQH/xAAcAAEAAgMBAQEAAAAAAAAAAAAABQYDBAcIAQL/xABDEAACAQIDBAQKCAQFBQAAAAAAAQIDEQQFIQYSMUEHUWFxExQiMjOBkaGx0RVCUmJygrLBNHOSwiNjouHwJDVTk9P/xAAbAQEAAgMBAQAAAAAAAAAAAAAABAUCAwYBB//EADsRAQABAwEEBgkCBAcBAQAAAAABAgMEEQUSITFBUWFxgcETFCIykaGx0fAzNBUjcuE1QkRSYoLxUyT/2gAMAwEAAhEDEQA/AIUon0cAAAAAAAAAAAAAAAAAAAAAAAAAAAAAAAAAAAAAAAAAAAAAAAAAAAAAAAAAAAAAAAAAAAAAAAAAAAAAAAAAAAAAAAAAAAAAAAAAAAAAAAAAAAAAAAAAAAAAAAAAAAAAAAAAAAAAAAAAAAAAAAAAAAAAAAAAAAAAAAAAAAAAAAAAAAAAAAAAAAAAAAAAAAAAAAAAAAAAAAAAAAAAAAAAAAAAAAAB0vYHLqOd4Nxr4eD3KkoRnupSaai776Sd1vWvfkiwxqKa7elUOY2reu4+TvW654xE6a8PzpU3azJfoHESpJuULKcG1ylfS/BtWa9REvW/R1aLrAy/WbMVzz5ShjUmgAAAAAAAAAAAAAAAAAAAAAAAAAAAAGShRliZKEIuU5O0YpXbfYj2ImZ0hjXXTRTNVU6RDt+yWVPJcLTpSac1eUrcLzk5NX52vb1FvZt7lEUy4bPyYyL9Vynl0eHBvZll9PM6bp1YKcXyaTs+TXU11mdVMVRpLRZvV2a9+idJcOz7KZ5JWlRm02rSTTveLvu30WuhT3Lc26t2XdYuTTk2ouUo8wSAAAAAAAAAAAAAAAAAAAAAAAB9S3tFq3olzbfBJA5P1Vpui3GUXGS0akmmn1NPVM9mNObymqKo1pnWGfLcvqZpUVOjBzm9bXS0Vrtt8Fqj2miap0pa71+3Zo37k6QuWX9GdWpZ160ILmoJzl7XZJ+pkunDq/zSpb237cfp0zPfw+/kvWR7O4fI1/gwtJ6Ob8qb75PguxWRMt2qLfuwosnNvZM/zJ4dXR+fNKmxEAIfNNmMLm03OtSUptJOW9OL0Vl5rXX8Oo1V2aK51mEyxn5Findt1aR4S15bGYJ0/B+Aja6e9eW/p/mX3vVc89Xt6aaNkbUy9/f3+Php8OXyR+fbE4JUZySVBxjfwilJqKjq7xcrSvw6+013Ma3u68kjF2rl+kiNd7WeXDj8tfJyRFY68AAAAAAAAAAAAAAAAAAAAB0zoxyGn4NYuS3qjcowvwgotxbX3m09er1k/EtRpvy5jbeZXv8Aq8cIjTXt6fgru3eCxFavPETw0qUGoreT3093yVKcl5rfkqztwRpyKapqmqadIWOyr1mm1Fmm5rPw7dI60t0SYLenXrP6sVRj+Z70/wBNM2YVPGakTb93Smi118fKPN0ssHMgAAAAAVfpDwEsfg57kpXp2quCtaSi03vaXdo7zSXNc9CPk0TVbnToWmyL1NrJp3o58NerX+/NxwqnZgAAAAAAAAAAAAAAEXmmbLDPdhZy5vlH5sl2Mbf9qrkpdo7WixPo7XGrp6o/u0sNhq+YrelUcY8tXr3RVtDdXctWuERxV9jGzc2PSV3Jin690Ro2Hk04axrO/rXvTNfrVE86UqdjX6eNu9OvjHmx/SFbL3arHeXJ9fdJcfWZehtXY1onRq/iGZh1bmRTvR1/aenxjV+qeZ+O16SSait69+bcX1dx5Nj0dqqZ5s6Np+tZlqmmJiI18eEu59FeLVbCyp3u6dR6WtZT8pa89d42YdWtGnUibdt7uRFfXH04fZhz7ZPMcZCqqWaz8veXg6mHo7jUr+RvxjvJWdr6slTETGkqeiuqiqKqZ0mHHVtjmWRuVBYiVLwcpU5QVKhpKLalr4PV3XHmeU0xTGkMrl2u7VvVzrL7LpIzSKv47P8A9dD/AOZk1rwsv2mlBTjioyUkpJRlh72auvOpJe8CtZrthnmz81DE1qtOT1W/Rw7jK3HdmoOMvUwNrLOmTHYZrw0KNaHNbrpz9U4txX9IF/o9KmFxeH8JSjJ1r7roytGUXa+9J6pw+8r37He2m9ei3GqdgYVWXcmmJ0iOaq47bjG4ttqt4NfZhGKS9bTl7yvqybk9Ojp7WyMSiPd175n+0fJUcZPFb1SpDE1HOaand2lNfZc+MlZJWfUZ27tvX248dZaMnCyYp/k16xHGKd2nh3cOf5qr7zSsvrv2R+RM9XtdX1UM7UzInSa5+EfZ8+la3/kfsj8j31e11fV5/FMz/wCnyj7LBlmOWNjfhJaSX79zK69am3V2Op2fm05VvX/NHOPzoluGlPfitBzTSk4vrSTt7TKmYidZjVru0VV0TTTVpPX1InHwr4WO8qrlFcfJimu3hqS7U2a53Zp0nvlR5tGfj0Tcpu70Rz4REx8mtgK+IxzajUslxbS092rNt2izbjWaUTCv7Qyqpim5pEc50j7JzC0pUl5c3N9dkrewgV1U1T7MaOjx7Vy3Tpcr3p7ohmMEgAAAAGvmOI8VpylzSsu96L4m2zRv1xSiZ2R6vj1XI59HfPCFQWr169X8WW/RwcJHGfa8fNdopRVlw5FJL6LEREREcn08eseIoxxEXGSun/y67TKiuaZ1hqvWaL1E0VxrEq7hcO8JiYxfJ6PrTi7MsrlcV2JqhymNj1Y20aLdXRPDtiYnR1vYfbGGSxVCtC1NycvCR1acnfyo2u12rXhoRsfIiiN2Y4LXaey68ir0tuePV9vzxdSoVo4mKnCSlGS3otO6afBpljExMaw5WqmaZmmqNJh5h6Q1u5njf50n7Un+56xVyt5r7n8APXeV+hpfy4fpQGvtDktLaChOhWjeMlo+cZfVnF8pJ6geVMZhpYOpUpz86nOdKX4qcnGXvTA+Yau8NJSXFe9c0Y10RXTNMt2PfqsXIuU84+fXC5QlvpNcGrr1lLMaTo7+mqKqYqjlL6eMlYzunetKy5KT9mrLXGn+XGrjdr2//wBdW7HREz8OMo4kKpmwmJeEkpR9a61zRhctxXTuykY2TXj3IuUf+x1Lbhq6xMVKPB+7rTKiuiaKt2Xc49+i/bi5RyllMG5jxMd6El1xa9zM6J0qie1qyKYqtVRPVP0RuzS/w5P739sfmSc3347lPsCP5FU/8vKEsQ16AAAAABHZ+r0X3x+Nv3RJxP1FTtuJ9Ume2PqrBaOOTOV5x4JKFTgtFLq7H8yFfxt6d6hf7O2vFumLV/lHKerv+6dpzVRXi00+a1IExMTpLpqK6a6d6mdYfo8ZNLGYV1KtKaXmtqXdy/f2m+3ciKKqZ6VdlYtVeTavUx7s8e5umhYr70WZy6NSWGk/JmnUp3fCS86K707/AJX1k3DuaTuSoNu4sVURfjnHCe7o+HLxcs6RP+543+c/0xLBy6t1vNfc/gB67yv0NL+XD9KA2gPJu0mIWMxmKqR82eIrTi1zUqs3F+tNP1gRwFzwlPwUIRfFRin6kkUtyreqme19Bxrc27NFE84iI+EMpg3Id/xn5f7Sb/pvHzUE/wCLeHk0c5y/xR70V5D/ANL6u7qN+Pf340nmrtq7P9Xr9JRHsT8p6u7q+CNJKob2VY/xKWvmPzl1dqNF+z6SnhzWOzc+cW5x92ef3/OhaYveV1qnqiqmNHaxMVRrHJ+a/my7n8D2n3oYXv06u6fojNmvRS/G/wBMSVme/Hcp9gft6v6vKEsQ14AAAAABjxFJV4uL4NWMqKppqiqGq9apvW5t1cphUMTQeGk4y4r39TXYXNFcV070ODv2K7FybdfOPn2sRk0s2GxMsM7wk18H3rmYV26a40qhvsZN2xVvW6tPpPgm8FnkamlRbr615v8AsQbuJMcaOP1dFibbor9m/wCzPX0f2+nal07kNfRMTGsAH7pVHRkpRbjJNSi07NNcGmexOnGHlVMVRMVRrEqttHjJY/FVqk7b8570rKyvZLh6i4tVTVREy4LMtU2r9dFPKJRdVXT7mbEZ6Zwm3WXYajTUsbh7qEU1GoptNRV1uxu7gUfbvpbhiqUqGX73lrdlXlFwtF6NU4ytLea+s0rcr8g5flOSYjN2o4ehUq8vJg91d835MfW0BJ4DI3hJ3rK04trc+zKLs79qa4FffyddaaXT7N2TuTF67OvTERy7J7ezoSxCdAAQ7/jPy/2k3/TePmoJ/wAW8PJLVaaqpxkrp6Mh01TTOsLy5bpuUzRVGsSqeYYJ4KVnqnrF9a+Zb2bsXKdXD52HVi3N2eU8p6/7x0tU2oaYyPMPBvwcno/NfU+ruZDyrOvt0+K/2PtDcmLFyeE8uzs7p6O1O1/Nl3P4ECj3odJe/Tq7p+iM2a9FL8b/AExJWZ78dyn2B+3q/q8oSxDXgAAAAAADWxuCjjVaXFcGuKNtq7VbnWETLwrWVTu18+iemPzqV3G5ZPCatb0ftL91yLG1for73J5ezb+NxmNaeuPPq+na0jerwCQyrMnhGlLWD4/d7V8iPfsRcjWOf1WmztpVY1UUV8aJ+XbHnHmtCdyqdnzAKjmnpqn4i4sfp0uF2j+6ud7TqPdTfYbUJ33D9EWX4qlCX+PGUoRk3GrzcU3ZSTXuArG1PQ3UwMJVMFVlX3Vd0qiiqjX3JxtGT+7Zd/IDnmV57isnf/T4itSt9WM5KN+d6b8lvvQEjLampj6sp4izlOzlOMVHVJK7itOWtiHfxt6Zqp5r3Z21/Q0xaux7MdPTHf1p7LsFUzSShRg6knbzdVZ8G3wiu1uxAiiqZ0iOLpbmRat0ekrqiI+vd1+DazzJKuRShCtu704KpaLvbVqzfXpy0Mrluq3OkteLl28mmarfKJ0VV/xn5f7ST/pvHzVM/wCLeHkmCEv2DG4VYyLjLvT6n1my3cm3VrCNl4tGTbmivwnqlUsRReHk4yVmv+XXYW9FcVxrDhr9muzcm3XHGPz4MZk1LDleYeMwlCT8tRdn9pW+JXXrG5XFVPLV1Oztoens1Wrk+1ET4xp9Y6fi+7Neil+N/piMz347mWwP29X9XlCWIa8AAAAAA1swxXicVK1/KSfc+LNtq36SrTsQ83K9WtxXp0xE9082yakwAj8blEMRqvIl1rg+9Em3k10cJ4wqsvZFi9xp9mrs5eMf+K/jMHLBu0l3Pk+4sLd2m5GsOWysS7jVbtyO6eiWubEZaslqeFoxvyvH2PT3WKnJp0uS7XZNybmJTr0ax8J4fJvGhZKjmnpqn4i4sfp0uF2j+6ud7Trea+5/A2oT13lfoaX8uH6UBtAecumHKI5TmU3BWjWhHEWXDelKcantlByfbNgUkDufQJmXjOFr0WlejUTTtruVU3FN87SjU9TS5HmkPZqmYiJnk0ek9Px7XnShudqvLl37xWZf6ng6/YmnqvDrnX5OdP8AjPy/2mz/AE3j5o8/4t4eSYIS/ANHNsB47HTz1w7exkixe9HPHkrdpYEZVvWn3o5dvZ+dKrSW7o9GtGWsTq4uYmJ0nmRk4O60Z5Ma8JKappnWOaw7N+jl+N/piV2Z78dzqtgft6v6vKEsRF4AAAAABG7Q+h/Mv3JWJ+p4Kfbn7XxhkybFeM019qPkv9n61+5jkW9yvslu2VlRfsRE+9Twnynx+reI6yANfMMOsTTlF9V12NcGbLVc0VxMIubj037FVE9XDsnoU9Fy4KFqySn4OjG/O8va9PdYqsmrW5LtdkW5oxKdenWfjPD5N4jrJUc09NU/EXFj9Olwu0f3VzvadbzX3P4G1Ceu8r9DS/lw/SgNoDz/ANOWOWKzGMItPwVGEJdkpSnNr+mUH6wOeAdu6AMulRw+JrtWVWpGnHtVFSu1+apJd8WB1RxTd7ag1cC6RaMaOd1N1W3oQk+90tX7iPkxpalbbIqmrLp16In6NIqnYgACHzzLvCXqQXlLzl1rr70TcW/p7FXLoUG2Nnb8TftxxjnHX298fRXywcusezfo5fjf6Ylbme/Hc6vYH7er+ryhKkReAAAAAARu0PovzL9yVifqeCn25+18YV/CYqWElvR7muT7GWFy3FcaS5jGyq8a56Sjx6p7FmwWZQxfB2l9l8fV1lXcsV0dzsMTaNjIjhOlXVPP+7cNKejM3zGNCLjF3m1bT6t+b7SVj2JqqiqeSn2ptGi1bm3ROtc8O7t+yJyrLnjHd6QXF9fYiXfvxbjSOaj2ds6rJq3quFEc+3sjz+60pWKp2kRpwh8k91Xei62exx4Q8qqimNZ4Qp+NqqtUnJcHJtfsXNqndoiJcDl3Iu3666eUzLXkt7QzR3oPYbpCwtbB0/G8XRp1opxkpyVN2jpHR2T0trHT1mNG9Ee03X5tzVrbjSNI+OnHw1YNqulzC5fCUcG/GK3BNJqlHtlN23u6N79a4mTS4TjcXLGTnVqzcpzk5zk+bk7t9ndyAt2xfRzitpZRlOMqGH4yqTjaUlzVKD1k39p+Tz1tYD0NleX08po06NGO7TpxUIrsXW+bfFt6ttsDLisTDBwlOpOMIRV5Sk1GKS5tvRAeadrNoY5vmdXExu6TkoQ0+pCCp71u2zl6zXeo36JphLwb8WMim5PKOfdPBvU5qorxaafBrUp5iYnSXdUV01071M6w/R4yAAFczrLvF3vxXkvivsv5Mssa/vRu1c3J7X2f6Gr01uPZnn2T9p+re2b9HL8b/TE0Znvx3LDYH7er+ryhKkReAAAAAAa+Owixkd1uyun7ORstXPR1awi5mJGTb9HVOkaxPwZY0YxW6ord4WtoYzVMzrrxbqbNumjcimNOpo4jJaVbgnH8PD2PQ30ZVynnxVt/YuLc4xG73cvhyYPoP/Nlbqt/ubPW/wDij/wOeXpZ0/O1mw+SU6XG8u/h7EYV5dyrlwb7OxMa3xq1q7+XwhIxW7otERtdVtEREaQ+nj1pVMqp1OKk+fny+ZvjIuRy+kK6vZWNXOtUTP8A2n7vx9C0fsv+qXzPfWrvX8mH8GxP9s/GT6Fo/Zf9UvmPWrvX8j+DYn+2fjLcyvK8HRn/ANRQnVp8Go1qkJLtTUlfuZnRl1xPtcYaL+w7NVP8r2Z7ZmY/O11LLujHKMVCNSnRlOElvJ+MV2n/AKyxpqiqNYctct1W6poqjSYWHKtj8DlDUqOEoxkuE9xSmvzyvL3nrBOAAKfmXRrgM0nKdaFablJzd8TXsnJtu0d+0VrwQHO9utlMvyirGjh6VSM0t6o3VqSVpLyUt6T153XX7IeRkTRO7SvtlbMov0Tcuxw6OPxVqnlNOnwUl3Tl8yLOTcnn9IW9GycaidaYmP8AtP3bxoWQAA+Tgqiaauno0exMxOsMa6Ka6ZpqjWJa+AwawScU205OWvK6St28DZduzcmJlFwsOnFomimdYmdfz4Nk1JgAAAAAAAAAAAAAAAAAAJzZnaits83uWnTk7ypy4PtjL6r9vcbrV6q3y5IGbs+1lR7XCron85ur5FtJh88ivBzSm1d05NKa6/J5rtWhZW71FfKXJ5WDexp9uOHX0Jg2oYAA5T0oZfWp4hVp7rpTSp07aOO6m92S5ttzd/hYrcumqKt6eTrNh3rU2ZtU+9HGe3u+SlERdgAAAAAAAAAAAAAAAAAAAAAAAAAAfYycGmm01qmnZp9aa4MExExpK87J7ezw0lTxcnOm9FUt5UPxfaj28V28plnKmJ0r5KHP2NTXG/YjSeronu6p+Xc6fTmqiTi001dNO6afBp80WLl5iYnSX6egeOQ7e7U/Tc/BU7eBpybUtH4RpWUlpoleSVnre/UVeRf353Y5Q6/ZWz/V6fSV+9Mcur84dypEZcAAAAAAAAAAAAAAAAAAAAAAAAAAAAAF66PdrPEnHC1mlTbapzf1HJ33X91t6Pk31cJmNf3fYq5KHa+zfSa37fPpjr7e/rXPbPO/oTDTlGSVWVoU0+N5PWVudld+ol37m5RrHNS7OxPWb8UzHs85/O1xIqHcAAAAAAAAAAAAAAAAAAAAAAAAAAAAAAAA468wAAAAAAAAAAAAAAAAAAAAAAAAAAAAAAAAAAAAAAAAAAAAAAAAAAAAAAAAAAAAAAAAAAAAAAAAAAAAAAAAAAAAAAAAAAAAAAAAAAAAAAAAAAAAAAAAAAAAAAAAAAAAAAAAAAAAAAAAAAAAAAAAAAAAAAAAAAAAAAAAAAAAAAAAAAAAAAAAAAAAAAAAAAAAAAAAAAAAAAAAAAAAAAAAAAAAAAAA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MX" altLang="es-MX" sz="1800">
              <a:solidFill>
                <a:srgbClr val="000000"/>
              </a:solidFill>
            </a:endParaRPr>
          </a:p>
        </p:txBody>
      </p:sp>
      <p:sp>
        <p:nvSpPr>
          <p:cNvPr id="18438" name="AutoShape 4" descr="data:image/jpeg;base64,/9j/4AAQSkZJRgABAQAAAQABAAD/2wCEAAkGBxQHEhQUEhMVFRQXGBkSFRgYFBYWGBcbFRUWGRYYGRUYHSghGBolGxUUITEhJSkrLi4uFyAzODMvNygwLisBCgoKDg0OGxAQGzQmICYtNDQuNjEtLCwsLDcsMjcuLDc3NzQ0LCwvLC8sLSw0LCwwLC0sNCwsLCwsLCwsLDQsLP/AABEIAOEA4QMBEQACEQEDEQH/xAAcAAEAAgMBAQEAAAAAAAAAAAAABQYDBAcIAQL/xABDEAACAQIDBAQKCAQFBQAAAAAAAQIDEQQFIQYSMUEHUWFxExQiMjOBkaGx0RVCUmJygrLBNHOSwiNjouHwJDVTk9P/xAAbAQEAAgMBAQAAAAAAAAAAAAAABAUCAwYBB//EADsRAQABAwEEBgkCBAcBAQAAAAABAgMEEQUSITFBUWFxgcETFCIykaGx0fAzNBUjcuE1QkRSYoLxUyT/2gAMAwEAAhEDEQA/AIUon0cAAAAAAAAAAAAAAAAAAAAAAAAAAAAAAAAAAAAAAAAAAAAAAAAAAAAAAAAAAAAAAAAAAAAAAAAAAAAAAAAAAAAAAAAAAAAAAAAAAAAAAAAAAAAAAAAAAAAAAAAAAAAAAAAAAAAAAAAAAAAAAAAAAAAAAAAAAAAAAAAAAAAAAAAAAAAAAAAAAAAAAAAAAAAAAAAAAAAAAAAAAAAAAAAAAAAAAAAB0vYHLqOd4Nxr4eD3KkoRnupSaai776Sd1vWvfkiwxqKa7elUOY2reu4+TvW654xE6a8PzpU3azJfoHESpJuULKcG1ylfS/BtWa9REvW/R1aLrAy/WbMVzz5ShjUmgAAAAAAAAAAAAAAAAAAAAAAAAAAAAGShRliZKEIuU5O0YpXbfYj2ImZ0hjXXTRTNVU6RDt+yWVPJcLTpSac1eUrcLzk5NX52vb1FvZt7lEUy4bPyYyL9Vynl0eHBvZll9PM6bp1YKcXyaTs+TXU11mdVMVRpLRZvV2a9+idJcOz7KZ5JWlRm02rSTTveLvu30WuhT3Lc26t2XdYuTTk2ouUo8wSAAAAAAAAAAAAAAAAAAAAAAAB9S3tFq3olzbfBJA5P1Vpui3GUXGS0akmmn1NPVM9mNObymqKo1pnWGfLcvqZpUVOjBzm9bXS0Vrtt8Fqj2miap0pa71+3Zo37k6QuWX9GdWpZ160ILmoJzl7XZJ+pkunDq/zSpb237cfp0zPfw+/kvWR7O4fI1/gwtJ6Ob8qb75PguxWRMt2qLfuwosnNvZM/zJ4dXR+fNKmxEAIfNNmMLm03OtSUptJOW9OL0Vl5rXX8Oo1V2aK51mEyxn5Findt1aR4S15bGYJ0/B+Aja6e9eW/p/mX3vVc89Xt6aaNkbUy9/f3+Php8OXyR+fbE4JUZySVBxjfwilJqKjq7xcrSvw6+013Ma3u68kjF2rl+kiNd7WeXDj8tfJyRFY68AAAAAAAAAAAAAAAAAAAAB0zoxyGn4NYuS3qjcowvwgotxbX3m09er1k/EtRpvy5jbeZXv8Aq8cIjTXt6fgru3eCxFavPETw0qUGoreT3093yVKcl5rfkqztwRpyKapqmqadIWOyr1mm1Fmm5rPw7dI60t0SYLenXrP6sVRj+Z70/wBNM2YVPGakTb93Smi118fKPN0ssHMgAAAAAVfpDwEsfg57kpXp2quCtaSi03vaXdo7zSXNc9CPk0TVbnToWmyL1NrJp3o58NerX+/NxwqnZgAAAAAAAAAAAAAAEXmmbLDPdhZy5vlH5sl2Mbf9qrkpdo7WixPo7XGrp6o/u0sNhq+YrelUcY8tXr3RVtDdXctWuERxV9jGzc2PSV3Jin690Ro2Hk04axrO/rXvTNfrVE86UqdjX6eNu9OvjHmx/SFbL3arHeXJ9fdJcfWZehtXY1onRq/iGZh1bmRTvR1/aenxjV+qeZ+O16SSait69+bcX1dx5Nj0dqqZ5s6Np+tZlqmmJiI18eEu59FeLVbCyp3u6dR6WtZT8pa89d42YdWtGnUibdt7uRFfXH04fZhz7ZPMcZCqqWaz8veXg6mHo7jUr+RvxjvJWdr6slTETGkqeiuqiqKqZ0mHHVtjmWRuVBYiVLwcpU5QVKhpKLalr4PV3XHmeU0xTGkMrl2u7VvVzrL7LpIzSKv47P8A9dD/AOZk1rwsv2mlBTjioyUkpJRlh72auvOpJe8CtZrthnmz81DE1qtOT1W/Rw7jK3HdmoOMvUwNrLOmTHYZrw0KNaHNbrpz9U4txX9IF/o9KmFxeH8JSjJ1r7roytGUXa+9J6pw+8r37He2m9ei3GqdgYVWXcmmJ0iOaq47bjG4ttqt4NfZhGKS9bTl7yvqybk9Ojp7WyMSiPd175n+0fJUcZPFb1SpDE1HOaand2lNfZc+MlZJWfUZ27tvX248dZaMnCyYp/k16xHGKd2nh3cOf5qr7zSsvrv2R+RM9XtdX1UM7UzInSa5+EfZ8+la3/kfsj8j31e11fV5/FMz/wCnyj7LBlmOWNjfhJaSX79zK69am3V2Op2fm05VvX/NHOPzoluGlPfitBzTSk4vrSTt7TKmYidZjVru0VV0TTTVpPX1InHwr4WO8qrlFcfJimu3hqS7U2a53Zp0nvlR5tGfj0Tcpu70Rz4REx8mtgK+IxzajUslxbS092rNt2izbjWaUTCv7Qyqpim5pEc50j7JzC0pUl5c3N9dkrewgV1U1T7MaOjx7Vy3Tpcr3p7ohmMEgAAAAGvmOI8VpylzSsu96L4m2zRv1xSiZ2R6vj1XI59HfPCFQWr169X8WW/RwcJHGfa8fNdopRVlw5FJL6LEREREcn08eseIoxxEXGSun/y67TKiuaZ1hqvWaL1E0VxrEq7hcO8JiYxfJ6PrTi7MsrlcV2JqhymNj1Y20aLdXRPDtiYnR1vYfbGGSxVCtC1NycvCR1acnfyo2u12rXhoRsfIiiN2Y4LXaey68ir0tuePV9vzxdSoVo4mKnCSlGS3otO6afBpljExMaw5WqmaZmmqNJh5h6Q1u5njf50n7Un+56xVyt5r7n8APXeV+hpfy4fpQGvtDktLaChOhWjeMlo+cZfVnF8pJ6geVMZhpYOpUpz86nOdKX4qcnGXvTA+Yau8NJSXFe9c0Y10RXTNMt2PfqsXIuU84+fXC5QlvpNcGrr1lLMaTo7+mqKqYqjlL6eMlYzunetKy5KT9mrLXGn+XGrjdr2//wBdW7HREz8OMo4kKpmwmJeEkpR9a61zRhctxXTuykY2TXj3IuUf+x1Lbhq6xMVKPB+7rTKiuiaKt2Xc49+i/bi5RyllMG5jxMd6El1xa9zM6J0qie1qyKYqtVRPVP0RuzS/w5P739sfmSc3347lPsCP5FU/8vKEsQ16AAAAABHZ+r0X3x+Nv3RJxP1FTtuJ9Ume2PqrBaOOTOV5x4JKFTgtFLq7H8yFfxt6d6hf7O2vFumLV/lHKerv+6dpzVRXi00+a1IExMTpLpqK6a6d6mdYfo8ZNLGYV1KtKaXmtqXdy/f2m+3ciKKqZ6VdlYtVeTavUx7s8e5umhYr70WZy6NSWGk/JmnUp3fCS86K707/AJX1k3DuaTuSoNu4sVURfjnHCe7o+HLxcs6RP+543+c/0xLBy6t1vNfc/gB67yv0NL+XD9KA2gPJu0mIWMxmKqR82eIrTi1zUqs3F+tNP1gRwFzwlPwUIRfFRin6kkUtyreqme19Bxrc27NFE84iI+EMpg3Id/xn5f7Sb/pvHzUE/wCLeHk0c5y/xR70V5D/ANL6u7qN+Pf340nmrtq7P9Xr9JRHsT8p6u7q+CNJKob2VY/xKWvmPzl1dqNF+z6SnhzWOzc+cW5x92ef3/OhaYveV1qnqiqmNHaxMVRrHJ+a/my7n8D2n3oYXv06u6fojNmvRS/G/wBMSVme/Hcp9gft6v6vKEsQ14AAAAABjxFJV4uL4NWMqKppqiqGq9apvW5t1cphUMTQeGk4y4r39TXYXNFcV070ODv2K7FybdfOPn2sRk0s2GxMsM7wk18H3rmYV26a40qhvsZN2xVvW6tPpPgm8FnkamlRbr615v8AsQbuJMcaOP1dFibbor9m/wCzPX0f2+nal07kNfRMTGsAH7pVHRkpRbjJNSi07NNcGmexOnGHlVMVRMVRrEqttHjJY/FVqk7b8570rKyvZLh6i4tVTVREy4LMtU2r9dFPKJRdVXT7mbEZ6Zwm3WXYajTUsbh7qEU1GoptNRV1uxu7gUfbvpbhiqUqGX73lrdlXlFwtF6NU4ytLea+s0rcr8g5flOSYjN2o4ehUq8vJg91d835MfW0BJ4DI3hJ3rK04trc+zKLs79qa4FffyddaaXT7N2TuTF67OvTERy7J7ezoSxCdAAQ7/jPy/2k3/TePmoJ/wAW8PJLVaaqpxkrp6Mh01TTOsLy5bpuUzRVGsSqeYYJ4KVnqnrF9a+Zb2bsXKdXD52HVi3N2eU8p6/7x0tU2oaYyPMPBvwcno/NfU+ruZDyrOvt0+K/2PtDcmLFyeE8uzs7p6O1O1/Nl3P4ECj3odJe/Tq7p+iM2a9FL8b/AExJWZ78dyn2B+3q/q8oSxDXgAAAAAADWxuCjjVaXFcGuKNtq7VbnWETLwrWVTu18+iemPzqV3G5ZPCatb0ftL91yLG1for73J5ezb+NxmNaeuPPq+na0jerwCQyrMnhGlLWD4/d7V8iPfsRcjWOf1WmztpVY1UUV8aJ+XbHnHmtCdyqdnzAKjmnpqn4i4sfp0uF2j+6ud7TqPdTfYbUJ33D9EWX4qlCX+PGUoRk3GrzcU3ZSTXuArG1PQ3UwMJVMFVlX3Vd0qiiqjX3JxtGT+7Zd/IDnmV57isnf/T4itSt9WM5KN+d6b8lvvQEjLampj6sp4izlOzlOMVHVJK7itOWtiHfxt6Zqp5r3Z21/Q0xaux7MdPTHf1p7LsFUzSShRg6knbzdVZ8G3wiu1uxAiiqZ0iOLpbmRat0ekrqiI+vd1+DazzJKuRShCtu704KpaLvbVqzfXpy0Mrluq3OkteLl28mmarfKJ0VV/xn5f7ST/pvHzVM/wCLeHkmCEv2DG4VYyLjLvT6n1my3cm3VrCNl4tGTbmivwnqlUsRReHk4yVmv+XXYW9FcVxrDhr9muzcm3XHGPz4MZk1LDleYeMwlCT8tRdn9pW+JXXrG5XFVPLV1Oztoens1Wrk+1ET4xp9Y6fi+7Neil+N/piMz347mWwP29X9XlCWIa8AAAAAA1swxXicVK1/KSfc+LNtq36SrTsQ83K9WtxXp0xE9082yakwAj8blEMRqvIl1rg+9Em3k10cJ4wqsvZFi9xp9mrs5eMf+K/jMHLBu0l3Pk+4sLd2m5GsOWysS7jVbtyO6eiWubEZaslqeFoxvyvH2PT3WKnJp0uS7XZNybmJTr0ax8J4fJvGhZKjmnpqn4i4sfp0uF2j+6ud7Trea+5/A2oT13lfoaX8uH6UBtAecumHKI5TmU3BWjWhHEWXDelKcantlByfbNgUkDufQJmXjOFr0WlejUTTtruVU3FN87SjU9TS5HmkPZqmYiJnk0ek9Px7XnShudqvLl37xWZf6ng6/YmnqvDrnX5OdP8AjPy/2mz/AE3j5o8/4t4eSYIS/ANHNsB47HTz1w7exkixe9HPHkrdpYEZVvWn3o5dvZ+dKrSW7o9GtGWsTq4uYmJ0nmRk4O60Z5Ma8JKappnWOaw7N+jl+N/piV2Z78dzqtgft6v6vKEsRF4AAAAABG7Q+h/Mv3JWJ+p4Kfbn7XxhkybFeM019qPkv9n61+5jkW9yvslu2VlRfsRE+9Twnynx+reI6yANfMMOsTTlF9V12NcGbLVc0VxMIubj037FVE9XDsnoU9Fy4KFqySn4OjG/O8va9PdYqsmrW5LtdkW5oxKdenWfjPD5N4jrJUc09NU/EXFj9Olwu0f3VzvadbzX3P4G1Ceu8r9DS/lw/SgNoDz/ANOWOWKzGMItPwVGEJdkpSnNr+mUH6wOeAdu6AMulRw+JrtWVWpGnHtVFSu1+apJd8WB1RxTd7ag1cC6RaMaOd1N1W3oQk+90tX7iPkxpalbbIqmrLp16In6NIqnYgACHzzLvCXqQXlLzl1rr70TcW/p7FXLoUG2Nnb8TftxxjnHX298fRXywcusezfo5fjf6Ylbme/Hc6vYH7er+ryhKkReAAAAAARu0PovzL9yVifqeCn25+18YV/CYqWElvR7muT7GWFy3FcaS5jGyq8a56Sjx6p7FmwWZQxfB2l9l8fV1lXcsV0dzsMTaNjIjhOlXVPP+7cNKejM3zGNCLjF3m1bT6t+b7SVj2JqqiqeSn2ptGi1bm3ROtc8O7t+yJyrLnjHd6QXF9fYiXfvxbjSOaj2ds6rJq3quFEc+3sjz+60pWKp2kRpwh8k91Xei62exx4Q8qqimNZ4Qp+NqqtUnJcHJtfsXNqndoiJcDl3Iu3666eUzLXkt7QzR3oPYbpCwtbB0/G8XRp1opxkpyVN2jpHR2T0trHT1mNG9Ee03X5tzVrbjSNI+OnHw1YNqulzC5fCUcG/GK3BNJqlHtlN23u6N79a4mTS4TjcXLGTnVqzcpzk5zk+bk7t9ndyAt2xfRzitpZRlOMqGH4yqTjaUlzVKD1k39p+Tz1tYD0NleX08po06NGO7TpxUIrsXW+bfFt6ttsDLisTDBwlOpOMIRV5Sk1GKS5tvRAeadrNoY5vmdXExu6TkoQ0+pCCp71u2zl6zXeo36JphLwb8WMim5PKOfdPBvU5qorxaafBrUp5iYnSXdUV01071M6w/R4yAAFczrLvF3vxXkvivsv5Mssa/vRu1c3J7X2f6Gr01uPZnn2T9p+re2b9HL8b/TE0Znvx3LDYH7er+ryhKkReAAAAAAa+Owixkd1uyun7ORstXPR1awi5mJGTb9HVOkaxPwZY0YxW6ord4WtoYzVMzrrxbqbNumjcimNOpo4jJaVbgnH8PD2PQ30ZVynnxVt/YuLc4xG73cvhyYPoP/Nlbqt/ubPW/wDij/wOeXpZ0/O1mw+SU6XG8u/h7EYV5dyrlwb7OxMa3xq1q7+XwhIxW7otERtdVtEREaQ+nj1pVMqp1OKk+fny+ZvjIuRy+kK6vZWNXOtUTP8A2n7vx9C0fsv+qXzPfWrvX8mH8GxP9s/GT6Fo/Zf9UvmPWrvX8j+DYn+2fjLcyvK8HRn/ANRQnVp8Go1qkJLtTUlfuZnRl1xPtcYaL+w7NVP8r2Z7ZmY/O11LLujHKMVCNSnRlOElvJ+MV2n/AKyxpqiqNYctct1W6poqjSYWHKtj8DlDUqOEoxkuE9xSmvzyvL3nrBOAAKfmXRrgM0nKdaFablJzd8TXsnJtu0d+0VrwQHO9utlMvyirGjh6VSM0t6o3VqSVpLyUt6T153XX7IeRkTRO7SvtlbMov0Tcuxw6OPxVqnlNOnwUl3Tl8yLOTcnn9IW9GycaidaYmP8AtP3bxoWQAA+Tgqiaauno0exMxOsMa6Ka6ZpqjWJa+AwawScU205OWvK6St28DZduzcmJlFwsOnFomimdYmdfz4Nk1JgAAAAAAAAAAAAAAAAAAJzZnaits83uWnTk7ypy4PtjL6r9vcbrV6q3y5IGbs+1lR7XCron85ur5FtJh88ivBzSm1d05NKa6/J5rtWhZW71FfKXJ5WDexp9uOHX0Jg2oYAA5T0oZfWp4hVp7rpTSp07aOO6m92S5ttzd/hYrcumqKt6eTrNh3rU2ZtU+9HGe3u+SlERdgAAAAAAAAAAAAAAAAAAAAAAAAAAfYycGmm01qmnZp9aa4MExExpK87J7ezw0lTxcnOm9FUt5UPxfaj28V28plnKmJ0r5KHP2NTXG/YjSeronu6p+Xc6fTmqiTi001dNO6afBp80WLl5iYnSX6egeOQ7e7U/Tc/BU7eBpybUtH4RpWUlpoleSVnre/UVeRf353Y5Q6/ZWz/V6fSV+9Mcur84dypEZcAAAAAAAAAAAAAAAAAAAAAAAAAAAAAF66PdrPEnHC1mlTbapzf1HJ33X91t6Pk31cJmNf3fYq5KHa+zfSa37fPpjr7e/rXPbPO/oTDTlGSVWVoU0+N5PWVudld+ol37m5RrHNS7OxPWb8UzHs85/O1xIqHcAAAAAAAAAAAAAAAAAAAAAAAAAAAAAAAA468wAAAAAAAAAAAAAAAAAAAAAAAAAAAAAAAAAAAAAAAAAAAAAAAAAAAAAAAAAAAAAAAAAAAAAAAAAAAAAAAAAAAAAAAAAAAAAAAAAAAAAAAAAAAAAAAAAAAAAAAAAAAAAAAAAAAAAAAAAAAAAAAAAAAAAAAAAAAAAAAAAAAAAAAAAAAAAAAAAAAAAAAAAAAAAAAAAAAAAAAAAAAAAAAAAAAAAAAAf//Z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MX" altLang="es-MX" sz="1800">
              <a:solidFill>
                <a:srgbClr val="000000"/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2314666" y="370911"/>
            <a:ext cx="77055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3200" b="1" dirty="0" smtClean="0">
                <a:solidFill>
                  <a:srgbClr val="ED7D3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        Regulación del Arrendamiento             </a:t>
            </a:r>
            <a:endParaRPr lang="es-PE" sz="3200" b="1" dirty="0">
              <a:solidFill>
                <a:srgbClr val="ED7D31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3" name="2 Rectángulo redondeado"/>
          <p:cNvSpPr/>
          <p:nvPr/>
        </p:nvSpPr>
        <p:spPr>
          <a:xfrm>
            <a:off x="2753834" y="1280160"/>
            <a:ext cx="8348058" cy="1273647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eaLnBrk="1" hangingPunct="1"/>
            <a:r>
              <a:rPr lang="es-PE" altLang="es-MX" sz="2200" b="1" dirty="0" smtClean="0">
                <a:solidFill>
                  <a:srgbClr val="000000"/>
                </a:solidFill>
                <a:latin typeface="Constantia" panose="02030602050306030303" pitchFamily="18" charset="0"/>
              </a:rPr>
              <a:t>Reglamento de la Ley N° 29151</a:t>
            </a:r>
            <a:r>
              <a:rPr lang="es-PE" altLang="es-MX" sz="2200" dirty="0" smtClean="0">
                <a:solidFill>
                  <a:srgbClr val="000000"/>
                </a:solidFill>
                <a:latin typeface="Constantia" panose="02030602050306030303" pitchFamily="18" charset="0"/>
              </a:rPr>
              <a:t>, Ley General del Sistema Nacional de Bienes Estatales aprobado por Decreto Supremo N° 007-2008-VIVIENDA (arts. 92 a 96) </a:t>
            </a:r>
            <a:endParaRPr lang="es-PE" altLang="es-MX" sz="2200" dirty="0">
              <a:solidFill>
                <a:srgbClr val="000000"/>
              </a:solidFill>
              <a:latin typeface="Constantia" panose="02030602050306030303" pitchFamily="18" charset="0"/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3083533" y="2796988"/>
            <a:ext cx="7856994" cy="164592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eaLnBrk="1" hangingPunct="1"/>
            <a:r>
              <a:rPr lang="es-PE" altLang="es-MX" sz="2200" b="1" dirty="0">
                <a:solidFill>
                  <a:srgbClr val="000000"/>
                </a:solidFill>
                <a:latin typeface="Constantia" panose="02030602050306030303" pitchFamily="18" charset="0"/>
              </a:rPr>
              <a:t>Directiva N° 005-2016/SBN</a:t>
            </a:r>
            <a:r>
              <a:rPr lang="es-PE" altLang="es-MX" sz="2200" dirty="0">
                <a:solidFill>
                  <a:srgbClr val="000000"/>
                </a:solidFill>
                <a:latin typeface="Constantia" panose="02030602050306030303" pitchFamily="18" charset="0"/>
              </a:rPr>
              <a:t>, denominada: </a:t>
            </a:r>
            <a:r>
              <a:rPr lang="es-ES" sz="2200" i="1" dirty="0">
                <a:solidFill>
                  <a:srgbClr val="000000"/>
                </a:solidFill>
                <a:latin typeface="Constantia" panose="02030602050306030303" pitchFamily="18" charset="0"/>
              </a:rPr>
              <a:t>“Procedimientos para el arrendamiento de predios de dominio privado estatal de libre disponibilidad”, </a:t>
            </a:r>
            <a:r>
              <a:rPr lang="es-PE" altLang="es-MX" sz="2200" dirty="0">
                <a:solidFill>
                  <a:srgbClr val="000000"/>
                </a:solidFill>
                <a:latin typeface="Constantia" panose="02030602050306030303" pitchFamily="18" charset="0"/>
              </a:rPr>
              <a:t>aprobada por Resolución N° 068-2016/SBN publicada el </a:t>
            </a:r>
            <a:r>
              <a:rPr lang="es-PE" altLang="es-MX" sz="2200" b="1" dirty="0" smtClean="0">
                <a:solidFill>
                  <a:srgbClr val="000000"/>
                </a:solidFill>
                <a:latin typeface="Constantia" panose="02030602050306030303" pitchFamily="18" charset="0"/>
              </a:rPr>
              <a:t>16-09-2016</a:t>
            </a:r>
            <a:r>
              <a:rPr lang="es-PE" altLang="es-MX" sz="2200" dirty="0" smtClean="0">
                <a:solidFill>
                  <a:srgbClr val="000000"/>
                </a:solidFill>
                <a:latin typeface="Constantia" panose="02030602050306030303" pitchFamily="18" charset="0"/>
              </a:rPr>
              <a:t> </a:t>
            </a:r>
            <a:r>
              <a:rPr lang="es-PE" altLang="es-MX" sz="2000" dirty="0" smtClean="0">
                <a:solidFill>
                  <a:srgbClr val="000000"/>
                </a:solidFill>
                <a:latin typeface="Constantia" panose="02030602050306030303" pitchFamily="18" charset="0"/>
              </a:rPr>
              <a:t>(Deroga Directiva N° 006-2007/SBN)</a:t>
            </a:r>
            <a:endParaRPr lang="es-PE" altLang="es-MX" sz="2000" dirty="0">
              <a:solidFill>
                <a:srgbClr val="000000"/>
              </a:solidFill>
              <a:latin typeface="Constantia" panose="02030602050306030303" pitchFamily="18" charset="0"/>
            </a:endParaRPr>
          </a:p>
        </p:txBody>
      </p:sp>
      <p:sp>
        <p:nvSpPr>
          <p:cNvPr id="10" name="9 Rectángulo redondeado"/>
          <p:cNvSpPr/>
          <p:nvPr/>
        </p:nvSpPr>
        <p:spPr>
          <a:xfrm>
            <a:off x="3754418" y="5005373"/>
            <a:ext cx="5916707" cy="1075545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eaLnBrk="1" hangingPunct="1">
              <a:lnSpc>
                <a:spcPct val="150000"/>
              </a:lnSpc>
            </a:pPr>
            <a:r>
              <a:rPr lang="es-PE" altLang="es-MX" sz="2200" b="1" dirty="0">
                <a:solidFill>
                  <a:srgbClr val="000000"/>
                </a:solidFill>
                <a:latin typeface="Constantia" panose="02030602050306030303" pitchFamily="18" charset="0"/>
              </a:rPr>
              <a:t>Código Civil</a:t>
            </a:r>
            <a:r>
              <a:rPr lang="es-PE" altLang="es-MX" sz="2200" dirty="0">
                <a:solidFill>
                  <a:srgbClr val="000000"/>
                </a:solidFill>
                <a:latin typeface="Constantia" panose="02030602050306030303" pitchFamily="18" charset="0"/>
              </a:rPr>
              <a:t>,</a:t>
            </a:r>
            <a:r>
              <a:rPr lang="es-PE" altLang="es-MX" sz="2200" b="1" dirty="0">
                <a:solidFill>
                  <a:srgbClr val="000000"/>
                </a:solidFill>
                <a:latin typeface="Constantia" panose="02030602050306030303" pitchFamily="18" charset="0"/>
              </a:rPr>
              <a:t> </a:t>
            </a:r>
            <a:r>
              <a:rPr lang="es-PE" altLang="es-MX" sz="2200" dirty="0">
                <a:solidFill>
                  <a:srgbClr val="000000"/>
                </a:solidFill>
                <a:latin typeface="Constantia" panose="02030602050306030303" pitchFamily="18" charset="0"/>
              </a:rPr>
              <a:t>aprobado por </a:t>
            </a:r>
            <a:r>
              <a:rPr lang="es-MX" sz="2200" dirty="0">
                <a:solidFill>
                  <a:srgbClr val="000000"/>
                </a:solidFill>
                <a:latin typeface="Constantia" panose="02030602050306030303" pitchFamily="18" charset="0"/>
              </a:rPr>
              <a:t>Decreto Legislativo N° 295</a:t>
            </a:r>
            <a:endParaRPr lang="es-PE" altLang="es-MX" sz="2200" dirty="0">
              <a:solidFill>
                <a:srgbClr val="000000"/>
              </a:solidFill>
              <a:latin typeface="Constantia" panose="02030602050306030303" pitchFamily="18" charset="0"/>
            </a:endParaRPr>
          </a:p>
        </p:txBody>
      </p:sp>
      <p:pic>
        <p:nvPicPr>
          <p:cNvPr id="11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944" y="1836108"/>
            <a:ext cx="1712026" cy="2352065"/>
          </a:xfrm>
          <a:prstGeom prst="rect">
            <a:avLst/>
          </a:prstGeom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13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3951" y="4757195"/>
            <a:ext cx="1169582" cy="1775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257110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957893" y="463201"/>
            <a:ext cx="82941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altLang="es-PE" b="1" dirty="0">
                <a:solidFill>
                  <a:srgbClr val="ED7D3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s-PE" altLang="es-PE" b="1" dirty="0" smtClean="0">
                <a:solidFill>
                  <a:srgbClr val="ED7D3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 </a:t>
            </a:r>
            <a:r>
              <a:rPr lang="es-PE" altLang="es-PE" sz="2800" b="1" dirty="0" smtClean="0">
                <a:solidFill>
                  <a:srgbClr val="ED7D3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Arrendamiento </a:t>
            </a:r>
            <a:r>
              <a:rPr lang="es-PE" altLang="es-PE" sz="2800" b="1" dirty="0">
                <a:solidFill>
                  <a:srgbClr val="ED7D3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de predios estatales</a:t>
            </a:r>
            <a:endParaRPr lang="es-PE" sz="2800" b="1" dirty="0">
              <a:solidFill>
                <a:srgbClr val="ED7D31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6" name="5 Elipse"/>
          <p:cNvSpPr/>
          <p:nvPr/>
        </p:nvSpPr>
        <p:spPr>
          <a:xfrm>
            <a:off x="478464" y="1414131"/>
            <a:ext cx="4045689" cy="4008473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s-PE" altLang="es-PE" sz="2200" b="1" dirty="0" smtClean="0">
              <a:solidFill>
                <a:schemeClr val="accent2">
                  <a:lumMod val="75000"/>
                </a:schemeClr>
              </a:solidFill>
              <a:latin typeface="Constantia" panose="02030602050306030303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s-PE" altLang="es-PE" sz="2200" b="1" dirty="0" smtClean="0">
                <a:solidFill>
                  <a:schemeClr val="accent2">
                    <a:lumMod val="75000"/>
                  </a:schemeClr>
                </a:solidFill>
                <a:latin typeface="Constantia" panose="02030602050306030303" pitchFamily="18" charset="0"/>
              </a:rPr>
              <a:t>PLAZO </a:t>
            </a:r>
            <a:r>
              <a:rPr lang="es-PE" altLang="es-PE" sz="2200" b="1" dirty="0">
                <a:solidFill>
                  <a:schemeClr val="accent2">
                    <a:lumMod val="75000"/>
                  </a:schemeClr>
                </a:solidFill>
                <a:latin typeface="Constantia" panose="02030602050306030303" pitchFamily="18" charset="0"/>
              </a:rPr>
              <a:t>DEL </a:t>
            </a:r>
            <a:r>
              <a:rPr lang="es-PE" altLang="es-PE" sz="2200" b="1" dirty="0" smtClean="0">
                <a:solidFill>
                  <a:schemeClr val="accent2">
                    <a:lumMod val="75000"/>
                  </a:schemeClr>
                </a:solidFill>
                <a:latin typeface="Constantia" panose="02030602050306030303" pitchFamily="18" charset="0"/>
              </a:rPr>
              <a:t>ARRENDAMIENTO</a:t>
            </a:r>
          </a:p>
          <a:p>
            <a:pPr algn="ctr">
              <a:lnSpc>
                <a:spcPct val="150000"/>
              </a:lnSpc>
            </a:pPr>
            <a:endParaRPr lang="es-PE" altLang="es-PE" sz="2200" b="1" dirty="0" smtClean="0">
              <a:solidFill>
                <a:schemeClr val="accent2">
                  <a:lumMod val="75000"/>
                </a:schemeClr>
              </a:solidFill>
              <a:latin typeface="Constantia" panose="02030602050306030303" pitchFamily="18" charset="0"/>
            </a:endParaRPr>
          </a:p>
          <a:p>
            <a:pPr algn="ctr">
              <a:lnSpc>
                <a:spcPct val="150000"/>
              </a:lnSpc>
            </a:pPr>
            <a:endParaRPr lang="es-PE" altLang="es-PE" sz="2100" b="1" dirty="0">
              <a:solidFill>
                <a:schemeClr val="accent2">
                  <a:lumMod val="75000"/>
                </a:schemeClr>
              </a:solidFill>
              <a:latin typeface="Constantia" panose="02030602050306030303" pitchFamily="18" charset="0"/>
            </a:endParaRPr>
          </a:p>
        </p:txBody>
      </p:sp>
      <p:sp>
        <p:nvSpPr>
          <p:cNvPr id="7" name="6 Flecha a la derecha con muesca"/>
          <p:cNvSpPr/>
          <p:nvPr/>
        </p:nvSpPr>
        <p:spPr>
          <a:xfrm>
            <a:off x="4104168" y="3067281"/>
            <a:ext cx="839972" cy="627321"/>
          </a:xfrm>
          <a:prstGeom prst="notchedRightArrow">
            <a:avLst>
              <a:gd name="adj1" fmla="val 50000"/>
              <a:gd name="adj2" fmla="val 54268"/>
            </a:avLst>
          </a:prstGeom>
          <a:solidFill>
            <a:srgbClr val="5246EA"/>
          </a:solidFill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" name="1 Rectángulo redondeado"/>
          <p:cNvSpPr/>
          <p:nvPr/>
        </p:nvSpPr>
        <p:spPr>
          <a:xfrm>
            <a:off x="5720764" y="1552355"/>
            <a:ext cx="4225540" cy="83997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44000" lvl="1" algn="ctr" eaLnBrk="1" hangingPunct="1"/>
            <a:r>
              <a:rPr lang="es-PE" altLang="es-PE" sz="2400" dirty="0" smtClean="0">
                <a:solidFill>
                  <a:srgbClr val="000000"/>
                </a:solidFill>
                <a:latin typeface="Constantia" panose="02030602050306030303" pitchFamily="18" charset="0"/>
              </a:rPr>
              <a:t>Es de duración determinada   </a:t>
            </a:r>
            <a:endParaRPr lang="es-PE" altLang="es-PE" sz="2400" dirty="0">
              <a:solidFill>
                <a:srgbClr val="000000"/>
              </a:solidFill>
              <a:latin typeface="Constantia" panose="02030602050306030303" pitchFamily="18" charset="0"/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5390708" y="2732568"/>
            <a:ext cx="5114260" cy="97819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00100" lvl="1" indent="-342900" algn="just" eaLnBrk="1" hangingPunct="1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s-PE" altLang="es-PE" sz="2400" dirty="0" smtClean="0">
              <a:solidFill>
                <a:srgbClr val="000000"/>
              </a:solidFill>
              <a:latin typeface="Constantia" panose="02030602050306030303" pitchFamily="18" charset="0"/>
            </a:endParaRPr>
          </a:p>
          <a:p>
            <a:pPr marL="180000" lvl="1" algn="ctr" eaLnBrk="1" hangingPunct="1"/>
            <a:r>
              <a:rPr lang="es-PE" altLang="es-PE" sz="2400" dirty="0" smtClean="0">
                <a:solidFill>
                  <a:srgbClr val="000000"/>
                </a:solidFill>
                <a:latin typeface="Constantia" panose="02030602050306030303" pitchFamily="18" charset="0"/>
              </a:rPr>
              <a:t>No </a:t>
            </a:r>
            <a:r>
              <a:rPr lang="es-PE" altLang="es-PE" sz="2400" dirty="0">
                <a:solidFill>
                  <a:srgbClr val="000000"/>
                </a:solidFill>
                <a:latin typeface="Constantia" panose="02030602050306030303" pitchFamily="18" charset="0"/>
              </a:rPr>
              <a:t>puede exceder de seis (06) </a:t>
            </a:r>
            <a:r>
              <a:rPr lang="es-PE" altLang="es-PE" sz="2400" dirty="0" smtClean="0">
                <a:solidFill>
                  <a:srgbClr val="000000"/>
                </a:solidFill>
                <a:latin typeface="Constantia" panose="02030602050306030303" pitchFamily="18" charset="0"/>
              </a:rPr>
              <a:t>años</a:t>
            </a:r>
          </a:p>
          <a:p>
            <a:pPr marL="180000" lvl="1" algn="ctr" eaLnBrk="1" hangingPunct="1"/>
            <a:r>
              <a:rPr lang="es-PE" altLang="es-PE" sz="2400" dirty="0" smtClean="0">
                <a:solidFill>
                  <a:srgbClr val="000000"/>
                </a:solidFill>
                <a:latin typeface="Constantia" panose="02030602050306030303" pitchFamily="18" charset="0"/>
              </a:rPr>
              <a:t>(Código </a:t>
            </a:r>
            <a:r>
              <a:rPr lang="es-PE" altLang="es-PE" sz="2400" dirty="0">
                <a:solidFill>
                  <a:srgbClr val="000000"/>
                </a:solidFill>
                <a:latin typeface="Constantia" panose="02030602050306030303" pitchFamily="18" charset="0"/>
              </a:rPr>
              <a:t>Civil</a:t>
            </a:r>
            <a:r>
              <a:rPr lang="es-PE" altLang="es-PE" sz="2400" dirty="0" smtClean="0">
                <a:solidFill>
                  <a:srgbClr val="000000"/>
                </a:solidFill>
                <a:latin typeface="Constantia" panose="02030602050306030303" pitchFamily="18" charset="0"/>
              </a:rPr>
              <a:t>)</a:t>
            </a:r>
          </a:p>
          <a:p>
            <a:pPr lvl="1" algn="just" eaLnBrk="1" hangingPunct="1">
              <a:lnSpc>
                <a:spcPct val="150000"/>
              </a:lnSpc>
            </a:pPr>
            <a:endParaRPr lang="es-PE" altLang="es-PE" sz="2400" dirty="0">
              <a:solidFill>
                <a:srgbClr val="000000"/>
              </a:solidFill>
              <a:latin typeface="Constantia" panose="02030602050306030303" pitchFamily="18" charset="0"/>
            </a:endParaRPr>
          </a:p>
        </p:txBody>
      </p:sp>
      <p:sp>
        <p:nvSpPr>
          <p:cNvPr id="10" name="9 Rectángulo redondeado"/>
          <p:cNvSpPr/>
          <p:nvPr/>
        </p:nvSpPr>
        <p:spPr>
          <a:xfrm>
            <a:off x="5077040" y="4082901"/>
            <a:ext cx="5512988" cy="149919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just" eaLnBrk="1" hangingPunct="1"/>
            <a:endParaRPr lang="es-PE" altLang="es-PE" sz="2400" dirty="0" smtClean="0">
              <a:solidFill>
                <a:srgbClr val="000000"/>
              </a:solidFill>
              <a:latin typeface="Constantia" panose="02030602050306030303" pitchFamily="18" charset="0"/>
            </a:endParaRPr>
          </a:p>
          <a:p>
            <a:pPr lvl="1" algn="just" eaLnBrk="1" hangingPunct="1"/>
            <a:endParaRPr lang="es-PE" altLang="es-PE" sz="2400" dirty="0">
              <a:solidFill>
                <a:srgbClr val="000000"/>
              </a:solidFill>
              <a:latin typeface="Constantia" panose="02030602050306030303" pitchFamily="18" charset="0"/>
            </a:endParaRPr>
          </a:p>
          <a:p>
            <a:pPr marL="72000" lvl="1" algn="ctr" eaLnBrk="1" hangingPunct="1"/>
            <a:r>
              <a:rPr lang="es-PE" altLang="es-PE" sz="2200" dirty="0" smtClean="0">
                <a:solidFill>
                  <a:srgbClr val="000000"/>
                </a:solidFill>
                <a:latin typeface="Constantia" panose="02030602050306030303" pitchFamily="18" charset="0"/>
              </a:rPr>
              <a:t>En </a:t>
            </a:r>
            <a:r>
              <a:rPr lang="es-PE" altLang="es-PE" sz="2200" dirty="0">
                <a:solidFill>
                  <a:srgbClr val="000000"/>
                </a:solidFill>
                <a:latin typeface="Constantia" panose="02030602050306030303" pitchFamily="18" charset="0"/>
              </a:rPr>
              <a:t>caso de arrendamiento directo por causal de </a:t>
            </a:r>
            <a:r>
              <a:rPr lang="es-ES" sz="2200" b="1" dirty="0">
                <a:solidFill>
                  <a:prstClr val="black"/>
                </a:solidFill>
                <a:latin typeface="Constantia" panose="02030602050306030303" pitchFamily="18" charset="0"/>
                <a:cs typeface="Arial" charset="0"/>
              </a:rPr>
              <a:t>renta menor a 50% de una </a:t>
            </a:r>
            <a:r>
              <a:rPr lang="es-ES" sz="2200" b="1" dirty="0" smtClean="0">
                <a:solidFill>
                  <a:prstClr val="black"/>
                </a:solidFill>
                <a:latin typeface="Constantia" panose="02030602050306030303" pitchFamily="18" charset="0"/>
                <a:cs typeface="Arial" charset="0"/>
              </a:rPr>
              <a:t>UIT</a:t>
            </a:r>
          </a:p>
          <a:p>
            <a:pPr marL="72000" lvl="1" algn="ctr" eaLnBrk="1" hangingPunct="1"/>
            <a:r>
              <a:rPr lang="es-ES" sz="2200" dirty="0" smtClean="0">
                <a:solidFill>
                  <a:prstClr val="black"/>
                </a:solidFill>
                <a:latin typeface="Constantia" panose="02030602050306030303" pitchFamily="18" charset="0"/>
                <a:cs typeface="Arial" charset="0"/>
              </a:rPr>
              <a:t> Máximo: 03 </a:t>
            </a:r>
            <a:r>
              <a:rPr lang="es-ES" sz="2200" dirty="0">
                <a:solidFill>
                  <a:prstClr val="black"/>
                </a:solidFill>
                <a:latin typeface="Constantia" panose="02030602050306030303" pitchFamily="18" charset="0"/>
                <a:cs typeface="Arial" charset="0"/>
              </a:rPr>
              <a:t>años </a:t>
            </a:r>
            <a:endParaRPr lang="es-ES" sz="2200" dirty="0" smtClean="0">
              <a:solidFill>
                <a:prstClr val="black"/>
              </a:solidFill>
              <a:latin typeface="Constantia" panose="02030602050306030303" pitchFamily="18" charset="0"/>
              <a:cs typeface="Arial" charset="0"/>
            </a:endParaRPr>
          </a:p>
          <a:p>
            <a:pPr marL="72000" lvl="1" algn="ctr" eaLnBrk="1" hangingPunct="1"/>
            <a:r>
              <a:rPr lang="es-ES" sz="2200" dirty="0" smtClean="0">
                <a:solidFill>
                  <a:prstClr val="black"/>
                </a:solidFill>
                <a:latin typeface="Constantia" panose="02030602050306030303" pitchFamily="18" charset="0"/>
                <a:cs typeface="Arial" charset="0"/>
              </a:rPr>
              <a:t>(02 </a:t>
            </a:r>
            <a:r>
              <a:rPr lang="es-ES" sz="2200" dirty="0">
                <a:solidFill>
                  <a:prstClr val="black"/>
                </a:solidFill>
                <a:latin typeface="Constantia" panose="02030602050306030303" pitchFamily="18" charset="0"/>
                <a:cs typeface="Arial" charset="0"/>
              </a:rPr>
              <a:t>renovaciones </a:t>
            </a:r>
            <a:r>
              <a:rPr lang="es-ES" sz="2200" dirty="0" smtClean="0">
                <a:solidFill>
                  <a:prstClr val="black"/>
                </a:solidFill>
                <a:latin typeface="Constantia" panose="02030602050306030303" pitchFamily="18" charset="0"/>
                <a:cs typeface="Arial" charset="0"/>
              </a:rPr>
              <a:t>de </a:t>
            </a:r>
            <a:r>
              <a:rPr lang="es-ES" sz="2200" dirty="0">
                <a:solidFill>
                  <a:prstClr val="black"/>
                </a:solidFill>
                <a:latin typeface="Constantia" panose="02030602050306030303" pitchFamily="18" charset="0"/>
                <a:cs typeface="Arial" charset="0"/>
              </a:rPr>
              <a:t>01 año cada una</a:t>
            </a:r>
            <a:r>
              <a:rPr lang="es-ES" sz="2200" dirty="0" smtClean="0">
                <a:solidFill>
                  <a:prstClr val="black"/>
                </a:solidFill>
                <a:latin typeface="Constantia" panose="02030602050306030303" pitchFamily="18" charset="0"/>
                <a:cs typeface="Arial" charset="0"/>
              </a:rPr>
              <a:t>)</a:t>
            </a:r>
          </a:p>
          <a:p>
            <a:pPr marL="180000" lvl="1" algn="ctr" eaLnBrk="1" hangingPunct="1"/>
            <a:endParaRPr lang="es-PE" altLang="es-PE" sz="2400" dirty="0" smtClean="0">
              <a:solidFill>
                <a:srgbClr val="000000"/>
              </a:solidFill>
              <a:latin typeface="Constantia" panose="02030602050306030303" pitchFamily="18" charset="0"/>
            </a:endParaRPr>
          </a:p>
          <a:p>
            <a:pPr lvl="1" algn="just" eaLnBrk="1" hangingPunct="1">
              <a:lnSpc>
                <a:spcPct val="150000"/>
              </a:lnSpc>
            </a:pPr>
            <a:endParaRPr lang="es-PE" altLang="es-PE" sz="2400" dirty="0">
              <a:solidFill>
                <a:srgbClr val="000000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704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Elipse"/>
          <p:cNvSpPr/>
          <p:nvPr/>
        </p:nvSpPr>
        <p:spPr>
          <a:xfrm>
            <a:off x="1446028" y="942046"/>
            <a:ext cx="8963246" cy="4625162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s-PE" altLang="es-PE" sz="2800" b="1" dirty="0" smtClean="0">
                <a:solidFill>
                  <a:schemeClr val="accent2">
                    <a:lumMod val="75000"/>
                  </a:schemeClr>
                </a:solidFill>
                <a:latin typeface="Constantia" panose="02030602050306030303" pitchFamily="18" charset="0"/>
              </a:rPr>
              <a:t>¿QÚE OCURRE SI SE REQUIERE EL PREDIO POR UN PLAZO MAYOR </a:t>
            </a:r>
          </a:p>
          <a:p>
            <a:pPr algn="ctr">
              <a:lnSpc>
                <a:spcPct val="150000"/>
              </a:lnSpc>
            </a:pPr>
            <a:r>
              <a:rPr lang="es-PE" altLang="es-PE" sz="2800" b="1" dirty="0" smtClean="0">
                <a:solidFill>
                  <a:schemeClr val="accent2">
                    <a:lumMod val="75000"/>
                  </a:schemeClr>
                </a:solidFill>
                <a:latin typeface="Constantia" panose="02030602050306030303" pitchFamily="18" charset="0"/>
              </a:rPr>
              <a:t>AL PLAZO MÁXIMO? </a:t>
            </a:r>
            <a:endParaRPr lang="es-PE" altLang="es-PE" sz="2800" b="1" dirty="0">
              <a:solidFill>
                <a:schemeClr val="accent2">
                  <a:lumMod val="75000"/>
                </a:schemeClr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5337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699708" y="463201"/>
            <a:ext cx="88750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altLang="es-PE" b="1" dirty="0">
                <a:solidFill>
                  <a:srgbClr val="ED7D3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s-PE" altLang="es-PE" b="1" dirty="0" smtClean="0">
                <a:solidFill>
                  <a:srgbClr val="ED7D3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 </a:t>
            </a:r>
            <a:r>
              <a:rPr lang="es-PE" altLang="es-PE" sz="2800" b="1" dirty="0" smtClean="0">
                <a:solidFill>
                  <a:srgbClr val="ED7D3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Arrendamiento </a:t>
            </a:r>
            <a:r>
              <a:rPr lang="es-PE" altLang="es-PE" sz="2800" b="1" dirty="0">
                <a:solidFill>
                  <a:srgbClr val="ED7D3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de predios estatales</a:t>
            </a:r>
            <a:endParaRPr lang="es-PE" sz="2800" b="1" dirty="0">
              <a:solidFill>
                <a:srgbClr val="ED7D31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6" name="5 Elipse"/>
          <p:cNvSpPr/>
          <p:nvPr/>
        </p:nvSpPr>
        <p:spPr>
          <a:xfrm>
            <a:off x="510363" y="1624336"/>
            <a:ext cx="3386046" cy="3679290"/>
          </a:xfrm>
          <a:prstGeom prst="ellipse">
            <a:avLst/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47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s-PE" altLang="es-PE" sz="2200" b="1" dirty="0" smtClean="0">
                <a:solidFill>
                  <a:schemeClr val="accent2">
                    <a:lumMod val="75000"/>
                  </a:schemeClr>
                </a:solidFill>
                <a:latin typeface="Constantia" panose="02030602050306030303" pitchFamily="18" charset="0"/>
              </a:rPr>
              <a:t>DIRECTIVA N° </a:t>
            </a:r>
            <a:r>
              <a:rPr lang="es-PE" altLang="es-PE" sz="22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005-2016/</a:t>
            </a:r>
            <a:r>
              <a:rPr lang="es-PE" altLang="es-PE" sz="2200" b="1" dirty="0" smtClean="0">
                <a:solidFill>
                  <a:schemeClr val="accent2">
                    <a:lumMod val="75000"/>
                  </a:schemeClr>
                </a:solidFill>
                <a:latin typeface="Constantia" panose="02030602050306030303" pitchFamily="18" charset="0"/>
              </a:rPr>
              <a:t>SBN</a:t>
            </a:r>
          </a:p>
          <a:p>
            <a:pPr algn="ctr">
              <a:lnSpc>
                <a:spcPct val="150000"/>
              </a:lnSpc>
            </a:pPr>
            <a:r>
              <a:rPr lang="es-PE" altLang="es-PE" sz="2200" b="1" dirty="0" smtClean="0">
                <a:solidFill>
                  <a:schemeClr val="accent2">
                    <a:lumMod val="75000"/>
                  </a:schemeClr>
                </a:solidFill>
                <a:latin typeface="Constantia" panose="02030602050306030303" pitchFamily="18" charset="0"/>
              </a:rPr>
              <a:t>(Numeral </a:t>
            </a:r>
            <a:r>
              <a:rPr lang="es-PE" altLang="es-PE" sz="22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5.6) </a:t>
            </a:r>
            <a:endParaRPr lang="es-PE" altLang="es-PE" sz="2200" b="1" dirty="0">
              <a:solidFill>
                <a:schemeClr val="accent2">
                  <a:lumMod val="75000"/>
                </a:schemeClr>
              </a:solidFill>
              <a:latin typeface="Constantia" panose="02030602050306030303" pitchFamily="18" charset="0"/>
            </a:endParaRPr>
          </a:p>
        </p:txBody>
      </p:sp>
      <p:sp>
        <p:nvSpPr>
          <p:cNvPr id="7" name="6 Flecha a la derecha con muesca"/>
          <p:cNvSpPr/>
          <p:nvPr/>
        </p:nvSpPr>
        <p:spPr>
          <a:xfrm>
            <a:off x="3612439" y="3221665"/>
            <a:ext cx="567941" cy="4846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9" name="8 Rectángulo redondeado"/>
          <p:cNvSpPr/>
          <p:nvPr/>
        </p:nvSpPr>
        <p:spPr>
          <a:xfrm>
            <a:off x="4369981" y="1583826"/>
            <a:ext cx="6517759" cy="3849411"/>
          </a:xfrm>
          <a:prstGeom prst="roundRect">
            <a:avLst/>
          </a:prstGeom>
          <a:pattFill prst="trellis">
            <a:fgClr>
              <a:schemeClr val="accent6">
                <a:lumMod val="40000"/>
                <a:lumOff val="6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just" eaLnBrk="1" hangingPunct="1"/>
            <a:endParaRPr lang="es-ES" sz="2200" dirty="0" smtClean="0">
              <a:solidFill>
                <a:srgbClr val="000000"/>
              </a:solidFill>
              <a:latin typeface="Constantia" panose="02030602050306030303" pitchFamily="18" charset="0"/>
              <a:cs typeface="Arial" panose="020B0604020202020204" pitchFamily="34" charset="0"/>
            </a:endParaRPr>
          </a:p>
          <a:p>
            <a:pPr lvl="1" algn="just" eaLnBrk="1" hangingPunct="1"/>
            <a:r>
              <a:rPr lang="es-ES" sz="2200" b="1" dirty="0" smtClean="0">
                <a:solidFill>
                  <a:srgbClr val="000000"/>
                </a:solidFill>
                <a:latin typeface="Constantia" panose="02030602050306030303" pitchFamily="18" charset="0"/>
                <a:cs typeface="Arial" panose="020B0604020202020204" pitchFamily="34" charset="0"/>
              </a:rPr>
              <a:t>Antes </a:t>
            </a:r>
            <a:r>
              <a:rPr lang="es-ES" sz="2200" b="1" dirty="0">
                <a:solidFill>
                  <a:srgbClr val="000000"/>
                </a:solidFill>
                <a:latin typeface="Constantia" panose="02030602050306030303" pitchFamily="18" charset="0"/>
                <a:cs typeface="Arial" panose="020B0604020202020204" pitchFamily="34" charset="0"/>
              </a:rPr>
              <a:t>del vencimiento </a:t>
            </a:r>
            <a:r>
              <a:rPr lang="es-ES" sz="2200" dirty="0">
                <a:solidFill>
                  <a:srgbClr val="000000"/>
                </a:solidFill>
                <a:latin typeface="Constantia" panose="02030602050306030303" pitchFamily="18" charset="0"/>
                <a:cs typeface="Arial" panose="020B0604020202020204" pitchFamily="34" charset="0"/>
              </a:rPr>
              <a:t>del plazo, la entidad </a:t>
            </a:r>
            <a:r>
              <a:rPr lang="es-ES" sz="2200" dirty="0" smtClean="0">
                <a:solidFill>
                  <a:srgbClr val="000000"/>
                </a:solidFill>
                <a:latin typeface="Constantia" panose="02030602050306030303" pitchFamily="18" charset="0"/>
                <a:cs typeface="Arial" panose="020B0604020202020204" pitchFamily="34" charset="0"/>
              </a:rPr>
              <a:t>pública titular puede </a:t>
            </a:r>
            <a:r>
              <a:rPr lang="es-ES" sz="2200" dirty="0">
                <a:solidFill>
                  <a:srgbClr val="000000"/>
                </a:solidFill>
                <a:latin typeface="Constantia" panose="02030602050306030303" pitchFamily="18" charset="0"/>
                <a:cs typeface="Arial" panose="020B0604020202020204" pitchFamily="34" charset="0"/>
              </a:rPr>
              <a:t>promover y/o tramitar los procedimientos de administración o disposición, según el marco legal vigente. </a:t>
            </a:r>
            <a:endParaRPr lang="es-ES" sz="2200" dirty="0" smtClean="0">
              <a:solidFill>
                <a:srgbClr val="000000"/>
              </a:solidFill>
              <a:latin typeface="Constantia" panose="02030602050306030303" pitchFamily="18" charset="0"/>
              <a:cs typeface="Arial" panose="020B0604020202020204" pitchFamily="34" charset="0"/>
            </a:endParaRPr>
          </a:p>
          <a:p>
            <a:pPr lvl="1" algn="just" eaLnBrk="1" hangingPunct="1"/>
            <a:endParaRPr lang="es-ES" sz="2200" dirty="0" smtClean="0">
              <a:solidFill>
                <a:srgbClr val="000000"/>
              </a:solidFill>
              <a:latin typeface="Constantia" panose="02030602050306030303" pitchFamily="18" charset="0"/>
              <a:cs typeface="Arial" panose="020B0604020202020204" pitchFamily="34" charset="0"/>
            </a:endParaRPr>
          </a:p>
          <a:p>
            <a:pPr lvl="1" algn="just" eaLnBrk="1" hangingPunct="1"/>
            <a:r>
              <a:rPr lang="es-ES" sz="2200" dirty="0" smtClean="0">
                <a:solidFill>
                  <a:srgbClr val="000000"/>
                </a:solidFill>
                <a:latin typeface="Constantia" panose="02030602050306030303" pitchFamily="18" charset="0"/>
                <a:cs typeface="Arial" panose="020B0604020202020204" pitchFamily="34" charset="0"/>
              </a:rPr>
              <a:t>        Puede </a:t>
            </a:r>
            <a:r>
              <a:rPr lang="es-ES" sz="2200" dirty="0">
                <a:solidFill>
                  <a:srgbClr val="000000"/>
                </a:solidFill>
                <a:latin typeface="Constantia" panose="02030602050306030303" pitchFamily="18" charset="0"/>
                <a:cs typeface="Arial" panose="020B0604020202020204" pitchFamily="34" charset="0"/>
              </a:rPr>
              <a:t>participar el arrendatario, siempre </a:t>
            </a:r>
            <a:endParaRPr lang="es-ES" sz="2200" dirty="0" smtClean="0">
              <a:solidFill>
                <a:srgbClr val="000000"/>
              </a:solidFill>
              <a:latin typeface="Constantia" panose="02030602050306030303" pitchFamily="18" charset="0"/>
              <a:cs typeface="Arial" panose="020B0604020202020204" pitchFamily="34" charset="0"/>
            </a:endParaRPr>
          </a:p>
          <a:p>
            <a:pPr lvl="1" algn="just" eaLnBrk="1" hangingPunct="1"/>
            <a:r>
              <a:rPr lang="es-ES" sz="2200" dirty="0">
                <a:solidFill>
                  <a:srgbClr val="000000"/>
                </a:solidFill>
                <a:latin typeface="Constantia" panose="02030602050306030303" pitchFamily="18" charset="0"/>
                <a:cs typeface="Arial" panose="020B0604020202020204" pitchFamily="34" charset="0"/>
              </a:rPr>
              <a:t> </a:t>
            </a:r>
            <a:r>
              <a:rPr lang="es-ES" sz="2200" dirty="0" smtClean="0">
                <a:solidFill>
                  <a:srgbClr val="000000"/>
                </a:solidFill>
                <a:latin typeface="Constantia" panose="02030602050306030303" pitchFamily="18" charset="0"/>
                <a:cs typeface="Arial" panose="020B0604020202020204" pitchFamily="34" charset="0"/>
              </a:rPr>
              <a:t>       que  deje  una  garantía  con  cheque   de </a:t>
            </a:r>
          </a:p>
          <a:p>
            <a:pPr lvl="1" algn="just" eaLnBrk="1" hangingPunct="1"/>
            <a:r>
              <a:rPr lang="es-ES" sz="2200" dirty="0">
                <a:solidFill>
                  <a:srgbClr val="000000"/>
                </a:solidFill>
                <a:latin typeface="Constantia" panose="02030602050306030303" pitchFamily="18" charset="0"/>
                <a:cs typeface="Arial" panose="020B0604020202020204" pitchFamily="34" charset="0"/>
              </a:rPr>
              <a:t> </a:t>
            </a:r>
            <a:r>
              <a:rPr lang="es-ES" sz="2200" dirty="0" smtClean="0">
                <a:solidFill>
                  <a:srgbClr val="000000"/>
                </a:solidFill>
                <a:latin typeface="Constantia" panose="02030602050306030303" pitchFamily="18" charset="0"/>
                <a:cs typeface="Arial" panose="020B0604020202020204" pitchFamily="34" charset="0"/>
              </a:rPr>
              <a:t>       gerencia</a:t>
            </a:r>
            <a:r>
              <a:rPr lang="es-ES" sz="2200" dirty="0">
                <a:solidFill>
                  <a:srgbClr val="000000"/>
                </a:solidFill>
                <a:latin typeface="Constantia" panose="02030602050306030303" pitchFamily="18" charset="0"/>
                <a:cs typeface="Arial" panose="020B0604020202020204" pitchFamily="34" charset="0"/>
              </a:rPr>
              <a:t>, </a:t>
            </a:r>
            <a:r>
              <a:rPr lang="es-ES" sz="2200" dirty="0" smtClean="0">
                <a:solidFill>
                  <a:srgbClr val="000000"/>
                </a:solidFill>
                <a:latin typeface="Constantia" panose="02030602050306030303" pitchFamily="18" charset="0"/>
                <a:cs typeface="Arial" panose="020B0604020202020204" pitchFamily="34" charset="0"/>
              </a:rPr>
              <a:t> que  asegure  la  desocupación </a:t>
            </a:r>
          </a:p>
          <a:p>
            <a:pPr lvl="1" algn="just" eaLnBrk="1" hangingPunct="1"/>
            <a:r>
              <a:rPr lang="es-ES" sz="2200" dirty="0" smtClean="0">
                <a:solidFill>
                  <a:srgbClr val="000000"/>
                </a:solidFill>
                <a:latin typeface="Constantia" panose="02030602050306030303" pitchFamily="18" charset="0"/>
                <a:cs typeface="Arial" panose="020B0604020202020204" pitchFamily="34" charset="0"/>
              </a:rPr>
              <a:t>	  en   caso   no   resulte   adjudicatario   de </a:t>
            </a:r>
          </a:p>
          <a:p>
            <a:pPr lvl="1" algn="just" eaLnBrk="1" hangingPunct="1"/>
            <a:r>
              <a:rPr lang="es-ES" sz="2200" dirty="0">
                <a:solidFill>
                  <a:srgbClr val="000000"/>
                </a:solidFill>
                <a:latin typeface="Constantia" panose="02030602050306030303" pitchFamily="18" charset="0"/>
                <a:cs typeface="Arial" panose="020B0604020202020204" pitchFamily="34" charset="0"/>
              </a:rPr>
              <a:t> </a:t>
            </a:r>
            <a:r>
              <a:rPr lang="es-ES" sz="2200" dirty="0" smtClean="0">
                <a:solidFill>
                  <a:srgbClr val="000000"/>
                </a:solidFill>
                <a:latin typeface="Constantia" panose="02030602050306030303" pitchFamily="18" charset="0"/>
                <a:cs typeface="Arial" panose="020B0604020202020204" pitchFamily="34" charset="0"/>
              </a:rPr>
              <a:t>       ningún  derecho  real.</a:t>
            </a:r>
            <a:endParaRPr lang="es-PE" altLang="es-PE" sz="2200" dirty="0">
              <a:solidFill>
                <a:srgbClr val="000000"/>
              </a:solidFill>
              <a:latin typeface="Constantia" panose="02030602050306030303" pitchFamily="18" charset="0"/>
              <a:cs typeface="Arial" panose="020B0604020202020204" pitchFamily="34" charset="0"/>
            </a:endParaRPr>
          </a:p>
          <a:p>
            <a:pPr lvl="1" algn="just" eaLnBrk="1" hangingPunct="1"/>
            <a:endParaRPr lang="es-PE" altLang="es-PE" sz="2200" dirty="0">
              <a:solidFill>
                <a:srgbClr val="000000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906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Elipse"/>
          <p:cNvSpPr/>
          <p:nvPr/>
        </p:nvSpPr>
        <p:spPr>
          <a:xfrm>
            <a:off x="1446028" y="1114168"/>
            <a:ext cx="8963246" cy="4625162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s-PE" altLang="es-PE" sz="2800" b="1" dirty="0" smtClean="0">
                <a:solidFill>
                  <a:schemeClr val="bg1">
                    <a:lumMod val="50000"/>
                  </a:schemeClr>
                </a:solidFill>
                <a:latin typeface="Constantia" panose="02030602050306030303" pitchFamily="18" charset="0"/>
              </a:rPr>
              <a:t>LA RENOVACIÓN DEL CONTRATO DE ARRENDAMIENTO </a:t>
            </a:r>
          </a:p>
          <a:p>
            <a:pPr algn="ctr">
              <a:lnSpc>
                <a:spcPct val="150000"/>
              </a:lnSpc>
            </a:pPr>
            <a:r>
              <a:rPr lang="es-PE" altLang="es-PE" sz="2800" b="1" dirty="0">
                <a:solidFill>
                  <a:schemeClr val="accent2">
                    <a:lumMod val="75000"/>
                  </a:schemeClr>
                </a:solidFill>
                <a:latin typeface="Constantia" panose="02030602050306030303" pitchFamily="18" charset="0"/>
              </a:rPr>
              <a:t>¿</a:t>
            </a:r>
            <a:r>
              <a:rPr lang="es-PE" altLang="es-PE" sz="2800" b="1" dirty="0" smtClean="0">
                <a:solidFill>
                  <a:schemeClr val="accent2">
                    <a:lumMod val="75000"/>
                  </a:schemeClr>
                </a:solidFill>
                <a:latin typeface="Constantia" panose="02030602050306030303" pitchFamily="18" charset="0"/>
              </a:rPr>
              <a:t>PROCEDE EN CUALQUIER CASO?</a:t>
            </a:r>
          </a:p>
          <a:p>
            <a:pPr algn="ctr">
              <a:lnSpc>
                <a:spcPct val="150000"/>
              </a:lnSpc>
            </a:pPr>
            <a:r>
              <a:rPr lang="es-PE" altLang="es-PE" sz="2800" b="1" dirty="0" smtClean="0">
                <a:solidFill>
                  <a:schemeClr val="accent2">
                    <a:lumMod val="75000"/>
                  </a:schemeClr>
                </a:solidFill>
                <a:latin typeface="Constantia" panose="02030602050306030303" pitchFamily="18" charset="0"/>
              </a:rPr>
              <a:t> </a:t>
            </a:r>
            <a:endParaRPr lang="es-PE" altLang="es-PE" sz="2800" b="1" dirty="0">
              <a:solidFill>
                <a:schemeClr val="accent2">
                  <a:lumMod val="75000"/>
                </a:schemeClr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4850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Elipse"/>
          <p:cNvSpPr/>
          <p:nvPr/>
        </p:nvSpPr>
        <p:spPr>
          <a:xfrm>
            <a:off x="451821" y="1382020"/>
            <a:ext cx="3224180" cy="3679290"/>
          </a:xfrm>
          <a:prstGeom prst="ellipse">
            <a:avLst/>
          </a:prstGeom>
          <a:blipFill>
            <a:blip r:embed="rId2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s-PE" altLang="es-PE" sz="2200" b="1" dirty="0" smtClean="0">
                <a:solidFill>
                  <a:schemeClr val="accent2">
                    <a:lumMod val="75000"/>
                  </a:schemeClr>
                </a:solidFill>
                <a:latin typeface="Constantia" panose="02030602050306030303" pitchFamily="18" charset="0"/>
              </a:rPr>
              <a:t>RENOVACIÓN DEL CONTRATO</a:t>
            </a:r>
            <a:endParaRPr lang="es-PE" altLang="es-PE" sz="2200" b="1" dirty="0">
              <a:solidFill>
                <a:schemeClr val="accent2">
                  <a:lumMod val="75000"/>
                </a:schemeClr>
              </a:solidFill>
              <a:latin typeface="Constantia" panose="02030602050306030303" pitchFamily="18" charset="0"/>
            </a:endParaRPr>
          </a:p>
        </p:txBody>
      </p:sp>
      <p:sp>
        <p:nvSpPr>
          <p:cNvPr id="7" name="6 Flecha a la derecha con muesca"/>
          <p:cNvSpPr/>
          <p:nvPr/>
        </p:nvSpPr>
        <p:spPr>
          <a:xfrm>
            <a:off x="3317359" y="3155637"/>
            <a:ext cx="717284" cy="616688"/>
          </a:xfrm>
          <a:prstGeom prst="notchedRightArrow">
            <a:avLst/>
          </a:prstGeom>
          <a:solidFill>
            <a:srgbClr val="5246EA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9" name="8 Rectángulo redondeado"/>
          <p:cNvSpPr/>
          <p:nvPr/>
        </p:nvSpPr>
        <p:spPr>
          <a:xfrm>
            <a:off x="4145195" y="1233378"/>
            <a:ext cx="6880766" cy="4317568"/>
          </a:xfrm>
          <a:prstGeom prst="roundRect">
            <a:avLst/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47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marR="36195" algn="just">
              <a:spcAft>
                <a:spcPts val="0"/>
              </a:spcAft>
            </a:pPr>
            <a:endParaRPr lang="es-ES_tradnl" sz="2000" dirty="0" smtClean="0">
              <a:solidFill>
                <a:srgbClr val="000000"/>
              </a:solidFill>
              <a:latin typeface="Constantia" panose="02030602050306030303" pitchFamily="18" charset="0"/>
            </a:endParaRPr>
          </a:p>
          <a:p>
            <a:pPr marL="36000" marR="36195" algn="just">
              <a:spcAft>
                <a:spcPts val="0"/>
              </a:spcAft>
            </a:pPr>
            <a:r>
              <a:rPr lang="es-ES_tradnl" sz="2400" b="1" u="sng" dirty="0" smtClean="0">
                <a:solidFill>
                  <a:srgbClr val="000000"/>
                </a:solidFill>
                <a:latin typeface="Constantia" panose="02030602050306030303" pitchFamily="18" charset="0"/>
              </a:rPr>
              <a:t>Procede siempre que se cumpla lo siguiente</a:t>
            </a:r>
            <a:r>
              <a:rPr lang="es-ES_tradnl" sz="2400" dirty="0" smtClean="0">
                <a:solidFill>
                  <a:srgbClr val="000000"/>
                </a:solidFill>
                <a:latin typeface="Constantia" panose="02030602050306030303" pitchFamily="18" charset="0"/>
              </a:rPr>
              <a:t>:</a:t>
            </a:r>
          </a:p>
          <a:p>
            <a:pPr marL="36000" marR="36195" indent="-342900" algn="just">
              <a:spcAft>
                <a:spcPts val="0"/>
              </a:spcAft>
              <a:buFontTx/>
              <a:buChar char="-"/>
            </a:pPr>
            <a:endParaRPr lang="es-ES_tradnl" sz="2400" dirty="0" smtClean="0">
              <a:solidFill>
                <a:srgbClr val="000000"/>
              </a:solidFill>
              <a:latin typeface="Constantia" panose="02030602050306030303" pitchFamily="18" charset="0"/>
            </a:endParaRPr>
          </a:p>
          <a:p>
            <a:pPr marL="36000" marR="36195" indent="-342900" algn="just">
              <a:spcAft>
                <a:spcPts val="0"/>
              </a:spcAft>
              <a:buFontTx/>
              <a:buChar char="-"/>
            </a:pPr>
            <a:r>
              <a:rPr lang="es-ES_tradnl" sz="2400" dirty="0" smtClean="0">
                <a:solidFill>
                  <a:srgbClr val="000000"/>
                </a:solidFill>
                <a:latin typeface="Constantia" panose="02030602050306030303" pitchFamily="18" charset="0"/>
              </a:rPr>
              <a:t>Se solicite </a:t>
            </a:r>
            <a:r>
              <a:rPr lang="es-ES_tradnl" sz="2400" dirty="0">
                <a:solidFill>
                  <a:srgbClr val="000000"/>
                </a:solidFill>
                <a:latin typeface="Constantia" panose="02030602050306030303" pitchFamily="18" charset="0"/>
              </a:rPr>
              <a:t>con </a:t>
            </a:r>
            <a:r>
              <a:rPr lang="es-ES_tradnl" sz="2400" dirty="0" smtClean="0">
                <a:solidFill>
                  <a:srgbClr val="000000"/>
                </a:solidFill>
                <a:latin typeface="Constantia" panose="02030602050306030303" pitchFamily="18" charset="0"/>
              </a:rPr>
              <a:t>anticipación </a:t>
            </a:r>
            <a:r>
              <a:rPr lang="es-ES_tradnl" sz="2400" dirty="0">
                <a:solidFill>
                  <a:srgbClr val="000000"/>
                </a:solidFill>
                <a:latin typeface="Constantia" panose="02030602050306030303" pitchFamily="18" charset="0"/>
              </a:rPr>
              <a:t>no menor a</a:t>
            </a:r>
            <a:r>
              <a:rPr lang="es-ES_tradnl" sz="2400" dirty="0" smtClean="0">
                <a:solidFill>
                  <a:srgbClr val="000000"/>
                </a:solidFill>
                <a:latin typeface="Constantia" panose="02030602050306030303" pitchFamily="18" charset="0"/>
              </a:rPr>
              <a:t> </a:t>
            </a:r>
            <a:r>
              <a:rPr lang="es-ES_tradnl" sz="2400" dirty="0">
                <a:solidFill>
                  <a:srgbClr val="000000"/>
                </a:solidFill>
                <a:latin typeface="Constantia" panose="02030602050306030303" pitchFamily="18" charset="0"/>
              </a:rPr>
              <a:t>dos (2) meses </a:t>
            </a:r>
            <a:r>
              <a:rPr lang="es-ES_tradnl" sz="2400" dirty="0" smtClean="0">
                <a:solidFill>
                  <a:srgbClr val="000000"/>
                </a:solidFill>
                <a:latin typeface="Constantia" panose="02030602050306030303" pitchFamily="18" charset="0"/>
              </a:rPr>
              <a:t>antes del </a:t>
            </a:r>
            <a:r>
              <a:rPr lang="es-ES_tradnl" sz="2400" dirty="0">
                <a:solidFill>
                  <a:srgbClr val="000000"/>
                </a:solidFill>
                <a:latin typeface="Constantia" panose="02030602050306030303" pitchFamily="18" charset="0"/>
              </a:rPr>
              <a:t>vencimiento del plazo de </a:t>
            </a:r>
            <a:r>
              <a:rPr lang="es-ES_tradnl" sz="2400" dirty="0" smtClean="0">
                <a:solidFill>
                  <a:srgbClr val="000000"/>
                </a:solidFill>
                <a:latin typeface="Constantia" panose="02030602050306030303" pitchFamily="18" charset="0"/>
              </a:rPr>
              <a:t>vigencia del contrato.</a:t>
            </a:r>
          </a:p>
          <a:p>
            <a:pPr marL="36000" marR="36195" indent="-342900" algn="just">
              <a:spcAft>
                <a:spcPts val="0"/>
              </a:spcAft>
              <a:buFontTx/>
              <a:buChar char="-"/>
            </a:pPr>
            <a:endParaRPr lang="es-ES_tradnl" sz="2400" dirty="0" smtClean="0">
              <a:solidFill>
                <a:srgbClr val="000000"/>
              </a:solidFill>
              <a:latin typeface="Constantia" panose="02030602050306030303" pitchFamily="18" charset="0"/>
            </a:endParaRPr>
          </a:p>
          <a:p>
            <a:pPr marL="36000" marR="36195" indent="-342900" algn="just">
              <a:spcAft>
                <a:spcPts val="0"/>
              </a:spcAft>
              <a:buFontTx/>
              <a:buChar char="-"/>
            </a:pPr>
            <a:r>
              <a:rPr lang="es-ES_tradnl" sz="2400" dirty="0" smtClean="0">
                <a:solidFill>
                  <a:srgbClr val="000000"/>
                </a:solidFill>
                <a:latin typeface="Constantia" panose="02030602050306030303" pitchFamily="18" charset="0"/>
              </a:rPr>
              <a:t>No </a:t>
            </a:r>
            <a:r>
              <a:rPr lang="es-ES_tradnl" sz="2400" dirty="0">
                <a:solidFill>
                  <a:srgbClr val="000000"/>
                </a:solidFill>
                <a:latin typeface="Constantia" panose="02030602050306030303" pitchFamily="18" charset="0"/>
              </a:rPr>
              <a:t>se exceda del plazo </a:t>
            </a:r>
            <a:r>
              <a:rPr lang="es-ES_tradnl" sz="2400" dirty="0" smtClean="0">
                <a:solidFill>
                  <a:srgbClr val="000000"/>
                </a:solidFill>
                <a:latin typeface="Constantia" panose="02030602050306030303" pitchFamily="18" charset="0"/>
              </a:rPr>
              <a:t>máximo. </a:t>
            </a:r>
            <a:endParaRPr lang="es-ES_tradnl" sz="2400" dirty="0">
              <a:solidFill>
                <a:srgbClr val="000000"/>
              </a:solidFill>
              <a:latin typeface="Constantia" panose="02030602050306030303" pitchFamily="18" charset="0"/>
            </a:endParaRPr>
          </a:p>
          <a:p>
            <a:pPr marL="36000" marR="36195" indent="-342900" algn="just">
              <a:spcAft>
                <a:spcPts val="0"/>
              </a:spcAft>
              <a:buFontTx/>
              <a:buChar char="-"/>
            </a:pPr>
            <a:endParaRPr lang="es-ES_tradnl" sz="2400" dirty="0" smtClean="0">
              <a:solidFill>
                <a:srgbClr val="000000"/>
              </a:solidFill>
              <a:latin typeface="Constantia" panose="02030602050306030303" pitchFamily="18" charset="0"/>
            </a:endParaRPr>
          </a:p>
          <a:p>
            <a:pPr marL="36000" marR="36195" indent="-342900" algn="just">
              <a:spcAft>
                <a:spcPts val="0"/>
              </a:spcAft>
              <a:buFontTx/>
              <a:buChar char="-"/>
            </a:pPr>
            <a:r>
              <a:rPr lang="es-ES_tradnl" sz="2400" dirty="0" smtClean="0">
                <a:solidFill>
                  <a:srgbClr val="000000"/>
                </a:solidFill>
                <a:latin typeface="Constantia" panose="02030602050306030303" pitchFamily="18" charset="0"/>
              </a:rPr>
              <a:t>El </a:t>
            </a:r>
            <a:r>
              <a:rPr lang="es-ES_tradnl" sz="2400" dirty="0">
                <a:solidFill>
                  <a:srgbClr val="000000"/>
                </a:solidFill>
                <a:latin typeface="Constantia" panose="02030602050306030303" pitchFamily="18" charset="0"/>
              </a:rPr>
              <a:t>arrendatario se encuentre al día en los pagos estipulados en el contrato primigenio.  </a:t>
            </a:r>
            <a:endParaRPr lang="es-PE" sz="2400" dirty="0">
              <a:solidFill>
                <a:srgbClr val="000000"/>
              </a:solidFill>
              <a:latin typeface="Constantia" panose="02030602050306030303" pitchFamily="18" charset="0"/>
            </a:endParaRPr>
          </a:p>
          <a:p>
            <a:pPr marL="36000" marR="36195" algn="just">
              <a:spcAft>
                <a:spcPts val="0"/>
              </a:spcAft>
            </a:pPr>
            <a:r>
              <a:rPr lang="es-ES_tradnl" sz="2000" dirty="0">
                <a:solidFill>
                  <a:srgbClr val="000000"/>
                </a:solidFill>
                <a:latin typeface="Constantia" panose="02030602050306030303" pitchFamily="18" charset="0"/>
              </a:rPr>
              <a:t> </a:t>
            </a:r>
            <a:endParaRPr lang="es-PE" sz="2000" dirty="0">
              <a:solidFill>
                <a:srgbClr val="000000"/>
              </a:solidFill>
              <a:latin typeface="Constantia" panose="02030602050306030303" pitchFamily="18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1430767" y="463201"/>
            <a:ext cx="92838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altLang="es-PE" b="1" dirty="0">
                <a:solidFill>
                  <a:srgbClr val="ED7D3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s-PE" altLang="es-PE" b="1" dirty="0" smtClean="0">
                <a:solidFill>
                  <a:srgbClr val="ED7D3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 </a:t>
            </a:r>
            <a:r>
              <a:rPr lang="es-PE" altLang="es-PE" sz="2800" b="1" dirty="0" smtClean="0">
                <a:solidFill>
                  <a:srgbClr val="ED7D3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Arrendamiento </a:t>
            </a:r>
            <a:r>
              <a:rPr lang="es-PE" altLang="es-PE" sz="2800" b="1" dirty="0">
                <a:solidFill>
                  <a:srgbClr val="ED7D3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de predios estatales</a:t>
            </a:r>
            <a:endParaRPr lang="es-PE" sz="2800" b="1" dirty="0">
              <a:solidFill>
                <a:srgbClr val="ED7D31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7449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Elipse"/>
          <p:cNvSpPr/>
          <p:nvPr/>
        </p:nvSpPr>
        <p:spPr>
          <a:xfrm>
            <a:off x="1426826" y="839096"/>
            <a:ext cx="8601739" cy="4625789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s-PE" altLang="es-PE" sz="2800" b="1" dirty="0" smtClean="0">
                <a:solidFill>
                  <a:schemeClr val="accent2">
                    <a:lumMod val="75000"/>
                  </a:schemeClr>
                </a:solidFill>
                <a:latin typeface="Constantia" panose="02030602050306030303" pitchFamily="18" charset="0"/>
              </a:rPr>
              <a:t>¿SE REQUIERE NUEVA VALORIZACIÓN PARA LA RENOVACIÓN DEL CONTRATO DE ARRENDAMIENTO? </a:t>
            </a:r>
            <a:endParaRPr lang="es-PE" altLang="es-PE" sz="2800" b="1" dirty="0">
              <a:solidFill>
                <a:schemeClr val="accent2">
                  <a:lumMod val="75000"/>
                </a:schemeClr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8090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Elipse"/>
          <p:cNvSpPr/>
          <p:nvPr/>
        </p:nvSpPr>
        <p:spPr>
          <a:xfrm>
            <a:off x="573924" y="1382020"/>
            <a:ext cx="3438678" cy="367929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s-PE" altLang="es-PE" sz="2200" b="1" dirty="0" smtClean="0">
                <a:solidFill>
                  <a:schemeClr val="accent2">
                    <a:lumMod val="75000"/>
                  </a:schemeClr>
                </a:solidFill>
                <a:latin typeface="Constantia" panose="02030602050306030303" pitchFamily="18" charset="0"/>
              </a:rPr>
              <a:t>RENOVACIÓN DEL CONTRATO</a:t>
            </a:r>
            <a:endParaRPr lang="es-PE" altLang="es-PE" sz="2200" b="1" dirty="0">
              <a:solidFill>
                <a:schemeClr val="accent2">
                  <a:lumMod val="75000"/>
                </a:schemeClr>
              </a:solidFill>
              <a:latin typeface="Constantia" panose="02030602050306030303" pitchFamily="18" charset="0"/>
            </a:endParaRPr>
          </a:p>
        </p:txBody>
      </p:sp>
      <p:sp>
        <p:nvSpPr>
          <p:cNvPr id="7" name="6 Flecha a la derecha con muesca"/>
          <p:cNvSpPr/>
          <p:nvPr/>
        </p:nvSpPr>
        <p:spPr>
          <a:xfrm>
            <a:off x="3714867" y="3019779"/>
            <a:ext cx="717284" cy="616688"/>
          </a:xfrm>
          <a:prstGeom prst="notchedRightArrow">
            <a:avLst/>
          </a:prstGeom>
          <a:solidFill>
            <a:srgbClr val="5246EA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7 Rectángulo"/>
          <p:cNvSpPr/>
          <p:nvPr/>
        </p:nvSpPr>
        <p:spPr>
          <a:xfrm>
            <a:off x="4550485" y="1506491"/>
            <a:ext cx="6303981" cy="355481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marL="108000" marR="36195" algn="just">
              <a:spcAft>
                <a:spcPts val="0"/>
              </a:spcAft>
            </a:pPr>
            <a:endParaRPr lang="es-ES_tradnl" sz="2500" dirty="0" smtClean="0">
              <a:solidFill>
                <a:srgbClr val="000000"/>
              </a:solidFill>
              <a:latin typeface="Constantia" panose="02030602050306030303" pitchFamily="18" charset="0"/>
            </a:endParaRPr>
          </a:p>
          <a:p>
            <a:pPr marL="108000" marR="36195" algn="just">
              <a:spcAft>
                <a:spcPts val="0"/>
              </a:spcAft>
            </a:pPr>
            <a:r>
              <a:rPr lang="es-ES_tradnl" sz="2500" dirty="0" smtClean="0">
                <a:solidFill>
                  <a:srgbClr val="000000"/>
                </a:solidFill>
                <a:latin typeface="Constantia" panose="02030602050306030303" pitchFamily="18" charset="0"/>
              </a:rPr>
              <a:t>Requiere una nueva </a:t>
            </a:r>
            <a:r>
              <a:rPr lang="es-ES_tradnl" sz="2500" dirty="0">
                <a:solidFill>
                  <a:srgbClr val="000000"/>
                </a:solidFill>
                <a:latin typeface="Constantia" panose="02030602050306030303" pitchFamily="18" charset="0"/>
              </a:rPr>
              <a:t>valorización, la cual es cancelada por el </a:t>
            </a:r>
            <a:r>
              <a:rPr lang="es-ES_tradnl" sz="2500" dirty="0" smtClean="0">
                <a:solidFill>
                  <a:srgbClr val="000000"/>
                </a:solidFill>
                <a:latin typeface="Constantia" panose="02030602050306030303" pitchFamily="18" charset="0"/>
              </a:rPr>
              <a:t>administrado (regla).</a:t>
            </a:r>
            <a:endParaRPr lang="es-ES_tradnl" sz="2500" dirty="0">
              <a:solidFill>
                <a:srgbClr val="000000"/>
              </a:solidFill>
              <a:latin typeface="Constantia" panose="02030602050306030303" pitchFamily="18" charset="0"/>
            </a:endParaRPr>
          </a:p>
          <a:p>
            <a:pPr marL="108000" marR="36195" algn="just">
              <a:spcAft>
                <a:spcPts val="0"/>
              </a:spcAft>
            </a:pPr>
            <a:endParaRPr lang="es-ES_tradnl" sz="2500" dirty="0" smtClean="0">
              <a:solidFill>
                <a:srgbClr val="000000"/>
              </a:solidFill>
              <a:latin typeface="Constantia" panose="02030602050306030303" pitchFamily="18" charset="0"/>
            </a:endParaRPr>
          </a:p>
          <a:p>
            <a:pPr marL="108000" marR="36195" algn="just">
              <a:spcAft>
                <a:spcPts val="0"/>
              </a:spcAft>
            </a:pPr>
            <a:r>
              <a:rPr lang="es-ES_tradnl" sz="2500" dirty="0" smtClean="0">
                <a:solidFill>
                  <a:srgbClr val="000000"/>
                </a:solidFill>
                <a:latin typeface="Constantia" panose="02030602050306030303" pitchFamily="18" charset="0"/>
              </a:rPr>
              <a:t>En </a:t>
            </a:r>
            <a:r>
              <a:rPr lang="es-ES_tradnl" sz="2500" dirty="0">
                <a:solidFill>
                  <a:srgbClr val="000000"/>
                </a:solidFill>
                <a:latin typeface="Constantia" panose="02030602050306030303" pitchFamily="18" charset="0"/>
              </a:rPr>
              <a:t>el supuesto </a:t>
            </a:r>
            <a:r>
              <a:rPr lang="es-ES_tradnl" sz="2500" dirty="0" smtClean="0">
                <a:solidFill>
                  <a:srgbClr val="000000"/>
                </a:solidFill>
                <a:latin typeface="Constantia" panose="02030602050306030303" pitchFamily="18" charset="0"/>
              </a:rPr>
              <a:t>del </a:t>
            </a:r>
            <a:r>
              <a:rPr lang="es-ES_tradnl" sz="2500" dirty="0">
                <a:solidFill>
                  <a:srgbClr val="000000"/>
                </a:solidFill>
                <a:latin typeface="Constantia" panose="02030602050306030303" pitchFamily="18" charset="0"/>
              </a:rPr>
              <a:t>arrendamiento directo </a:t>
            </a:r>
            <a:r>
              <a:rPr lang="es-ES_tradnl" sz="2500" dirty="0" smtClean="0">
                <a:solidFill>
                  <a:srgbClr val="000000"/>
                </a:solidFill>
                <a:latin typeface="Constantia" panose="02030602050306030303" pitchFamily="18" charset="0"/>
              </a:rPr>
              <a:t>por </a:t>
            </a:r>
            <a:r>
              <a:rPr lang="es-ES_tradnl" sz="2500" dirty="0">
                <a:solidFill>
                  <a:srgbClr val="000000"/>
                </a:solidFill>
                <a:latin typeface="Constantia" panose="02030602050306030303" pitchFamily="18" charset="0"/>
              </a:rPr>
              <a:t>causal de </a:t>
            </a:r>
            <a:r>
              <a:rPr lang="es-ES_tradnl" sz="2500" dirty="0" smtClean="0">
                <a:solidFill>
                  <a:srgbClr val="000000"/>
                </a:solidFill>
                <a:latin typeface="Constantia" panose="02030602050306030303" pitchFamily="18" charset="0"/>
              </a:rPr>
              <a:t>posesión</a:t>
            </a:r>
            <a:r>
              <a:rPr lang="es-ES" sz="2500" dirty="0" smtClean="0">
                <a:solidFill>
                  <a:srgbClr val="000000"/>
                </a:solidFill>
                <a:latin typeface="Constantia" panose="02030602050306030303" pitchFamily="18" charset="0"/>
              </a:rPr>
              <a:t> no es necesaria, en </a:t>
            </a:r>
            <a:r>
              <a:rPr lang="es-ES" sz="2500" dirty="0">
                <a:solidFill>
                  <a:srgbClr val="000000"/>
                </a:solidFill>
                <a:latin typeface="Constantia" panose="02030602050306030303" pitchFamily="18" charset="0"/>
              </a:rPr>
              <a:t>cuyo caso se toma como referencia la valorización anterior, ajustada con el </a:t>
            </a:r>
            <a:r>
              <a:rPr lang="es-ES_tradnl" sz="2500" dirty="0">
                <a:solidFill>
                  <a:srgbClr val="000000"/>
                </a:solidFill>
                <a:latin typeface="Constantia" panose="02030602050306030303" pitchFamily="18" charset="0"/>
              </a:rPr>
              <a:t>IPC</a:t>
            </a:r>
            <a:r>
              <a:rPr lang="es-ES_tradnl" sz="2500" dirty="0" smtClean="0">
                <a:solidFill>
                  <a:srgbClr val="000000"/>
                </a:solidFill>
                <a:latin typeface="Constantia" panose="02030602050306030303" pitchFamily="18" charset="0"/>
              </a:rPr>
              <a:t>.</a:t>
            </a:r>
          </a:p>
          <a:p>
            <a:pPr marL="108000" marR="36195" algn="just">
              <a:spcAft>
                <a:spcPts val="0"/>
              </a:spcAft>
            </a:pPr>
            <a:endParaRPr lang="es-PE" altLang="es-PE" sz="2500" dirty="0">
              <a:solidFill>
                <a:srgbClr val="000000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445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043954" y="2029318"/>
            <a:ext cx="81542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altLang="es-PE" sz="3600" b="1" dirty="0" smtClean="0">
                <a:solidFill>
                  <a:srgbClr val="ED7D3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Otros aspectos importantes </a:t>
            </a:r>
          </a:p>
          <a:p>
            <a:pPr algn="ctr"/>
            <a:r>
              <a:rPr lang="es-PE" altLang="es-PE" sz="3600" b="1" dirty="0" smtClean="0">
                <a:solidFill>
                  <a:srgbClr val="ED7D3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en los contratos de arrendamiento sobre predios estatales</a:t>
            </a:r>
            <a:endParaRPr lang="es-PE" sz="3600" b="1" dirty="0">
              <a:solidFill>
                <a:srgbClr val="ED7D31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7446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1559858" y="913766"/>
            <a:ext cx="8939605" cy="730028"/>
          </a:xfrm>
        </p:spPr>
        <p:txBody>
          <a:bodyPr/>
          <a:lstStyle/>
          <a:p>
            <a:pPr algn="ctr"/>
            <a:r>
              <a:rPr lang="es-ES" sz="2800" b="1" dirty="0" smtClean="0">
                <a:solidFill>
                  <a:srgbClr val="ED7D3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+mn-ea"/>
                <a:cs typeface="Arial" panose="020B0604020202020204" pitchFamily="34" charset="0"/>
              </a:rPr>
              <a:t>Cláusula </a:t>
            </a:r>
            <a:r>
              <a:rPr lang="es-ES" sz="2800" b="1" dirty="0">
                <a:solidFill>
                  <a:srgbClr val="ED7D3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+mn-ea"/>
                <a:cs typeface="Arial" panose="020B0604020202020204" pitchFamily="34" charset="0"/>
              </a:rPr>
              <a:t>de reajuste </a:t>
            </a:r>
            <a:r>
              <a:rPr lang="es-ES" sz="2800" b="1" dirty="0" smtClean="0">
                <a:solidFill>
                  <a:srgbClr val="ED7D3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+mn-ea"/>
                <a:cs typeface="Arial" panose="020B0604020202020204" pitchFamily="34" charset="0"/>
              </a:rPr>
              <a:t>automático</a:t>
            </a:r>
            <a:endParaRPr lang="es-PE" sz="2800" b="1" dirty="0">
              <a:solidFill>
                <a:srgbClr val="ED7D31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9 Marcador de contenido"/>
          <p:cNvSpPr>
            <a:spLocks noGrp="1"/>
          </p:cNvSpPr>
          <p:nvPr>
            <p:ph idx="1"/>
          </p:nvPr>
        </p:nvSpPr>
        <p:spPr>
          <a:xfrm>
            <a:off x="1828800" y="2269864"/>
            <a:ext cx="8283389" cy="2786230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es-PE" dirty="0" smtClean="0"/>
              <a:t>En</a:t>
            </a:r>
            <a:r>
              <a:rPr lang="es-ES" dirty="0" smtClean="0"/>
              <a:t> </a:t>
            </a:r>
            <a:r>
              <a:rPr lang="es-ES" dirty="0"/>
              <a:t>todos los contratos de arrendamiento </a:t>
            </a:r>
            <a:endParaRPr lang="es-ES" dirty="0" smtClean="0"/>
          </a:p>
          <a:p>
            <a:pPr marL="0" indent="0" algn="ctr">
              <a:lnSpc>
                <a:spcPct val="150000"/>
              </a:lnSpc>
              <a:buNone/>
            </a:pPr>
            <a:r>
              <a:rPr lang="es-ES" dirty="0" smtClean="0"/>
              <a:t>se </a:t>
            </a:r>
            <a:r>
              <a:rPr lang="es-ES" dirty="0"/>
              <a:t>incluye una </a:t>
            </a:r>
            <a:r>
              <a:rPr lang="es-ES" b="1" dirty="0"/>
              <a:t>cláusula de reajuste automático anual </a:t>
            </a:r>
            <a:r>
              <a:rPr lang="es-ES" dirty="0"/>
              <a:t>de la </a:t>
            </a:r>
            <a:r>
              <a:rPr lang="es-ES" dirty="0" smtClean="0"/>
              <a:t>renta </a:t>
            </a:r>
            <a:r>
              <a:rPr lang="es-ES" dirty="0"/>
              <a:t>en función del </a:t>
            </a:r>
            <a:r>
              <a:rPr lang="es-ES" dirty="0" smtClean="0"/>
              <a:t>Índice de Precios al Consumidor</a:t>
            </a:r>
          </a:p>
          <a:p>
            <a:endParaRPr lang="es-ES" dirty="0"/>
          </a:p>
          <a:p>
            <a:endParaRPr lang="es-PE" dirty="0" smtClean="0"/>
          </a:p>
          <a:p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76133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Resultado de imagen para GARANTÍA DE FIEL CUMPLIMIENTO IMÁGEN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1" y="2237589"/>
            <a:ext cx="2592592" cy="2226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1850315" y="365126"/>
            <a:ext cx="8390965" cy="730028"/>
          </a:xfrm>
        </p:spPr>
        <p:txBody>
          <a:bodyPr/>
          <a:lstStyle/>
          <a:p>
            <a:pPr algn="ctr"/>
            <a:r>
              <a:rPr lang="es-PE" altLang="es-PE" sz="2800" b="1" dirty="0" smtClean="0">
                <a:solidFill>
                  <a:srgbClr val="ED7D3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+mn-ea"/>
                <a:cs typeface="Arial" panose="020B0604020202020204" pitchFamily="34" charset="0"/>
              </a:rPr>
              <a:t>    </a:t>
            </a:r>
            <a:r>
              <a:rPr lang="es-PE" altLang="es-PE" sz="2800" b="1" dirty="0">
                <a:solidFill>
                  <a:srgbClr val="ED7D3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+mn-ea"/>
                <a:cs typeface="Arial" panose="020B0604020202020204" pitchFamily="34" charset="0"/>
              </a:rPr>
              <a:t>G</a:t>
            </a:r>
            <a:r>
              <a:rPr lang="es-PE" altLang="es-PE" sz="2800" b="1" dirty="0" smtClean="0">
                <a:solidFill>
                  <a:srgbClr val="ED7D3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+mn-ea"/>
                <a:cs typeface="Arial" panose="020B0604020202020204" pitchFamily="34" charset="0"/>
              </a:rPr>
              <a:t>arantía de Fiel Cumplimiento</a:t>
            </a:r>
            <a:endParaRPr lang="es-PE" sz="2800" b="1" dirty="0">
              <a:solidFill>
                <a:srgbClr val="ED7D31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3324111" y="1656677"/>
            <a:ext cx="7530353" cy="3603812"/>
          </a:xfrm>
        </p:spPr>
        <p:txBody>
          <a:bodyPr/>
          <a:lstStyle/>
          <a:p>
            <a:pPr algn="just"/>
            <a:r>
              <a:rPr lang="es-PE" sz="2400" dirty="0" smtClean="0"/>
              <a:t>Todo </a:t>
            </a:r>
            <a:r>
              <a:rPr lang="es-ES" sz="2400" dirty="0" smtClean="0"/>
              <a:t>contrato </a:t>
            </a:r>
            <a:r>
              <a:rPr lang="es-ES" sz="2400" dirty="0"/>
              <a:t>de arrendamiento debe contar con la </a:t>
            </a:r>
            <a:r>
              <a:rPr lang="es-ES" sz="2400" b="1" dirty="0" smtClean="0"/>
              <a:t>Cláusula </a:t>
            </a:r>
            <a:r>
              <a:rPr lang="es-ES" sz="2400" b="1" dirty="0"/>
              <a:t>de Garantía de Fiel Cumplimiento </a:t>
            </a:r>
            <a:r>
              <a:rPr lang="es-ES" sz="2400" dirty="0"/>
              <a:t>por la suma equivalente a </a:t>
            </a:r>
            <a:r>
              <a:rPr lang="es-ES" sz="2400" u="sng" dirty="0"/>
              <a:t>dos (2) veces el valor de la </a:t>
            </a:r>
            <a:r>
              <a:rPr lang="es-ES" sz="2400" u="sng" dirty="0" smtClean="0"/>
              <a:t>renta</a:t>
            </a:r>
          </a:p>
          <a:p>
            <a:pPr algn="just"/>
            <a:r>
              <a:rPr lang="es-ES" sz="2400" dirty="0" smtClean="0"/>
              <a:t>Se entrega </a:t>
            </a:r>
            <a:r>
              <a:rPr lang="es-ES" sz="2400" dirty="0"/>
              <a:t>mediante </a:t>
            </a:r>
            <a:r>
              <a:rPr lang="es-ES" sz="2400" b="1" dirty="0" smtClean="0"/>
              <a:t>Carta Fianza </a:t>
            </a:r>
            <a:r>
              <a:rPr lang="es-ES" sz="2400" dirty="0" smtClean="0"/>
              <a:t>antes </a:t>
            </a:r>
            <a:r>
              <a:rPr lang="es-ES" sz="2400" dirty="0"/>
              <a:t>de la suscripción del </a:t>
            </a:r>
            <a:r>
              <a:rPr lang="es-ES" sz="2400" dirty="0" smtClean="0"/>
              <a:t>contrato. </a:t>
            </a:r>
          </a:p>
          <a:p>
            <a:pPr algn="just"/>
            <a:r>
              <a:rPr lang="es-ES" sz="2400" dirty="0" smtClean="0"/>
              <a:t>La garantía se devuelve al </a:t>
            </a:r>
            <a:r>
              <a:rPr lang="es-ES" sz="2400" dirty="0"/>
              <a:t>finalizar el contrato, siempre y cuando no existan obligaciones pendientes de pago y el inmueble se encuentre en buen estado de conservación y sin más desgaste que los derivados de su uso </a:t>
            </a:r>
            <a:r>
              <a:rPr lang="es-ES" sz="2400" dirty="0" smtClean="0"/>
              <a:t>normal.</a:t>
            </a:r>
          </a:p>
          <a:p>
            <a:pPr marL="0" indent="0" algn="just">
              <a:buNone/>
            </a:pPr>
            <a:endParaRPr lang="es-PE" sz="2400" dirty="0"/>
          </a:p>
        </p:txBody>
      </p:sp>
    </p:spTree>
    <p:extLst>
      <p:ext uri="{BB962C8B-B14F-4D97-AF65-F5344CB8AC3E}">
        <p14:creationId xmlns:p14="http://schemas.microsoft.com/office/powerpoint/2010/main" val="2378588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5"/>
          <p:cNvSpPr txBox="1">
            <a:spLocks noChangeArrowheads="1"/>
          </p:cNvSpPr>
          <p:nvPr/>
        </p:nvSpPr>
        <p:spPr bwMode="auto">
          <a:xfrm>
            <a:off x="6075363" y="589756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s-PE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123" name="3 Título"/>
          <p:cNvSpPr>
            <a:spLocks noGrp="1"/>
          </p:cNvSpPr>
          <p:nvPr>
            <p:ph type="title"/>
          </p:nvPr>
        </p:nvSpPr>
        <p:spPr>
          <a:xfrm>
            <a:off x="932454" y="606906"/>
            <a:ext cx="10143460" cy="945448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PE" altLang="es-PE" sz="2800" b="1" dirty="0">
                <a:solidFill>
                  <a:srgbClr val="ED7D3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+mn-ea"/>
                <a:cs typeface="Arial" panose="020B0604020202020204" pitchFamily="34" charset="0"/>
              </a:rPr>
              <a:t>Aspectos generales del </a:t>
            </a:r>
            <a:r>
              <a:rPr lang="es-PE" altLang="es-PE" sz="2800" b="1" dirty="0" smtClean="0">
                <a:solidFill>
                  <a:srgbClr val="ED7D3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+mn-ea"/>
                <a:cs typeface="Arial" panose="020B0604020202020204" pitchFamily="34" charset="0"/>
              </a:rPr>
              <a:t>arrendamiento de </a:t>
            </a:r>
            <a:r>
              <a:rPr lang="es-PE" altLang="es-PE" sz="2800" b="1" dirty="0">
                <a:solidFill>
                  <a:srgbClr val="ED7D3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+mn-ea"/>
                <a:cs typeface="Arial" panose="020B0604020202020204" pitchFamily="34" charset="0"/>
              </a:rPr>
              <a:t>predios estatales</a:t>
            </a:r>
            <a:endParaRPr lang="es-ES" altLang="es-PE" sz="2800" b="1" dirty="0">
              <a:solidFill>
                <a:srgbClr val="ED7D31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4595813" y="1857375"/>
            <a:ext cx="2428875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es-ES" sz="24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charset="0"/>
            </a:endParaRPr>
          </a:p>
        </p:txBody>
      </p:sp>
      <p:sp>
        <p:nvSpPr>
          <p:cNvPr id="18437" name="AutoShape 2" descr="data:image/jpeg;base64,/9j/4AAQSkZJRgABAQAAAQABAAD/2wCEAAkGBxQHEhQUEhMVFRQXGBkSFRgYFBYWGBcbFRUWGRYYGRUYHSghGBolGxUUITEhJSkrLi4uFyAzODMvNygwLisBCgoKDg0OGxAQGzQmICYtNDQuNjEtLCwsLDcsMjcuLDc3NzQ0LCwvLC8sLSw0LCwwLC0sNCwsLCwsLCwsLDQsLP/AABEIAOEA4QMBEQACEQEDEQH/xAAcAAEAAgMBAQEAAAAAAAAAAAAABQYDBAcIAQL/xABDEAACAQIDBAQKCAQFBQAAAAAAAQIDEQQFIQYSMUEHUWFxExQiMjOBkaGx0RVCUmJygrLBNHOSwiNjouHwJDVTk9P/xAAbAQEAAgMBAQAAAAAAAAAAAAAABAUCAwYBB//EADsRAQABAwEEBgkCBAcBAQAAAAABAgMEEQUSITFBUWFxgcETFCIykaGx0fAzNBUjcuE1QkRSYoLxUyT/2gAMAwEAAhEDEQA/AIUon0cAAAAAAAAAAAAAAAAAAAAAAAAAAAAAAAAAAAAAAAAAAAAAAAAAAAAAAAAAAAAAAAAAAAAAAAAAAAAAAAAAAAAAAAAAAAAAAAAAAAAAAAAAAAAAAAAAAAAAAAAAAAAAAAAAAAAAAAAAAAAAAAAAAAAAAAAAAAAAAAAAAAAAAAAAAAAAAAAAAAAAAAAAAAAAAAAAAAAAAAAAAAAAAAAAAAAAAAAB0vYHLqOd4Nxr4eD3KkoRnupSaai776Sd1vWvfkiwxqKa7elUOY2reu4+TvW654xE6a8PzpU3azJfoHESpJuULKcG1ylfS/BtWa9REvW/R1aLrAy/WbMVzz5ShjUmgAAAAAAAAAAAAAAAAAAAAAAAAAAAAGShRliZKEIuU5O0YpXbfYj2ImZ0hjXXTRTNVU6RDt+yWVPJcLTpSac1eUrcLzk5NX52vb1FvZt7lEUy4bPyYyL9Vynl0eHBvZll9PM6bp1YKcXyaTs+TXU11mdVMVRpLRZvV2a9+idJcOz7KZ5JWlRm02rSTTveLvu30WuhT3Lc26t2XdYuTTk2ouUo8wSAAAAAAAAAAAAAAAAAAAAAAAB9S3tFq3olzbfBJA5P1Vpui3GUXGS0akmmn1NPVM9mNObymqKo1pnWGfLcvqZpUVOjBzm9bXS0Vrtt8Fqj2miap0pa71+3Zo37k6QuWX9GdWpZ160ILmoJzl7XZJ+pkunDq/zSpb237cfp0zPfw+/kvWR7O4fI1/gwtJ6Ob8qb75PguxWRMt2qLfuwosnNvZM/zJ4dXR+fNKmxEAIfNNmMLm03OtSUptJOW9OL0Vl5rXX8Oo1V2aK51mEyxn5Findt1aR4S15bGYJ0/B+Aja6e9eW/p/mX3vVc89Xt6aaNkbUy9/f3+Php8OXyR+fbE4JUZySVBxjfwilJqKjq7xcrSvw6+013Ma3u68kjF2rl+kiNd7WeXDj8tfJyRFY68AAAAAAAAAAAAAAAAAAAAB0zoxyGn4NYuS3qjcowvwgotxbX3m09er1k/EtRpvy5jbeZXv8Aq8cIjTXt6fgru3eCxFavPETw0qUGoreT3093yVKcl5rfkqztwRpyKapqmqadIWOyr1mm1Fmm5rPw7dI60t0SYLenXrP6sVRj+Z70/wBNM2YVPGakTb93Smi118fKPN0ssHMgAAAAAVfpDwEsfg57kpXp2quCtaSi03vaXdo7zSXNc9CPk0TVbnToWmyL1NrJp3o58NerX+/NxwqnZgAAAAAAAAAAAAAAEXmmbLDPdhZy5vlH5sl2Mbf9qrkpdo7WixPo7XGrp6o/u0sNhq+YrelUcY8tXr3RVtDdXctWuERxV9jGzc2PSV3Jin690Ro2Hk04axrO/rXvTNfrVE86UqdjX6eNu9OvjHmx/SFbL3arHeXJ9fdJcfWZehtXY1onRq/iGZh1bmRTvR1/aenxjV+qeZ+O16SSait69+bcX1dx5Nj0dqqZ5s6Np+tZlqmmJiI18eEu59FeLVbCyp3u6dR6WtZT8pa89d42YdWtGnUibdt7uRFfXH04fZhz7ZPMcZCqqWaz8veXg6mHo7jUr+RvxjvJWdr6slTETGkqeiuqiqKqZ0mHHVtjmWRuVBYiVLwcpU5QVKhpKLalr4PV3XHmeU0xTGkMrl2u7VvVzrL7LpIzSKv47P8A9dD/AOZk1rwsv2mlBTjioyUkpJRlh72auvOpJe8CtZrthnmz81DE1qtOT1W/Rw7jK3HdmoOMvUwNrLOmTHYZrw0KNaHNbrpz9U4txX9IF/o9KmFxeH8JSjJ1r7roytGUXa+9J6pw+8r37He2m9ei3GqdgYVWXcmmJ0iOaq47bjG4ttqt4NfZhGKS9bTl7yvqybk9Ojp7WyMSiPd175n+0fJUcZPFb1SpDE1HOaand2lNfZc+MlZJWfUZ27tvX248dZaMnCyYp/k16xHGKd2nh3cOf5qr7zSsvrv2R+RM9XtdX1UM7UzInSa5+EfZ8+la3/kfsj8j31e11fV5/FMz/wCnyj7LBlmOWNjfhJaSX79zK69am3V2Op2fm05VvX/NHOPzoluGlPfitBzTSk4vrSTt7TKmYidZjVru0VV0TTTVpPX1InHwr4WO8qrlFcfJimu3hqS7U2a53Zp0nvlR5tGfj0Tcpu70Rz4REx8mtgK+IxzajUslxbS092rNt2izbjWaUTCv7Qyqpim5pEc50j7JzC0pUl5c3N9dkrewgV1U1T7MaOjx7Vy3Tpcr3p7ohmMEgAAAAGvmOI8VpylzSsu96L4m2zRv1xSiZ2R6vj1XI59HfPCFQWr169X8WW/RwcJHGfa8fNdopRVlw5FJL6LEREREcn08eseIoxxEXGSun/y67TKiuaZ1hqvWaL1E0VxrEq7hcO8JiYxfJ6PrTi7MsrlcV2JqhymNj1Y20aLdXRPDtiYnR1vYfbGGSxVCtC1NycvCR1acnfyo2u12rXhoRsfIiiN2Y4LXaey68ir0tuePV9vzxdSoVo4mKnCSlGS3otO6afBpljExMaw5WqmaZmmqNJh5h6Q1u5njf50n7Un+56xVyt5r7n8APXeV+hpfy4fpQGvtDktLaChOhWjeMlo+cZfVnF8pJ6geVMZhpYOpUpz86nOdKX4qcnGXvTA+Yau8NJSXFe9c0Y10RXTNMt2PfqsXIuU84+fXC5QlvpNcGrr1lLMaTo7+mqKqYqjlL6eMlYzunetKy5KT9mrLXGn+XGrjdr2//wBdW7HREz8OMo4kKpmwmJeEkpR9a61zRhctxXTuykY2TXj3IuUf+x1Lbhq6xMVKPB+7rTKiuiaKt2Xc49+i/bi5RyllMG5jxMd6El1xa9zM6J0qie1qyKYqtVRPVP0RuzS/w5P739sfmSc3347lPsCP5FU/8vKEsQ16AAAAABHZ+r0X3x+Nv3RJxP1FTtuJ9Ume2PqrBaOOTOV5x4JKFTgtFLq7H8yFfxt6d6hf7O2vFumLV/lHKerv+6dpzVRXi00+a1IExMTpLpqK6a6d6mdYfo8ZNLGYV1KtKaXmtqXdy/f2m+3ciKKqZ6VdlYtVeTavUx7s8e5umhYr70WZy6NSWGk/JmnUp3fCS86K707/AJX1k3DuaTuSoNu4sVURfjnHCe7o+HLxcs6RP+543+c/0xLBy6t1vNfc/gB67yv0NL+XD9KA2gPJu0mIWMxmKqR82eIrTi1zUqs3F+tNP1gRwFzwlPwUIRfFRin6kkUtyreqme19Bxrc27NFE84iI+EMpg3Id/xn5f7Sb/pvHzUE/wCLeHk0c5y/xR70V5D/ANL6u7qN+Pf340nmrtq7P9Xr9JRHsT8p6u7q+CNJKob2VY/xKWvmPzl1dqNF+z6SnhzWOzc+cW5x92ef3/OhaYveV1qnqiqmNHaxMVRrHJ+a/my7n8D2n3oYXv06u6fojNmvRS/G/wBMSVme/Hcp9gft6v6vKEsQ14AAAAABjxFJV4uL4NWMqKppqiqGq9apvW5t1cphUMTQeGk4y4r39TXYXNFcV070ODv2K7FybdfOPn2sRk0s2GxMsM7wk18H3rmYV26a40qhvsZN2xVvW6tPpPgm8FnkamlRbr615v8AsQbuJMcaOP1dFibbor9m/wCzPX0f2+nal07kNfRMTGsAH7pVHRkpRbjJNSi07NNcGmexOnGHlVMVRMVRrEqttHjJY/FVqk7b8570rKyvZLh6i4tVTVREy4LMtU2r9dFPKJRdVXT7mbEZ6Zwm3WXYajTUsbh7qEU1GoptNRV1uxu7gUfbvpbhiqUqGX73lrdlXlFwtF6NU4ytLea+s0rcr8g5flOSYjN2o4ehUq8vJg91d835MfW0BJ4DI3hJ3rK04trc+zKLs79qa4FffyddaaXT7N2TuTF67OvTERy7J7ezoSxCdAAQ7/jPy/2k3/TePmoJ/wAW8PJLVaaqpxkrp6Mh01TTOsLy5bpuUzRVGsSqeYYJ4KVnqnrF9a+Zb2bsXKdXD52HVi3N2eU8p6/7x0tU2oaYyPMPBvwcno/NfU+ruZDyrOvt0+K/2PtDcmLFyeE8uzs7p6O1O1/Nl3P4ECj3odJe/Tq7p+iM2a9FL8b/AExJWZ78dyn2B+3q/q8oSxDXgAAAAAADWxuCjjVaXFcGuKNtq7VbnWETLwrWVTu18+iemPzqV3G5ZPCatb0ftL91yLG1for73J5ezb+NxmNaeuPPq+na0jerwCQyrMnhGlLWD4/d7V8iPfsRcjWOf1WmztpVY1UUV8aJ+XbHnHmtCdyqdnzAKjmnpqn4i4sfp0uF2j+6ud7TqPdTfYbUJ33D9EWX4qlCX+PGUoRk3GrzcU3ZSTXuArG1PQ3UwMJVMFVlX3Vd0qiiqjX3JxtGT+7Zd/IDnmV57isnf/T4itSt9WM5KN+d6b8lvvQEjLampj6sp4izlOzlOMVHVJK7itOWtiHfxt6Zqp5r3Z21/Q0xaux7MdPTHf1p7LsFUzSShRg6knbzdVZ8G3wiu1uxAiiqZ0iOLpbmRat0ekrqiI+vd1+DazzJKuRShCtu704KpaLvbVqzfXpy0Mrluq3OkteLl28mmarfKJ0VV/xn5f7ST/pvHzVM/wCLeHkmCEv2DG4VYyLjLvT6n1my3cm3VrCNl4tGTbmivwnqlUsRReHk4yVmv+XXYW9FcVxrDhr9muzcm3XHGPz4MZk1LDleYeMwlCT8tRdn9pW+JXXrG5XFVPLV1Oztoens1Wrk+1ET4xp9Y6fi+7Neil+N/piMz347mWwP29X9XlCWIa8AAAAAA1swxXicVK1/KSfc+LNtq36SrTsQ83K9WtxXp0xE9082yakwAj8blEMRqvIl1rg+9Em3k10cJ4wqsvZFi9xp9mrs5eMf+K/jMHLBu0l3Pk+4sLd2m5GsOWysS7jVbtyO6eiWubEZaslqeFoxvyvH2PT3WKnJp0uS7XZNybmJTr0ax8J4fJvGhZKjmnpqn4i4sfp0uF2j+6ud7Trea+5/A2oT13lfoaX8uH6UBtAecumHKI5TmU3BWjWhHEWXDelKcantlByfbNgUkDufQJmXjOFr0WlejUTTtruVU3FN87SjU9TS5HmkPZqmYiJnk0ek9Px7XnShudqvLl37xWZf6ng6/YmnqvDrnX5OdP8AjPy/2mz/AE3j5o8/4t4eSYIS/ANHNsB47HTz1w7exkixe9HPHkrdpYEZVvWn3o5dvZ+dKrSW7o9GtGWsTq4uYmJ0nmRk4O60Z5Ma8JKappnWOaw7N+jl+N/piV2Z78dzqtgft6v6vKEsRF4AAAAABG7Q+h/Mv3JWJ+p4Kfbn7XxhkybFeM019qPkv9n61+5jkW9yvslu2VlRfsRE+9Twnynx+reI6yANfMMOsTTlF9V12NcGbLVc0VxMIubj037FVE9XDsnoU9Fy4KFqySn4OjG/O8va9PdYqsmrW5LtdkW5oxKdenWfjPD5N4jrJUc09NU/EXFj9Olwu0f3VzvadbzX3P4G1Ceu8r9DS/lw/SgNoDz/ANOWOWKzGMItPwVGEJdkpSnNr+mUH6wOeAdu6AMulRw+JrtWVWpGnHtVFSu1+apJd8WB1RxTd7ag1cC6RaMaOd1N1W3oQk+90tX7iPkxpalbbIqmrLp16In6NIqnYgACHzzLvCXqQXlLzl1rr70TcW/p7FXLoUG2Nnb8TftxxjnHX298fRXywcusezfo5fjf6Ylbme/Hc6vYH7er+ryhKkReAAAAAARu0PovzL9yVifqeCn25+18YV/CYqWElvR7muT7GWFy3FcaS5jGyq8a56Sjx6p7FmwWZQxfB2l9l8fV1lXcsV0dzsMTaNjIjhOlXVPP+7cNKejM3zGNCLjF3m1bT6t+b7SVj2JqqiqeSn2ptGi1bm3ROtc8O7t+yJyrLnjHd6QXF9fYiXfvxbjSOaj2ds6rJq3quFEc+3sjz+60pWKp2kRpwh8k91Xei62exx4Q8qqimNZ4Qp+NqqtUnJcHJtfsXNqndoiJcDl3Iu3666eUzLXkt7QzR3oPYbpCwtbB0/G8XRp1opxkpyVN2jpHR2T0trHT1mNG9Ee03X5tzVrbjSNI+OnHw1YNqulzC5fCUcG/GK3BNJqlHtlN23u6N79a4mTS4TjcXLGTnVqzcpzk5zk+bk7t9ndyAt2xfRzitpZRlOMqGH4yqTjaUlzVKD1k39p+Tz1tYD0NleX08po06NGO7TpxUIrsXW+bfFt6ttsDLisTDBwlOpOMIRV5Sk1GKS5tvRAeadrNoY5vmdXExu6TkoQ0+pCCp71u2zl6zXeo36JphLwb8WMim5PKOfdPBvU5qorxaafBrUp5iYnSXdUV01071M6w/R4yAAFczrLvF3vxXkvivsv5Mssa/vRu1c3J7X2f6Gr01uPZnn2T9p+re2b9HL8b/TE0Znvx3LDYH7er+ryhKkReAAAAAAa+Owixkd1uyun7ORstXPR1awi5mJGTb9HVOkaxPwZY0YxW6ord4WtoYzVMzrrxbqbNumjcimNOpo4jJaVbgnH8PD2PQ30ZVynnxVt/YuLc4xG73cvhyYPoP/Nlbqt/ubPW/wDij/wOeXpZ0/O1mw+SU6XG8u/h7EYV5dyrlwb7OxMa3xq1q7+XwhIxW7otERtdVtEREaQ+nj1pVMqp1OKk+fny+ZvjIuRy+kK6vZWNXOtUTP8A2n7vx9C0fsv+qXzPfWrvX8mH8GxP9s/GT6Fo/Zf9UvmPWrvX8j+DYn+2fjLcyvK8HRn/ANRQnVp8Go1qkJLtTUlfuZnRl1xPtcYaL+w7NVP8r2Z7ZmY/O11LLujHKMVCNSnRlOElvJ+MV2n/AKyxpqiqNYctct1W6poqjSYWHKtj8DlDUqOEoxkuE9xSmvzyvL3nrBOAAKfmXRrgM0nKdaFablJzd8TXsnJtu0d+0VrwQHO9utlMvyirGjh6VSM0t6o3VqSVpLyUt6T153XX7IeRkTRO7SvtlbMov0Tcuxw6OPxVqnlNOnwUl3Tl8yLOTcnn9IW9GycaidaYmP8AtP3bxoWQAA+Tgqiaauno0exMxOsMa6Ka6ZpqjWJa+AwawScU205OWvK6St28DZduzcmJlFwsOnFomimdYmdfz4Nk1JgAAAAAAAAAAAAAAAAAAJzZnaits83uWnTk7ypy4PtjL6r9vcbrV6q3y5IGbs+1lR7XCron85ur5FtJh88ivBzSm1d05NKa6/J5rtWhZW71FfKXJ5WDexp9uOHX0Jg2oYAA5T0oZfWp4hVp7rpTSp07aOO6m92S5ttzd/hYrcumqKt6eTrNh3rU2ZtU+9HGe3u+SlERdgAAAAAAAAAAAAAAAAAAAAAAAAAAfYycGmm01qmnZp9aa4MExExpK87J7ezw0lTxcnOm9FUt5UPxfaj28V28plnKmJ0r5KHP2NTXG/YjSeronu6p+Xc6fTmqiTi001dNO6afBp80WLl5iYnSX6egeOQ7e7U/Tc/BU7eBpybUtH4RpWUlpoleSVnre/UVeRf353Y5Q6/ZWz/V6fSV+9Mcur84dypEZcAAAAAAAAAAAAAAAAAAAAAAAAAAAAAF66PdrPEnHC1mlTbapzf1HJ33X91t6Pk31cJmNf3fYq5KHa+zfSa37fPpjr7e/rXPbPO/oTDTlGSVWVoU0+N5PWVudld+ol37m5RrHNS7OxPWb8UzHs85/O1xIqHcAAAAAAAAAAAAAAAAAAAAAAAAAAAAAAAA468wAAAAAAAAAAAAAAAAAAAAAAAAAAAAAAAAAAAAAAAAAAAAAAAAAAAAAAAAAAAAAAAAAAAAAAAAAAAAAAAAAAAAAAAAAAAAAAAAAAAAAAAAAAAAAAAAAAAAAAAAAAAAAAAAAAAAAAAAAAAAAAAAAAAAAAAAAAAAAAAAAAAAAAAAAAAAAAAAAAAAAAAAAAAAAAAAAAAAAAAAAAAAAAAAAAAAAAAA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MX" altLang="es-MX" sz="1800">
              <a:solidFill>
                <a:srgbClr val="000000"/>
              </a:solidFill>
            </a:endParaRPr>
          </a:p>
        </p:txBody>
      </p:sp>
      <p:sp>
        <p:nvSpPr>
          <p:cNvPr id="18438" name="AutoShape 4" descr="data:image/jpeg;base64,/9j/4AAQSkZJRgABAQAAAQABAAD/2wCEAAkGBxQHEhQUEhMVFRQXGBkSFRgYFBYWGBcbFRUWGRYYGRUYHSghGBolGxUUITEhJSkrLi4uFyAzODMvNygwLisBCgoKDg0OGxAQGzQmICYtNDQuNjEtLCwsLDcsMjcuLDc3NzQ0LCwvLC8sLSw0LCwwLC0sNCwsLCwsLCwsLDQsLP/AABEIAOEA4QMBEQACEQEDEQH/xAAcAAEAAgMBAQEAAAAAAAAAAAAABQYDBAcIAQL/xABDEAACAQIDBAQKCAQFBQAAAAAAAQIDEQQFIQYSMUEHUWFxExQiMjOBkaGx0RVCUmJygrLBNHOSwiNjouHwJDVTk9P/xAAbAQEAAgMBAQAAAAAAAAAAAAAABAUCAwYBB//EADsRAQABAwEEBgkCBAcBAQAAAAABAgMEEQUSITFBUWFxgcETFCIykaGx0fAzNBUjcuE1QkRSYoLxUyT/2gAMAwEAAhEDEQA/AIUon0cAAAAAAAAAAAAAAAAAAAAAAAAAAAAAAAAAAAAAAAAAAAAAAAAAAAAAAAAAAAAAAAAAAAAAAAAAAAAAAAAAAAAAAAAAAAAAAAAAAAAAAAAAAAAAAAAAAAAAAAAAAAAAAAAAAAAAAAAAAAAAAAAAAAAAAAAAAAAAAAAAAAAAAAAAAAAAAAAAAAAAAAAAAAAAAAAAAAAAAAAAAAAAAAAAAAAAAAAB0vYHLqOd4Nxr4eD3KkoRnupSaai776Sd1vWvfkiwxqKa7elUOY2reu4+TvW654xE6a8PzpU3azJfoHESpJuULKcG1ylfS/BtWa9REvW/R1aLrAy/WbMVzz5ShjUmgAAAAAAAAAAAAAAAAAAAAAAAAAAAAGShRliZKEIuU5O0YpXbfYj2ImZ0hjXXTRTNVU6RDt+yWVPJcLTpSac1eUrcLzk5NX52vb1FvZt7lEUy4bPyYyL9Vynl0eHBvZll9PM6bp1YKcXyaTs+TXU11mdVMVRpLRZvV2a9+idJcOz7KZ5JWlRm02rSTTveLvu30WuhT3Lc26t2XdYuTTk2ouUo8wSAAAAAAAAAAAAAAAAAAAAAAAB9S3tFq3olzbfBJA5P1Vpui3GUXGS0akmmn1NPVM9mNObymqKo1pnWGfLcvqZpUVOjBzm9bXS0Vrtt8Fqj2miap0pa71+3Zo37k6QuWX9GdWpZ160ILmoJzl7XZJ+pkunDq/zSpb237cfp0zPfw+/kvWR7O4fI1/gwtJ6Ob8qb75PguxWRMt2qLfuwosnNvZM/zJ4dXR+fNKmxEAIfNNmMLm03OtSUptJOW9OL0Vl5rXX8Oo1V2aK51mEyxn5Findt1aR4S15bGYJ0/B+Aja6e9eW/p/mX3vVc89Xt6aaNkbUy9/f3+Php8OXyR+fbE4JUZySVBxjfwilJqKjq7xcrSvw6+013Ma3u68kjF2rl+kiNd7WeXDj8tfJyRFY68AAAAAAAAAAAAAAAAAAAAB0zoxyGn4NYuS3qjcowvwgotxbX3m09er1k/EtRpvy5jbeZXv8Aq8cIjTXt6fgru3eCxFavPETw0qUGoreT3093yVKcl5rfkqztwRpyKapqmqadIWOyr1mm1Fmm5rPw7dI60t0SYLenXrP6sVRj+Z70/wBNM2YVPGakTb93Smi118fKPN0ssHMgAAAAAVfpDwEsfg57kpXp2quCtaSi03vaXdo7zSXNc9CPk0TVbnToWmyL1NrJp3o58NerX+/NxwqnZgAAAAAAAAAAAAAAEXmmbLDPdhZy5vlH5sl2Mbf9qrkpdo7WixPo7XGrp6o/u0sNhq+YrelUcY8tXr3RVtDdXctWuERxV9jGzc2PSV3Jin690Ro2Hk04axrO/rXvTNfrVE86UqdjX6eNu9OvjHmx/SFbL3arHeXJ9fdJcfWZehtXY1onRq/iGZh1bmRTvR1/aenxjV+qeZ+O16SSait69+bcX1dx5Nj0dqqZ5s6Np+tZlqmmJiI18eEu59FeLVbCyp3u6dR6WtZT8pa89d42YdWtGnUibdt7uRFfXH04fZhz7ZPMcZCqqWaz8veXg6mHo7jUr+RvxjvJWdr6slTETGkqeiuqiqKqZ0mHHVtjmWRuVBYiVLwcpU5QVKhpKLalr4PV3XHmeU0xTGkMrl2u7VvVzrL7LpIzSKv47P8A9dD/AOZk1rwsv2mlBTjioyUkpJRlh72auvOpJe8CtZrthnmz81DE1qtOT1W/Rw7jK3HdmoOMvUwNrLOmTHYZrw0KNaHNbrpz9U4txX9IF/o9KmFxeH8JSjJ1r7roytGUXa+9J6pw+8r37He2m9ei3GqdgYVWXcmmJ0iOaq47bjG4ttqt4NfZhGKS9bTl7yvqybk9Ojp7WyMSiPd175n+0fJUcZPFb1SpDE1HOaand2lNfZc+MlZJWfUZ27tvX248dZaMnCyYp/k16xHGKd2nh3cOf5qr7zSsvrv2R+RM9XtdX1UM7UzInSa5+EfZ8+la3/kfsj8j31e11fV5/FMz/wCnyj7LBlmOWNjfhJaSX79zK69am3V2Op2fm05VvX/NHOPzoluGlPfitBzTSk4vrSTt7TKmYidZjVru0VV0TTTVpPX1InHwr4WO8qrlFcfJimu3hqS7U2a53Zp0nvlR5tGfj0Tcpu70Rz4REx8mtgK+IxzajUslxbS092rNt2izbjWaUTCv7Qyqpim5pEc50j7JzC0pUl5c3N9dkrewgV1U1T7MaOjx7Vy3Tpcr3p7ohmMEgAAAAGvmOI8VpylzSsu96L4m2zRv1xSiZ2R6vj1XI59HfPCFQWr169X8WW/RwcJHGfa8fNdopRVlw5FJL6LEREREcn08eseIoxxEXGSun/y67TKiuaZ1hqvWaL1E0VxrEq7hcO8JiYxfJ6PrTi7MsrlcV2JqhymNj1Y20aLdXRPDtiYnR1vYfbGGSxVCtC1NycvCR1acnfyo2u12rXhoRsfIiiN2Y4LXaey68ir0tuePV9vzxdSoVo4mKnCSlGS3otO6afBpljExMaw5WqmaZmmqNJh5h6Q1u5njf50n7Un+56xVyt5r7n8APXeV+hpfy4fpQGvtDktLaChOhWjeMlo+cZfVnF8pJ6geVMZhpYOpUpz86nOdKX4qcnGXvTA+Yau8NJSXFe9c0Y10RXTNMt2PfqsXIuU84+fXC5QlvpNcGrr1lLMaTo7+mqKqYqjlL6eMlYzunetKy5KT9mrLXGn+XGrjdr2//wBdW7HREz8OMo4kKpmwmJeEkpR9a61zRhctxXTuykY2TXj3IuUf+x1Lbhq6xMVKPB+7rTKiuiaKt2Xc49+i/bi5RyllMG5jxMd6El1xa9zM6J0qie1qyKYqtVRPVP0RuzS/w5P739sfmSc3347lPsCP5FU/8vKEsQ16AAAAABHZ+r0X3x+Nv3RJxP1FTtuJ9Ume2PqrBaOOTOV5x4JKFTgtFLq7H8yFfxt6d6hf7O2vFumLV/lHKerv+6dpzVRXi00+a1IExMTpLpqK6a6d6mdYfo8ZNLGYV1KtKaXmtqXdy/f2m+3ciKKqZ6VdlYtVeTavUx7s8e5umhYr70WZy6NSWGk/JmnUp3fCS86K707/AJX1k3DuaTuSoNu4sVURfjnHCe7o+HLxcs6RP+543+c/0xLBy6t1vNfc/gB67yv0NL+XD9KA2gPJu0mIWMxmKqR82eIrTi1zUqs3F+tNP1gRwFzwlPwUIRfFRin6kkUtyreqme19Bxrc27NFE84iI+EMpg3Id/xn5f7Sb/pvHzUE/wCLeHk0c5y/xR70V5D/ANL6u7qN+Pf340nmrtq7P9Xr9JRHsT8p6u7q+CNJKob2VY/xKWvmPzl1dqNF+z6SnhzWOzc+cW5x92ef3/OhaYveV1qnqiqmNHaxMVRrHJ+a/my7n8D2n3oYXv06u6fojNmvRS/G/wBMSVme/Hcp9gft6v6vKEsQ14AAAAABjxFJV4uL4NWMqKppqiqGq9apvW5t1cphUMTQeGk4y4r39TXYXNFcV070ODv2K7FybdfOPn2sRk0s2GxMsM7wk18H3rmYV26a40qhvsZN2xVvW6tPpPgm8FnkamlRbr615v8AsQbuJMcaOP1dFibbor9m/wCzPX0f2+nal07kNfRMTGsAH7pVHRkpRbjJNSi07NNcGmexOnGHlVMVRMVRrEqttHjJY/FVqk7b8570rKyvZLh6i4tVTVREy4LMtU2r9dFPKJRdVXT7mbEZ6Zwm3WXYajTUsbh7qEU1GoptNRV1uxu7gUfbvpbhiqUqGX73lrdlXlFwtF6NU4ytLea+s0rcr8g5flOSYjN2o4ehUq8vJg91d835MfW0BJ4DI3hJ3rK04trc+zKLs79qa4FffyddaaXT7N2TuTF67OvTERy7J7ezoSxCdAAQ7/jPy/2k3/TePmoJ/wAW8PJLVaaqpxkrp6Mh01TTOsLy5bpuUzRVGsSqeYYJ4KVnqnrF9a+Zb2bsXKdXD52HVi3N2eU8p6/7x0tU2oaYyPMPBvwcno/NfU+ruZDyrOvt0+K/2PtDcmLFyeE8uzs7p6O1O1/Nl3P4ECj3odJe/Tq7p+iM2a9FL8b/AExJWZ78dyn2B+3q/q8oSxDXgAAAAAADWxuCjjVaXFcGuKNtq7VbnWETLwrWVTu18+iemPzqV3G5ZPCatb0ftL91yLG1for73J5ezb+NxmNaeuPPq+na0jerwCQyrMnhGlLWD4/d7V8iPfsRcjWOf1WmztpVY1UUV8aJ+XbHnHmtCdyqdnzAKjmnpqn4i4sfp0uF2j+6ud7TqPdTfYbUJ33D9EWX4qlCX+PGUoRk3GrzcU3ZSTXuArG1PQ3UwMJVMFVlX3Vd0qiiqjX3JxtGT+7Zd/IDnmV57isnf/T4itSt9WM5KN+d6b8lvvQEjLampj6sp4izlOzlOMVHVJK7itOWtiHfxt6Zqp5r3Z21/Q0xaux7MdPTHf1p7LsFUzSShRg6knbzdVZ8G3wiu1uxAiiqZ0iOLpbmRat0ekrqiI+vd1+DazzJKuRShCtu704KpaLvbVqzfXpy0Mrluq3OkteLl28mmarfKJ0VV/xn5f7ST/pvHzVM/wCLeHkmCEv2DG4VYyLjLvT6n1my3cm3VrCNl4tGTbmivwnqlUsRReHk4yVmv+XXYW9FcVxrDhr9muzcm3XHGPz4MZk1LDleYeMwlCT8tRdn9pW+JXXrG5XFVPLV1Oztoens1Wrk+1ET4xp9Y6fi+7Neil+N/piMz347mWwP29X9XlCWIa8AAAAAA1swxXicVK1/KSfc+LNtq36SrTsQ83K9WtxXp0xE9082yakwAj8blEMRqvIl1rg+9Em3k10cJ4wqsvZFi9xp9mrs5eMf+K/jMHLBu0l3Pk+4sLd2m5GsOWysS7jVbtyO6eiWubEZaslqeFoxvyvH2PT3WKnJp0uS7XZNybmJTr0ax8J4fJvGhZKjmnpqn4i4sfp0uF2j+6ud7Trea+5/A2oT13lfoaX8uH6UBtAecumHKI5TmU3BWjWhHEWXDelKcantlByfbNgUkDufQJmXjOFr0WlejUTTtruVU3FN87SjU9TS5HmkPZqmYiJnk0ek9Px7XnShudqvLl37xWZf6ng6/YmnqvDrnX5OdP8AjPy/2mz/AE3j5o8/4t4eSYIS/ANHNsB47HTz1w7exkixe9HPHkrdpYEZVvWn3o5dvZ+dKrSW7o9GtGWsTq4uYmJ0nmRk4O60Z5Ma8JKappnWOaw7N+jl+N/piV2Z78dzqtgft6v6vKEsRF4AAAAABG7Q+h/Mv3JWJ+p4Kfbn7XxhkybFeM019qPkv9n61+5jkW9yvslu2VlRfsRE+9Twnynx+reI6yANfMMOsTTlF9V12NcGbLVc0VxMIubj037FVE9XDsnoU9Fy4KFqySn4OjG/O8va9PdYqsmrW5LtdkW5oxKdenWfjPD5N4jrJUc09NU/EXFj9Olwu0f3VzvadbzX3P4G1Ceu8r9DS/lw/SgNoDz/ANOWOWKzGMItPwVGEJdkpSnNr+mUH6wOeAdu6AMulRw+JrtWVWpGnHtVFSu1+apJd8WB1RxTd7ag1cC6RaMaOd1N1W3oQk+90tX7iPkxpalbbIqmrLp16In6NIqnYgACHzzLvCXqQXlLzl1rr70TcW/p7FXLoUG2Nnb8TftxxjnHX298fRXywcusezfo5fjf6Ylbme/Hc6vYH7er+ryhKkReAAAAAARu0PovzL9yVifqeCn25+18YV/CYqWElvR7muT7GWFy3FcaS5jGyq8a56Sjx6p7FmwWZQxfB2l9l8fV1lXcsV0dzsMTaNjIjhOlXVPP+7cNKejM3zGNCLjF3m1bT6t+b7SVj2JqqiqeSn2ptGi1bm3ROtc8O7t+yJyrLnjHd6QXF9fYiXfvxbjSOaj2ds6rJq3quFEc+3sjz+60pWKp2kRpwh8k91Xei62exx4Q8qqimNZ4Qp+NqqtUnJcHJtfsXNqndoiJcDl3Iu3666eUzLXkt7QzR3oPYbpCwtbB0/G8XRp1opxkpyVN2jpHR2T0trHT1mNG9Ee03X5tzVrbjSNI+OnHw1YNqulzC5fCUcG/GK3BNJqlHtlN23u6N79a4mTS4TjcXLGTnVqzcpzk5zk+bk7t9ndyAt2xfRzitpZRlOMqGH4yqTjaUlzVKD1k39p+Tz1tYD0NleX08po06NGO7TpxUIrsXW+bfFt6ttsDLisTDBwlOpOMIRV5Sk1GKS5tvRAeadrNoY5vmdXExu6TkoQ0+pCCp71u2zl6zXeo36JphLwb8WMim5PKOfdPBvU5qorxaafBrUp5iYnSXdUV01071M6w/R4yAAFczrLvF3vxXkvivsv5Mssa/vRu1c3J7X2f6Gr01uPZnn2T9p+re2b9HL8b/TE0Znvx3LDYH7er+ryhKkReAAAAAAa+Owixkd1uyun7ORstXPR1awi5mJGTb9HVOkaxPwZY0YxW6ord4WtoYzVMzrrxbqbNumjcimNOpo4jJaVbgnH8PD2PQ30ZVynnxVt/YuLc4xG73cvhyYPoP/Nlbqt/ubPW/wDij/wOeXpZ0/O1mw+SU6XG8u/h7EYV5dyrlwb7OxMa3xq1q7+XwhIxW7otERtdVtEREaQ+nj1pVMqp1OKk+fny+ZvjIuRy+kK6vZWNXOtUTP8A2n7vx9C0fsv+qXzPfWrvX8mH8GxP9s/GT6Fo/Zf9UvmPWrvX8j+DYn+2fjLcyvK8HRn/ANRQnVp8Go1qkJLtTUlfuZnRl1xPtcYaL+w7NVP8r2Z7ZmY/O11LLujHKMVCNSnRlOElvJ+MV2n/AKyxpqiqNYctct1W6poqjSYWHKtj8DlDUqOEoxkuE9xSmvzyvL3nrBOAAKfmXRrgM0nKdaFablJzd8TXsnJtu0d+0VrwQHO9utlMvyirGjh6VSM0t6o3VqSVpLyUt6T153XX7IeRkTRO7SvtlbMov0Tcuxw6OPxVqnlNOnwUl3Tl8yLOTcnn9IW9GycaidaYmP8AtP3bxoWQAA+Tgqiaauno0exMxOsMa6Ka6ZpqjWJa+AwawScU205OWvK6St28DZduzcmJlFwsOnFomimdYmdfz4Nk1JgAAAAAAAAAAAAAAAAAAJzZnaits83uWnTk7ypy4PtjL6r9vcbrV6q3y5IGbs+1lR7XCron85ur5FtJh88ivBzSm1d05NKa6/J5rtWhZW71FfKXJ5WDexp9uOHX0Jg2oYAA5T0oZfWp4hVp7rpTSp07aOO6m92S5ttzd/hYrcumqKt6eTrNh3rU2ZtU+9HGe3u+SlERdgAAAAAAAAAAAAAAAAAAAAAAAAAAfYycGmm01qmnZp9aa4MExExpK87J7ezw0lTxcnOm9FUt5UPxfaj28V28plnKmJ0r5KHP2NTXG/YjSeronu6p+Xc6fTmqiTi001dNO6afBp80WLl5iYnSX6egeOQ7e7U/Tc/BU7eBpybUtH4RpWUlpoleSVnre/UVeRf353Y5Q6/ZWz/V6fSV+9Mcur84dypEZcAAAAAAAAAAAAAAAAAAAAAAAAAAAAAF66PdrPEnHC1mlTbapzf1HJ33X91t6Pk31cJmNf3fYq5KHa+zfSa37fPpjr7e/rXPbPO/oTDTlGSVWVoU0+N5PWVudld+ol37m5RrHNS7OxPWb8UzHs85/O1xIqHcAAAAAAAAAAAAAAAAAAAAAAAAAAAAAAAA468wAAAAAAAAAAAAAAAAAAAAAAAAAAAAAAAAAAAAAAAAAAAAAAAAAAAAAAAAAAAAAAAAAAAAAAAAAAAAAAAAAAAAAAAAAAAAAAAAAAAAAAAAAAAAAAAAAAAAAAAAAAAAAAAAAAAAAAAAAAAAAAAAAAAAAAAAAAAAAAAAAAAAAAAAAAAAAAAAAAAAAAAAAAAAAAAAAAAAAAAAAAAAAAAAAAAAAAAAf//Z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MX" altLang="es-MX" sz="1800">
              <a:solidFill>
                <a:srgbClr val="000000"/>
              </a:solidFill>
            </a:endParaRPr>
          </a:p>
        </p:txBody>
      </p:sp>
      <p:sp>
        <p:nvSpPr>
          <p:cNvPr id="18439" name="4 Rectángulo"/>
          <p:cNvSpPr>
            <a:spLocks noChangeArrowheads="1"/>
          </p:cNvSpPr>
          <p:nvPr/>
        </p:nvSpPr>
        <p:spPr bwMode="auto">
          <a:xfrm>
            <a:off x="5273749" y="2994813"/>
            <a:ext cx="5337545" cy="2308324"/>
          </a:xfrm>
          <a:prstGeom prst="rect">
            <a:avLst/>
          </a:prstGeom>
          <a:solidFill>
            <a:schemeClr val="bg2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square"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algn="ctr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s-PE" altLang="es-MX" sz="2400" dirty="0" smtClean="0">
                <a:solidFill>
                  <a:srgbClr val="000000"/>
                </a:solidFill>
                <a:latin typeface="Constantia" panose="02030602050306030303" pitchFamily="18" charset="0"/>
              </a:rPr>
              <a:t>Es </a:t>
            </a:r>
            <a:r>
              <a:rPr lang="es-PE" altLang="es-MX" sz="2400" dirty="0">
                <a:solidFill>
                  <a:srgbClr val="000000"/>
                </a:solidFill>
                <a:latin typeface="Constantia" panose="02030602050306030303" pitchFamily="18" charset="0"/>
              </a:rPr>
              <a:t>un </a:t>
            </a:r>
            <a:r>
              <a:rPr lang="es-PE" altLang="es-MX" sz="2400" b="1" dirty="0">
                <a:solidFill>
                  <a:srgbClr val="000000"/>
                </a:solidFill>
                <a:latin typeface="Constantia" panose="02030602050306030303" pitchFamily="18" charset="0"/>
              </a:rPr>
              <a:t>acto de administración </a:t>
            </a:r>
            <a:endParaRPr lang="es-PE" altLang="es-MX" sz="2400" b="1" dirty="0" smtClean="0">
              <a:solidFill>
                <a:srgbClr val="000000"/>
              </a:solidFill>
              <a:latin typeface="Constantia" panose="02030602050306030303" pitchFamily="18" charset="0"/>
            </a:endParaRPr>
          </a:p>
          <a:p>
            <a:pPr marL="0" indent="0" algn="ctr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s-PE" altLang="es-MX" sz="2400" dirty="0" smtClean="0">
                <a:solidFill>
                  <a:srgbClr val="000000"/>
                </a:solidFill>
                <a:latin typeface="Constantia" panose="02030602050306030303" pitchFamily="18" charset="0"/>
              </a:rPr>
              <a:t>a </a:t>
            </a:r>
            <a:r>
              <a:rPr lang="es-PE" altLang="es-MX" sz="2400" dirty="0">
                <a:solidFill>
                  <a:srgbClr val="000000"/>
                </a:solidFill>
                <a:latin typeface="Constantia" panose="02030602050306030303" pitchFamily="18" charset="0"/>
              </a:rPr>
              <a:t>título </a:t>
            </a:r>
            <a:r>
              <a:rPr lang="es-PE" altLang="es-MX" sz="2400" dirty="0" smtClean="0">
                <a:solidFill>
                  <a:srgbClr val="000000"/>
                </a:solidFill>
                <a:latin typeface="Constantia" panose="02030602050306030303" pitchFamily="18" charset="0"/>
              </a:rPr>
              <a:t>oneroso</a:t>
            </a:r>
          </a:p>
          <a:p>
            <a:pPr marL="0" indent="0" algn="ctr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s-PE" altLang="es-MX" sz="2400" dirty="0" smtClean="0">
                <a:solidFill>
                  <a:srgbClr val="000000"/>
                </a:solidFill>
                <a:latin typeface="Constantia" panose="02030602050306030303" pitchFamily="18" charset="0"/>
              </a:rPr>
              <a:t>por </a:t>
            </a:r>
            <a:r>
              <a:rPr lang="es-PE" altLang="es-MX" sz="2400" dirty="0">
                <a:solidFill>
                  <a:srgbClr val="000000"/>
                </a:solidFill>
                <a:latin typeface="Constantia" panose="02030602050306030303" pitchFamily="18" charset="0"/>
              </a:rPr>
              <a:t>el cual se cede </a:t>
            </a:r>
            <a:r>
              <a:rPr lang="es-PE" altLang="es-PE" sz="2400" dirty="0">
                <a:solidFill>
                  <a:srgbClr val="000000"/>
                </a:solidFill>
                <a:latin typeface="Constantia" panose="02030602050306030303" pitchFamily="18" charset="0"/>
              </a:rPr>
              <a:t>el </a:t>
            </a:r>
            <a:r>
              <a:rPr lang="es-PE" altLang="es-PE" sz="2400" u="sng" dirty="0" smtClean="0">
                <a:solidFill>
                  <a:srgbClr val="000000"/>
                </a:solidFill>
                <a:latin typeface="Constantia" panose="02030602050306030303" pitchFamily="18" charset="0"/>
              </a:rPr>
              <a:t>uso</a:t>
            </a:r>
            <a:r>
              <a:rPr lang="es-PE" altLang="es-PE" sz="2400" dirty="0" smtClean="0">
                <a:solidFill>
                  <a:srgbClr val="000000"/>
                </a:solidFill>
                <a:latin typeface="Constantia" panose="02030602050306030303" pitchFamily="18" charset="0"/>
              </a:rPr>
              <a:t> del predio</a:t>
            </a:r>
          </a:p>
          <a:p>
            <a:pPr marL="0" indent="0" algn="ctr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s-PE" altLang="es-PE" sz="2400" dirty="0" smtClean="0">
                <a:solidFill>
                  <a:srgbClr val="000000"/>
                </a:solidFill>
                <a:latin typeface="Constantia" panose="02030602050306030303" pitchFamily="18" charset="0"/>
              </a:rPr>
              <a:t>a </a:t>
            </a:r>
            <a:r>
              <a:rPr lang="es-PE" altLang="es-PE" sz="2400" dirty="0">
                <a:solidFill>
                  <a:srgbClr val="000000"/>
                </a:solidFill>
                <a:latin typeface="Constantia" panose="02030602050306030303" pitchFamily="18" charset="0"/>
              </a:rPr>
              <a:t>cambio de una </a:t>
            </a:r>
            <a:r>
              <a:rPr lang="es-PE" altLang="es-PE" sz="2400" dirty="0" smtClean="0">
                <a:solidFill>
                  <a:srgbClr val="000000"/>
                </a:solidFill>
                <a:latin typeface="Constantia" panose="02030602050306030303" pitchFamily="18" charset="0"/>
              </a:rPr>
              <a:t>renta.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21" t="20338" r="33026" b="41449"/>
          <a:stretch>
            <a:fillRect/>
          </a:stretch>
        </p:blipFill>
        <p:spPr bwMode="auto">
          <a:xfrm>
            <a:off x="1201479" y="2047265"/>
            <a:ext cx="3232298" cy="351472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10 Rectángulo"/>
          <p:cNvSpPr/>
          <p:nvPr/>
        </p:nvSpPr>
        <p:spPr>
          <a:xfrm>
            <a:off x="3048000" y="2759586"/>
            <a:ext cx="6096000" cy="46487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hangingPunct="1">
              <a:lnSpc>
                <a:spcPct val="150000"/>
              </a:lnSpc>
            </a:pPr>
            <a:endParaRPr lang="es-ES" dirty="0">
              <a:solidFill>
                <a:prstClr val="black"/>
              </a:solidFill>
              <a:latin typeface="Constantia" panose="02030602050306030303" pitchFamily="18" charset="0"/>
              <a:cs typeface="Arial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6575794" y="2047265"/>
            <a:ext cx="2493777" cy="5539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eaLnBrk="1" hangingPunct="1">
              <a:lnSpc>
                <a:spcPct val="150000"/>
              </a:lnSpc>
            </a:pPr>
            <a:r>
              <a:rPr lang="es-PE" altLang="es-MX" sz="2000" b="1" dirty="0">
                <a:solidFill>
                  <a:schemeClr val="accent2">
                    <a:lumMod val="75000"/>
                  </a:schemeClr>
                </a:solidFill>
                <a:latin typeface="Constantia" panose="02030602050306030303" pitchFamily="18" charset="0"/>
              </a:rPr>
              <a:t>DEFINICIÓN </a:t>
            </a:r>
          </a:p>
        </p:txBody>
      </p:sp>
    </p:spTree>
    <p:extLst>
      <p:ext uri="{BB962C8B-B14F-4D97-AF65-F5344CB8AC3E}">
        <p14:creationId xmlns:p14="http://schemas.microsoft.com/office/powerpoint/2010/main" val="456669148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5"/>
          <p:cNvSpPr txBox="1">
            <a:spLocks noChangeArrowheads="1"/>
          </p:cNvSpPr>
          <p:nvPr/>
        </p:nvSpPr>
        <p:spPr bwMode="auto">
          <a:xfrm>
            <a:off x="6075363" y="589756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s-PE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4595813" y="1857375"/>
            <a:ext cx="2428875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es-ES" sz="24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charset="0"/>
            </a:endParaRPr>
          </a:p>
        </p:txBody>
      </p:sp>
      <p:sp>
        <p:nvSpPr>
          <p:cNvPr id="2" name="AutoShape 2" descr="Resultado de imagen para PÓLIZA DE SEGURO IMAGEN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" name="AutoShape 4" descr="Resultado de imagen para PÓLIZA DE SEGURO IMAGENE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pic>
        <p:nvPicPr>
          <p:cNvPr id="26630" name="Picture 6" descr="Resultado de imagen para PÓLIZA DE SEGURO IMAGEN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697" y="1339451"/>
            <a:ext cx="3603105" cy="1392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1850315" y="365126"/>
            <a:ext cx="8390965" cy="730028"/>
          </a:xfrm>
        </p:spPr>
        <p:txBody>
          <a:bodyPr/>
          <a:lstStyle/>
          <a:p>
            <a:pPr algn="ctr"/>
            <a:r>
              <a:rPr lang="es-PE" altLang="es-PE" sz="2800" b="1" dirty="0" smtClean="0">
                <a:solidFill>
                  <a:srgbClr val="ED7D3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+mn-ea"/>
                <a:cs typeface="Arial" panose="020B0604020202020204" pitchFamily="34" charset="0"/>
              </a:rPr>
              <a:t>    </a:t>
            </a:r>
            <a:r>
              <a:rPr lang="es-PE" altLang="es-PE" sz="2800" b="1" dirty="0" smtClean="0">
                <a:solidFill>
                  <a:srgbClr val="ED7D3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+mn-ea"/>
                <a:cs typeface="Arial" panose="020B0604020202020204" pitchFamily="34" charset="0"/>
              </a:rPr>
              <a:t>Póliza de Seguro</a:t>
            </a:r>
            <a:endParaRPr lang="es-PE" sz="2800" b="1" dirty="0">
              <a:solidFill>
                <a:srgbClr val="ED7D31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763793" y="2983540"/>
            <a:ext cx="10467191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215" algn="just">
              <a:spcAft>
                <a:spcPts val="0"/>
              </a:spcAft>
            </a:pPr>
            <a:r>
              <a:rPr lang="es-ES" sz="2200" dirty="0" smtClean="0"/>
              <a:t>El </a:t>
            </a:r>
            <a:r>
              <a:rPr lang="es-ES" sz="2200" dirty="0"/>
              <a:t>arrendatario está obligado a contratar a nombre de la entidad arrendadora una Póliza de Seguro de Responsabilidad Civil contra todo </a:t>
            </a:r>
            <a:r>
              <a:rPr lang="es-ES" sz="2200" dirty="0" smtClean="0"/>
              <a:t>riesgo </a:t>
            </a:r>
            <a:r>
              <a:rPr lang="es-ES" sz="2200" u="sng" dirty="0" smtClean="0"/>
              <a:t>siempre que ocurra lo siguiente</a:t>
            </a:r>
            <a:r>
              <a:rPr lang="es-ES" dirty="0" smtClean="0"/>
              <a:t>:</a:t>
            </a:r>
          </a:p>
          <a:p>
            <a:pPr marL="735965" indent="-285750" algn="just">
              <a:spcAft>
                <a:spcPts val="0"/>
              </a:spcAft>
              <a:buFontTx/>
              <a:buChar char="-"/>
            </a:pPr>
            <a:r>
              <a:rPr lang="es-ES" sz="2200" dirty="0"/>
              <a:t>Los </a:t>
            </a:r>
            <a:r>
              <a:rPr lang="es-ES" sz="2200" dirty="0"/>
              <a:t>predios comprendan edificaciones </a:t>
            </a:r>
            <a:endParaRPr lang="es-ES" sz="2200" dirty="0"/>
          </a:p>
          <a:p>
            <a:pPr marL="735965" indent="-285750" algn="just">
              <a:spcAft>
                <a:spcPts val="0"/>
              </a:spcAft>
              <a:buFontTx/>
              <a:buChar char="-"/>
            </a:pPr>
            <a:r>
              <a:rPr lang="es-ES" sz="2200" dirty="0"/>
              <a:t>La </a:t>
            </a:r>
            <a:r>
              <a:rPr lang="es-ES" sz="2200" dirty="0"/>
              <a:t>renta mensual supere 1 </a:t>
            </a:r>
            <a:r>
              <a:rPr lang="es-ES" sz="2200" dirty="0"/>
              <a:t>UIT y</a:t>
            </a:r>
          </a:p>
          <a:p>
            <a:pPr marL="735965" indent="-285750" algn="just">
              <a:spcAft>
                <a:spcPts val="0"/>
              </a:spcAft>
              <a:buFontTx/>
              <a:buChar char="-"/>
            </a:pPr>
            <a:r>
              <a:rPr lang="es-ES" sz="2200" dirty="0"/>
              <a:t>El </a:t>
            </a:r>
            <a:r>
              <a:rPr lang="es-ES" sz="2200" dirty="0"/>
              <a:t>período de alquiler supere un (1) </a:t>
            </a:r>
            <a:r>
              <a:rPr lang="es-ES" sz="2200" dirty="0"/>
              <a:t>año</a:t>
            </a:r>
            <a:endParaRPr lang="es-ES" sz="2200" dirty="0"/>
          </a:p>
          <a:p>
            <a:pPr marL="450215" algn="just">
              <a:spcAft>
                <a:spcPts val="0"/>
              </a:spcAft>
            </a:pPr>
            <a:endParaRPr lang="es-ES" sz="2200" dirty="0"/>
          </a:p>
          <a:p>
            <a:pPr marL="450215" algn="just">
              <a:spcAft>
                <a:spcPts val="0"/>
              </a:spcAft>
            </a:pPr>
            <a:r>
              <a:rPr lang="es-ES" sz="2200" dirty="0"/>
              <a:t>Esta </a:t>
            </a:r>
            <a:r>
              <a:rPr lang="es-ES" sz="2200" dirty="0"/>
              <a:t>obligación </a:t>
            </a:r>
            <a:r>
              <a:rPr lang="es-ES" sz="2200" dirty="0"/>
              <a:t>se extiende a </a:t>
            </a:r>
            <a:r>
              <a:rPr lang="es-ES" sz="2200" dirty="0"/>
              <a:t>los casos de renovación contractual. </a:t>
            </a:r>
            <a:endParaRPr lang="es-ES" sz="2200" dirty="0"/>
          </a:p>
          <a:p>
            <a:pPr marL="450215" algn="just">
              <a:spcAft>
                <a:spcPts val="0"/>
              </a:spcAft>
            </a:pPr>
            <a:r>
              <a:rPr lang="es-ES" sz="2200" dirty="0"/>
              <a:t>No es </a:t>
            </a:r>
            <a:r>
              <a:rPr lang="es-ES" sz="2200" dirty="0"/>
              <a:t>exigible en </a:t>
            </a:r>
            <a:r>
              <a:rPr lang="es-ES" sz="2200" dirty="0"/>
              <a:t>el arrendamiento </a:t>
            </a:r>
            <a:r>
              <a:rPr lang="es-ES" sz="2200" dirty="0"/>
              <a:t>directo </a:t>
            </a:r>
            <a:r>
              <a:rPr lang="es-ES" sz="2200" dirty="0"/>
              <a:t>por causal de renta menor </a:t>
            </a:r>
            <a:r>
              <a:rPr lang="es-ES" sz="2200" dirty="0" smtClean="0"/>
              <a:t>al </a:t>
            </a:r>
            <a:r>
              <a:rPr lang="es-ES" sz="2200" dirty="0"/>
              <a:t>50</a:t>
            </a:r>
            <a:r>
              <a:rPr lang="es-ES" sz="2200" dirty="0" smtClean="0"/>
              <a:t>%</a:t>
            </a:r>
          </a:p>
          <a:p>
            <a:pPr marL="450215" algn="just">
              <a:spcAft>
                <a:spcPts val="0"/>
              </a:spcAft>
            </a:pPr>
            <a:r>
              <a:rPr lang="es-ES" sz="2200" dirty="0" smtClean="0"/>
              <a:t>de </a:t>
            </a:r>
            <a:r>
              <a:rPr lang="es-ES" sz="2200" dirty="0"/>
              <a:t>una </a:t>
            </a:r>
            <a:r>
              <a:rPr lang="es-ES" sz="2200" dirty="0" smtClean="0"/>
              <a:t>UIT y período de renta no exceda de un (01) año.</a:t>
            </a:r>
            <a:endParaRPr lang="es-PE" sz="2200" dirty="0"/>
          </a:p>
          <a:p>
            <a:endParaRPr lang="es-PE" dirty="0"/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992" name="Group 11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8090762"/>
              </p:ext>
            </p:extLst>
          </p:nvPr>
        </p:nvGraphicFramePr>
        <p:xfrm>
          <a:off x="1348802" y="1669311"/>
          <a:ext cx="9123500" cy="4391246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149310"/>
                <a:gridCol w="485228"/>
                <a:gridCol w="1843302"/>
                <a:gridCol w="273079"/>
                <a:gridCol w="2135132"/>
                <a:gridCol w="121069"/>
                <a:gridCol w="1995311"/>
                <a:gridCol w="121069"/>
              </a:tblGrid>
              <a:tr h="113806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s-PE" altLang="es-PE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3" marR="91433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PE" altLang="es-P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Predio es propiedad de la Entidad</a:t>
                      </a:r>
                    </a:p>
                  </a:txBody>
                  <a:tcPr marL="91433" marR="9143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PE" altLang="es-P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Predio es propiedad del Estado administrado por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PE" altLang="es-P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Gob. Regional</a:t>
                      </a:r>
                    </a:p>
                  </a:txBody>
                  <a:tcPr marL="91433" marR="9143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PE" altLang="es-P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Predio es propiedad del Estado administrado por la SBN</a:t>
                      </a:r>
                    </a:p>
                  </a:txBody>
                  <a:tcPr marL="91433" marR="9143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  <a:tr h="72679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PE" altLang="es-P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Gobierno Regional</a:t>
                      </a:r>
                    </a:p>
                  </a:txBody>
                  <a:tcPr marL="91433" marR="91433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PE" altLang="es-P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---</a:t>
                      </a:r>
                    </a:p>
                  </a:txBody>
                  <a:tcPr marL="91433" marR="9143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PE" altLang="es-P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50 %</a:t>
                      </a:r>
                    </a:p>
                  </a:txBody>
                  <a:tcPr marL="91433" marR="9143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PE" altLang="es-P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---</a:t>
                      </a:r>
                    </a:p>
                  </a:txBody>
                  <a:tcPr marL="91433" marR="9143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  <a:tr h="77816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PE" altLang="es-P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Entidad Propietaria</a:t>
                      </a:r>
                    </a:p>
                  </a:txBody>
                  <a:tcPr marL="91433" marR="91433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PE" altLang="es-P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97 %</a:t>
                      </a:r>
                    </a:p>
                  </a:txBody>
                  <a:tcPr marL="91433" marR="9143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PE" altLang="es-P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---</a:t>
                      </a:r>
                    </a:p>
                  </a:txBody>
                  <a:tcPr marL="91433" marR="9143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PE" altLang="es-P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---</a:t>
                      </a:r>
                    </a:p>
                  </a:txBody>
                  <a:tcPr marL="91433" marR="9143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  <a:tr h="76456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PE" altLang="es-P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SBN</a:t>
                      </a:r>
                    </a:p>
                  </a:txBody>
                  <a:tcPr marL="91433" marR="91433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PE" altLang="es-P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3 %</a:t>
                      </a:r>
                    </a:p>
                  </a:txBody>
                  <a:tcPr marL="91433" marR="9143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PE" altLang="es-P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3 %</a:t>
                      </a:r>
                    </a:p>
                  </a:txBody>
                  <a:tcPr marL="91433" marR="9143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PE" altLang="es-P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50 %</a:t>
                      </a:r>
                    </a:p>
                  </a:txBody>
                  <a:tcPr marL="91433" marR="9143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  <a:tr h="98366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PE" altLang="es-P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Tesoro P</a:t>
                      </a:r>
                      <a:r>
                        <a:rPr kumimoji="0" lang="es-PE" altLang="es-P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Calibri"/>
                          <a:cs typeface="Arial" charset="0"/>
                        </a:rPr>
                        <a:t>ú</a:t>
                      </a:r>
                      <a:r>
                        <a:rPr kumimoji="0" lang="es-PE" altLang="es-P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blico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2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s-PE" altLang="es-PE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3" marR="91433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PE" altLang="es-P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---</a:t>
                      </a:r>
                    </a:p>
                  </a:txBody>
                  <a:tcPr marL="91433" marR="9143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PE" altLang="es-P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47 %</a:t>
                      </a:r>
                    </a:p>
                  </a:txBody>
                  <a:tcPr marL="91433" marR="9143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PE" altLang="es-P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50 %</a:t>
                      </a:r>
                    </a:p>
                  </a:txBody>
                  <a:tcPr marL="91433" marR="9143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ángulo 4"/>
          <p:cNvSpPr/>
          <p:nvPr/>
        </p:nvSpPr>
        <p:spPr>
          <a:xfrm>
            <a:off x="1531087" y="678300"/>
            <a:ext cx="901641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3000" b="1" dirty="0">
                <a:solidFill>
                  <a:srgbClr val="ED7D3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Distribución de ingresos percibidos.</a:t>
            </a:r>
          </a:p>
        </p:txBody>
      </p:sp>
    </p:spTree>
    <p:extLst>
      <p:ext uri="{BB962C8B-B14F-4D97-AF65-F5344CB8AC3E}">
        <p14:creationId xmlns:p14="http://schemas.microsoft.com/office/powerpoint/2010/main" val="48432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PE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GRACIAS</a:t>
            </a:r>
            <a:endParaRPr lang="es-PE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Elipse"/>
          <p:cNvSpPr/>
          <p:nvPr/>
        </p:nvSpPr>
        <p:spPr>
          <a:xfrm>
            <a:off x="1575116" y="839097"/>
            <a:ext cx="8601739" cy="5030074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altLang="es-MX" sz="2800" b="1" dirty="0">
                <a:solidFill>
                  <a:schemeClr val="accent2">
                    <a:lumMod val="75000"/>
                  </a:schemeClr>
                </a:solidFill>
                <a:latin typeface="Constantia" panose="02030602050306030303" pitchFamily="18" charset="0"/>
              </a:rPr>
              <a:t>¿SOBRE QUÉ BIENES SE EFECTÚA </a:t>
            </a:r>
          </a:p>
          <a:p>
            <a:pPr algn="ctr"/>
            <a:r>
              <a:rPr lang="es-PE" altLang="es-MX" sz="2800" b="1" dirty="0">
                <a:solidFill>
                  <a:schemeClr val="accent2">
                    <a:lumMod val="75000"/>
                  </a:schemeClr>
                </a:solidFill>
                <a:latin typeface="Constantia" panose="02030602050306030303" pitchFamily="18" charset="0"/>
              </a:rPr>
              <a:t>EL ARRENDAMIENTO</a:t>
            </a:r>
            <a:r>
              <a:rPr lang="es-PE" altLang="es-MX" sz="2800" b="1" dirty="0" smtClean="0">
                <a:solidFill>
                  <a:schemeClr val="accent2">
                    <a:lumMod val="75000"/>
                  </a:schemeClr>
                </a:solidFill>
                <a:latin typeface="Constantia" panose="02030602050306030303" pitchFamily="18" charset="0"/>
              </a:rPr>
              <a:t>?</a:t>
            </a:r>
          </a:p>
          <a:p>
            <a:pPr algn="ctr"/>
            <a:endParaRPr lang="es-PE" altLang="es-MX" sz="2800" b="1" dirty="0">
              <a:solidFill>
                <a:schemeClr val="accent2">
                  <a:lumMod val="75000"/>
                </a:schemeClr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1759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5"/>
          <p:cNvSpPr txBox="1">
            <a:spLocks noChangeArrowheads="1"/>
          </p:cNvSpPr>
          <p:nvPr/>
        </p:nvSpPr>
        <p:spPr bwMode="auto">
          <a:xfrm>
            <a:off x="6075363" y="589756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s-PE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123" name="3 Título"/>
          <p:cNvSpPr>
            <a:spLocks noGrp="1"/>
          </p:cNvSpPr>
          <p:nvPr>
            <p:ph type="title"/>
          </p:nvPr>
        </p:nvSpPr>
        <p:spPr>
          <a:xfrm>
            <a:off x="925033" y="312738"/>
            <a:ext cx="10143460" cy="648586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PE" altLang="es-PE" sz="2800" b="1" dirty="0">
                <a:solidFill>
                  <a:srgbClr val="ED7D3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+mn-ea"/>
                <a:cs typeface="Arial" panose="020B0604020202020204" pitchFamily="34" charset="0"/>
              </a:rPr>
              <a:t>Aspectos generales del </a:t>
            </a:r>
            <a:r>
              <a:rPr lang="es-PE" altLang="es-PE" sz="2800" b="1" dirty="0" smtClean="0">
                <a:solidFill>
                  <a:srgbClr val="ED7D3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+mn-ea"/>
                <a:cs typeface="Arial" panose="020B0604020202020204" pitchFamily="34" charset="0"/>
              </a:rPr>
              <a:t>arrendamiento de </a:t>
            </a:r>
            <a:r>
              <a:rPr lang="es-PE" altLang="es-PE" sz="2800" b="1" dirty="0">
                <a:solidFill>
                  <a:srgbClr val="ED7D3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+mn-ea"/>
                <a:cs typeface="Arial" panose="020B0604020202020204" pitchFamily="34" charset="0"/>
              </a:rPr>
              <a:t>predios estatales</a:t>
            </a:r>
            <a:endParaRPr lang="es-ES" altLang="es-PE" sz="2800" b="1" dirty="0">
              <a:solidFill>
                <a:srgbClr val="ED7D31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4595813" y="1857375"/>
            <a:ext cx="2428875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es-ES" sz="24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charset="0"/>
            </a:endParaRPr>
          </a:p>
        </p:txBody>
      </p:sp>
      <p:sp>
        <p:nvSpPr>
          <p:cNvPr id="18437" name="AutoShape 2" descr="data:image/jpeg;base64,/9j/4AAQSkZJRgABAQAAAQABAAD/2wCEAAkGBxQHEhQUEhMVFRQXGBkSFRgYFBYWGBcbFRUWGRYYGRUYHSghGBolGxUUITEhJSkrLi4uFyAzODMvNygwLisBCgoKDg0OGxAQGzQmICYtNDQuNjEtLCwsLDcsMjcuLDc3NzQ0LCwvLC8sLSw0LCwwLC0sNCwsLCwsLCwsLDQsLP/AABEIAOEA4QMBEQACEQEDEQH/xAAcAAEAAgMBAQEAAAAAAAAAAAAABQYDBAcIAQL/xABDEAACAQIDBAQKCAQFBQAAAAAAAQIDEQQFIQYSMUEHUWFxExQiMjOBkaGx0RVCUmJygrLBNHOSwiNjouHwJDVTk9P/xAAbAQEAAgMBAQAAAAAAAAAAAAAABAUCAwYBB//EADsRAQABAwEEBgkCBAcBAQAAAAABAgMEEQUSITFBUWFxgcETFCIykaGx0fAzNBUjcuE1QkRSYoLxUyT/2gAMAwEAAhEDEQA/AIUon0cAAAAAAAAAAAAAAAAAAAAAAAAAAAAAAAAAAAAAAAAAAAAAAAAAAAAAAAAAAAAAAAAAAAAAAAAAAAAAAAAAAAAAAAAAAAAAAAAAAAAAAAAAAAAAAAAAAAAAAAAAAAAAAAAAAAAAAAAAAAAAAAAAAAAAAAAAAAAAAAAAAAAAAAAAAAAAAAAAAAAAAAAAAAAAAAAAAAAAAAAAAAAAAAAAAAAAAAAB0vYHLqOd4Nxr4eD3KkoRnupSaai776Sd1vWvfkiwxqKa7elUOY2reu4+TvW654xE6a8PzpU3azJfoHESpJuULKcG1ylfS/BtWa9REvW/R1aLrAy/WbMVzz5ShjUmgAAAAAAAAAAAAAAAAAAAAAAAAAAAAGShRliZKEIuU5O0YpXbfYj2ImZ0hjXXTRTNVU6RDt+yWVPJcLTpSac1eUrcLzk5NX52vb1FvZt7lEUy4bPyYyL9Vynl0eHBvZll9PM6bp1YKcXyaTs+TXU11mdVMVRpLRZvV2a9+idJcOz7KZ5JWlRm02rSTTveLvu30WuhT3Lc26t2XdYuTTk2ouUo8wSAAAAAAAAAAAAAAAAAAAAAAAB9S3tFq3olzbfBJA5P1Vpui3GUXGS0akmmn1NPVM9mNObymqKo1pnWGfLcvqZpUVOjBzm9bXS0Vrtt8Fqj2miap0pa71+3Zo37k6QuWX9GdWpZ160ILmoJzl7XZJ+pkunDq/zSpb237cfp0zPfw+/kvWR7O4fI1/gwtJ6Ob8qb75PguxWRMt2qLfuwosnNvZM/zJ4dXR+fNKmxEAIfNNmMLm03OtSUptJOW9OL0Vl5rXX8Oo1V2aK51mEyxn5Findt1aR4S15bGYJ0/B+Aja6e9eW/p/mX3vVc89Xt6aaNkbUy9/f3+Php8OXyR+fbE4JUZySVBxjfwilJqKjq7xcrSvw6+013Ma3u68kjF2rl+kiNd7WeXDj8tfJyRFY68AAAAAAAAAAAAAAAAAAAAB0zoxyGn4NYuS3qjcowvwgotxbX3m09er1k/EtRpvy5jbeZXv8Aq8cIjTXt6fgru3eCxFavPETw0qUGoreT3093yVKcl5rfkqztwRpyKapqmqadIWOyr1mm1Fmm5rPw7dI60t0SYLenXrP6sVRj+Z70/wBNM2YVPGakTb93Smi118fKPN0ssHMgAAAAAVfpDwEsfg57kpXp2quCtaSi03vaXdo7zSXNc9CPk0TVbnToWmyL1NrJp3o58NerX+/NxwqnZgAAAAAAAAAAAAAAEXmmbLDPdhZy5vlH5sl2Mbf9qrkpdo7WixPo7XGrp6o/u0sNhq+YrelUcY8tXr3RVtDdXctWuERxV9jGzc2PSV3Jin690Ro2Hk04axrO/rXvTNfrVE86UqdjX6eNu9OvjHmx/SFbL3arHeXJ9fdJcfWZehtXY1onRq/iGZh1bmRTvR1/aenxjV+qeZ+O16SSait69+bcX1dx5Nj0dqqZ5s6Np+tZlqmmJiI18eEu59FeLVbCyp3u6dR6WtZT8pa89d42YdWtGnUibdt7uRFfXH04fZhz7ZPMcZCqqWaz8veXg6mHo7jUr+RvxjvJWdr6slTETGkqeiuqiqKqZ0mHHVtjmWRuVBYiVLwcpU5QVKhpKLalr4PV3XHmeU0xTGkMrl2u7VvVzrL7LpIzSKv47P8A9dD/AOZk1rwsv2mlBTjioyUkpJRlh72auvOpJe8CtZrthnmz81DE1qtOT1W/Rw7jK3HdmoOMvUwNrLOmTHYZrw0KNaHNbrpz9U4txX9IF/o9KmFxeH8JSjJ1r7roytGUXa+9J6pw+8r37He2m9ei3GqdgYVWXcmmJ0iOaq47bjG4ttqt4NfZhGKS9bTl7yvqybk9Ojp7WyMSiPd175n+0fJUcZPFb1SpDE1HOaand2lNfZc+MlZJWfUZ27tvX248dZaMnCyYp/k16xHGKd2nh3cOf5qr7zSsvrv2R+RM9XtdX1UM7UzInSa5+EfZ8+la3/kfsj8j31e11fV5/FMz/wCnyj7LBlmOWNjfhJaSX79zK69am3V2Op2fm05VvX/NHOPzoluGlPfitBzTSk4vrSTt7TKmYidZjVru0VV0TTTVpPX1InHwr4WO8qrlFcfJimu3hqS7U2a53Zp0nvlR5tGfj0Tcpu70Rz4REx8mtgK+IxzajUslxbS092rNt2izbjWaUTCv7Qyqpim5pEc50j7JzC0pUl5c3N9dkrewgV1U1T7MaOjx7Vy3Tpcr3p7ohmMEgAAAAGvmOI8VpylzSsu96L4m2zRv1xSiZ2R6vj1XI59HfPCFQWr169X8WW/RwcJHGfa8fNdopRVlw5FJL6LEREREcn08eseIoxxEXGSun/y67TKiuaZ1hqvWaL1E0VxrEq7hcO8JiYxfJ6PrTi7MsrlcV2JqhymNj1Y20aLdXRPDtiYnR1vYfbGGSxVCtC1NycvCR1acnfyo2u12rXhoRsfIiiN2Y4LXaey68ir0tuePV9vzxdSoVo4mKnCSlGS3otO6afBpljExMaw5WqmaZmmqNJh5h6Q1u5njf50n7Un+56xVyt5r7n8APXeV+hpfy4fpQGvtDktLaChOhWjeMlo+cZfVnF8pJ6geVMZhpYOpUpz86nOdKX4qcnGXvTA+Yau8NJSXFe9c0Y10RXTNMt2PfqsXIuU84+fXC5QlvpNcGrr1lLMaTo7+mqKqYqjlL6eMlYzunetKy5KT9mrLXGn+XGrjdr2//wBdW7HREz8OMo4kKpmwmJeEkpR9a61zRhctxXTuykY2TXj3IuUf+x1Lbhq6xMVKPB+7rTKiuiaKt2Xc49+i/bi5RyllMG5jxMd6El1xa9zM6J0qie1qyKYqtVRPVP0RuzS/w5P739sfmSc3347lPsCP5FU/8vKEsQ16AAAAABHZ+r0X3x+Nv3RJxP1FTtuJ9Ume2PqrBaOOTOV5x4JKFTgtFLq7H8yFfxt6d6hf7O2vFumLV/lHKerv+6dpzVRXi00+a1IExMTpLpqK6a6d6mdYfo8ZNLGYV1KtKaXmtqXdy/f2m+3ciKKqZ6VdlYtVeTavUx7s8e5umhYr70WZy6NSWGk/JmnUp3fCS86K707/AJX1k3DuaTuSoNu4sVURfjnHCe7o+HLxcs6RP+543+c/0xLBy6t1vNfc/gB67yv0NL+XD9KA2gPJu0mIWMxmKqR82eIrTi1zUqs3F+tNP1gRwFzwlPwUIRfFRin6kkUtyreqme19Bxrc27NFE84iI+EMpg3Id/xn5f7Sb/pvHzUE/wCLeHk0c5y/xR70V5D/ANL6u7qN+Pf340nmrtq7P9Xr9JRHsT8p6u7q+CNJKob2VY/xKWvmPzl1dqNF+z6SnhzWOzc+cW5x92ef3/OhaYveV1qnqiqmNHaxMVRrHJ+a/my7n8D2n3oYXv06u6fojNmvRS/G/wBMSVme/Hcp9gft6v6vKEsQ14AAAAABjxFJV4uL4NWMqKppqiqGq9apvW5t1cphUMTQeGk4y4r39TXYXNFcV070ODv2K7FybdfOPn2sRk0s2GxMsM7wk18H3rmYV26a40qhvsZN2xVvW6tPpPgm8FnkamlRbr615v8AsQbuJMcaOP1dFibbor9m/wCzPX0f2+nal07kNfRMTGsAH7pVHRkpRbjJNSi07NNcGmexOnGHlVMVRMVRrEqttHjJY/FVqk7b8570rKyvZLh6i4tVTVREy4LMtU2r9dFPKJRdVXT7mbEZ6Zwm3WXYajTUsbh7qEU1GoptNRV1uxu7gUfbvpbhiqUqGX73lrdlXlFwtF6NU4ytLea+s0rcr8g5flOSYjN2o4ehUq8vJg91d835MfW0BJ4DI3hJ3rK04trc+zKLs79qa4FffyddaaXT7N2TuTF67OvTERy7J7ezoSxCdAAQ7/jPy/2k3/TePmoJ/wAW8PJLVaaqpxkrp6Mh01TTOsLy5bpuUzRVGsSqeYYJ4KVnqnrF9a+Zb2bsXKdXD52HVi3N2eU8p6/7x0tU2oaYyPMPBvwcno/NfU+ruZDyrOvt0+K/2PtDcmLFyeE8uzs7p6O1O1/Nl3P4ECj3odJe/Tq7p+iM2a9FL8b/AExJWZ78dyn2B+3q/q8oSxDXgAAAAAADWxuCjjVaXFcGuKNtq7VbnWETLwrWVTu18+iemPzqV3G5ZPCatb0ftL91yLG1for73J5ezb+NxmNaeuPPq+na0jerwCQyrMnhGlLWD4/d7V8iPfsRcjWOf1WmztpVY1UUV8aJ+XbHnHmtCdyqdnzAKjmnpqn4i4sfp0uF2j+6ud7TqPdTfYbUJ33D9EWX4qlCX+PGUoRk3GrzcU3ZSTXuArG1PQ3UwMJVMFVlX3Vd0qiiqjX3JxtGT+7Zd/IDnmV57isnf/T4itSt9WM5KN+d6b8lvvQEjLampj6sp4izlOzlOMVHVJK7itOWtiHfxt6Zqp5r3Z21/Q0xaux7MdPTHf1p7LsFUzSShRg6knbzdVZ8G3wiu1uxAiiqZ0iOLpbmRat0ekrqiI+vd1+DazzJKuRShCtu704KpaLvbVqzfXpy0Mrluq3OkteLl28mmarfKJ0VV/xn5f7ST/pvHzVM/wCLeHkmCEv2DG4VYyLjLvT6n1my3cm3VrCNl4tGTbmivwnqlUsRReHk4yVmv+XXYW9FcVxrDhr9muzcm3XHGPz4MZk1LDleYeMwlCT8tRdn9pW+JXXrG5XFVPLV1Oztoens1Wrk+1ET4xp9Y6fi+7Neil+N/piMz347mWwP29X9XlCWIa8AAAAAA1swxXicVK1/KSfc+LNtq36SrTsQ83K9WtxXp0xE9082yakwAj8blEMRqvIl1rg+9Em3k10cJ4wqsvZFi9xp9mrs5eMf+K/jMHLBu0l3Pk+4sLd2m5GsOWysS7jVbtyO6eiWubEZaslqeFoxvyvH2PT3WKnJp0uS7XZNybmJTr0ax8J4fJvGhZKjmnpqn4i4sfp0uF2j+6ud7Trea+5/A2oT13lfoaX8uH6UBtAecumHKI5TmU3BWjWhHEWXDelKcantlByfbNgUkDufQJmXjOFr0WlejUTTtruVU3FN87SjU9TS5HmkPZqmYiJnk0ek9Px7XnShudqvLl37xWZf6ng6/YmnqvDrnX5OdP8AjPy/2mz/AE3j5o8/4t4eSYIS/ANHNsB47HTz1w7exkixe9HPHkrdpYEZVvWn3o5dvZ+dKrSW7o9GtGWsTq4uYmJ0nmRk4O60Z5Ma8JKappnWOaw7N+jl+N/piV2Z78dzqtgft6v6vKEsRF4AAAAABG7Q+h/Mv3JWJ+p4Kfbn7XxhkybFeM019qPkv9n61+5jkW9yvslu2VlRfsRE+9Twnynx+reI6yANfMMOsTTlF9V12NcGbLVc0VxMIubj037FVE9XDsnoU9Fy4KFqySn4OjG/O8va9PdYqsmrW5LtdkW5oxKdenWfjPD5N4jrJUc09NU/EXFj9Olwu0f3VzvadbzX3P4G1Ceu8r9DS/lw/SgNoDz/ANOWOWKzGMItPwVGEJdkpSnNr+mUH6wOeAdu6AMulRw+JrtWVWpGnHtVFSu1+apJd8WB1RxTd7ag1cC6RaMaOd1N1W3oQk+90tX7iPkxpalbbIqmrLp16In6NIqnYgACHzzLvCXqQXlLzl1rr70TcW/p7FXLoUG2Nnb8TftxxjnHX298fRXywcusezfo5fjf6Ylbme/Hc6vYH7er+ryhKkReAAAAAARu0PovzL9yVifqeCn25+18YV/CYqWElvR7muT7GWFy3FcaS5jGyq8a56Sjx6p7FmwWZQxfB2l9l8fV1lXcsV0dzsMTaNjIjhOlXVPP+7cNKejM3zGNCLjF3m1bT6t+b7SVj2JqqiqeSn2ptGi1bm3ROtc8O7t+yJyrLnjHd6QXF9fYiXfvxbjSOaj2ds6rJq3quFEc+3sjz+60pWKp2kRpwh8k91Xei62exx4Q8qqimNZ4Qp+NqqtUnJcHJtfsXNqndoiJcDl3Iu3666eUzLXkt7QzR3oPYbpCwtbB0/G8XRp1opxkpyVN2jpHR2T0trHT1mNG9Ee03X5tzVrbjSNI+OnHw1YNqulzC5fCUcG/GK3BNJqlHtlN23u6N79a4mTS4TjcXLGTnVqzcpzk5zk+bk7t9ndyAt2xfRzitpZRlOMqGH4yqTjaUlzVKD1k39p+Tz1tYD0NleX08po06NGO7TpxUIrsXW+bfFt6ttsDLisTDBwlOpOMIRV5Sk1GKS5tvRAeadrNoY5vmdXExu6TkoQ0+pCCp71u2zl6zXeo36JphLwb8WMim5PKOfdPBvU5qorxaafBrUp5iYnSXdUV01071M6w/R4yAAFczrLvF3vxXkvivsv5Mssa/vRu1c3J7X2f6Gr01uPZnn2T9p+re2b9HL8b/TE0Znvx3LDYH7er+ryhKkReAAAAAAa+Owixkd1uyun7ORstXPR1awi5mJGTb9HVOkaxPwZY0YxW6ord4WtoYzVMzrrxbqbNumjcimNOpo4jJaVbgnH8PD2PQ30ZVynnxVt/YuLc4xG73cvhyYPoP/Nlbqt/ubPW/wDij/wOeXpZ0/O1mw+SU6XG8u/h7EYV5dyrlwb7OxMa3xq1q7+XwhIxW7otERtdVtEREaQ+nj1pVMqp1OKk+fny+ZvjIuRy+kK6vZWNXOtUTP8A2n7vx9C0fsv+qXzPfWrvX8mH8GxP9s/GT6Fo/Zf9UvmPWrvX8j+DYn+2fjLcyvK8HRn/ANRQnVp8Go1qkJLtTUlfuZnRl1xPtcYaL+w7NVP8r2Z7ZmY/O11LLujHKMVCNSnRlOElvJ+MV2n/AKyxpqiqNYctct1W6poqjSYWHKtj8DlDUqOEoxkuE9xSmvzyvL3nrBOAAKfmXRrgM0nKdaFablJzd8TXsnJtu0d+0VrwQHO9utlMvyirGjh6VSM0t6o3VqSVpLyUt6T153XX7IeRkTRO7SvtlbMov0Tcuxw6OPxVqnlNOnwUl3Tl8yLOTcnn9IW9GycaidaYmP8AtP3bxoWQAA+Tgqiaauno0exMxOsMa6Ka6ZpqjWJa+AwawScU205OWvK6St28DZduzcmJlFwsOnFomimdYmdfz4Nk1JgAAAAAAAAAAAAAAAAAAJzZnaits83uWnTk7ypy4PtjL6r9vcbrV6q3y5IGbs+1lR7XCron85ur5FtJh88ivBzSm1d05NKa6/J5rtWhZW71FfKXJ5WDexp9uOHX0Jg2oYAA5T0oZfWp4hVp7rpTSp07aOO6m92S5ttzd/hYrcumqKt6eTrNh3rU2ZtU+9HGe3u+SlERdgAAAAAAAAAAAAAAAAAAAAAAAAAAfYycGmm01qmnZp9aa4MExExpK87J7ezw0lTxcnOm9FUt5UPxfaj28V28plnKmJ0r5KHP2NTXG/YjSeronu6p+Xc6fTmqiTi001dNO6afBp80WLl5iYnSX6egeOQ7e7U/Tc/BU7eBpybUtH4RpWUlpoleSVnre/UVeRf353Y5Q6/ZWz/V6fSV+9Mcur84dypEZcAAAAAAAAAAAAAAAAAAAAAAAAAAAAAF66PdrPEnHC1mlTbapzf1HJ33X91t6Pk31cJmNf3fYq5KHa+zfSa37fPpjr7e/rXPbPO/oTDTlGSVWVoU0+N5PWVudld+ol37m5RrHNS7OxPWb8UzHs85/O1xIqHcAAAAAAAAAAAAAAAAAAAAAAAAAAAAAAAA468wAAAAAAAAAAAAAAAAAAAAAAAAAAAAAAAAAAAAAAAAAAAAAAAAAAAAAAAAAAAAAAAAAAAAAAAAAAAAAAAAAAAAAAAAAAAAAAAAAAAAAAAAAAAAAAAAAAAAAAAAAAAAAAAAAAAAAAAAAAAAAAAAAAAAAAAAAAAAAAAAAAAAAAAAAAAAAAAAAAAAAAAAAAAAAAAAAAAAAAAAAAAAAAAAAAAAAAAA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MX" altLang="es-MX" sz="1800">
              <a:solidFill>
                <a:srgbClr val="000000"/>
              </a:solidFill>
            </a:endParaRPr>
          </a:p>
        </p:txBody>
      </p:sp>
      <p:sp>
        <p:nvSpPr>
          <p:cNvPr id="18438" name="AutoShape 4" descr="data:image/jpeg;base64,/9j/4AAQSkZJRgABAQAAAQABAAD/2wCEAAkGBxQHEhQUEhMVFRQXGBkSFRgYFBYWGBcbFRUWGRYYGRUYHSghGBolGxUUITEhJSkrLi4uFyAzODMvNygwLisBCgoKDg0OGxAQGzQmICYtNDQuNjEtLCwsLDcsMjcuLDc3NzQ0LCwvLC8sLSw0LCwwLC0sNCwsLCwsLCwsLDQsLP/AABEIAOEA4QMBEQACEQEDEQH/xAAcAAEAAgMBAQEAAAAAAAAAAAAABQYDBAcIAQL/xABDEAACAQIDBAQKCAQFBQAAAAAAAQIDEQQFIQYSMUEHUWFxExQiMjOBkaGx0RVCUmJygrLBNHOSwiNjouHwJDVTk9P/xAAbAQEAAgMBAQAAAAAAAAAAAAAABAUCAwYBB//EADsRAQABAwEEBgkCBAcBAQAAAAABAgMEEQUSITFBUWFxgcETFCIykaGx0fAzNBUjcuE1QkRSYoLxUyT/2gAMAwEAAhEDEQA/AIUon0cAAAAAAAAAAAAAAAAAAAAAAAAAAAAAAAAAAAAAAAAAAAAAAAAAAAAAAAAAAAAAAAAAAAAAAAAAAAAAAAAAAAAAAAAAAAAAAAAAAAAAAAAAAAAAAAAAAAAAAAAAAAAAAAAAAAAAAAAAAAAAAAAAAAAAAAAAAAAAAAAAAAAAAAAAAAAAAAAAAAAAAAAAAAAAAAAAAAAAAAAAAAAAAAAAAAAAAAAB0vYHLqOd4Nxr4eD3KkoRnupSaai776Sd1vWvfkiwxqKa7elUOY2reu4+TvW654xE6a8PzpU3azJfoHESpJuULKcG1ylfS/BtWa9REvW/R1aLrAy/WbMVzz5ShjUmgAAAAAAAAAAAAAAAAAAAAAAAAAAAAGShRliZKEIuU5O0YpXbfYj2ImZ0hjXXTRTNVU6RDt+yWVPJcLTpSac1eUrcLzk5NX52vb1FvZt7lEUy4bPyYyL9Vynl0eHBvZll9PM6bp1YKcXyaTs+TXU11mdVMVRpLRZvV2a9+idJcOz7KZ5JWlRm02rSTTveLvu30WuhT3Lc26t2XdYuTTk2ouUo8wSAAAAAAAAAAAAAAAAAAAAAAAB9S3tFq3olzbfBJA5P1Vpui3GUXGS0akmmn1NPVM9mNObymqKo1pnWGfLcvqZpUVOjBzm9bXS0Vrtt8Fqj2miap0pa71+3Zo37k6QuWX9GdWpZ160ILmoJzl7XZJ+pkunDq/zSpb237cfp0zPfw+/kvWR7O4fI1/gwtJ6Ob8qb75PguxWRMt2qLfuwosnNvZM/zJ4dXR+fNKmxEAIfNNmMLm03OtSUptJOW9OL0Vl5rXX8Oo1V2aK51mEyxn5Findt1aR4S15bGYJ0/B+Aja6e9eW/p/mX3vVc89Xt6aaNkbUy9/f3+Php8OXyR+fbE4JUZySVBxjfwilJqKjq7xcrSvw6+013Ma3u68kjF2rl+kiNd7WeXDj8tfJyRFY68AAAAAAAAAAAAAAAAAAAAB0zoxyGn4NYuS3qjcowvwgotxbX3m09er1k/EtRpvy5jbeZXv8Aq8cIjTXt6fgru3eCxFavPETw0qUGoreT3093yVKcl5rfkqztwRpyKapqmqadIWOyr1mm1Fmm5rPw7dI60t0SYLenXrP6sVRj+Z70/wBNM2YVPGakTb93Smi118fKPN0ssHMgAAAAAVfpDwEsfg57kpXp2quCtaSi03vaXdo7zSXNc9CPk0TVbnToWmyL1NrJp3o58NerX+/NxwqnZgAAAAAAAAAAAAAAEXmmbLDPdhZy5vlH5sl2Mbf9qrkpdo7WixPo7XGrp6o/u0sNhq+YrelUcY8tXr3RVtDdXctWuERxV9jGzc2PSV3Jin690Ro2Hk04axrO/rXvTNfrVE86UqdjX6eNu9OvjHmx/SFbL3arHeXJ9fdJcfWZehtXY1onRq/iGZh1bmRTvR1/aenxjV+qeZ+O16SSait69+bcX1dx5Nj0dqqZ5s6Np+tZlqmmJiI18eEu59FeLVbCyp3u6dR6WtZT8pa89d42YdWtGnUibdt7uRFfXH04fZhz7ZPMcZCqqWaz8veXg6mHo7jUr+RvxjvJWdr6slTETGkqeiuqiqKqZ0mHHVtjmWRuVBYiVLwcpU5QVKhpKLalr4PV3XHmeU0xTGkMrl2u7VvVzrL7LpIzSKv47P8A9dD/AOZk1rwsv2mlBTjioyUkpJRlh72auvOpJe8CtZrthnmz81DE1qtOT1W/Rw7jK3HdmoOMvUwNrLOmTHYZrw0KNaHNbrpz9U4txX9IF/o9KmFxeH8JSjJ1r7roytGUXa+9J6pw+8r37He2m9ei3GqdgYVWXcmmJ0iOaq47bjG4ttqt4NfZhGKS9bTl7yvqybk9Ojp7WyMSiPd175n+0fJUcZPFb1SpDE1HOaand2lNfZc+MlZJWfUZ27tvX248dZaMnCyYp/k16xHGKd2nh3cOf5qr7zSsvrv2R+RM9XtdX1UM7UzInSa5+EfZ8+la3/kfsj8j31e11fV5/FMz/wCnyj7LBlmOWNjfhJaSX79zK69am3V2Op2fm05VvX/NHOPzoluGlPfitBzTSk4vrSTt7TKmYidZjVru0VV0TTTVpPX1InHwr4WO8qrlFcfJimu3hqS7U2a53Zp0nvlR5tGfj0Tcpu70Rz4REx8mtgK+IxzajUslxbS092rNt2izbjWaUTCv7Qyqpim5pEc50j7JzC0pUl5c3N9dkrewgV1U1T7MaOjx7Vy3Tpcr3p7ohmMEgAAAAGvmOI8VpylzSsu96L4m2zRv1xSiZ2R6vj1XI59HfPCFQWr169X8WW/RwcJHGfa8fNdopRVlw5FJL6LEREREcn08eseIoxxEXGSun/y67TKiuaZ1hqvWaL1E0VxrEq7hcO8JiYxfJ6PrTi7MsrlcV2JqhymNj1Y20aLdXRPDtiYnR1vYfbGGSxVCtC1NycvCR1acnfyo2u12rXhoRsfIiiN2Y4LXaey68ir0tuePV9vzxdSoVo4mKnCSlGS3otO6afBpljExMaw5WqmaZmmqNJh5h6Q1u5njf50n7Un+56xVyt5r7n8APXeV+hpfy4fpQGvtDktLaChOhWjeMlo+cZfVnF8pJ6geVMZhpYOpUpz86nOdKX4qcnGXvTA+Yau8NJSXFe9c0Y10RXTNMt2PfqsXIuU84+fXC5QlvpNcGrr1lLMaTo7+mqKqYqjlL6eMlYzunetKy5KT9mrLXGn+XGrjdr2//wBdW7HREz8OMo4kKpmwmJeEkpR9a61zRhctxXTuykY2TXj3IuUf+x1Lbhq6xMVKPB+7rTKiuiaKt2Xc49+i/bi5RyllMG5jxMd6El1xa9zM6J0qie1qyKYqtVRPVP0RuzS/w5P739sfmSc3347lPsCP5FU/8vKEsQ16AAAAABHZ+r0X3x+Nv3RJxP1FTtuJ9Ume2PqrBaOOTOV5x4JKFTgtFLq7H8yFfxt6d6hf7O2vFumLV/lHKerv+6dpzVRXi00+a1IExMTpLpqK6a6d6mdYfo8ZNLGYV1KtKaXmtqXdy/f2m+3ciKKqZ6VdlYtVeTavUx7s8e5umhYr70WZy6NSWGk/JmnUp3fCS86K707/AJX1k3DuaTuSoNu4sVURfjnHCe7o+HLxcs6RP+543+c/0xLBy6t1vNfc/gB67yv0NL+XD9KA2gPJu0mIWMxmKqR82eIrTi1zUqs3F+tNP1gRwFzwlPwUIRfFRin6kkUtyreqme19Bxrc27NFE84iI+EMpg3Id/xn5f7Sb/pvHzUE/wCLeHk0c5y/xR70V5D/ANL6u7qN+Pf340nmrtq7P9Xr9JRHsT8p6u7q+CNJKob2VY/xKWvmPzl1dqNF+z6SnhzWOzc+cW5x92ef3/OhaYveV1qnqiqmNHaxMVRrHJ+a/my7n8D2n3oYXv06u6fojNmvRS/G/wBMSVme/Hcp9gft6v6vKEsQ14AAAAABjxFJV4uL4NWMqKppqiqGq9apvW5t1cphUMTQeGk4y4r39TXYXNFcV070ODv2K7FybdfOPn2sRk0s2GxMsM7wk18H3rmYV26a40qhvsZN2xVvW6tPpPgm8FnkamlRbr615v8AsQbuJMcaOP1dFibbor9m/wCzPX0f2+nal07kNfRMTGsAH7pVHRkpRbjJNSi07NNcGmexOnGHlVMVRMVRrEqttHjJY/FVqk7b8570rKyvZLh6i4tVTVREy4LMtU2r9dFPKJRdVXT7mbEZ6Zwm3WXYajTUsbh7qEU1GoptNRV1uxu7gUfbvpbhiqUqGX73lrdlXlFwtF6NU4ytLea+s0rcr8g5flOSYjN2o4ehUq8vJg91d835MfW0BJ4DI3hJ3rK04trc+zKLs79qa4FffyddaaXT7N2TuTF67OvTERy7J7ezoSxCdAAQ7/jPy/2k3/TePmoJ/wAW8PJLVaaqpxkrp6Mh01TTOsLy5bpuUzRVGsSqeYYJ4KVnqnrF9a+Zb2bsXKdXD52HVi3N2eU8p6/7x0tU2oaYyPMPBvwcno/NfU+ruZDyrOvt0+K/2PtDcmLFyeE8uzs7p6O1O1/Nl3P4ECj3odJe/Tq7p+iM2a9FL8b/AExJWZ78dyn2B+3q/q8oSxDXgAAAAAADWxuCjjVaXFcGuKNtq7VbnWETLwrWVTu18+iemPzqV3G5ZPCatb0ftL91yLG1for73J5ezb+NxmNaeuPPq+na0jerwCQyrMnhGlLWD4/d7V8iPfsRcjWOf1WmztpVY1UUV8aJ+XbHnHmtCdyqdnzAKjmnpqn4i4sfp0uF2j+6ud7TqPdTfYbUJ33D9EWX4qlCX+PGUoRk3GrzcU3ZSTXuArG1PQ3UwMJVMFVlX3Vd0qiiqjX3JxtGT+7Zd/IDnmV57isnf/T4itSt9WM5KN+d6b8lvvQEjLampj6sp4izlOzlOMVHVJK7itOWtiHfxt6Zqp5r3Z21/Q0xaux7MdPTHf1p7LsFUzSShRg6knbzdVZ8G3wiu1uxAiiqZ0iOLpbmRat0ekrqiI+vd1+DazzJKuRShCtu704KpaLvbVqzfXpy0Mrluq3OkteLl28mmarfKJ0VV/xn5f7ST/pvHzVM/wCLeHkmCEv2DG4VYyLjLvT6n1my3cm3VrCNl4tGTbmivwnqlUsRReHk4yVmv+XXYW9FcVxrDhr9muzcm3XHGPz4MZk1LDleYeMwlCT8tRdn9pW+JXXrG5XFVPLV1Oztoens1Wrk+1ET4xp9Y6fi+7Neil+N/piMz347mWwP29X9XlCWIa8AAAAAA1swxXicVK1/KSfc+LNtq36SrTsQ83K9WtxXp0xE9082yakwAj8blEMRqvIl1rg+9Em3k10cJ4wqsvZFi9xp9mrs5eMf+K/jMHLBu0l3Pk+4sLd2m5GsOWysS7jVbtyO6eiWubEZaslqeFoxvyvH2PT3WKnJp0uS7XZNybmJTr0ax8J4fJvGhZKjmnpqn4i4sfp0uF2j+6ud7Trea+5/A2oT13lfoaX8uH6UBtAecumHKI5TmU3BWjWhHEWXDelKcantlByfbNgUkDufQJmXjOFr0WlejUTTtruVU3FN87SjU9TS5HmkPZqmYiJnk0ek9Px7XnShudqvLl37xWZf6ng6/YmnqvDrnX5OdP8AjPy/2mz/AE3j5o8/4t4eSYIS/ANHNsB47HTz1w7exkixe9HPHkrdpYEZVvWn3o5dvZ+dKrSW7o9GtGWsTq4uYmJ0nmRk4O60Z5Ma8JKappnWOaw7N+jl+N/piV2Z78dzqtgft6v6vKEsRF4AAAAABG7Q+h/Mv3JWJ+p4Kfbn7XxhkybFeM019qPkv9n61+5jkW9yvslu2VlRfsRE+9Twnynx+reI6yANfMMOsTTlF9V12NcGbLVc0VxMIubj037FVE9XDsnoU9Fy4KFqySn4OjG/O8va9PdYqsmrW5LtdkW5oxKdenWfjPD5N4jrJUc09NU/EXFj9Olwu0f3VzvadbzX3P4G1Ceu8r9DS/lw/SgNoDz/ANOWOWKzGMItPwVGEJdkpSnNr+mUH6wOeAdu6AMulRw+JrtWVWpGnHtVFSu1+apJd8WB1RxTd7ag1cC6RaMaOd1N1W3oQk+90tX7iPkxpalbbIqmrLp16In6NIqnYgACHzzLvCXqQXlLzl1rr70TcW/p7FXLoUG2Nnb8TftxxjnHX298fRXywcusezfo5fjf6Ylbme/Hc6vYH7er+ryhKkReAAAAAARu0PovzL9yVifqeCn25+18YV/CYqWElvR7muT7GWFy3FcaS5jGyq8a56Sjx6p7FmwWZQxfB2l9l8fV1lXcsV0dzsMTaNjIjhOlXVPP+7cNKejM3zGNCLjF3m1bT6t+b7SVj2JqqiqeSn2ptGi1bm3ROtc8O7t+yJyrLnjHd6QXF9fYiXfvxbjSOaj2ds6rJq3quFEc+3sjz+60pWKp2kRpwh8k91Xei62exx4Q8qqimNZ4Qp+NqqtUnJcHJtfsXNqndoiJcDl3Iu3666eUzLXkt7QzR3oPYbpCwtbB0/G8XRp1opxkpyVN2jpHR2T0trHT1mNG9Ee03X5tzVrbjSNI+OnHw1YNqulzC5fCUcG/GK3BNJqlHtlN23u6N79a4mTS4TjcXLGTnVqzcpzk5zk+bk7t9ndyAt2xfRzitpZRlOMqGH4yqTjaUlzVKD1k39p+Tz1tYD0NleX08po06NGO7TpxUIrsXW+bfFt6ttsDLisTDBwlOpOMIRV5Sk1GKS5tvRAeadrNoY5vmdXExu6TkoQ0+pCCp71u2zl6zXeo36JphLwb8WMim5PKOfdPBvU5qorxaafBrUp5iYnSXdUV01071M6w/R4yAAFczrLvF3vxXkvivsv5Mssa/vRu1c3J7X2f6Gr01uPZnn2T9p+re2b9HL8b/TE0Znvx3LDYH7er+ryhKkReAAAAAAa+Owixkd1uyun7ORstXPR1awi5mJGTb9HVOkaxPwZY0YxW6ord4WtoYzVMzrrxbqbNumjcimNOpo4jJaVbgnH8PD2PQ30ZVynnxVt/YuLc4xG73cvhyYPoP/Nlbqt/ubPW/wDij/wOeXpZ0/O1mw+SU6XG8u/h7EYV5dyrlwb7OxMa3xq1q7+XwhIxW7otERtdVtEREaQ+nj1pVMqp1OKk+fny+ZvjIuRy+kK6vZWNXOtUTP8A2n7vx9C0fsv+qXzPfWrvX8mH8GxP9s/GT6Fo/Zf9UvmPWrvX8j+DYn+2fjLcyvK8HRn/ANRQnVp8Go1qkJLtTUlfuZnRl1xPtcYaL+w7NVP8r2Z7ZmY/O11LLujHKMVCNSnRlOElvJ+MV2n/AKyxpqiqNYctct1W6poqjSYWHKtj8DlDUqOEoxkuE9xSmvzyvL3nrBOAAKfmXRrgM0nKdaFablJzd8TXsnJtu0d+0VrwQHO9utlMvyirGjh6VSM0t6o3VqSVpLyUt6T153XX7IeRkTRO7SvtlbMov0Tcuxw6OPxVqnlNOnwUl3Tl8yLOTcnn9IW9GycaidaYmP8AtP3bxoWQAA+Tgqiaauno0exMxOsMa6Ka6ZpqjWJa+AwawScU205OWvK6St28DZduzcmJlFwsOnFomimdYmdfz4Nk1JgAAAAAAAAAAAAAAAAAAJzZnaits83uWnTk7ypy4PtjL6r9vcbrV6q3y5IGbs+1lR7XCron85ur5FtJh88ivBzSm1d05NKa6/J5rtWhZW71FfKXJ5WDexp9uOHX0Jg2oYAA5T0oZfWp4hVp7rpTSp07aOO6m92S5ttzd/hYrcumqKt6eTrNh3rU2ZtU+9HGe3u+SlERdgAAAAAAAAAAAAAAAAAAAAAAAAAAfYycGmm01qmnZp9aa4MExExpK87J7ezw0lTxcnOm9FUt5UPxfaj28V28plnKmJ0r5KHP2NTXG/YjSeronu6p+Xc6fTmqiTi001dNO6afBp80WLl5iYnSX6egeOQ7e7U/Tc/BU7eBpybUtH4RpWUlpoleSVnre/UVeRf353Y5Q6/ZWz/V6fSV+9Mcur84dypEZcAAAAAAAAAAAAAAAAAAAAAAAAAAAAAF66PdrPEnHC1mlTbapzf1HJ33X91t6Pk31cJmNf3fYq5KHa+zfSa37fPpjr7e/rXPbPO/oTDTlGSVWVoU0+N5PWVudld+ol37m5RrHNS7OxPWb8UzHs85/O1xIqHcAAAAAAAAAAAAAAAAAAAAAAAAAAAAAAAA468wAAAAAAAAAAAAAAAAAAAAAAAAAAAAAAAAAAAAAAAAAAAAAAAAAAAAAAAAAAAAAAAAAAAAAAAAAAAAAAAAAAAAAAAAAAAAAAAAAAAAAAAAAAAAAAAAAAAAAAAAAAAAAAAAAAAAAAAAAAAAAAAAAAAAAAAAAAAAAAAAAAAAAAAAAAAAAAAAAAAAAAAAAAAAAAAAAAAAAAAAAAAAAAAAAAAAAAAAf//Z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MX" altLang="es-MX" sz="1800">
              <a:solidFill>
                <a:srgbClr val="000000"/>
              </a:solidFill>
            </a:endParaRPr>
          </a:p>
        </p:txBody>
      </p:sp>
      <p:sp>
        <p:nvSpPr>
          <p:cNvPr id="18439" name="4 Rectángulo"/>
          <p:cNvSpPr>
            <a:spLocks noChangeArrowheads="1"/>
          </p:cNvSpPr>
          <p:nvPr/>
        </p:nvSpPr>
        <p:spPr bwMode="auto">
          <a:xfrm>
            <a:off x="3627585" y="2088356"/>
            <a:ext cx="7325833" cy="769441"/>
          </a:xfrm>
          <a:prstGeom prst="rect">
            <a:avLst/>
          </a:prstGeom>
          <a:pattFill prst="pct80">
            <a:fgClr>
              <a:schemeClr val="accent1">
                <a:lumMod val="20000"/>
                <a:lumOff val="80000"/>
              </a:schemeClr>
            </a:fgClr>
            <a:bgClr>
              <a:schemeClr val="accent1">
                <a:lumMod val="40000"/>
                <a:lumOff val="60000"/>
              </a:schemeClr>
            </a:bgClr>
          </a:pattFill>
          <a:ln>
            <a:noFill/>
          </a:ln>
          <a:effectLst>
            <a:glow rad="63500">
              <a:schemeClr val="accent1">
                <a:lumMod val="75000"/>
                <a:alpha val="40000"/>
              </a:schemeClr>
            </a:glow>
          </a:effectLst>
          <a:extLst/>
        </p:spPr>
        <p:txBody>
          <a:bodyPr wrap="square"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s-PE" altLang="es-MX" sz="2200" dirty="0" smtClean="0">
                <a:solidFill>
                  <a:srgbClr val="000000"/>
                </a:solidFill>
                <a:latin typeface="Constantia" panose="02030602050306030303" pitchFamily="18" charset="0"/>
              </a:rPr>
              <a:t>Sobre </a:t>
            </a:r>
            <a:r>
              <a:rPr lang="es-PE" altLang="es-MX" sz="2200" b="1" dirty="0" smtClean="0">
                <a:solidFill>
                  <a:srgbClr val="000000"/>
                </a:solidFill>
                <a:latin typeface="Constantia" panose="02030602050306030303" pitchFamily="18" charset="0"/>
              </a:rPr>
              <a:t>bienes de </a:t>
            </a:r>
            <a:r>
              <a:rPr lang="es-PE" altLang="es-MX" sz="2200" b="1" dirty="0">
                <a:solidFill>
                  <a:srgbClr val="000000"/>
                </a:solidFill>
                <a:latin typeface="Constantia" panose="02030602050306030303" pitchFamily="18" charset="0"/>
              </a:rPr>
              <a:t>dominio privado estatal </a:t>
            </a:r>
            <a:endParaRPr lang="es-PE" altLang="es-MX" sz="2200" b="1" dirty="0" smtClean="0">
              <a:solidFill>
                <a:srgbClr val="000000"/>
              </a:solidFill>
              <a:latin typeface="Constantia" panose="02030602050306030303" pitchFamily="18" charset="0"/>
            </a:endParaRPr>
          </a:p>
          <a:p>
            <a:pPr mar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s-PE" altLang="es-MX" sz="2200" dirty="0" smtClean="0">
                <a:solidFill>
                  <a:srgbClr val="000000"/>
                </a:solidFill>
                <a:latin typeface="Constantia" panose="02030602050306030303" pitchFamily="18" charset="0"/>
              </a:rPr>
              <a:t>de </a:t>
            </a:r>
            <a:r>
              <a:rPr lang="es-PE" altLang="es-MX" sz="2200" dirty="0">
                <a:solidFill>
                  <a:srgbClr val="000000"/>
                </a:solidFill>
                <a:latin typeface="Constantia" panose="02030602050306030303" pitchFamily="18" charset="0"/>
              </a:rPr>
              <a:t>libre </a:t>
            </a:r>
            <a:r>
              <a:rPr lang="es-PE" altLang="es-MX" sz="2200" dirty="0" smtClean="0">
                <a:solidFill>
                  <a:srgbClr val="000000"/>
                </a:solidFill>
                <a:latin typeface="Constantia" panose="02030602050306030303" pitchFamily="18" charset="0"/>
              </a:rPr>
              <a:t>disponibilidad.  </a:t>
            </a:r>
            <a:endParaRPr lang="es-PE" altLang="es-MX" sz="2000" i="1" dirty="0" smtClean="0">
              <a:solidFill>
                <a:srgbClr val="000000"/>
              </a:solidFill>
              <a:latin typeface="Constantia" panose="02030602050306030303" pitchFamily="18" charset="0"/>
            </a:endParaRP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4" y="2079163"/>
            <a:ext cx="2743611" cy="3399429"/>
          </a:xfrm>
          <a:prstGeom prst="rect">
            <a:avLst/>
          </a:prstGeom>
          <a:noFill/>
          <a:ln w="34925">
            <a:solidFill>
              <a:schemeClr val="tx1"/>
            </a:solidFill>
            <a:miter lim="800000"/>
            <a:headEnd/>
            <a:tailEnd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2391882" y="1096852"/>
            <a:ext cx="6836736" cy="553998"/>
          </a:xfrm>
          <a:prstGeom prst="rect">
            <a:avLst/>
          </a:prstGeom>
          <a:pattFill prst="dotDmnd">
            <a:fgClr>
              <a:schemeClr val="bg1">
                <a:lumMod val="85000"/>
              </a:schemeClr>
            </a:fgClr>
            <a:bgClr>
              <a:schemeClr val="accent3">
                <a:lumMod val="20000"/>
                <a:lumOff val="80000"/>
              </a:schemeClr>
            </a:bgClr>
          </a:patt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 eaLnBrk="1" hangingPunct="1">
              <a:lnSpc>
                <a:spcPct val="150000"/>
              </a:lnSpc>
            </a:pPr>
            <a:r>
              <a:rPr lang="es-PE" altLang="es-MX" sz="2000" b="1" dirty="0" smtClean="0">
                <a:solidFill>
                  <a:schemeClr val="accent2">
                    <a:lumMod val="75000"/>
                  </a:schemeClr>
                </a:solidFill>
                <a:latin typeface="Constantia" panose="02030602050306030303" pitchFamily="18" charset="0"/>
              </a:rPr>
              <a:t>EL ARRENDAMIENTO</a:t>
            </a:r>
            <a:r>
              <a:rPr lang="es-PE" altLang="es-MX" sz="2000" b="1" dirty="0">
                <a:solidFill>
                  <a:schemeClr val="accent2">
                    <a:lumMod val="75000"/>
                  </a:schemeClr>
                </a:solidFill>
                <a:latin typeface="Constantia" panose="02030602050306030303" pitchFamily="18" charset="0"/>
              </a:rPr>
              <a:t> SE </a:t>
            </a:r>
            <a:r>
              <a:rPr lang="es-PE" altLang="es-MX" sz="2000" b="1" dirty="0" smtClean="0">
                <a:solidFill>
                  <a:schemeClr val="accent2">
                    <a:lumMod val="75000"/>
                  </a:schemeClr>
                </a:solidFill>
                <a:latin typeface="Constantia" panose="02030602050306030303" pitchFamily="18" charset="0"/>
              </a:rPr>
              <a:t>EFECTÚA:</a:t>
            </a:r>
            <a:endParaRPr lang="es-PE" altLang="es-MX" sz="2000" b="1" dirty="0">
              <a:solidFill>
                <a:schemeClr val="accent2">
                  <a:lumMod val="75000"/>
                </a:schemeClr>
              </a:solidFill>
              <a:latin typeface="Constantia" panose="02030602050306030303" pitchFamily="18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3788014" y="3108713"/>
            <a:ext cx="7004973" cy="2369880"/>
          </a:xfrm>
          <a:prstGeom prst="rect">
            <a:avLst/>
          </a:prstGeom>
          <a:pattFill prst="sphere">
            <a:fgClr>
              <a:schemeClr val="accent6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wrap="square">
            <a:spAutoFit/>
          </a:bodyPr>
          <a:lstStyle/>
          <a:p>
            <a:pPr algn="just" eaLnBrk="1" hangingPunct="1"/>
            <a:r>
              <a:rPr lang="es-PE" altLang="es-MX" sz="2200" dirty="0">
                <a:solidFill>
                  <a:srgbClr val="000000"/>
                </a:solidFill>
                <a:latin typeface="Constantia" panose="02030602050306030303" pitchFamily="18" charset="0"/>
              </a:rPr>
              <a:t>Sobre predios </a:t>
            </a:r>
            <a:r>
              <a:rPr lang="es-PE" altLang="es-MX" sz="2200" b="1" dirty="0">
                <a:solidFill>
                  <a:srgbClr val="000000"/>
                </a:solidFill>
                <a:latin typeface="Constantia" panose="02030602050306030303" pitchFamily="18" charset="0"/>
              </a:rPr>
              <a:t>inscritos</a:t>
            </a:r>
            <a:r>
              <a:rPr lang="es-PE" altLang="es-MX" sz="2200" dirty="0">
                <a:solidFill>
                  <a:srgbClr val="000000"/>
                </a:solidFill>
                <a:latin typeface="Constantia" panose="02030602050306030303" pitchFamily="18" charset="0"/>
              </a:rPr>
              <a:t> a favor del Estado o de la entidad pública respectiva y registrados en el SINABIP </a:t>
            </a:r>
            <a:r>
              <a:rPr lang="es-PE" altLang="es-MX" sz="2200" dirty="0" smtClean="0">
                <a:solidFill>
                  <a:srgbClr val="000000"/>
                </a:solidFill>
                <a:latin typeface="Constantia" panose="02030602050306030303" pitchFamily="18" charset="0"/>
              </a:rPr>
              <a:t>(</a:t>
            </a:r>
            <a:r>
              <a:rPr lang="es-PE" altLang="es-PE" sz="2200" dirty="0">
                <a:solidFill>
                  <a:srgbClr val="000000"/>
                </a:solidFill>
                <a:latin typeface="Constantia" panose="02030602050306030303" pitchFamily="18" charset="0"/>
              </a:rPr>
              <a:t>Sistema de Información Nacional de Bienes Estatales. </a:t>
            </a:r>
          </a:p>
          <a:p>
            <a:pPr algn="just" eaLnBrk="1" hangingPunct="1"/>
            <a:r>
              <a:rPr lang="es-PE" altLang="es-MX" sz="2200" dirty="0">
                <a:solidFill>
                  <a:srgbClr val="000000"/>
                </a:solidFill>
                <a:latin typeface="Constantia" panose="02030602050306030303" pitchFamily="18" charset="0"/>
              </a:rPr>
              <a:t>       </a:t>
            </a:r>
            <a:endParaRPr lang="es-PE" altLang="es-MX" sz="2200" dirty="0" smtClean="0">
              <a:solidFill>
                <a:srgbClr val="000000"/>
              </a:solidFill>
              <a:latin typeface="Constantia" panose="02030602050306030303" pitchFamily="18" charset="0"/>
            </a:endParaRPr>
          </a:p>
          <a:p>
            <a:pPr algn="ctr" eaLnBrk="1" hangingPunct="1"/>
            <a:r>
              <a:rPr lang="es-PE" altLang="es-MX" sz="2000" dirty="0" smtClean="0">
                <a:solidFill>
                  <a:srgbClr val="000000"/>
                </a:solidFill>
                <a:latin typeface="Constantia" panose="02030602050306030303" pitchFamily="18" charset="0"/>
              </a:rPr>
              <a:t> Puede </a:t>
            </a:r>
            <a:r>
              <a:rPr lang="es-PE" altLang="es-MX" sz="2000" dirty="0">
                <a:solidFill>
                  <a:srgbClr val="000000"/>
                </a:solidFill>
                <a:latin typeface="Constantia" panose="02030602050306030303" pitchFamily="18" charset="0"/>
              </a:rPr>
              <a:t>constituirse sobre bienes no inscritos, siempre que la entidad </a:t>
            </a:r>
            <a:r>
              <a:rPr lang="es-PE" altLang="es-MX" sz="2000" dirty="0" smtClean="0">
                <a:solidFill>
                  <a:srgbClr val="000000"/>
                </a:solidFill>
                <a:latin typeface="Constantia" panose="02030602050306030303" pitchFamily="18" charset="0"/>
              </a:rPr>
              <a:t>arrendataria tenga derecho de propiedad acreditable, </a:t>
            </a:r>
            <a:r>
              <a:rPr lang="es-PE" altLang="es-MX" sz="2000" dirty="0">
                <a:solidFill>
                  <a:srgbClr val="000000"/>
                </a:solidFill>
                <a:latin typeface="Constantia" panose="02030602050306030303" pitchFamily="18" charset="0"/>
              </a:rPr>
              <a:t>subsistiendo </a:t>
            </a:r>
            <a:r>
              <a:rPr lang="es-PE" altLang="es-MX" sz="2000" dirty="0" smtClean="0">
                <a:solidFill>
                  <a:srgbClr val="000000"/>
                </a:solidFill>
                <a:latin typeface="Constantia" panose="02030602050306030303" pitchFamily="18" charset="0"/>
              </a:rPr>
              <a:t>obligación </a:t>
            </a:r>
            <a:r>
              <a:rPr lang="es-PE" altLang="es-MX" sz="2000" dirty="0">
                <a:solidFill>
                  <a:srgbClr val="000000"/>
                </a:solidFill>
                <a:latin typeface="Constantia" panose="02030602050306030303" pitchFamily="18" charset="0"/>
              </a:rPr>
              <a:t>de saneamiento técnico-legal.</a:t>
            </a:r>
          </a:p>
        </p:txBody>
      </p:sp>
    </p:spTree>
    <p:extLst>
      <p:ext uri="{BB962C8B-B14F-4D97-AF65-F5344CB8AC3E}">
        <p14:creationId xmlns:p14="http://schemas.microsoft.com/office/powerpoint/2010/main" val="21045074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Elipse"/>
          <p:cNvSpPr/>
          <p:nvPr/>
        </p:nvSpPr>
        <p:spPr>
          <a:xfrm>
            <a:off x="1553604" y="796066"/>
            <a:ext cx="8601739" cy="4528971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s-PE" altLang="es-MX" sz="2800" b="1" dirty="0" smtClean="0">
              <a:solidFill>
                <a:schemeClr val="accent2">
                  <a:lumMod val="75000"/>
                </a:schemeClr>
              </a:solidFill>
              <a:latin typeface="Constantia" panose="02030602050306030303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s-PE" altLang="es-MX" sz="2800" b="1" dirty="0" smtClean="0">
                <a:solidFill>
                  <a:schemeClr val="accent2">
                    <a:lumMod val="75000"/>
                  </a:schemeClr>
                </a:solidFill>
                <a:latin typeface="Constantia" panose="02030602050306030303" pitchFamily="18" charset="0"/>
              </a:rPr>
              <a:t>¿UN PREDIO AFECTADO EN USO PUEDE SER MATERIA DE ARRENDAMIENTO</a:t>
            </a:r>
            <a:r>
              <a:rPr lang="es-PE" altLang="es-MX" sz="2800" b="1" dirty="0">
                <a:solidFill>
                  <a:schemeClr val="accent2">
                    <a:lumMod val="75000"/>
                  </a:schemeClr>
                </a:solidFill>
                <a:latin typeface="Constantia" panose="02030602050306030303" pitchFamily="18" charset="0"/>
              </a:rPr>
              <a:t>?</a:t>
            </a:r>
          </a:p>
          <a:p>
            <a:pPr algn="ctr">
              <a:lnSpc>
                <a:spcPct val="150000"/>
              </a:lnSpc>
            </a:pPr>
            <a:r>
              <a:rPr lang="es-PE" altLang="es-PE" sz="2800" b="1" dirty="0" smtClean="0">
                <a:solidFill>
                  <a:schemeClr val="accent2">
                    <a:lumMod val="75000"/>
                  </a:schemeClr>
                </a:solidFill>
                <a:latin typeface="Constantia" panose="02030602050306030303" pitchFamily="18" charset="0"/>
              </a:rPr>
              <a:t> </a:t>
            </a:r>
            <a:endParaRPr lang="es-PE" altLang="es-PE" sz="2800" b="1" dirty="0">
              <a:solidFill>
                <a:schemeClr val="accent2">
                  <a:lumMod val="75000"/>
                </a:schemeClr>
              </a:solidFill>
              <a:latin typeface="Constantia" panose="02030602050306030303" pitchFamily="18" charset="0"/>
            </a:endParaRPr>
          </a:p>
        </p:txBody>
      </p:sp>
      <p:sp>
        <p:nvSpPr>
          <p:cNvPr id="5" name="Rectángulo redondeado 12"/>
          <p:cNvSpPr/>
          <p:nvPr/>
        </p:nvSpPr>
        <p:spPr>
          <a:xfrm>
            <a:off x="903767" y="5798372"/>
            <a:ext cx="3743538" cy="796866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dirty="0" smtClean="0"/>
              <a:t>Excepción: Artículo</a:t>
            </a:r>
            <a:r>
              <a:rPr lang="es-ES" dirty="0" smtClean="0"/>
              <a:t> 84 </a:t>
            </a:r>
          </a:p>
          <a:p>
            <a:pPr algn="ctr"/>
            <a:r>
              <a:rPr lang="es-ES" dirty="0" smtClean="0"/>
              <a:t>Ley </a:t>
            </a:r>
            <a:r>
              <a:rPr lang="es-ES" dirty="0"/>
              <a:t>N° 28036, </a:t>
            </a:r>
            <a:r>
              <a:rPr lang="es-ES" i="1" dirty="0"/>
              <a:t>Ley de Promoción y Desarrollo del </a:t>
            </a:r>
            <a:r>
              <a:rPr lang="es-ES" i="1" dirty="0" smtClean="0"/>
              <a:t>Deporte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970217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903766" y="463201"/>
            <a:ext cx="101221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altLang="es-PE" b="1" dirty="0">
                <a:solidFill>
                  <a:srgbClr val="ED7D3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s-PE" altLang="es-PE" b="1" dirty="0" smtClean="0">
                <a:solidFill>
                  <a:srgbClr val="ED7D3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 </a:t>
            </a:r>
            <a:r>
              <a:rPr lang="es-PE" altLang="es-PE" sz="2800" b="1" dirty="0" smtClean="0">
                <a:solidFill>
                  <a:srgbClr val="ED7D3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Aspectos </a:t>
            </a:r>
            <a:r>
              <a:rPr lang="es-PE" altLang="es-PE" sz="2800" b="1" dirty="0">
                <a:solidFill>
                  <a:srgbClr val="ED7D3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generales del arrendamiento de predios estatales</a:t>
            </a:r>
            <a:endParaRPr lang="es-PE" sz="2800" b="1" dirty="0">
              <a:solidFill>
                <a:srgbClr val="ED7D31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6" name="5 Elipse"/>
          <p:cNvSpPr/>
          <p:nvPr/>
        </p:nvSpPr>
        <p:spPr>
          <a:xfrm>
            <a:off x="596307" y="1469822"/>
            <a:ext cx="3673562" cy="3964802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s-PE" altLang="es-PE" sz="2400" b="1" dirty="0" smtClean="0">
                <a:solidFill>
                  <a:schemeClr val="accent2">
                    <a:lumMod val="75000"/>
                  </a:schemeClr>
                </a:solidFill>
                <a:latin typeface="Constantia" panose="02030602050306030303" pitchFamily="18" charset="0"/>
              </a:rPr>
              <a:t>¿QUÉ ENTIDADES PUEDEN ARRENDAR LOS BIENES ESTATALES?</a:t>
            </a:r>
            <a:endParaRPr lang="es-PE" altLang="es-PE" sz="2400" b="1" dirty="0">
              <a:solidFill>
                <a:schemeClr val="accent2">
                  <a:lumMod val="75000"/>
                </a:schemeClr>
              </a:solidFill>
              <a:latin typeface="Constantia" panose="02030602050306030303" pitchFamily="18" charset="0"/>
            </a:endParaRPr>
          </a:p>
        </p:txBody>
      </p:sp>
      <p:sp>
        <p:nvSpPr>
          <p:cNvPr id="2" name="1 Rectángulo redondeado"/>
          <p:cNvSpPr/>
          <p:nvPr/>
        </p:nvSpPr>
        <p:spPr>
          <a:xfrm>
            <a:off x="5964863" y="1674554"/>
            <a:ext cx="5560826" cy="93566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44000" lvl="1" algn="ctr" eaLnBrk="1" hangingPunct="1"/>
            <a:r>
              <a:rPr lang="es-PE" altLang="es-PE" sz="2400" dirty="0" smtClean="0">
                <a:solidFill>
                  <a:srgbClr val="000000"/>
                </a:solidFill>
                <a:latin typeface="Constantia" panose="02030602050306030303" pitchFamily="18" charset="0"/>
              </a:rPr>
              <a:t>Entidades públicas propietarias de bienes de dominio privado estatal</a:t>
            </a:r>
            <a:endParaRPr lang="es-PE" altLang="es-PE" sz="2400" dirty="0">
              <a:solidFill>
                <a:srgbClr val="000000"/>
              </a:solidFill>
              <a:latin typeface="Constantia" panose="02030602050306030303" pitchFamily="18" charset="0"/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6296600" y="3611318"/>
            <a:ext cx="5465135" cy="86516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000" lvl="1" algn="ctr" eaLnBrk="1" hangingPunct="1"/>
            <a:r>
              <a:rPr lang="es-PE" altLang="es-PE" sz="2400" dirty="0" smtClean="0">
                <a:solidFill>
                  <a:srgbClr val="000000"/>
                </a:solidFill>
                <a:latin typeface="Constantia" panose="02030602050306030303" pitchFamily="18" charset="0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Respecto de los bienes del Estado:</a:t>
            </a:r>
          </a:p>
          <a:p>
            <a:pPr marL="180000" lvl="1" algn="ctr" eaLnBrk="1" hangingPunct="1"/>
            <a:endParaRPr lang="es-PE" altLang="es-PE" sz="2400" dirty="0" smtClean="0">
              <a:solidFill>
                <a:srgbClr val="000000"/>
              </a:solidFill>
              <a:latin typeface="Constantia" panose="02030602050306030303" pitchFamily="18" charset="0"/>
            </a:endParaRPr>
          </a:p>
        </p:txBody>
      </p:sp>
      <p:sp>
        <p:nvSpPr>
          <p:cNvPr id="3" name="2 Flecha derecha"/>
          <p:cNvSpPr/>
          <p:nvPr/>
        </p:nvSpPr>
        <p:spPr>
          <a:xfrm rot="20466082">
            <a:off x="4613454" y="2249468"/>
            <a:ext cx="765797" cy="628411"/>
          </a:xfrm>
          <a:prstGeom prst="rightArrow">
            <a:avLst/>
          </a:prstGeom>
          <a:pattFill prst="sphere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1" name="10 Flecha derecha"/>
          <p:cNvSpPr/>
          <p:nvPr/>
        </p:nvSpPr>
        <p:spPr>
          <a:xfrm rot="234612">
            <a:off x="4693930" y="3636060"/>
            <a:ext cx="746493" cy="610799"/>
          </a:xfrm>
          <a:prstGeom prst="rightArrow">
            <a:avLst/>
          </a:prstGeom>
          <a:pattFill prst="sphere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2" name="11 Trapecio"/>
          <p:cNvSpPr/>
          <p:nvPr/>
        </p:nvSpPr>
        <p:spPr>
          <a:xfrm>
            <a:off x="6113721" y="4848445"/>
            <a:ext cx="2753833" cy="1828801"/>
          </a:xfrm>
          <a:prstGeom prst="trapezoid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000" lvl="1" algn="ctr" eaLnBrk="1" hangingPunct="1"/>
            <a:r>
              <a:rPr lang="es-PE" altLang="es-PE" sz="2200" dirty="0">
                <a:solidFill>
                  <a:srgbClr val="000000"/>
                </a:solidFill>
                <a:latin typeface="Constantia" panose="02030602050306030303" pitchFamily="18" charset="0"/>
              </a:rPr>
              <a:t>Gobiernos Regionales con funciones trasferidas o </a:t>
            </a:r>
            <a:r>
              <a:rPr lang="es-PE" altLang="es-PE" sz="2200" dirty="0" smtClean="0">
                <a:solidFill>
                  <a:srgbClr val="000000"/>
                </a:solidFill>
                <a:latin typeface="Constantia" panose="02030602050306030303" pitchFamily="18" charset="0"/>
              </a:rPr>
              <a:t>delegadas</a:t>
            </a:r>
          </a:p>
          <a:p>
            <a:pPr marL="180000" lvl="1" algn="ctr" eaLnBrk="1" hangingPunct="1"/>
            <a:endParaRPr lang="es-PE" altLang="es-PE" sz="2200" dirty="0">
              <a:solidFill>
                <a:srgbClr val="000000"/>
              </a:solidFill>
              <a:latin typeface="Constantia" panose="02030602050306030303" pitchFamily="18" charset="0"/>
            </a:endParaRPr>
          </a:p>
        </p:txBody>
      </p:sp>
      <p:sp>
        <p:nvSpPr>
          <p:cNvPr id="13" name="12 Flecha abajo"/>
          <p:cNvSpPr/>
          <p:nvPr/>
        </p:nvSpPr>
        <p:spPr>
          <a:xfrm rot="2087362">
            <a:off x="8699521" y="4608382"/>
            <a:ext cx="489491" cy="620482"/>
          </a:xfrm>
          <a:prstGeom prst="downArrow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4" name="13 Flecha abajo"/>
          <p:cNvSpPr/>
          <p:nvPr/>
        </p:nvSpPr>
        <p:spPr>
          <a:xfrm rot="19315566">
            <a:off x="9964807" y="4619673"/>
            <a:ext cx="493830" cy="610433"/>
          </a:xfrm>
          <a:prstGeom prst="downArrow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09799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Elipse"/>
          <p:cNvSpPr/>
          <p:nvPr/>
        </p:nvSpPr>
        <p:spPr>
          <a:xfrm>
            <a:off x="1951637" y="1054250"/>
            <a:ext cx="8601739" cy="4625788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s-PE" altLang="es-PE" sz="2600" b="1" dirty="0">
                <a:solidFill>
                  <a:schemeClr val="bg1">
                    <a:lumMod val="50000"/>
                  </a:schemeClr>
                </a:solidFill>
                <a:latin typeface="Constantia" panose="02030602050306030303" pitchFamily="18" charset="0"/>
              </a:rPr>
              <a:t>A DIFERENCIA DEL DERECHO CIVIL, </a:t>
            </a:r>
          </a:p>
          <a:p>
            <a:pPr algn="ctr">
              <a:lnSpc>
                <a:spcPct val="150000"/>
              </a:lnSpc>
            </a:pPr>
            <a:r>
              <a:rPr lang="es-PE" altLang="es-PE" sz="2800" b="1" dirty="0" smtClean="0">
                <a:solidFill>
                  <a:schemeClr val="accent2">
                    <a:lumMod val="75000"/>
                  </a:schemeClr>
                </a:solidFill>
                <a:latin typeface="Constantia" panose="02030602050306030303" pitchFamily="18" charset="0"/>
              </a:rPr>
              <a:t>¿CUÁLES </a:t>
            </a:r>
            <a:r>
              <a:rPr lang="es-PE" altLang="es-PE" sz="2800" b="1" dirty="0">
                <a:solidFill>
                  <a:schemeClr val="accent2">
                    <a:lumMod val="75000"/>
                  </a:schemeClr>
                </a:solidFill>
                <a:latin typeface="Constantia" panose="02030602050306030303" pitchFamily="18" charset="0"/>
              </a:rPr>
              <a:t>SON LAS </a:t>
            </a:r>
            <a:r>
              <a:rPr lang="es-PE" altLang="es-PE" sz="2800" b="1" dirty="0" smtClean="0">
                <a:solidFill>
                  <a:schemeClr val="accent2">
                    <a:lumMod val="75000"/>
                  </a:schemeClr>
                </a:solidFill>
                <a:latin typeface="Constantia" panose="02030602050306030303" pitchFamily="18" charset="0"/>
              </a:rPr>
              <a:t>MODALIDADES </a:t>
            </a:r>
            <a:r>
              <a:rPr lang="es-PE" altLang="es-PE" sz="2800" b="1" dirty="0">
                <a:solidFill>
                  <a:schemeClr val="accent2">
                    <a:lumMod val="75000"/>
                  </a:schemeClr>
                </a:solidFill>
                <a:latin typeface="Constantia" panose="02030602050306030303" pitchFamily="18" charset="0"/>
              </a:rPr>
              <a:t>DEL ARRENDAMIENTO</a:t>
            </a:r>
            <a:r>
              <a:rPr lang="es-PE" altLang="es-PE" sz="2800" b="1" dirty="0" smtClean="0">
                <a:solidFill>
                  <a:schemeClr val="accent2">
                    <a:lumMod val="75000"/>
                  </a:schemeClr>
                </a:solidFill>
                <a:latin typeface="Constantia" panose="02030602050306030303" pitchFamily="18" charset="0"/>
              </a:rPr>
              <a:t>?</a:t>
            </a:r>
          </a:p>
          <a:p>
            <a:pPr algn="ctr">
              <a:lnSpc>
                <a:spcPct val="150000"/>
              </a:lnSpc>
            </a:pPr>
            <a:endParaRPr lang="es-PE" altLang="es-PE" sz="2800" b="1" dirty="0">
              <a:solidFill>
                <a:schemeClr val="accent2">
                  <a:lumMod val="75000"/>
                </a:schemeClr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5726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903766" y="463201"/>
            <a:ext cx="101221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altLang="es-PE" b="1" dirty="0">
                <a:solidFill>
                  <a:srgbClr val="ED7D3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s-PE" altLang="es-PE" b="1" dirty="0" smtClean="0">
                <a:solidFill>
                  <a:srgbClr val="ED7D3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 </a:t>
            </a:r>
            <a:r>
              <a:rPr lang="es-PE" altLang="es-PE" sz="2800" b="1" dirty="0" smtClean="0">
                <a:solidFill>
                  <a:srgbClr val="ED7D3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Aspectos </a:t>
            </a:r>
            <a:r>
              <a:rPr lang="es-PE" altLang="es-PE" sz="2800" b="1" dirty="0">
                <a:solidFill>
                  <a:srgbClr val="ED7D3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generales del arrendamiento de predios estatales</a:t>
            </a:r>
            <a:endParaRPr lang="es-PE" sz="2800" b="1" dirty="0">
              <a:solidFill>
                <a:srgbClr val="ED7D31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9" name="8 Elipse"/>
          <p:cNvSpPr/>
          <p:nvPr/>
        </p:nvSpPr>
        <p:spPr>
          <a:xfrm>
            <a:off x="607306" y="1299048"/>
            <a:ext cx="4220620" cy="4036744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s-PE" altLang="es-PE" sz="2400" b="1" dirty="0" smtClean="0">
                <a:solidFill>
                  <a:schemeClr val="accent2">
                    <a:lumMod val="75000"/>
                  </a:schemeClr>
                </a:solidFill>
                <a:latin typeface="Constantia" panose="02030602050306030303" pitchFamily="18" charset="0"/>
              </a:rPr>
              <a:t>MODALIDADES </a:t>
            </a:r>
            <a:r>
              <a:rPr lang="es-PE" altLang="es-PE" sz="2400" b="1" dirty="0">
                <a:solidFill>
                  <a:schemeClr val="accent2">
                    <a:lumMod val="75000"/>
                  </a:schemeClr>
                </a:solidFill>
                <a:latin typeface="Constantia" panose="02030602050306030303" pitchFamily="18" charset="0"/>
              </a:rPr>
              <a:t>DEL </a:t>
            </a:r>
            <a:r>
              <a:rPr lang="es-PE" altLang="es-PE" sz="2400" b="1" dirty="0" smtClean="0">
                <a:solidFill>
                  <a:schemeClr val="accent2">
                    <a:lumMod val="75000"/>
                  </a:schemeClr>
                </a:solidFill>
                <a:latin typeface="Constantia" panose="02030602050306030303" pitchFamily="18" charset="0"/>
              </a:rPr>
              <a:t>ARRENDAMIENTO</a:t>
            </a:r>
            <a:endParaRPr lang="es-PE" altLang="es-PE" sz="2400" b="1" dirty="0">
              <a:solidFill>
                <a:schemeClr val="accent2">
                  <a:lumMod val="75000"/>
                </a:schemeClr>
              </a:solidFill>
              <a:latin typeface="Constantia" panose="02030602050306030303" pitchFamily="18" charset="0"/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5171783" y="3830550"/>
            <a:ext cx="5940865" cy="839972"/>
          </a:xfrm>
          <a:prstGeom prst="roundRect">
            <a:avLst/>
          </a:prstGeom>
          <a:pattFill prst="pct90">
            <a:fgClr>
              <a:schemeClr val="accent1">
                <a:lumMod val="60000"/>
                <a:lumOff val="40000"/>
              </a:schemeClr>
            </a:fgClr>
            <a:bgClr>
              <a:schemeClr val="bg1"/>
            </a:bgClr>
          </a:pattFill>
          <a:effectLst>
            <a:glow rad="101600">
              <a:srgbClr val="FFCCFF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300"/>
              </a:lnSpc>
              <a:defRPr/>
            </a:pPr>
            <a:r>
              <a:rPr lang="es-ES" sz="2800" b="1" dirty="0" smtClean="0">
                <a:solidFill>
                  <a:prstClr val="black"/>
                </a:solidFill>
                <a:latin typeface="Constantia" panose="02030602050306030303" pitchFamily="18" charset="0"/>
                <a:cs typeface="Arial" charset="0"/>
              </a:rPr>
              <a:t>2) De </a:t>
            </a:r>
            <a:r>
              <a:rPr lang="es-ES" sz="2800" b="1" dirty="0">
                <a:solidFill>
                  <a:prstClr val="black"/>
                </a:solidFill>
                <a:latin typeface="Constantia" panose="02030602050306030303" pitchFamily="18" charset="0"/>
                <a:cs typeface="Arial" charset="0"/>
              </a:rPr>
              <a:t>manera directa (</a:t>
            </a:r>
            <a:r>
              <a:rPr lang="es-ES" sz="2800" dirty="0" smtClean="0">
                <a:solidFill>
                  <a:prstClr val="black"/>
                </a:solidFill>
                <a:latin typeface="Constantia" panose="02030602050306030303" pitchFamily="18" charset="0"/>
                <a:cs typeface="Arial" charset="0"/>
              </a:rPr>
              <a:t>excepción) </a:t>
            </a:r>
            <a:endParaRPr lang="es-ES" sz="2800" dirty="0">
              <a:solidFill>
                <a:prstClr val="black"/>
              </a:solidFill>
              <a:latin typeface="Constantia" panose="02030602050306030303" pitchFamily="18" charset="0"/>
              <a:cs typeface="Arial" charset="0"/>
            </a:endParaRPr>
          </a:p>
        </p:txBody>
      </p:sp>
      <p:sp>
        <p:nvSpPr>
          <p:cNvPr id="12" name="11 Rectángulo redondeado"/>
          <p:cNvSpPr/>
          <p:nvPr/>
        </p:nvSpPr>
        <p:spPr>
          <a:xfrm>
            <a:off x="5171783" y="1944240"/>
            <a:ext cx="5940866" cy="839972"/>
          </a:xfrm>
          <a:prstGeom prst="roundRect">
            <a:avLst/>
          </a:prstGeom>
          <a:pattFill prst="pct25">
            <a:fgClr>
              <a:srgbClr val="7030A0"/>
            </a:fgClr>
            <a:bgClr>
              <a:schemeClr val="bg1"/>
            </a:bgClr>
          </a:pattFill>
          <a:effectLst>
            <a:glow rad="101600">
              <a:srgbClr val="FFCCFF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300"/>
              </a:lnSpc>
              <a:defRPr/>
            </a:pPr>
            <a:r>
              <a:rPr lang="es-ES" sz="2800" b="1" dirty="0" smtClean="0">
                <a:solidFill>
                  <a:prstClr val="black"/>
                </a:solidFill>
                <a:latin typeface="Constantia" panose="02030602050306030303" pitchFamily="18" charset="0"/>
                <a:cs typeface="Arial" charset="0"/>
              </a:rPr>
              <a:t>1) Por </a:t>
            </a:r>
            <a:r>
              <a:rPr lang="es-ES" sz="2800" b="1" dirty="0">
                <a:solidFill>
                  <a:prstClr val="black"/>
                </a:solidFill>
                <a:latin typeface="Constantia" panose="02030602050306030303" pitchFamily="18" charset="0"/>
                <a:cs typeface="Arial" charset="0"/>
              </a:rPr>
              <a:t>Convocatoria Pública </a:t>
            </a:r>
            <a:r>
              <a:rPr lang="es-ES" sz="2800" dirty="0">
                <a:solidFill>
                  <a:prstClr val="black"/>
                </a:solidFill>
                <a:latin typeface="Constantia" panose="02030602050306030303" pitchFamily="18" charset="0"/>
                <a:cs typeface="Arial" charset="0"/>
              </a:rPr>
              <a:t>(regla)</a:t>
            </a:r>
          </a:p>
        </p:txBody>
      </p:sp>
      <p:sp>
        <p:nvSpPr>
          <p:cNvPr id="14" name="13 Flecha a la derecha con muesca"/>
          <p:cNvSpPr/>
          <p:nvPr/>
        </p:nvSpPr>
        <p:spPr>
          <a:xfrm>
            <a:off x="4559374" y="2978286"/>
            <a:ext cx="687713" cy="614768"/>
          </a:xfrm>
          <a:prstGeom prst="notchedRightArrow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0056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Exposicion Arequipa  - Superintendente [solo lectura] [Modo de compatibilidad]" id="{81B73DF7-8201-44EA-A00F-0E709045DB20}" vid="{16924811-EA62-45C2-A4F5-DED3D37D9B81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Exposicion cusco - Superintendente</Template>
  <TotalTime>1165</TotalTime>
  <Words>1312</Words>
  <Application>Microsoft Office PowerPoint</Application>
  <PresentationFormat>Personalizado</PresentationFormat>
  <Paragraphs>213</Paragraphs>
  <Slides>32</Slides>
  <Notes>10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32</vt:i4>
      </vt:variant>
    </vt:vector>
  </HeadingPairs>
  <TitlesOfParts>
    <vt:vector size="33" baseType="lpstr">
      <vt:lpstr>1_Tema de Office</vt:lpstr>
      <vt:lpstr>Arrendamiento  de predios estatales</vt:lpstr>
      <vt:lpstr>Presentación de PowerPoint</vt:lpstr>
      <vt:lpstr>Aspectos generales del arrendamiento de predios estatales</vt:lpstr>
      <vt:lpstr>Presentación de PowerPoint</vt:lpstr>
      <vt:lpstr>Aspectos generales del arrendamiento de predios estatales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   Arrendamiento de predios estatales</vt:lpstr>
      <vt:lpstr>Presentación de PowerPoint</vt:lpstr>
      <vt:lpstr>    Arrendamiento de predios estatales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Cláusula de reajuste automático</vt:lpstr>
      <vt:lpstr>    Garantía de Fiel Cumplimiento</vt:lpstr>
      <vt:lpstr>    Póliza de Seguro</vt:lpstr>
      <vt:lpstr>Presentación de PowerPoint</vt:lpstr>
      <vt:lpstr>GRACIAS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TALLER DE CAPACITACIÓN SEDE CUSCO</dc:title>
  <dc:creator>Melissa Peralta</dc:creator>
  <cp:lastModifiedBy>Maribel Castillo</cp:lastModifiedBy>
  <cp:revision>172</cp:revision>
  <cp:lastPrinted>2016-11-23T18:34:34Z</cp:lastPrinted>
  <dcterms:created xsi:type="dcterms:W3CDTF">2016-09-21T15:32:55Z</dcterms:created>
  <dcterms:modified xsi:type="dcterms:W3CDTF">2016-11-24T00:52:55Z</dcterms:modified>
</cp:coreProperties>
</file>