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1"/>
  </p:notesMasterIdLst>
  <p:sldIdLst>
    <p:sldId id="304" r:id="rId2"/>
    <p:sldId id="357" r:id="rId3"/>
    <p:sldId id="324" r:id="rId4"/>
    <p:sldId id="332" r:id="rId5"/>
    <p:sldId id="358" r:id="rId6"/>
    <p:sldId id="334" r:id="rId7"/>
    <p:sldId id="335" r:id="rId8"/>
    <p:sldId id="336" r:id="rId9"/>
    <p:sldId id="355" r:id="rId10"/>
  </p:sldIdLst>
  <p:sldSz cx="12192000" cy="6858000"/>
  <p:notesSz cx="6888163" cy="10020300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3A016-AFC6-4A3B-8070-49061954A48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B591E387-9FD3-47D2-9155-5FE65EE29CC3}">
      <dgm:prSet phldrT="[Texto]"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rPr>
            <a:t>SNBE</a:t>
          </a:r>
        </a:p>
      </dgm:t>
    </dgm:pt>
    <dgm:pt modelId="{8406741E-5D27-4AC1-88B8-C0D79B438809}" type="parTrans" cxnId="{E0AEB8FD-A087-4BC4-9367-0C9F22346F7A}">
      <dgm:prSet/>
      <dgm:spPr/>
      <dgm:t>
        <a:bodyPr/>
        <a:lstStyle/>
        <a:p>
          <a:endParaRPr lang="es-PE"/>
        </a:p>
      </dgm:t>
    </dgm:pt>
    <dgm:pt modelId="{0BD021B9-D78C-44DE-ABFC-0F1DFA492D6F}" type="sibTrans" cxnId="{E0AEB8FD-A087-4BC4-9367-0C9F22346F7A}">
      <dgm:prSet/>
      <dgm:spPr/>
      <dgm:t>
        <a:bodyPr/>
        <a:lstStyle/>
        <a:p>
          <a:endParaRPr lang="es-PE"/>
        </a:p>
      </dgm:t>
    </dgm:pt>
    <dgm:pt modelId="{AB3D7B21-5880-4909-BE68-E7F83564DCCC}">
      <dgm:prSet phldrT="[Texto]" custT="1"/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P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rPr>
            <a:t>Patrimonio Cultural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P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rPr>
            <a:t>de la Nación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es-P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rPr>
            <a:t>-Ley N° 28296 -</a:t>
          </a:r>
        </a:p>
      </dgm:t>
    </dgm:pt>
    <dgm:pt modelId="{00D09B27-FBDD-4BAD-80D5-4C22877D23CD}" type="parTrans" cxnId="{AFD4C3D2-8630-4B0E-953D-584E0A24DA4B}">
      <dgm:prSet/>
      <dgm:spPr/>
      <dgm:t>
        <a:bodyPr/>
        <a:lstStyle/>
        <a:p>
          <a:endParaRPr lang="es-PE"/>
        </a:p>
      </dgm:t>
    </dgm:pt>
    <dgm:pt modelId="{5F02B157-F5F8-4DB8-AE8A-B52EBCD91B5B}" type="sibTrans" cxnId="{AFD4C3D2-8630-4B0E-953D-584E0A24DA4B}">
      <dgm:prSet/>
      <dgm:spPr/>
      <dgm:t>
        <a:bodyPr/>
        <a:lstStyle/>
        <a:p>
          <a:endParaRPr lang="es-PE"/>
        </a:p>
      </dgm:t>
    </dgm:pt>
    <dgm:pt modelId="{6534A8B9-40CB-4DFC-90EB-85A9F3E358DB}">
      <dgm:prSet phldrT="[Texto]"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rPr>
            <a:t>Sector Defensa</a:t>
          </a:r>
        </a:p>
        <a:p>
          <a:r>
            <a: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rPr>
            <a:t>- Ley N° 29006 -</a:t>
          </a:r>
        </a:p>
      </dgm:t>
    </dgm:pt>
    <dgm:pt modelId="{C4ED4D06-527F-420B-96EE-E6F59F64178F}" type="parTrans" cxnId="{DD13EE48-FC1B-437E-8DB5-6162EC5D1E20}">
      <dgm:prSet/>
      <dgm:spPr>
        <a:ln>
          <a:solidFill>
            <a:schemeClr val="tx1"/>
          </a:solidFill>
        </a:ln>
      </dgm:spPr>
      <dgm:t>
        <a:bodyPr/>
        <a:lstStyle/>
        <a:p>
          <a:endParaRPr lang="es-PE"/>
        </a:p>
      </dgm:t>
    </dgm:pt>
    <dgm:pt modelId="{B5DBD319-11FA-4B0A-B9CB-1492D43928B5}" type="sibTrans" cxnId="{DD13EE48-FC1B-437E-8DB5-6162EC5D1E20}">
      <dgm:prSet/>
      <dgm:spPr/>
      <dgm:t>
        <a:bodyPr/>
        <a:lstStyle/>
        <a:p>
          <a:endParaRPr lang="es-PE"/>
        </a:p>
      </dgm:t>
    </dgm:pt>
    <dgm:pt modelId="{509B3416-6726-4A9C-9C85-3470E3DC595C}">
      <dgm:prSet custT="1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es-PE" sz="1800" b="1" dirty="0">
              <a:solidFill>
                <a:schemeClr val="tx1"/>
              </a:solidFill>
              <a:effectLst/>
              <a:latin typeface="Baskerville Old Face" panose="02020602080505020303" pitchFamily="18" charset="0"/>
            </a:rPr>
            <a:t>Proyectos Especiales Hidroenergéticos</a:t>
          </a:r>
        </a:p>
        <a:p>
          <a:r>
            <a:rPr lang="es-PE" sz="1800" b="1" dirty="0">
              <a:solidFill>
                <a:schemeClr val="tx1"/>
              </a:solidFill>
              <a:effectLst/>
              <a:latin typeface="Baskerville Old Face" panose="02020602080505020303" pitchFamily="18" charset="0"/>
            </a:rPr>
            <a:t>Ley 27887, 18.12.02</a:t>
          </a:r>
        </a:p>
      </dgm:t>
    </dgm:pt>
    <dgm:pt modelId="{1C18FC82-A20F-4FA0-A635-EF689FC727E6}" type="parTrans" cxnId="{30BD5F66-B377-42E4-BA44-480937459597}">
      <dgm:prSet/>
      <dgm:spPr>
        <a:ln>
          <a:solidFill>
            <a:schemeClr val="tx1"/>
          </a:solidFill>
        </a:ln>
      </dgm:spPr>
      <dgm:t>
        <a:bodyPr/>
        <a:lstStyle/>
        <a:p>
          <a:endParaRPr lang="es-PE"/>
        </a:p>
      </dgm:t>
    </dgm:pt>
    <dgm:pt modelId="{F72EC926-55F4-40F0-99ED-5E59E2DB6E93}" type="sibTrans" cxnId="{30BD5F66-B377-42E4-BA44-480937459597}">
      <dgm:prSet/>
      <dgm:spPr/>
      <dgm:t>
        <a:bodyPr/>
        <a:lstStyle/>
        <a:p>
          <a:endParaRPr lang="es-PE"/>
        </a:p>
      </dgm:t>
    </dgm:pt>
    <dgm:pt modelId="{38B4B3B7-ADBB-4472-ABA8-81B66A16EECE}">
      <dgm:prSet phldrT="[Texto]"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P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rPr>
            <a:t>Áreas Naturales Protegidas </a:t>
          </a:r>
        </a:p>
        <a:p>
          <a:r>
            <a:rPr lang="es-P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rPr>
            <a:t>- Ley N° 26834 -</a:t>
          </a:r>
        </a:p>
      </dgm:t>
    </dgm:pt>
    <dgm:pt modelId="{3A48CC7F-4B1C-4115-83FA-ABCB2C7E8AC8}" type="sibTrans" cxnId="{BC800888-D3A2-4304-8E3C-0D310A512E32}">
      <dgm:prSet/>
      <dgm:spPr/>
      <dgm:t>
        <a:bodyPr/>
        <a:lstStyle/>
        <a:p>
          <a:endParaRPr lang="es-PE"/>
        </a:p>
      </dgm:t>
    </dgm:pt>
    <dgm:pt modelId="{4E7B622D-0B7B-4DB4-8EFB-9A6F634C9976}" type="parTrans" cxnId="{BC800888-D3A2-4304-8E3C-0D310A512E32}">
      <dgm:prSet/>
      <dgm:spPr>
        <a:ln>
          <a:solidFill>
            <a:schemeClr val="tx1"/>
          </a:solidFill>
        </a:ln>
      </dgm:spPr>
      <dgm:t>
        <a:bodyPr/>
        <a:lstStyle/>
        <a:p>
          <a:endParaRPr lang="es-PE"/>
        </a:p>
      </dgm:t>
    </dgm:pt>
    <dgm:pt modelId="{47783EA1-85DC-4C90-8B67-B1A6C9F497C4}">
      <dgm:prSet custT="1"/>
      <dgm:spPr>
        <a:solidFill>
          <a:schemeClr val="tx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rPr>
            <a:t>Empresas Estatales</a:t>
          </a:r>
        </a:p>
      </dgm:t>
    </dgm:pt>
    <dgm:pt modelId="{B5808BCA-146A-4A2A-8059-A32C23923B1D}" type="parTrans" cxnId="{F96A18EC-6274-4088-80F4-390DE0B73F19}">
      <dgm:prSet/>
      <dgm:spPr/>
      <dgm:t>
        <a:bodyPr/>
        <a:lstStyle/>
        <a:p>
          <a:endParaRPr lang="es-PE"/>
        </a:p>
      </dgm:t>
    </dgm:pt>
    <dgm:pt modelId="{5BB0306E-CA69-4D01-A6FD-BC72E3084D3C}" type="sibTrans" cxnId="{F96A18EC-6274-4088-80F4-390DE0B73F19}">
      <dgm:prSet/>
      <dgm:spPr/>
      <dgm:t>
        <a:bodyPr/>
        <a:lstStyle/>
        <a:p>
          <a:endParaRPr lang="es-PE"/>
        </a:p>
      </dgm:t>
    </dgm:pt>
    <dgm:pt modelId="{EAB7CFA4-5706-4865-BD62-753EF173616D}" type="pres">
      <dgm:prSet presAssocID="{15E3A016-AFC6-4A3B-8070-49061954A48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37FCB6A-23C8-43B7-BAD3-C91D0FD82B41}" type="pres">
      <dgm:prSet presAssocID="{B591E387-9FD3-47D2-9155-5FE65EE29CC3}" presName="root1" presStyleCnt="0"/>
      <dgm:spPr/>
    </dgm:pt>
    <dgm:pt modelId="{0C2FBC55-C26A-445B-966E-E266B84A4ABC}" type="pres">
      <dgm:prSet presAssocID="{B591E387-9FD3-47D2-9155-5FE65EE29CC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0D654E13-67F7-4F07-B637-753821324EBA}" type="pres">
      <dgm:prSet presAssocID="{B591E387-9FD3-47D2-9155-5FE65EE29CC3}" presName="level2hierChild" presStyleCnt="0"/>
      <dgm:spPr/>
    </dgm:pt>
    <dgm:pt modelId="{F2E513BF-DEA2-4EB7-BA87-B6A1D69F5DCB}" type="pres">
      <dgm:prSet presAssocID="{4E7B622D-0B7B-4DB4-8EFB-9A6F634C9976}" presName="conn2-1" presStyleLbl="parChTrans1D2" presStyleIdx="0" presStyleCnt="5"/>
      <dgm:spPr/>
      <dgm:t>
        <a:bodyPr/>
        <a:lstStyle/>
        <a:p>
          <a:endParaRPr lang="es-PE"/>
        </a:p>
      </dgm:t>
    </dgm:pt>
    <dgm:pt modelId="{C3390CCE-80CE-4CFD-AEF1-D25307078F2B}" type="pres">
      <dgm:prSet presAssocID="{4E7B622D-0B7B-4DB4-8EFB-9A6F634C9976}" presName="connTx" presStyleLbl="parChTrans1D2" presStyleIdx="0" presStyleCnt="5"/>
      <dgm:spPr/>
      <dgm:t>
        <a:bodyPr/>
        <a:lstStyle/>
        <a:p>
          <a:endParaRPr lang="es-PE"/>
        </a:p>
      </dgm:t>
    </dgm:pt>
    <dgm:pt modelId="{BBB0A9F1-A55C-4188-B43D-7F0EA02DB893}" type="pres">
      <dgm:prSet presAssocID="{38B4B3B7-ADBB-4472-ABA8-81B66A16EECE}" presName="root2" presStyleCnt="0"/>
      <dgm:spPr/>
    </dgm:pt>
    <dgm:pt modelId="{6C00D08A-C894-445B-8416-133E97E4ADD4}" type="pres">
      <dgm:prSet presAssocID="{38B4B3B7-ADBB-4472-ABA8-81B66A16EECE}" presName="LevelTwoTextNode" presStyleLbl="node2" presStyleIdx="0" presStyleCnt="5" custScaleY="123193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8ACA46B0-EDAB-4091-AEDE-7E0782E3FDFE}" type="pres">
      <dgm:prSet presAssocID="{38B4B3B7-ADBB-4472-ABA8-81B66A16EECE}" presName="level3hierChild" presStyleCnt="0"/>
      <dgm:spPr/>
    </dgm:pt>
    <dgm:pt modelId="{43376BB7-4D62-4255-B632-4D6EE384F5DF}" type="pres">
      <dgm:prSet presAssocID="{00D09B27-FBDD-4BAD-80D5-4C22877D23CD}" presName="conn2-1" presStyleLbl="parChTrans1D2" presStyleIdx="1" presStyleCnt="5"/>
      <dgm:spPr/>
      <dgm:t>
        <a:bodyPr/>
        <a:lstStyle/>
        <a:p>
          <a:endParaRPr lang="es-PE"/>
        </a:p>
      </dgm:t>
    </dgm:pt>
    <dgm:pt modelId="{1C18A6C7-98D2-4687-BDFB-833CA6586562}" type="pres">
      <dgm:prSet presAssocID="{00D09B27-FBDD-4BAD-80D5-4C22877D23CD}" presName="connTx" presStyleLbl="parChTrans1D2" presStyleIdx="1" presStyleCnt="5"/>
      <dgm:spPr/>
      <dgm:t>
        <a:bodyPr/>
        <a:lstStyle/>
        <a:p>
          <a:endParaRPr lang="es-PE"/>
        </a:p>
      </dgm:t>
    </dgm:pt>
    <dgm:pt modelId="{B18B154C-158A-4DF4-9FED-B3A8910A9BAF}" type="pres">
      <dgm:prSet presAssocID="{AB3D7B21-5880-4909-BE68-E7F83564DCCC}" presName="root2" presStyleCnt="0"/>
      <dgm:spPr/>
    </dgm:pt>
    <dgm:pt modelId="{6CF376CB-DBED-4802-8ED8-FE5C50046146}" type="pres">
      <dgm:prSet presAssocID="{AB3D7B21-5880-4909-BE68-E7F83564DCCC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75BDC1B1-59C0-4DF0-A5BD-61DE83F4407F}" type="pres">
      <dgm:prSet presAssocID="{AB3D7B21-5880-4909-BE68-E7F83564DCCC}" presName="level3hierChild" presStyleCnt="0"/>
      <dgm:spPr/>
    </dgm:pt>
    <dgm:pt modelId="{04EB2831-D4C9-432C-85DB-9349CB8416C2}" type="pres">
      <dgm:prSet presAssocID="{C4ED4D06-527F-420B-96EE-E6F59F64178F}" presName="conn2-1" presStyleLbl="parChTrans1D2" presStyleIdx="2" presStyleCnt="5"/>
      <dgm:spPr/>
      <dgm:t>
        <a:bodyPr/>
        <a:lstStyle/>
        <a:p>
          <a:endParaRPr lang="es-PE"/>
        </a:p>
      </dgm:t>
    </dgm:pt>
    <dgm:pt modelId="{F1315CAB-4F6C-4DBD-8B93-3506D74C3520}" type="pres">
      <dgm:prSet presAssocID="{C4ED4D06-527F-420B-96EE-E6F59F64178F}" presName="connTx" presStyleLbl="parChTrans1D2" presStyleIdx="2" presStyleCnt="5"/>
      <dgm:spPr/>
      <dgm:t>
        <a:bodyPr/>
        <a:lstStyle/>
        <a:p>
          <a:endParaRPr lang="es-PE"/>
        </a:p>
      </dgm:t>
    </dgm:pt>
    <dgm:pt modelId="{0AD3DF3B-E8B8-4B4E-857B-3EC31191A2D7}" type="pres">
      <dgm:prSet presAssocID="{6534A8B9-40CB-4DFC-90EB-85A9F3E358DB}" presName="root2" presStyleCnt="0"/>
      <dgm:spPr/>
    </dgm:pt>
    <dgm:pt modelId="{3195D18B-A444-4FAE-A2D4-D47797D9C9F8}" type="pres">
      <dgm:prSet presAssocID="{6534A8B9-40CB-4DFC-90EB-85A9F3E358DB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43D7821B-C4DA-4658-8CDE-310748D27718}" type="pres">
      <dgm:prSet presAssocID="{6534A8B9-40CB-4DFC-90EB-85A9F3E358DB}" presName="level3hierChild" presStyleCnt="0"/>
      <dgm:spPr/>
    </dgm:pt>
    <dgm:pt modelId="{C82262C7-16F5-42B9-972E-12135332F28B}" type="pres">
      <dgm:prSet presAssocID="{1C18FC82-A20F-4FA0-A635-EF689FC727E6}" presName="conn2-1" presStyleLbl="parChTrans1D2" presStyleIdx="3" presStyleCnt="5"/>
      <dgm:spPr/>
      <dgm:t>
        <a:bodyPr/>
        <a:lstStyle/>
        <a:p>
          <a:endParaRPr lang="es-PE"/>
        </a:p>
      </dgm:t>
    </dgm:pt>
    <dgm:pt modelId="{AD3E35AC-B98F-4E1B-A77D-270569E367A9}" type="pres">
      <dgm:prSet presAssocID="{1C18FC82-A20F-4FA0-A635-EF689FC727E6}" presName="connTx" presStyleLbl="parChTrans1D2" presStyleIdx="3" presStyleCnt="5"/>
      <dgm:spPr/>
      <dgm:t>
        <a:bodyPr/>
        <a:lstStyle/>
        <a:p>
          <a:endParaRPr lang="es-PE"/>
        </a:p>
      </dgm:t>
    </dgm:pt>
    <dgm:pt modelId="{C07965BE-1104-45C9-B5F6-8EB6411F440C}" type="pres">
      <dgm:prSet presAssocID="{509B3416-6726-4A9C-9C85-3470E3DC595C}" presName="root2" presStyleCnt="0"/>
      <dgm:spPr/>
    </dgm:pt>
    <dgm:pt modelId="{2968AB77-8128-4917-BDDF-D90559CA6FFB}" type="pres">
      <dgm:prSet presAssocID="{509B3416-6726-4A9C-9C85-3470E3DC595C}" presName="LevelTwoTextNode" presStyleLbl="node2" presStyleIdx="3" presStyleCnt="5" custScaleY="9720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514BD398-4BBF-4CBC-8D9F-8A6DE3618768}" type="pres">
      <dgm:prSet presAssocID="{509B3416-6726-4A9C-9C85-3470E3DC595C}" presName="level3hierChild" presStyleCnt="0"/>
      <dgm:spPr/>
    </dgm:pt>
    <dgm:pt modelId="{B4F5747E-3A2D-415E-A4CB-0247A109E6C3}" type="pres">
      <dgm:prSet presAssocID="{B5808BCA-146A-4A2A-8059-A32C23923B1D}" presName="conn2-1" presStyleLbl="parChTrans1D2" presStyleIdx="4" presStyleCnt="5"/>
      <dgm:spPr/>
      <dgm:t>
        <a:bodyPr/>
        <a:lstStyle/>
        <a:p>
          <a:endParaRPr lang="es-PE"/>
        </a:p>
      </dgm:t>
    </dgm:pt>
    <dgm:pt modelId="{78FF161F-10E6-404F-9074-A6507455B599}" type="pres">
      <dgm:prSet presAssocID="{B5808BCA-146A-4A2A-8059-A32C23923B1D}" presName="connTx" presStyleLbl="parChTrans1D2" presStyleIdx="4" presStyleCnt="5"/>
      <dgm:spPr/>
      <dgm:t>
        <a:bodyPr/>
        <a:lstStyle/>
        <a:p>
          <a:endParaRPr lang="es-PE"/>
        </a:p>
      </dgm:t>
    </dgm:pt>
    <dgm:pt modelId="{9DAA5478-76AC-42A0-880C-3255CC3C3B3A}" type="pres">
      <dgm:prSet presAssocID="{47783EA1-85DC-4C90-8B67-B1A6C9F497C4}" presName="root2" presStyleCnt="0"/>
      <dgm:spPr/>
    </dgm:pt>
    <dgm:pt modelId="{0B459423-0A3C-401E-B7D1-910DF3FBB581}" type="pres">
      <dgm:prSet presAssocID="{47783EA1-85DC-4C90-8B67-B1A6C9F497C4}" presName="LevelTwoTextNode" presStyleLbl="node2" presStyleIdx="4" presStyleCnt="5" custScaleY="80609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E72C2B85-0EAF-41FB-9C10-86B75C6AA236}" type="pres">
      <dgm:prSet presAssocID="{47783EA1-85DC-4C90-8B67-B1A6C9F497C4}" presName="level3hierChild" presStyleCnt="0"/>
      <dgm:spPr/>
    </dgm:pt>
  </dgm:ptLst>
  <dgm:cxnLst>
    <dgm:cxn modelId="{EA8BCFBB-5E29-4E8C-B783-1391D9729425}" type="presOf" srcId="{38B4B3B7-ADBB-4472-ABA8-81B66A16EECE}" destId="{6C00D08A-C894-445B-8416-133E97E4ADD4}" srcOrd="0" destOrd="0" presId="urn:microsoft.com/office/officeart/2008/layout/HorizontalMultiLevelHierarchy"/>
    <dgm:cxn modelId="{49D3D7E8-81E6-4DF2-8969-E8A0FDF1040D}" type="presOf" srcId="{B5808BCA-146A-4A2A-8059-A32C23923B1D}" destId="{78FF161F-10E6-404F-9074-A6507455B599}" srcOrd="1" destOrd="0" presId="urn:microsoft.com/office/officeart/2008/layout/HorizontalMultiLevelHierarchy"/>
    <dgm:cxn modelId="{50B4AE79-7807-406E-88C0-6B5A41CD16B1}" type="presOf" srcId="{1C18FC82-A20F-4FA0-A635-EF689FC727E6}" destId="{AD3E35AC-B98F-4E1B-A77D-270569E367A9}" srcOrd="1" destOrd="0" presId="urn:microsoft.com/office/officeart/2008/layout/HorizontalMultiLevelHierarchy"/>
    <dgm:cxn modelId="{A6DEA4C5-D7BF-4E90-A8AC-911E6AA46924}" type="presOf" srcId="{AB3D7B21-5880-4909-BE68-E7F83564DCCC}" destId="{6CF376CB-DBED-4802-8ED8-FE5C50046146}" srcOrd="0" destOrd="0" presId="urn:microsoft.com/office/officeart/2008/layout/HorizontalMultiLevelHierarchy"/>
    <dgm:cxn modelId="{4CF82360-4CFB-4EA8-80BA-487B2A84AB01}" type="presOf" srcId="{B591E387-9FD3-47D2-9155-5FE65EE29CC3}" destId="{0C2FBC55-C26A-445B-966E-E266B84A4ABC}" srcOrd="0" destOrd="0" presId="urn:microsoft.com/office/officeart/2008/layout/HorizontalMultiLevelHierarchy"/>
    <dgm:cxn modelId="{DB397D95-2866-4DEE-9DA6-3D22BD27DED0}" type="presOf" srcId="{509B3416-6726-4A9C-9C85-3470E3DC595C}" destId="{2968AB77-8128-4917-BDDF-D90559CA6FFB}" srcOrd="0" destOrd="0" presId="urn:microsoft.com/office/officeart/2008/layout/HorizontalMultiLevelHierarchy"/>
    <dgm:cxn modelId="{30BD5F66-B377-42E4-BA44-480937459597}" srcId="{B591E387-9FD3-47D2-9155-5FE65EE29CC3}" destId="{509B3416-6726-4A9C-9C85-3470E3DC595C}" srcOrd="3" destOrd="0" parTransId="{1C18FC82-A20F-4FA0-A635-EF689FC727E6}" sibTransId="{F72EC926-55F4-40F0-99ED-5E59E2DB6E93}"/>
    <dgm:cxn modelId="{AF9B0A2C-812A-41CD-9EFD-A9FC42E8AF39}" type="presOf" srcId="{C4ED4D06-527F-420B-96EE-E6F59F64178F}" destId="{04EB2831-D4C9-432C-85DB-9349CB8416C2}" srcOrd="0" destOrd="0" presId="urn:microsoft.com/office/officeart/2008/layout/HorizontalMultiLevelHierarchy"/>
    <dgm:cxn modelId="{BFB242C0-33DB-47FD-A471-494FD8701B71}" type="presOf" srcId="{6534A8B9-40CB-4DFC-90EB-85A9F3E358DB}" destId="{3195D18B-A444-4FAE-A2D4-D47797D9C9F8}" srcOrd="0" destOrd="0" presId="urn:microsoft.com/office/officeart/2008/layout/HorizontalMultiLevelHierarchy"/>
    <dgm:cxn modelId="{E46CD25C-90F2-42F0-97F0-7D3416A89686}" type="presOf" srcId="{47783EA1-85DC-4C90-8B67-B1A6C9F497C4}" destId="{0B459423-0A3C-401E-B7D1-910DF3FBB581}" srcOrd="0" destOrd="0" presId="urn:microsoft.com/office/officeart/2008/layout/HorizontalMultiLevelHierarchy"/>
    <dgm:cxn modelId="{5A0959B1-E8D8-4223-AC3E-5A8DB79A8B92}" type="presOf" srcId="{C4ED4D06-527F-420B-96EE-E6F59F64178F}" destId="{F1315CAB-4F6C-4DBD-8B93-3506D74C3520}" srcOrd="1" destOrd="0" presId="urn:microsoft.com/office/officeart/2008/layout/HorizontalMultiLevelHierarchy"/>
    <dgm:cxn modelId="{E0AEB8FD-A087-4BC4-9367-0C9F22346F7A}" srcId="{15E3A016-AFC6-4A3B-8070-49061954A48E}" destId="{B591E387-9FD3-47D2-9155-5FE65EE29CC3}" srcOrd="0" destOrd="0" parTransId="{8406741E-5D27-4AC1-88B8-C0D79B438809}" sibTransId="{0BD021B9-D78C-44DE-ABFC-0F1DFA492D6F}"/>
    <dgm:cxn modelId="{DD13EE48-FC1B-437E-8DB5-6162EC5D1E20}" srcId="{B591E387-9FD3-47D2-9155-5FE65EE29CC3}" destId="{6534A8B9-40CB-4DFC-90EB-85A9F3E358DB}" srcOrd="2" destOrd="0" parTransId="{C4ED4D06-527F-420B-96EE-E6F59F64178F}" sibTransId="{B5DBD319-11FA-4B0A-B9CB-1492D43928B5}"/>
    <dgm:cxn modelId="{EB8E3A65-C2F6-44A8-A230-0AABE00D61D0}" type="presOf" srcId="{B5808BCA-146A-4A2A-8059-A32C23923B1D}" destId="{B4F5747E-3A2D-415E-A4CB-0247A109E6C3}" srcOrd="0" destOrd="0" presId="urn:microsoft.com/office/officeart/2008/layout/HorizontalMultiLevelHierarchy"/>
    <dgm:cxn modelId="{D5BC1FD3-A62D-406F-9925-766CAE41D0DE}" type="presOf" srcId="{00D09B27-FBDD-4BAD-80D5-4C22877D23CD}" destId="{43376BB7-4D62-4255-B632-4D6EE384F5DF}" srcOrd="0" destOrd="0" presId="urn:microsoft.com/office/officeart/2008/layout/HorizontalMultiLevelHierarchy"/>
    <dgm:cxn modelId="{DE21D39A-7A44-415A-8602-284DE6D7C279}" type="presOf" srcId="{4E7B622D-0B7B-4DB4-8EFB-9A6F634C9976}" destId="{F2E513BF-DEA2-4EB7-BA87-B6A1D69F5DCB}" srcOrd="0" destOrd="0" presId="urn:microsoft.com/office/officeart/2008/layout/HorizontalMultiLevelHierarchy"/>
    <dgm:cxn modelId="{BC800888-D3A2-4304-8E3C-0D310A512E32}" srcId="{B591E387-9FD3-47D2-9155-5FE65EE29CC3}" destId="{38B4B3B7-ADBB-4472-ABA8-81B66A16EECE}" srcOrd="0" destOrd="0" parTransId="{4E7B622D-0B7B-4DB4-8EFB-9A6F634C9976}" sibTransId="{3A48CC7F-4B1C-4115-83FA-ABCB2C7E8AC8}"/>
    <dgm:cxn modelId="{F96A18EC-6274-4088-80F4-390DE0B73F19}" srcId="{B591E387-9FD3-47D2-9155-5FE65EE29CC3}" destId="{47783EA1-85DC-4C90-8B67-B1A6C9F497C4}" srcOrd="4" destOrd="0" parTransId="{B5808BCA-146A-4A2A-8059-A32C23923B1D}" sibTransId="{5BB0306E-CA69-4D01-A6FD-BC72E3084D3C}"/>
    <dgm:cxn modelId="{94C367E7-8E1F-497D-B434-464573892B23}" type="presOf" srcId="{4E7B622D-0B7B-4DB4-8EFB-9A6F634C9976}" destId="{C3390CCE-80CE-4CFD-AEF1-D25307078F2B}" srcOrd="1" destOrd="0" presId="urn:microsoft.com/office/officeart/2008/layout/HorizontalMultiLevelHierarchy"/>
    <dgm:cxn modelId="{35BFF6F5-916A-478A-BB0A-568ABDA6F98E}" type="presOf" srcId="{1C18FC82-A20F-4FA0-A635-EF689FC727E6}" destId="{C82262C7-16F5-42B9-972E-12135332F28B}" srcOrd="0" destOrd="0" presId="urn:microsoft.com/office/officeart/2008/layout/HorizontalMultiLevelHierarchy"/>
    <dgm:cxn modelId="{58C1D76F-F86F-44BA-BFBC-649AD7A75190}" type="presOf" srcId="{00D09B27-FBDD-4BAD-80D5-4C22877D23CD}" destId="{1C18A6C7-98D2-4687-BDFB-833CA6586562}" srcOrd="1" destOrd="0" presId="urn:microsoft.com/office/officeart/2008/layout/HorizontalMultiLevelHierarchy"/>
    <dgm:cxn modelId="{1065EBA0-605E-41D2-9B91-2A17181EE944}" type="presOf" srcId="{15E3A016-AFC6-4A3B-8070-49061954A48E}" destId="{EAB7CFA4-5706-4865-BD62-753EF173616D}" srcOrd="0" destOrd="0" presId="urn:microsoft.com/office/officeart/2008/layout/HorizontalMultiLevelHierarchy"/>
    <dgm:cxn modelId="{AFD4C3D2-8630-4B0E-953D-584E0A24DA4B}" srcId="{B591E387-9FD3-47D2-9155-5FE65EE29CC3}" destId="{AB3D7B21-5880-4909-BE68-E7F83564DCCC}" srcOrd="1" destOrd="0" parTransId="{00D09B27-FBDD-4BAD-80D5-4C22877D23CD}" sibTransId="{5F02B157-F5F8-4DB8-AE8A-B52EBCD91B5B}"/>
    <dgm:cxn modelId="{F1EF1093-1AE6-49B8-A785-470722457A4F}" type="presParOf" srcId="{EAB7CFA4-5706-4865-BD62-753EF173616D}" destId="{337FCB6A-23C8-43B7-BAD3-C91D0FD82B41}" srcOrd="0" destOrd="0" presId="urn:microsoft.com/office/officeart/2008/layout/HorizontalMultiLevelHierarchy"/>
    <dgm:cxn modelId="{DE831925-BB1B-4F06-982E-C43169954AE6}" type="presParOf" srcId="{337FCB6A-23C8-43B7-BAD3-C91D0FD82B41}" destId="{0C2FBC55-C26A-445B-966E-E266B84A4ABC}" srcOrd="0" destOrd="0" presId="urn:microsoft.com/office/officeart/2008/layout/HorizontalMultiLevelHierarchy"/>
    <dgm:cxn modelId="{593D1850-3903-4425-BE76-0EDE6B0419F0}" type="presParOf" srcId="{337FCB6A-23C8-43B7-BAD3-C91D0FD82B41}" destId="{0D654E13-67F7-4F07-B637-753821324EBA}" srcOrd="1" destOrd="0" presId="urn:microsoft.com/office/officeart/2008/layout/HorizontalMultiLevelHierarchy"/>
    <dgm:cxn modelId="{8EC8379A-16DE-46C3-9D50-87600E7CCF3E}" type="presParOf" srcId="{0D654E13-67F7-4F07-B637-753821324EBA}" destId="{F2E513BF-DEA2-4EB7-BA87-B6A1D69F5DCB}" srcOrd="0" destOrd="0" presId="urn:microsoft.com/office/officeart/2008/layout/HorizontalMultiLevelHierarchy"/>
    <dgm:cxn modelId="{1AB005AE-D294-47FD-AC29-21D406F62E55}" type="presParOf" srcId="{F2E513BF-DEA2-4EB7-BA87-B6A1D69F5DCB}" destId="{C3390CCE-80CE-4CFD-AEF1-D25307078F2B}" srcOrd="0" destOrd="0" presId="urn:microsoft.com/office/officeart/2008/layout/HorizontalMultiLevelHierarchy"/>
    <dgm:cxn modelId="{2C85BD6F-30F2-4C5D-B76E-30E118D9A536}" type="presParOf" srcId="{0D654E13-67F7-4F07-B637-753821324EBA}" destId="{BBB0A9F1-A55C-4188-B43D-7F0EA02DB893}" srcOrd="1" destOrd="0" presId="urn:microsoft.com/office/officeart/2008/layout/HorizontalMultiLevelHierarchy"/>
    <dgm:cxn modelId="{47798402-97E4-452C-9CC6-156BA92BD361}" type="presParOf" srcId="{BBB0A9F1-A55C-4188-B43D-7F0EA02DB893}" destId="{6C00D08A-C894-445B-8416-133E97E4ADD4}" srcOrd="0" destOrd="0" presId="urn:microsoft.com/office/officeart/2008/layout/HorizontalMultiLevelHierarchy"/>
    <dgm:cxn modelId="{EEFD8DF7-C6AB-462B-912C-5DA2EBDDF3A1}" type="presParOf" srcId="{BBB0A9F1-A55C-4188-B43D-7F0EA02DB893}" destId="{8ACA46B0-EDAB-4091-AEDE-7E0782E3FDFE}" srcOrd="1" destOrd="0" presId="urn:microsoft.com/office/officeart/2008/layout/HorizontalMultiLevelHierarchy"/>
    <dgm:cxn modelId="{E585AE93-3C6D-4117-8F16-43F41ACAF123}" type="presParOf" srcId="{0D654E13-67F7-4F07-B637-753821324EBA}" destId="{43376BB7-4D62-4255-B632-4D6EE384F5DF}" srcOrd="2" destOrd="0" presId="urn:microsoft.com/office/officeart/2008/layout/HorizontalMultiLevelHierarchy"/>
    <dgm:cxn modelId="{6FFCB2DF-070C-4E16-B1D6-87261E099F68}" type="presParOf" srcId="{43376BB7-4D62-4255-B632-4D6EE384F5DF}" destId="{1C18A6C7-98D2-4687-BDFB-833CA6586562}" srcOrd="0" destOrd="0" presId="urn:microsoft.com/office/officeart/2008/layout/HorizontalMultiLevelHierarchy"/>
    <dgm:cxn modelId="{BE6E6881-4E74-4C9B-8219-8FDB49710AE6}" type="presParOf" srcId="{0D654E13-67F7-4F07-B637-753821324EBA}" destId="{B18B154C-158A-4DF4-9FED-B3A8910A9BAF}" srcOrd="3" destOrd="0" presId="urn:microsoft.com/office/officeart/2008/layout/HorizontalMultiLevelHierarchy"/>
    <dgm:cxn modelId="{384D3A9E-4043-4C83-9AC4-60A5C87E3C59}" type="presParOf" srcId="{B18B154C-158A-4DF4-9FED-B3A8910A9BAF}" destId="{6CF376CB-DBED-4802-8ED8-FE5C50046146}" srcOrd="0" destOrd="0" presId="urn:microsoft.com/office/officeart/2008/layout/HorizontalMultiLevelHierarchy"/>
    <dgm:cxn modelId="{FBD8F164-B39F-4DCC-972B-35F3B4343D55}" type="presParOf" srcId="{B18B154C-158A-4DF4-9FED-B3A8910A9BAF}" destId="{75BDC1B1-59C0-4DF0-A5BD-61DE83F4407F}" srcOrd="1" destOrd="0" presId="urn:microsoft.com/office/officeart/2008/layout/HorizontalMultiLevelHierarchy"/>
    <dgm:cxn modelId="{92CC04AA-CC56-4FEB-B5C4-11A54C9342A8}" type="presParOf" srcId="{0D654E13-67F7-4F07-B637-753821324EBA}" destId="{04EB2831-D4C9-432C-85DB-9349CB8416C2}" srcOrd="4" destOrd="0" presId="urn:microsoft.com/office/officeart/2008/layout/HorizontalMultiLevelHierarchy"/>
    <dgm:cxn modelId="{10D9ACD3-7AE3-4620-93F8-7A6434CC0926}" type="presParOf" srcId="{04EB2831-D4C9-432C-85DB-9349CB8416C2}" destId="{F1315CAB-4F6C-4DBD-8B93-3506D74C3520}" srcOrd="0" destOrd="0" presId="urn:microsoft.com/office/officeart/2008/layout/HorizontalMultiLevelHierarchy"/>
    <dgm:cxn modelId="{53C0E0B4-9F2B-48A2-ACCF-89EFA9BAD5C8}" type="presParOf" srcId="{0D654E13-67F7-4F07-B637-753821324EBA}" destId="{0AD3DF3B-E8B8-4B4E-857B-3EC31191A2D7}" srcOrd="5" destOrd="0" presId="urn:microsoft.com/office/officeart/2008/layout/HorizontalMultiLevelHierarchy"/>
    <dgm:cxn modelId="{F7112116-A3B2-4107-865C-FAF45305DD77}" type="presParOf" srcId="{0AD3DF3B-E8B8-4B4E-857B-3EC31191A2D7}" destId="{3195D18B-A444-4FAE-A2D4-D47797D9C9F8}" srcOrd="0" destOrd="0" presId="urn:microsoft.com/office/officeart/2008/layout/HorizontalMultiLevelHierarchy"/>
    <dgm:cxn modelId="{3C5534D9-6DCF-43E1-B1DA-E22D58B23CC0}" type="presParOf" srcId="{0AD3DF3B-E8B8-4B4E-857B-3EC31191A2D7}" destId="{43D7821B-C4DA-4658-8CDE-310748D27718}" srcOrd="1" destOrd="0" presId="urn:microsoft.com/office/officeart/2008/layout/HorizontalMultiLevelHierarchy"/>
    <dgm:cxn modelId="{657FCD21-69E7-4BF8-89BC-6141A107ECAC}" type="presParOf" srcId="{0D654E13-67F7-4F07-B637-753821324EBA}" destId="{C82262C7-16F5-42B9-972E-12135332F28B}" srcOrd="6" destOrd="0" presId="urn:microsoft.com/office/officeart/2008/layout/HorizontalMultiLevelHierarchy"/>
    <dgm:cxn modelId="{B95D2C68-0469-4DCC-A0CF-5190160B9CD7}" type="presParOf" srcId="{C82262C7-16F5-42B9-972E-12135332F28B}" destId="{AD3E35AC-B98F-4E1B-A77D-270569E367A9}" srcOrd="0" destOrd="0" presId="urn:microsoft.com/office/officeart/2008/layout/HorizontalMultiLevelHierarchy"/>
    <dgm:cxn modelId="{4A2405BA-5D89-40D5-A326-2F3A9FF330AA}" type="presParOf" srcId="{0D654E13-67F7-4F07-B637-753821324EBA}" destId="{C07965BE-1104-45C9-B5F6-8EB6411F440C}" srcOrd="7" destOrd="0" presId="urn:microsoft.com/office/officeart/2008/layout/HorizontalMultiLevelHierarchy"/>
    <dgm:cxn modelId="{EFBEE9E9-4F67-4A49-ABE6-449ACE2A3FA7}" type="presParOf" srcId="{C07965BE-1104-45C9-B5F6-8EB6411F440C}" destId="{2968AB77-8128-4917-BDDF-D90559CA6FFB}" srcOrd="0" destOrd="0" presId="urn:microsoft.com/office/officeart/2008/layout/HorizontalMultiLevelHierarchy"/>
    <dgm:cxn modelId="{937343F4-DB6E-46D9-BB8C-C8CCAEE14FE6}" type="presParOf" srcId="{C07965BE-1104-45C9-B5F6-8EB6411F440C}" destId="{514BD398-4BBF-4CBC-8D9F-8A6DE3618768}" srcOrd="1" destOrd="0" presId="urn:microsoft.com/office/officeart/2008/layout/HorizontalMultiLevelHierarchy"/>
    <dgm:cxn modelId="{C627607B-749E-4606-AD79-49F4531ACA3F}" type="presParOf" srcId="{0D654E13-67F7-4F07-B637-753821324EBA}" destId="{B4F5747E-3A2D-415E-A4CB-0247A109E6C3}" srcOrd="8" destOrd="0" presId="urn:microsoft.com/office/officeart/2008/layout/HorizontalMultiLevelHierarchy"/>
    <dgm:cxn modelId="{05FDE539-D8DD-438E-99A4-53ECCFE6247D}" type="presParOf" srcId="{B4F5747E-3A2D-415E-A4CB-0247A109E6C3}" destId="{78FF161F-10E6-404F-9074-A6507455B599}" srcOrd="0" destOrd="0" presId="urn:microsoft.com/office/officeart/2008/layout/HorizontalMultiLevelHierarchy"/>
    <dgm:cxn modelId="{46E4FB22-A1FA-44A0-9625-5CD8492F4F89}" type="presParOf" srcId="{0D654E13-67F7-4F07-B637-753821324EBA}" destId="{9DAA5478-76AC-42A0-880C-3255CC3C3B3A}" srcOrd="9" destOrd="0" presId="urn:microsoft.com/office/officeart/2008/layout/HorizontalMultiLevelHierarchy"/>
    <dgm:cxn modelId="{D11DF485-2CA3-499E-A841-8B56081F5C30}" type="presParOf" srcId="{9DAA5478-76AC-42A0-880C-3255CC3C3B3A}" destId="{0B459423-0A3C-401E-B7D1-910DF3FBB581}" srcOrd="0" destOrd="0" presId="urn:microsoft.com/office/officeart/2008/layout/HorizontalMultiLevelHierarchy"/>
    <dgm:cxn modelId="{E36DD363-8370-40DF-8115-2B6300AD6531}" type="presParOf" srcId="{9DAA5478-76AC-42A0-880C-3255CC3C3B3A}" destId="{E72C2B85-0EAF-41FB-9C10-86B75C6AA23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5747E-3A2D-415E-A4CB-0247A109E6C3}">
      <dsp:nvSpPr>
        <dsp:cNvPr id="0" name=""/>
        <dsp:cNvSpPr/>
      </dsp:nvSpPr>
      <dsp:spPr>
        <a:xfrm>
          <a:off x="4185778" y="2594153"/>
          <a:ext cx="565284" cy="224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642" y="0"/>
              </a:lnTo>
              <a:lnTo>
                <a:pt x="282642" y="2242157"/>
              </a:lnTo>
              <a:lnTo>
                <a:pt x="565284" y="22421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800" kern="1200"/>
        </a:p>
      </dsp:txBody>
      <dsp:txXfrm>
        <a:off x="4410612" y="3657424"/>
        <a:ext cx="115615" cy="115615"/>
      </dsp:txXfrm>
    </dsp:sp>
    <dsp:sp modelId="{C82262C7-16F5-42B9-972E-12135332F28B}">
      <dsp:nvSpPr>
        <dsp:cNvPr id="0" name=""/>
        <dsp:cNvSpPr/>
      </dsp:nvSpPr>
      <dsp:spPr>
        <a:xfrm>
          <a:off x="4185778" y="2594153"/>
          <a:ext cx="565284" cy="1260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642" y="0"/>
              </a:lnTo>
              <a:lnTo>
                <a:pt x="282642" y="1260618"/>
              </a:lnTo>
              <a:lnTo>
                <a:pt x="565284" y="126061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/>
        </a:p>
      </dsp:txBody>
      <dsp:txXfrm>
        <a:off x="4433881" y="3189923"/>
        <a:ext cx="69077" cy="69077"/>
      </dsp:txXfrm>
    </dsp:sp>
    <dsp:sp modelId="{04EB2831-D4C9-432C-85DB-9349CB8416C2}">
      <dsp:nvSpPr>
        <dsp:cNvPr id="0" name=""/>
        <dsp:cNvSpPr/>
      </dsp:nvSpPr>
      <dsp:spPr>
        <a:xfrm>
          <a:off x="4185778" y="2594153"/>
          <a:ext cx="565284" cy="195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642" y="0"/>
              </a:lnTo>
              <a:lnTo>
                <a:pt x="282642" y="195531"/>
              </a:lnTo>
              <a:lnTo>
                <a:pt x="565284" y="19553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/>
        </a:p>
      </dsp:txBody>
      <dsp:txXfrm>
        <a:off x="4453466" y="2676965"/>
        <a:ext cx="29907" cy="29907"/>
      </dsp:txXfrm>
    </dsp:sp>
    <dsp:sp modelId="{43376BB7-4D62-4255-B632-4D6EE384F5DF}">
      <dsp:nvSpPr>
        <dsp:cNvPr id="0" name=""/>
        <dsp:cNvSpPr/>
      </dsp:nvSpPr>
      <dsp:spPr>
        <a:xfrm>
          <a:off x="4185778" y="1712542"/>
          <a:ext cx="565284" cy="881610"/>
        </a:xfrm>
        <a:custGeom>
          <a:avLst/>
          <a:gdLst/>
          <a:ahLst/>
          <a:cxnLst/>
          <a:rect l="0" t="0" r="0" b="0"/>
          <a:pathLst>
            <a:path>
              <a:moveTo>
                <a:pt x="0" y="881610"/>
              </a:moveTo>
              <a:lnTo>
                <a:pt x="282642" y="881610"/>
              </a:lnTo>
              <a:lnTo>
                <a:pt x="282642" y="0"/>
              </a:lnTo>
              <a:lnTo>
                <a:pt x="56528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/>
        </a:p>
      </dsp:txBody>
      <dsp:txXfrm>
        <a:off x="4442238" y="2127166"/>
        <a:ext cx="52363" cy="52363"/>
      </dsp:txXfrm>
    </dsp:sp>
    <dsp:sp modelId="{F2E513BF-DEA2-4EB7-BA87-B6A1D69F5DCB}">
      <dsp:nvSpPr>
        <dsp:cNvPr id="0" name=""/>
        <dsp:cNvSpPr/>
      </dsp:nvSpPr>
      <dsp:spPr>
        <a:xfrm>
          <a:off x="4185778" y="535472"/>
          <a:ext cx="565284" cy="2058681"/>
        </a:xfrm>
        <a:custGeom>
          <a:avLst/>
          <a:gdLst/>
          <a:ahLst/>
          <a:cxnLst/>
          <a:rect l="0" t="0" r="0" b="0"/>
          <a:pathLst>
            <a:path>
              <a:moveTo>
                <a:pt x="0" y="2058681"/>
              </a:moveTo>
              <a:lnTo>
                <a:pt x="282642" y="2058681"/>
              </a:lnTo>
              <a:lnTo>
                <a:pt x="282642" y="0"/>
              </a:lnTo>
              <a:lnTo>
                <a:pt x="565284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700" kern="1200"/>
        </a:p>
      </dsp:txBody>
      <dsp:txXfrm>
        <a:off x="4415048" y="1511440"/>
        <a:ext cx="106744" cy="106744"/>
      </dsp:txXfrm>
    </dsp:sp>
    <dsp:sp modelId="{0C2FBC55-C26A-445B-966E-E266B84A4ABC}">
      <dsp:nvSpPr>
        <dsp:cNvPr id="0" name=""/>
        <dsp:cNvSpPr/>
      </dsp:nvSpPr>
      <dsp:spPr>
        <a:xfrm rot="16200000">
          <a:off x="1487253" y="2163296"/>
          <a:ext cx="4535335" cy="86171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rPr>
            <a:t>SNBE</a:t>
          </a:r>
        </a:p>
      </dsp:txBody>
      <dsp:txXfrm>
        <a:off x="1487253" y="2163296"/>
        <a:ext cx="4535335" cy="861713"/>
      </dsp:txXfrm>
    </dsp:sp>
    <dsp:sp modelId="{6C00D08A-C894-445B-8416-133E97E4ADD4}">
      <dsp:nvSpPr>
        <dsp:cNvPr id="0" name=""/>
        <dsp:cNvSpPr/>
      </dsp:nvSpPr>
      <dsp:spPr>
        <a:xfrm>
          <a:off x="4751062" y="4686"/>
          <a:ext cx="2826420" cy="1061570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rPr>
            <a:t>Áreas Naturales Protegidas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rPr>
            <a:t>- Ley N° 26834 -</a:t>
          </a:r>
        </a:p>
      </dsp:txBody>
      <dsp:txXfrm>
        <a:off x="4751062" y="4686"/>
        <a:ext cx="2826420" cy="1061570"/>
      </dsp:txXfrm>
    </dsp:sp>
    <dsp:sp modelId="{6CF376CB-DBED-4802-8ED8-FE5C50046146}">
      <dsp:nvSpPr>
        <dsp:cNvPr id="0" name=""/>
        <dsp:cNvSpPr/>
      </dsp:nvSpPr>
      <dsp:spPr>
        <a:xfrm>
          <a:off x="4751062" y="1281685"/>
          <a:ext cx="2826420" cy="86171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P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rPr>
            <a:t>Patrimonio Cultural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P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rPr>
            <a:t>de la Nación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rPr>
            <a:t>-Ley N° 28296 -</a:t>
          </a:r>
        </a:p>
      </dsp:txBody>
      <dsp:txXfrm>
        <a:off x="4751062" y="1281685"/>
        <a:ext cx="2826420" cy="861713"/>
      </dsp:txXfrm>
    </dsp:sp>
    <dsp:sp modelId="{3195D18B-A444-4FAE-A2D4-D47797D9C9F8}">
      <dsp:nvSpPr>
        <dsp:cNvPr id="0" name=""/>
        <dsp:cNvSpPr/>
      </dsp:nvSpPr>
      <dsp:spPr>
        <a:xfrm>
          <a:off x="4751062" y="2358828"/>
          <a:ext cx="2826420" cy="86171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rPr>
            <a:t>Sector Defensa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rPr>
            <a:t>- Ley N° 29006 -</a:t>
          </a:r>
        </a:p>
      </dsp:txBody>
      <dsp:txXfrm>
        <a:off x="4751062" y="2358828"/>
        <a:ext cx="2826420" cy="861713"/>
      </dsp:txXfrm>
    </dsp:sp>
    <dsp:sp modelId="{2968AB77-8128-4917-BDDF-D90559CA6FFB}">
      <dsp:nvSpPr>
        <dsp:cNvPr id="0" name=""/>
        <dsp:cNvSpPr/>
      </dsp:nvSpPr>
      <dsp:spPr>
        <a:xfrm>
          <a:off x="4751062" y="3435970"/>
          <a:ext cx="2826420" cy="837602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>
              <a:solidFill>
                <a:schemeClr val="tx1"/>
              </a:solidFill>
              <a:effectLst/>
              <a:latin typeface="Baskerville Old Face" panose="02020602080505020303" pitchFamily="18" charset="0"/>
            </a:rPr>
            <a:t>Proyectos Especiales Hidroenergéticos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>
              <a:solidFill>
                <a:schemeClr val="tx1"/>
              </a:solidFill>
              <a:effectLst/>
              <a:latin typeface="Baskerville Old Face" panose="02020602080505020303" pitchFamily="18" charset="0"/>
            </a:rPr>
            <a:t>Ley 27887, 18.12.02</a:t>
          </a:r>
        </a:p>
      </dsp:txBody>
      <dsp:txXfrm>
        <a:off x="4751062" y="3435970"/>
        <a:ext cx="2826420" cy="837602"/>
      </dsp:txXfrm>
    </dsp:sp>
    <dsp:sp modelId="{0B459423-0A3C-401E-B7D1-910DF3FBB581}">
      <dsp:nvSpPr>
        <dsp:cNvPr id="0" name=""/>
        <dsp:cNvSpPr/>
      </dsp:nvSpPr>
      <dsp:spPr>
        <a:xfrm>
          <a:off x="4751062" y="4489001"/>
          <a:ext cx="2826420" cy="69461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rPr>
            <a:t>Empresas Estatales</a:t>
          </a:r>
        </a:p>
      </dsp:txBody>
      <dsp:txXfrm>
        <a:off x="4751062" y="4489001"/>
        <a:ext cx="2826420" cy="694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791722A-3824-4D85-BEB4-F0C6E8C96A6E}" type="datetimeFigureOut">
              <a:rPr lang="es-PE"/>
              <a:pPr>
                <a:defRPr/>
              </a:pPr>
              <a:t>22/11/2016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es-PE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PE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97C3EEC-0BF0-47D7-A295-03E094A7BBB5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893584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17413" name="Marcador de número de diapositiva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85001" indent="-30192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07694" indent="-24153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90771" indent="-24153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73849" indent="-24153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56926" indent="-241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0004" indent="-241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23081" indent="-241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106159" indent="-241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7957355-3BCE-4534-AD73-B90233010624}" type="slidenum">
              <a:rPr lang="es-PE" altLang="es-PE" smtClean="0">
                <a:solidFill>
                  <a:srgbClr val="000000"/>
                </a:solidFill>
              </a:rPr>
              <a:pPr/>
              <a:t>1</a:t>
            </a:fld>
            <a:endParaRPr lang="es-PE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5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xfrm>
            <a:off x="1436629" y="2868660"/>
            <a:ext cx="11491433" cy="27173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PE"/>
          </a:p>
        </p:txBody>
      </p:sp>
      <p:sp>
        <p:nvSpPr>
          <p:cNvPr id="19460" name="3 Marcador de número de diapositiva"/>
          <p:cNvSpPr txBox="1">
            <a:spLocks noGrp="1"/>
          </p:cNvSpPr>
          <p:nvPr/>
        </p:nvSpPr>
        <p:spPr bwMode="auto">
          <a:xfrm>
            <a:off x="8135048" y="5735579"/>
            <a:ext cx="6226453" cy="30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41" tIns="48370" rIns="96741" bIns="4837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1EA998-EE69-45D5-899E-0172557F4F23}" type="slidenum">
              <a:rPr lang="es-ES" altLang="es-PE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s-ES" altLang="es-P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25" name="Marcador de encabezado 3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001" indent="-30192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7694" indent="-24153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0771" indent="-24153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3849" indent="-24153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6926" indent="-2415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0004" indent="-2415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3081" indent="-2415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6159" indent="-2415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altLang="es-MX">
                <a:solidFill>
                  <a:srgbClr val="000000"/>
                </a:solidFill>
              </a:rPr>
              <a:t>Superintendencia Nacional de Bienes Estatales - SBN                                                      Subdirección de Normas y Capacitación</a:t>
            </a:r>
          </a:p>
        </p:txBody>
      </p:sp>
    </p:spTree>
    <p:extLst>
      <p:ext uri="{BB962C8B-B14F-4D97-AF65-F5344CB8AC3E}">
        <p14:creationId xmlns:p14="http://schemas.microsoft.com/office/powerpoint/2010/main" val="206642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2372"/>
            <a:fld id="{4D7B7A58-BE1E-4EFC-BF82-6CE60DDDF9BA}" type="slidenum">
              <a:rPr lang="en-US">
                <a:latin typeface="Calibri"/>
              </a:rPr>
              <a:pPr defTabSz="992372"/>
              <a:t>5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32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672AAC0-953E-4DC8-954B-828F9DF1306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030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704B71-9831-4095-BE6C-15A3E8E3AD9E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264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DB73A1-20E5-42BE-9E4E-F912B446AF0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9585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E5944E-95AE-4D9E-AAE8-FDA49CED4EAB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2775614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3DF6F4E-F36C-4B32-B15B-6BD18CA22947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000924521"/>
      </p:ext>
    </p:extLst>
  </p:cSld>
  <p:clrMapOvr>
    <a:masterClrMapping/>
  </p:clrMapOvr>
  <p:transition spd="med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7D50338-7986-4383-ABF2-DD1F62F8AEB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674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7B2B7B-472A-4160-A43C-0682577530E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759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D0760FA-3519-45C5-94AD-DB246DB30D1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006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B77792-2C46-4D24-AA98-828F286372F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723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6C452A-130C-40C2-BD4E-7F145333EAB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904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02AE69-C490-444C-962E-3A164CF38DA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348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14AFC1-2ED2-40EA-8922-9D82721BC1E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328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PE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6093B7-420D-4CFF-AB3C-38DC20C4FC0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003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título del patrón</a:t>
            </a:r>
            <a:endParaRPr lang="es-PE" altLang="es-PE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texto del patrón</a:t>
            </a:r>
          </a:p>
          <a:p>
            <a:pPr lvl="1"/>
            <a:r>
              <a:rPr lang="es-ES" altLang="es-PE"/>
              <a:t>Segundo nivel</a:t>
            </a:r>
          </a:p>
          <a:p>
            <a:pPr lvl="2"/>
            <a:r>
              <a:rPr lang="es-ES" altLang="es-PE"/>
              <a:t>Tercer nivel</a:t>
            </a:r>
          </a:p>
          <a:p>
            <a:pPr lvl="3"/>
            <a:r>
              <a:rPr lang="es-ES" altLang="es-PE"/>
              <a:t>Cuarto nivel</a:t>
            </a:r>
          </a:p>
          <a:p>
            <a:pPr lvl="4"/>
            <a:r>
              <a:rPr lang="es-ES" altLang="es-PE"/>
              <a:t>Quinto nivel</a:t>
            </a:r>
            <a:endParaRPr lang="es-PE" alt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8C36FD9E-54AE-4A98-9092-7409CCC585E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</p:sldLayoutIdLst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20925" y="790575"/>
            <a:ext cx="8176346" cy="2153949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PE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CURSO DE GESTIÓN DE LA PROPIEDAD ESTATAL</a:t>
            </a:r>
            <a:br>
              <a:rPr lang="es-PE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es-PE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PE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SEDE - LIMA </a:t>
            </a:r>
          </a:p>
        </p:txBody>
      </p:sp>
      <p:sp>
        <p:nvSpPr>
          <p:cNvPr id="16387" name="Subtítulo 2"/>
          <p:cNvSpPr>
            <a:spLocks noGrp="1"/>
          </p:cNvSpPr>
          <p:nvPr>
            <p:ph type="subTitle" idx="1"/>
          </p:nvPr>
        </p:nvSpPr>
        <p:spPr>
          <a:xfrm>
            <a:off x="2320925" y="4162425"/>
            <a:ext cx="7766050" cy="1096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PE" altLang="es-PE" sz="2000" b="1" dirty="0">
                <a:latin typeface="Constantia" panose="02030602050306030303" pitchFamily="18" charset="0"/>
              </a:rPr>
              <a:t>Superintendencia Nacional de Bienes Estatales</a:t>
            </a:r>
          </a:p>
          <a:p>
            <a:pPr eaLnBrk="1" hangingPunct="1">
              <a:spcBef>
                <a:spcPct val="0"/>
              </a:spcBef>
            </a:pPr>
            <a:r>
              <a:rPr lang="es-PE" altLang="es-PE" sz="2000" b="1" dirty="0">
                <a:latin typeface="Constantia" panose="02030602050306030303" pitchFamily="18" charset="0"/>
              </a:rPr>
              <a:t>Subdirección de Normas y Capacitación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3584575" y="3351213"/>
            <a:ext cx="6016625" cy="31750"/>
          </a:xfrm>
          <a:prstGeom prst="line">
            <a:avLst/>
          </a:prstGeom>
          <a:ln w="730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6075363" y="58975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s-PE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3 Título"/>
          <p:cNvSpPr>
            <a:spLocks noGrp="1"/>
          </p:cNvSpPr>
          <p:nvPr>
            <p:ph type="title"/>
          </p:nvPr>
        </p:nvSpPr>
        <p:spPr>
          <a:xfrm>
            <a:off x="612775" y="463550"/>
            <a:ext cx="11056938" cy="15621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altLang="es-PE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Batang" panose="02030600000101010101" pitchFamily="18" charset="-127"/>
              </a:rPr>
              <a:t>ASPECTOS GENERALES Y COMPETENCIAS DE LAS ENTIDADES PÚBLICAS SOBRE PREDIOS ESTATALES</a:t>
            </a:r>
            <a:endParaRPr lang="es-ES" altLang="es-PE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8437" name="AutoShape 2" descr="data:image/jpeg;base64,/9j/4AAQSkZJRgABAQAAAQABAAD/2wCEAAkGBxQHEhQUEhMVFRQXGBkSFRgYFBYWGBcbFRUWGRYYGRUYHSghGBolGxUUITEhJSkrLi4uFyAzODMvNygwLisBCgoKDg0OGxAQGzQmICYtNDQuNjEtLCwsLDcsMjcuLDc3NzQ0LCwvLC8sLSw0LCwwLC0sNCwsLCwsLCwsLDQsLP/AABEIAOEA4QMBEQACEQEDEQH/xAAcAAEAAgMBAQEAAAAAAAAAAAAABQYDBAcIAQL/xABDEAACAQIDBAQKCAQFBQAAAAAAAQIDEQQFIQYSMUEHUWFxExQiMjOBkaGx0RVCUmJygrLBNHOSwiNjouHwJDVTk9P/xAAbAQEAAgMBAQAAAAAAAAAAAAAABAUCAwYBB//EADsRAQABAwEEBgkCBAcBAQAAAAABAgMEEQUSITFBUWFxgcETFCIykaGx0fAzNBUjcuE1QkRSYoLxUyT/2gAMAwEAAhEDEQA/AIUon0cAAAAAAAAAAAAAAAAAAAAAAAAAAAAAAAAAAAAAAAAAAAAAAAAAAAAAAAAAAAAAAAAAAAAAAAAAAAAAAAAAAAAAAAAAAAAAAAAAAAAAAAAAAAAAAAAAAAAAAAAAAAAAAAAAAAAAAAAAAAAAAAAAAAAAAAAAAAAAAAAAAAAAAAAAAAAAAAAAAAAAAAAAAAAAAAAAAAAAAAAAAAAAAAAAAAAAAAAB0vYHLqOd4Nxr4eD3KkoRnupSaai776Sd1vWvfkiwxqKa7elUOY2reu4+TvW654xE6a8PzpU3azJfoHESpJuULKcG1ylfS/BtWa9REvW/R1aLrAy/WbMVzz5ShjUmgAAAAAAAAAAAAAAAAAAAAAAAAAAAAGShRliZKEIuU5O0YpXbfYj2ImZ0hjXXTRTNVU6RDt+yWVPJcLTpSac1eUrcLzk5NX52vb1FvZt7lEUy4bPyYyL9Vynl0eHBvZll9PM6bp1YKcXyaTs+TXU11mdVMVRpLRZvV2a9+idJcOz7KZ5JWlRm02rSTTveLvu30WuhT3Lc26t2XdYuTTk2ouUo8wSAAAAAAAAAAAAAAAAAAAAAAAB9S3tFq3olzbfBJA5P1Vpui3GUXGS0akmmn1NPVM9mNObymqKo1pnWGfLcvqZpUVOjBzm9bXS0Vrtt8Fqj2miap0pa71+3Zo37k6QuWX9GdWpZ160ILmoJzl7XZJ+pkunDq/zSpb237cfp0zPfw+/kvWR7O4fI1/gwtJ6Ob8qb75PguxWRMt2qLfuwosnNvZM/zJ4dXR+fNKmxEAIfNNmMLm03OtSUptJOW9OL0Vl5rXX8Oo1V2aK51mEyxn5Findt1aR4S15bGYJ0/B+Aja6e9eW/p/mX3vVc89Xt6aaNkbUy9/f3+Php8OXyR+fbE4JUZySVBxjfwilJqKjq7xcrSvw6+013Ma3u68kjF2rl+kiNd7WeXDj8tfJyRFY68AAAAAAAAAAAAAAAAAAAAB0zoxyGn4NYuS3qjcowvwgotxbX3m09er1k/EtRpvy5jbeZXv8Aq8cIjTXt6fgru3eCxFavPETw0qUGoreT3093yVKcl5rfkqztwRpyKapqmqadIWOyr1mm1Fmm5rPw7dI60t0SYLenXrP6sVRj+Z70/wBNM2YVPGakTb93Smi118fKPN0ssHMgAAAAAVfpDwEsfg57kpXp2quCtaSi03vaXdo7zSXNc9CPk0TVbnToWmyL1NrJp3o58NerX+/NxwqnZgAAAAAAAAAAAAAAEXmmbLDPdhZy5vlH5sl2Mbf9qrkpdo7WixPo7XGrp6o/u0sNhq+YrelUcY8tXr3RVtDdXctWuERxV9jGzc2PSV3Jin690Ro2Hk04axrO/rXvTNfrVE86UqdjX6eNu9OvjHmx/SFbL3arHeXJ9fdJcfWZehtXY1onRq/iGZh1bmRTvR1/aenxjV+qeZ+O16SSait69+bcX1dx5Nj0dqqZ5s6Np+tZlqmmJiI18eEu59FeLVbCyp3u6dR6WtZT8pa89d42YdWtGnUibdt7uRFfXH04fZhz7ZPMcZCqqWaz8veXg6mHo7jUr+RvxjvJWdr6slTETGkqeiuqiqKqZ0mHHVtjmWRuVBYiVLwcpU5QVKhpKLalr4PV3XHmeU0xTGkMrl2u7VvVzrL7LpIzSKv47P8A9dD/AOZk1rwsv2mlBTjioyUkpJRlh72auvOpJe8CtZrthnmz81DE1qtOT1W/Rw7jK3HdmoOMvUwNrLOmTHYZrw0KNaHNbrpz9U4txX9IF/o9KmFxeH8JSjJ1r7roytGUXa+9J6pw+8r37He2m9ei3GqdgYVWXcmmJ0iOaq47bjG4ttqt4NfZhGKS9bTl7yvqybk9Ojp7WyMSiPd175n+0fJUcZPFb1SpDE1HOaand2lNfZc+MlZJWfUZ27tvX248dZaMnCyYp/k16xHGKd2nh3cOf5qr7zSsvrv2R+RM9XtdX1UM7UzInSa5+EfZ8+la3/kfsj8j31e11fV5/FMz/wCnyj7LBlmOWNjfhJaSX79zK69am3V2Op2fm05VvX/NHOPzoluGlPfitBzTSk4vrSTt7TKmYidZjVru0VV0TTTVpPX1InHwr4WO8qrlFcfJimu3hqS7U2a53Zp0nvlR5tGfj0Tcpu70Rz4REx8mtgK+IxzajUslxbS092rNt2izbjWaUTCv7Qyqpim5pEc50j7JzC0pUl5c3N9dkrewgV1U1T7MaOjx7Vy3Tpcr3p7ohmMEgAAAAGvmOI8VpylzSsu96L4m2zRv1xSiZ2R6vj1XI59HfPCFQWr169X8WW/RwcJHGfa8fNdopRVlw5FJL6LEREREcn08eseIoxxEXGSun/y67TKiuaZ1hqvWaL1E0VxrEq7hcO8JiYxfJ6PrTi7MsrlcV2JqhymNj1Y20aLdXRPDtiYnR1vYfbGGSxVCtC1NycvCR1acnfyo2u12rXhoRsfIiiN2Y4LXaey68ir0tuePV9vzxdSoVo4mKnCSlGS3otO6afBpljExMaw5WqmaZmmqNJh5h6Q1u5njf50n7Un+56xVyt5r7n8APXeV+hpfy4fpQGvtDktLaChOhWjeMlo+cZfVnF8pJ6geVMZhpYOpUpz86nOdKX4qcnGXvTA+Yau8NJSXFe9c0Y10RXTNMt2PfqsXIuU84+fXC5QlvpNcGrr1lLMaTo7+mqKqYqjlL6eMlYzunetKy5KT9mrLXGn+XGrjdr2//wBdW7HREz8OMo4kKpmwmJeEkpR9a61zRhctxXTuykY2TXj3IuUf+x1Lbhq6xMVKPB+7rTKiuiaKt2Xc49+i/bi5RyllMG5jxMd6El1xa9zM6J0qie1qyKYqtVRPVP0RuzS/w5P739sfmSc3347lPsCP5FU/8vKEsQ16AAAAABHZ+r0X3x+Nv3RJxP1FTtuJ9Ume2PqrBaOOTOV5x4JKFTgtFLq7H8yFfxt6d6hf7O2vFumLV/lHKerv+6dpzVRXi00+a1IExMTpLpqK6a6d6mdYfo8ZNLGYV1KtKaXmtqXdy/f2m+3ciKKqZ6VdlYtVeTavUx7s8e5umhYr70WZy6NSWGk/JmnUp3fCS86K707/AJX1k3DuaTuSoNu4sVURfjnHCe7o+HLxcs6RP+543+c/0xLBy6t1vNfc/gB67yv0NL+XD9KA2gPJu0mIWMxmKqR82eIrTi1zUqs3F+tNP1gRwFzwlPwUIRfFRin6kkUtyreqme19Bxrc27NFE84iI+EMpg3Id/xn5f7Sb/pvHzUE/wCLeHk0c5y/xR70V5D/ANL6u7qN+Pf340nmrtq7P9Xr9JRHsT8p6u7q+CNJKob2VY/xKWvmPzl1dqNF+z6SnhzWOzc+cW5x92ef3/OhaYveV1qnqiqmNHaxMVRrHJ+a/my7n8D2n3oYXv06u6fojNmvRS/G/wBMSVme/Hcp9gft6v6vKEsQ14AAAAABjxFJV4uL4NWMqKppqiqGq9apvW5t1cphUMTQeGk4y4r39TXYXNFcV070ODv2K7FybdfOPn2sRk0s2GxMsM7wk18H3rmYV26a40qhvsZN2xVvW6tPpPgm8FnkamlRbr615v8AsQbuJMcaOP1dFibbor9m/wCzPX0f2+nal07kNfRMTGsAH7pVHRkpRbjJNSi07NNcGmexOnGHlVMVRMVRrEqttHjJY/FVqk7b8570rKyvZLh6i4tVTVREy4LMtU2r9dFPKJRdVXT7mbEZ6Zwm3WXYajTUsbh7qEU1GoptNRV1uxu7gUfbvpbhiqUqGX73lrdlXlFwtF6NU4ytLea+s0rcr8g5flOSYjN2o4ehUq8vJg91d835MfW0BJ4DI3hJ3rK04trc+zKLs79qa4FffyddaaXT7N2TuTF67OvTERy7J7ezoSxCdAAQ7/jPy/2k3/TePmoJ/wAW8PJLVaaqpxkrp6Mh01TTOsLy5bpuUzRVGsSqeYYJ4KVnqnrF9a+Zb2bsXKdXD52HVi3N2eU8p6/7x0tU2oaYyPMPBvwcno/NfU+ruZDyrOvt0+K/2PtDcmLFyeE8uzs7p6O1O1/Nl3P4ECj3odJe/Tq7p+iM2a9FL8b/AExJWZ78dyn2B+3q/q8oSxDXgAAAAAADWxuCjjVaXFcGuKNtq7VbnWETLwrWVTu18+iemPzqV3G5ZPCatb0ftL91yLG1for73J5ezb+NxmNaeuPPq+na0jerwCQyrMnhGlLWD4/d7V8iPfsRcjWOf1WmztpVY1UUV8aJ+XbHnHmtCdyqdnzAKjmnpqn4i4sfp0uF2j+6ud7TqPdTfYbUJ33D9EWX4qlCX+PGUoRk3GrzcU3ZSTXuArG1PQ3UwMJVMFVlX3Vd0qiiqjX3JxtGT+7Zd/IDnmV57isnf/T4itSt9WM5KN+d6b8lvvQEjLampj6sp4izlOzlOMVHVJK7itOWtiHfxt6Zqp5r3Z21/Q0xaux7MdPTHf1p7LsFUzSShRg6knbzdVZ8G3wiu1uxAiiqZ0iOLpbmRat0ekrqiI+vd1+DazzJKuRShCtu704KpaLvbVqzfXpy0Mrluq3OkteLl28mmarfKJ0VV/xn5f7ST/pvHzVM/wCLeHkmCEv2DG4VYyLjLvT6n1my3cm3VrCNl4tGTbmivwnqlUsRReHk4yVmv+XXYW9FcVxrDhr9muzcm3XHGPz4MZk1LDleYeMwlCT8tRdn9pW+JXXrG5XFVPLV1Oztoens1Wrk+1ET4xp9Y6fi+7Neil+N/piMz347mWwP29X9XlCWIa8AAAAAA1swxXicVK1/KSfc+LNtq36SrTsQ83K9WtxXp0xE9082yakwAj8blEMRqvIl1rg+9Em3k10cJ4wqsvZFi9xp9mrs5eMf+K/jMHLBu0l3Pk+4sLd2m5GsOWysS7jVbtyO6eiWubEZaslqeFoxvyvH2PT3WKnJp0uS7XZNybmJTr0ax8J4fJvGhZKjmnpqn4i4sfp0uF2j+6ud7Trea+5/A2oT13lfoaX8uH6UBtAecumHKI5TmU3BWjWhHEWXDelKcantlByfbNgUkDufQJmXjOFr0WlejUTTtruVU3FN87SjU9TS5HmkPZqmYiJnk0ek9Px7XnShudqvLl37xWZf6ng6/YmnqvDrnX5OdP8AjPy/2mz/AE3j5o8/4t4eSYIS/ANHNsB47HTz1w7exkixe9HPHkrdpYEZVvWn3o5dvZ+dKrSW7o9GtGWsTq4uYmJ0nmRk4O60Z5Ma8JKappnWOaw7N+jl+N/piV2Z78dzqtgft6v6vKEsRF4AAAAABG7Q+h/Mv3JWJ+p4Kfbn7XxhkybFeM019qPkv9n61+5jkW9yvslu2VlRfsRE+9Twnynx+reI6yANfMMOsTTlF9V12NcGbLVc0VxMIubj037FVE9XDsnoU9Fy4KFqySn4OjG/O8va9PdYqsmrW5LtdkW5oxKdenWfjPD5N4jrJUc09NU/EXFj9Olwu0f3VzvadbzX3P4G1Ceu8r9DS/lw/SgNoDz/ANOWOWKzGMItPwVGEJdkpSnNr+mUH6wOeAdu6AMulRw+JrtWVWpGnHtVFSu1+apJd8WB1RxTd7ag1cC6RaMaOd1N1W3oQk+90tX7iPkxpalbbIqmrLp16In6NIqnYgACHzzLvCXqQXlLzl1rr70TcW/p7FXLoUG2Nnb8TftxxjnHX298fRXywcusezfo5fjf6Ylbme/Hc6vYH7er+ryhKkReAAAAAARu0PovzL9yVifqeCn25+18YV/CYqWElvR7muT7GWFy3FcaS5jGyq8a56Sjx6p7FmwWZQxfB2l9l8fV1lXcsV0dzsMTaNjIjhOlXVPP+7cNKejM3zGNCLjF3m1bT6t+b7SVj2JqqiqeSn2ptGi1bm3ROtc8O7t+yJyrLnjHd6QXF9fYiXfvxbjSOaj2ds6rJq3quFEc+3sjz+60pWKp2kRpwh8k91Xei62exx4Q8qqimNZ4Qp+NqqtUnJcHJtfsXNqndoiJcDl3Iu3666eUzLXkt7QzR3oPYbpCwtbB0/G8XRp1opxkpyVN2jpHR2T0trHT1mNG9Ee03X5tzVrbjSNI+OnHw1YNqulzC5fCUcG/GK3BNJqlHtlN23u6N79a4mTS4TjcXLGTnVqzcpzk5zk+bk7t9ndyAt2xfRzitpZRlOMqGH4yqTjaUlzVKD1k39p+Tz1tYD0NleX08po06NGO7TpxUIrsXW+bfFt6ttsDLisTDBwlOpOMIRV5Sk1GKS5tvRAeadrNoY5vmdXExu6TkoQ0+pCCp71u2zl6zXeo36JphLwb8WMim5PKOfdPBvU5qorxaafBrUp5iYnSXdUV01071M6w/R4yAAFczrLvF3vxXkvivsv5Mssa/vRu1c3J7X2f6Gr01uPZnn2T9p+re2b9HL8b/TE0Znvx3LDYH7er+ryhKkReAAAAAAa+Owixkd1uyun7ORstXPR1awi5mJGTb9HVOkaxPwZY0YxW6ord4WtoYzVMzrrxbqbNumjcimNOpo4jJaVbgnH8PD2PQ30ZVynnxVt/YuLc4xG73cvhyYPoP/Nlbqt/ubPW/wDij/wOeXpZ0/O1mw+SU6XG8u/h7EYV5dyrlwb7OxMa3xq1q7+XwhIxW7otERtdVtEREaQ+nj1pVMqp1OKk+fny+ZvjIuRy+kK6vZWNXOtUTP8A2n7vx9C0fsv+qXzPfWrvX8mH8GxP9s/GT6Fo/Zf9UvmPWrvX8j+DYn+2fjLcyvK8HRn/ANRQnVp8Go1qkJLtTUlfuZnRl1xPtcYaL+w7NVP8r2Z7ZmY/O11LLujHKMVCNSnRlOElvJ+MV2n/AKyxpqiqNYctct1W6poqjSYWHKtj8DlDUqOEoxkuE9xSmvzyvL3nrBOAAKfmXRrgM0nKdaFablJzd8TXsnJtu0d+0VrwQHO9utlMvyirGjh6VSM0t6o3VqSVpLyUt6T153XX7IeRkTRO7SvtlbMov0Tcuxw6OPxVqnlNOnwUl3Tl8yLOTcnn9IW9GycaidaYmP8AtP3bxoWQAA+Tgqiaauno0exMxOsMa6Ka6ZpqjWJa+AwawScU205OWvK6St28DZduzcmJlFwsOnFomimdYmdfz4Nk1JgAAAAAAAAAAAAAAAAAAJzZnaits83uWnTk7ypy4PtjL6r9vcbrV6q3y5IGbs+1lR7XCron85ur5FtJh88ivBzSm1d05NKa6/J5rtWhZW71FfKXJ5WDexp9uOHX0Jg2oYAA5T0oZfWp4hVp7rpTSp07aOO6m92S5ttzd/hYrcumqKt6eTrNh3rU2ZtU+9HGe3u+SlERdgAAAAAAAAAAAAAAAAAAAAAAAAAAfYycGmm01qmnZp9aa4MExExpK87J7ezw0lTxcnOm9FUt5UPxfaj28V28plnKmJ0r5KHP2NTXG/YjSeronu6p+Xc6fTmqiTi001dNO6afBp80WLl5iYnSX6egeOQ7e7U/Tc/BU7eBpybUtH4RpWUlpoleSVnre/UVeRf353Y5Q6/ZWz/V6fSV+9Mcur84dypEZcAAAAAAAAAAAAAAAAAAAAAAAAAAAAAF66PdrPEnHC1mlTbapzf1HJ33X91t6Pk31cJmNf3fYq5KHa+zfSa37fPpjr7e/rXPbPO/oTDTlGSVWVoU0+N5PWVudld+ol37m5RrHNS7OxPWb8UzHs85/O1xIqHcAAAAAAAAAAAAAAAAAAAAAAAAAAAAAAAA468w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00"/>
              </a:solidFill>
            </a:endParaRPr>
          </a:p>
        </p:txBody>
      </p:sp>
      <p:sp>
        <p:nvSpPr>
          <p:cNvPr id="18438" name="AutoShape 4" descr="data:image/jpeg;base64,/9j/4AAQSkZJRgABAQAAAQABAAD/2wCEAAkGBxQHEhQUEhMVFRQXGBkSFRgYFBYWGBcbFRUWGRYYGRUYHSghGBolGxUUITEhJSkrLi4uFyAzODMvNygwLisBCgoKDg0OGxAQGzQmICYtNDQuNjEtLCwsLDcsMjcuLDc3NzQ0LCwvLC8sLSw0LCwwLC0sNCwsLCwsLCwsLDQsLP/AABEIAOEA4QMBEQACEQEDEQH/xAAcAAEAAgMBAQEAAAAAAAAAAAAABQYDBAcIAQL/xABDEAACAQIDBAQKCAQFBQAAAAAAAQIDEQQFIQYSMUEHUWFxExQiMjOBkaGx0RVCUmJygrLBNHOSwiNjouHwJDVTk9P/xAAbAQEAAgMBAQAAAAAAAAAAAAAABAUCAwYBB//EADsRAQABAwEEBgkCBAcBAQAAAAABAgMEEQUSITFBUWFxgcETFCIykaGx0fAzNBUjcuE1QkRSYoLxUyT/2gAMAwEAAhEDEQA/AIUon0cAAAAAAAAAAAAAAAAAAAAAAAAAAAAAAAAAAAAAAAAAAAAAAAAAAAAAAAAAAAAAAAAAAAAAAAAAAAAAAAAAAAAAAAAAAAAAAAAAAAAAAAAAAAAAAAAAAAAAAAAAAAAAAAAAAAAAAAAAAAAAAAAAAAAAAAAAAAAAAAAAAAAAAAAAAAAAAAAAAAAAAAAAAAAAAAAAAAAAAAAAAAAAAAAAAAAAAAAB0vYHLqOd4Nxr4eD3KkoRnupSaai776Sd1vWvfkiwxqKa7elUOY2reu4+TvW654xE6a8PzpU3azJfoHESpJuULKcG1ylfS/BtWa9REvW/R1aLrAy/WbMVzz5ShjUmgAAAAAAAAAAAAAAAAAAAAAAAAAAAAGShRliZKEIuU5O0YpXbfYj2ImZ0hjXXTRTNVU6RDt+yWVPJcLTpSac1eUrcLzk5NX52vb1FvZt7lEUy4bPyYyL9Vynl0eHBvZll9PM6bp1YKcXyaTs+TXU11mdVMVRpLRZvV2a9+idJcOz7KZ5JWlRm02rSTTveLvu30WuhT3Lc26t2XdYuTTk2ouUo8wSAAAAAAAAAAAAAAAAAAAAAAAB9S3tFq3olzbfBJA5P1Vpui3GUXGS0akmmn1NPVM9mNObymqKo1pnWGfLcvqZpUVOjBzm9bXS0Vrtt8Fqj2miap0pa71+3Zo37k6QuWX9GdWpZ160ILmoJzl7XZJ+pkunDq/zSpb237cfp0zPfw+/kvWR7O4fI1/gwtJ6Ob8qb75PguxWRMt2qLfuwosnNvZM/zJ4dXR+fNKmxEAIfNNmMLm03OtSUptJOW9OL0Vl5rXX8Oo1V2aK51mEyxn5Findt1aR4S15bGYJ0/B+Aja6e9eW/p/mX3vVc89Xt6aaNkbUy9/f3+Php8OXyR+fbE4JUZySVBxjfwilJqKjq7xcrSvw6+013Ma3u68kjF2rl+kiNd7WeXDj8tfJyRFY68AAAAAAAAAAAAAAAAAAAAB0zoxyGn4NYuS3qjcowvwgotxbX3m09er1k/EtRpvy5jbeZXv8Aq8cIjTXt6fgru3eCxFavPETw0qUGoreT3093yVKcl5rfkqztwRpyKapqmqadIWOyr1mm1Fmm5rPw7dI60t0SYLenXrP6sVRj+Z70/wBNM2YVPGakTb93Smi118fKPN0ssHMgAAAAAVfpDwEsfg57kpXp2quCtaSi03vaXdo7zSXNc9CPk0TVbnToWmyL1NrJp3o58NerX+/NxwqnZgAAAAAAAAAAAAAAEXmmbLDPdhZy5vlH5sl2Mbf9qrkpdo7WixPo7XGrp6o/u0sNhq+YrelUcY8tXr3RVtDdXctWuERxV9jGzc2PSV3Jin690Ro2Hk04axrO/rXvTNfrVE86UqdjX6eNu9OvjHmx/SFbL3arHeXJ9fdJcfWZehtXY1onRq/iGZh1bmRTvR1/aenxjV+qeZ+O16SSait69+bcX1dx5Nj0dqqZ5s6Np+tZlqmmJiI18eEu59FeLVbCyp3u6dR6WtZT8pa89d42YdWtGnUibdt7uRFfXH04fZhz7ZPMcZCqqWaz8veXg6mHo7jUr+RvxjvJWdr6slTETGkqeiuqiqKqZ0mHHVtjmWRuVBYiVLwcpU5QVKhpKLalr4PV3XHmeU0xTGkMrl2u7VvVzrL7LpIzSKv47P8A9dD/AOZk1rwsv2mlBTjioyUkpJRlh72auvOpJe8CtZrthnmz81DE1qtOT1W/Rw7jK3HdmoOMvUwNrLOmTHYZrw0KNaHNbrpz9U4txX9IF/o9KmFxeH8JSjJ1r7roytGUXa+9J6pw+8r37He2m9ei3GqdgYVWXcmmJ0iOaq47bjG4ttqt4NfZhGKS9bTl7yvqybk9Ojp7WyMSiPd175n+0fJUcZPFb1SpDE1HOaand2lNfZc+MlZJWfUZ27tvX248dZaMnCyYp/k16xHGKd2nh3cOf5qr7zSsvrv2R+RM9XtdX1UM7UzInSa5+EfZ8+la3/kfsj8j31e11fV5/FMz/wCnyj7LBlmOWNjfhJaSX79zK69am3V2Op2fm05VvX/NHOPzoluGlPfitBzTSk4vrSTt7TKmYidZjVru0VV0TTTVpPX1InHwr4WO8qrlFcfJimu3hqS7U2a53Zp0nvlR5tGfj0Tcpu70Rz4REx8mtgK+IxzajUslxbS092rNt2izbjWaUTCv7Qyqpim5pEc50j7JzC0pUl5c3N9dkrewgV1U1T7MaOjx7Vy3Tpcr3p7ohmMEgAAAAGvmOI8VpylzSsu96L4m2zRv1xSiZ2R6vj1XI59HfPCFQWr169X8WW/RwcJHGfa8fNdopRVlw5FJL6LEREREcn08eseIoxxEXGSun/y67TKiuaZ1hqvWaL1E0VxrEq7hcO8JiYxfJ6PrTi7MsrlcV2JqhymNj1Y20aLdXRPDtiYnR1vYfbGGSxVCtC1NycvCR1acnfyo2u12rXhoRsfIiiN2Y4LXaey68ir0tuePV9vzxdSoVo4mKnCSlGS3otO6afBpljExMaw5WqmaZmmqNJh5h6Q1u5njf50n7Un+56xVyt5r7n8APXeV+hpfy4fpQGvtDktLaChOhWjeMlo+cZfVnF8pJ6geVMZhpYOpUpz86nOdKX4qcnGXvTA+Yau8NJSXFe9c0Y10RXTNMt2PfqsXIuU84+fXC5QlvpNcGrr1lLMaTo7+mqKqYqjlL6eMlYzunetKy5KT9mrLXGn+XGrjdr2//wBdW7HREz8OMo4kKpmwmJeEkpR9a61zRhctxXTuykY2TXj3IuUf+x1Lbhq6xMVKPB+7rTKiuiaKt2Xc49+i/bi5RyllMG5jxMd6El1xa9zM6J0qie1qyKYqtVRPVP0RuzS/w5P739sfmSc3347lPsCP5FU/8vKEsQ16AAAAABHZ+r0X3x+Nv3RJxP1FTtuJ9Ume2PqrBaOOTOV5x4JKFTgtFLq7H8yFfxt6d6hf7O2vFumLV/lHKerv+6dpzVRXi00+a1IExMTpLpqK6a6d6mdYfo8ZNLGYV1KtKaXmtqXdy/f2m+3ciKKqZ6VdlYtVeTavUx7s8e5umhYr70WZy6NSWGk/JmnUp3fCS86K707/AJX1k3DuaTuSoNu4sVURfjnHCe7o+HLxcs6RP+543+c/0xLBy6t1vNfc/gB67yv0NL+XD9KA2gPJu0mIWMxmKqR82eIrTi1zUqs3F+tNP1gRwFzwlPwUIRfFRin6kkUtyreqme19Bxrc27NFE84iI+EMpg3Id/xn5f7Sb/pvHzUE/wCLeHk0c5y/xR70V5D/ANL6u7qN+Pf340nmrtq7P9Xr9JRHsT8p6u7q+CNJKob2VY/xKWvmPzl1dqNF+z6SnhzWOzc+cW5x92ef3/OhaYveV1qnqiqmNHaxMVRrHJ+a/my7n8D2n3oYXv06u6fojNmvRS/G/wBMSVme/Hcp9gft6v6vKEsQ14AAAAABjxFJV4uL4NWMqKppqiqGq9apvW5t1cphUMTQeGk4y4r39TXYXNFcV070ODv2K7FybdfOPn2sRk0s2GxMsM7wk18H3rmYV26a40qhvsZN2xVvW6tPpPgm8FnkamlRbr615v8AsQbuJMcaOP1dFibbor9m/wCzPX0f2+nal07kNfRMTGsAH7pVHRkpRbjJNSi07NNcGmexOnGHlVMVRMVRrEqttHjJY/FVqk7b8570rKyvZLh6i4tVTVREy4LMtU2r9dFPKJRdVXT7mbEZ6Zwm3WXYajTUsbh7qEU1GoptNRV1uxu7gUfbvpbhiqUqGX73lrdlXlFwtF6NU4ytLea+s0rcr8g5flOSYjN2o4ehUq8vJg91d835MfW0BJ4DI3hJ3rK04trc+zKLs79qa4FffyddaaXT7N2TuTF67OvTERy7J7ezoSxCdAAQ7/jPy/2k3/TePmoJ/wAW8PJLVaaqpxkrp6Mh01TTOsLy5bpuUzRVGsSqeYYJ4KVnqnrF9a+Zb2bsXKdXD52HVi3N2eU8p6/7x0tU2oaYyPMPBvwcno/NfU+ruZDyrOvt0+K/2PtDcmLFyeE8uzs7p6O1O1/Nl3P4ECj3odJe/Tq7p+iM2a9FL8b/AExJWZ78dyn2B+3q/q8oSxDXgAAAAAADWxuCjjVaXFcGuKNtq7VbnWETLwrWVTu18+iemPzqV3G5ZPCatb0ftL91yLG1for73J5ezb+NxmNaeuPPq+na0jerwCQyrMnhGlLWD4/d7V8iPfsRcjWOf1WmztpVY1UUV8aJ+XbHnHmtCdyqdnzAKjmnpqn4i4sfp0uF2j+6ud7TqPdTfYbUJ33D9EWX4qlCX+PGUoRk3GrzcU3ZSTXuArG1PQ3UwMJVMFVlX3Vd0qiiqjX3JxtGT+7Zd/IDnmV57isnf/T4itSt9WM5KN+d6b8lvvQEjLampj6sp4izlOzlOMVHVJK7itOWtiHfxt6Zqp5r3Z21/Q0xaux7MdPTHf1p7LsFUzSShRg6knbzdVZ8G3wiu1uxAiiqZ0iOLpbmRat0ekrqiI+vd1+DazzJKuRShCtu704KpaLvbVqzfXpy0Mrluq3OkteLl28mmarfKJ0VV/xn5f7ST/pvHzVM/wCLeHkmCEv2DG4VYyLjLvT6n1my3cm3VrCNl4tGTbmivwnqlUsRReHk4yVmv+XXYW9FcVxrDhr9muzcm3XHGPz4MZk1LDleYeMwlCT8tRdn9pW+JXXrG5XFVPLV1Oztoens1Wrk+1ET4xp9Y6fi+7Neil+N/piMz347mWwP29X9XlCWIa8AAAAAA1swxXicVK1/KSfc+LNtq36SrTsQ83K9WtxXp0xE9082yakwAj8blEMRqvIl1rg+9Em3k10cJ4wqsvZFi9xp9mrs5eMf+K/jMHLBu0l3Pk+4sLd2m5GsOWysS7jVbtyO6eiWubEZaslqeFoxvyvH2PT3WKnJp0uS7XZNybmJTr0ax8J4fJvGhZKjmnpqn4i4sfp0uF2j+6ud7Trea+5/A2oT13lfoaX8uH6UBtAecumHKI5TmU3BWjWhHEWXDelKcantlByfbNgUkDufQJmXjOFr0WlejUTTtruVU3FN87SjU9TS5HmkPZqmYiJnk0ek9Px7XnShudqvLl37xWZf6ng6/YmnqvDrnX5OdP8AjPy/2mz/AE3j5o8/4t4eSYIS/ANHNsB47HTz1w7exkixe9HPHkrdpYEZVvWn3o5dvZ+dKrSW7o9GtGWsTq4uYmJ0nmRk4O60Z5Ma8JKappnWOaw7N+jl+N/piV2Z78dzqtgft6v6vKEsRF4AAAAABG7Q+h/Mv3JWJ+p4Kfbn7XxhkybFeM019qPkv9n61+5jkW9yvslu2VlRfsRE+9Twnynx+reI6yANfMMOsTTlF9V12NcGbLVc0VxMIubj037FVE9XDsnoU9Fy4KFqySn4OjG/O8va9PdYqsmrW5LtdkW5oxKdenWfjPD5N4jrJUc09NU/EXFj9Olwu0f3VzvadbzX3P4G1Ceu8r9DS/lw/SgNoDz/ANOWOWKzGMItPwVGEJdkpSnNr+mUH6wOeAdu6AMulRw+JrtWVWpGnHtVFSu1+apJd8WB1RxTd7ag1cC6RaMaOd1N1W3oQk+90tX7iPkxpalbbIqmrLp16In6NIqnYgACHzzLvCXqQXlLzl1rr70TcW/p7FXLoUG2Nnb8TftxxjnHX298fRXywcusezfo5fjf6Ylbme/Hc6vYH7er+ryhKkReAAAAAARu0PovzL9yVifqeCn25+18YV/CYqWElvR7muT7GWFy3FcaS5jGyq8a56Sjx6p7FmwWZQxfB2l9l8fV1lXcsV0dzsMTaNjIjhOlXVPP+7cNKejM3zGNCLjF3m1bT6t+b7SVj2JqqiqeSn2ptGi1bm3ROtc8O7t+yJyrLnjHd6QXF9fYiXfvxbjSOaj2ds6rJq3quFEc+3sjz+60pWKp2kRpwh8k91Xei62exx4Q8qqimNZ4Qp+NqqtUnJcHJtfsXNqndoiJcDl3Iu3666eUzLXkt7QzR3oPYbpCwtbB0/G8XRp1opxkpyVN2jpHR2T0trHT1mNG9Ee03X5tzVrbjSNI+OnHw1YNqulzC5fCUcG/GK3BNJqlHtlN23u6N79a4mTS4TjcXLGTnVqzcpzk5zk+bk7t9ndyAt2xfRzitpZRlOMqGH4yqTjaUlzVKD1k39p+Tz1tYD0NleX08po06NGO7TpxUIrsXW+bfFt6ttsDLisTDBwlOpOMIRV5Sk1GKS5tvRAeadrNoY5vmdXExu6TkoQ0+pCCp71u2zl6zXeo36JphLwb8WMim5PKOfdPBvU5qorxaafBrUp5iYnSXdUV01071M6w/R4yAAFczrLvF3vxXkvivsv5Mssa/vRu1c3J7X2f6Gr01uPZnn2T9p+re2b9HL8b/TE0Znvx3LDYH7er+ryhKkReAAAAAAa+Owixkd1uyun7ORstXPR1awi5mJGTb9HVOkaxPwZY0YxW6ord4WtoYzVMzrrxbqbNumjcimNOpo4jJaVbgnH8PD2PQ30ZVynnxVt/YuLc4xG73cvhyYPoP/Nlbqt/ubPW/wDij/wOeXpZ0/O1mw+SU6XG8u/h7EYV5dyrlwb7OxMa3xq1q7+XwhIxW7otERtdVtEREaQ+nj1pVMqp1OKk+fny+ZvjIuRy+kK6vZWNXOtUTP8A2n7vx9C0fsv+qXzPfWrvX8mH8GxP9s/GT6Fo/Zf9UvmPWrvX8j+DYn+2fjLcyvK8HRn/ANRQnVp8Go1qkJLtTUlfuZnRl1xPtcYaL+w7NVP8r2Z7ZmY/O11LLujHKMVCNSnRlOElvJ+MV2n/AKyxpqiqNYctct1W6poqjSYWHKtj8DlDUqOEoxkuE9xSmvzyvL3nrBOAAKfmXRrgM0nKdaFablJzd8TXsnJtu0d+0VrwQHO9utlMvyirGjh6VSM0t6o3VqSVpLyUt6T153XX7IeRkTRO7SvtlbMov0Tcuxw6OPxVqnlNOnwUl3Tl8yLOTcnn9IW9GycaidaYmP8AtP3bxoWQAA+Tgqiaauno0exMxOsMa6Ka6ZpqjWJa+AwawScU205OWvK6St28DZduzcmJlFwsOnFomimdYmdfz4Nk1JgAAAAAAAAAAAAAAAAAAJzZnaits83uWnTk7ypy4PtjL6r9vcbrV6q3y5IGbs+1lR7XCron85ur5FtJh88ivBzSm1d05NKa6/J5rtWhZW71FfKXJ5WDexp9uOHX0Jg2oYAA5T0oZfWp4hVp7rpTSp07aOO6m92S5ttzd/hYrcumqKt6eTrNh3rU2ZtU+9HGe3u+SlERdgAAAAAAAAAAAAAAAAAAAAAAAAAAfYycGmm01qmnZp9aa4MExExpK87J7ezw0lTxcnOm9FUt5UPxfaj28V28plnKmJ0r5KHP2NTXG/YjSeronu6p+Xc6fTmqiTi001dNO6afBp80WLl5iYnSX6egeOQ7e7U/Tc/BU7eBpybUtH4RpWUlpoleSVnre/UVeRf353Y5Q6/ZWz/V6fSV+9Mcur84dypEZcAAAAAAAAAAAAAAAAAAAAAAAAAAAAAF66PdrPEnHC1mlTbapzf1HJ33X91t6Pk31cJmNf3fYq5KHa+zfSa37fPpjr7e/rXPbPO/oTDTlGSVWVoU0+N5PWVudld+ol37m5RrHNS7OxPWb8UzHs85/O1xIqHcAAAAAAAAAAAAAAAAAAAAAAAAAAAAAAAA468w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00"/>
              </a:solidFill>
            </a:endParaRPr>
          </a:p>
        </p:txBody>
      </p:sp>
      <p:sp>
        <p:nvSpPr>
          <p:cNvPr id="18439" name="4 Rectángulo"/>
          <p:cNvSpPr>
            <a:spLocks noChangeArrowheads="1"/>
          </p:cNvSpPr>
          <p:nvPr/>
        </p:nvSpPr>
        <p:spPr bwMode="auto">
          <a:xfrm>
            <a:off x="1014990" y="2022563"/>
            <a:ext cx="9310688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PE" altLang="es-MX" sz="2200" dirty="0">
                <a:solidFill>
                  <a:srgbClr val="000000"/>
                </a:solidFill>
                <a:latin typeface="Constantia" panose="02030602050306030303" pitchFamily="18" charset="0"/>
              </a:rPr>
              <a:t>Propiedad Predial y entidades públicas que conforman el 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s-PE" altLang="es-MX" sz="2200" dirty="0">
                <a:solidFill>
                  <a:srgbClr val="000000"/>
                </a:solidFill>
                <a:latin typeface="Constantia" panose="02030602050306030303" pitchFamily="18" charset="0"/>
              </a:rPr>
              <a:t>    Sistema Nacional de Bienes Estatales - SNBE.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altLang="es-PE" sz="2200" dirty="0">
                <a:solidFill>
                  <a:srgbClr val="000000"/>
                </a:solidFill>
                <a:latin typeface="Constantia" panose="02030602050306030303" pitchFamily="18" charset="0"/>
              </a:rPr>
              <a:t>Ámbitos y Competencias en materia de Predios Estatales.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altLang="es-PE" sz="2200" dirty="0">
                <a:solidFill>
                  <a:srgbClr val="000000"/>
                </a:solidFill>
                <a:latin typeface="Constantia" panose="02030602050306030303" pitchFamily="18" charset="0"/>
              </a:rPr>
              <a:t>Entidad competente en materia de Propiedad Estatal: SBN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PE" altLang="es-MX" sz="2200" dirty="0">
                <a:solidFill>
                  <a:srgbClr val="000000"/>
                </a:solidFill>
                <a:latin typeface="Constantia" panose="02030602050306030303" pitchFamily="18" charset="0"/>
              </a:rPr>
              <a:t>Entidad competentes en la Propiedad Predial Urbana: COFOPRI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PE" altLang="es-MX" sz="2200" dirty="0">
                <a:solidFill>
                  <a:srgbClr val="000000"/>
                </a:solidFill>
                <a:latin typeface="Constantia" panose="02030602050306030303" pitchFamily="18" charset="0"/>
              </a:rPr>
              <a:t>Entidades competentes en la Propiedad Predial Rural: GORES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PE" altLang="es-MX" sz="2200" dirty="0">
                <a:solidFill>
                  <a:srgbClr val="000000"/>
                </a:solidFill>
                <a:latin typeface="Constantia" panose="02030602050306030303" pitchFamily="18" charset="0"/>
              </a:rPr>
              <a:t>Otros regímenes prediales especiales.</a:t>
            </a:r>
          </a:p>
        </p:txBody>
      </p:sp>
      <p:pic>
        <p:nvPicPr>
          <p:cNvPr id="18440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718" y="204107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116" y="3713729"/>
            <a:ext cx="1790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543" y="4057633"/>
            <a:ext cx="127635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57110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ChangeArrowheads="1"/>
          </p:cNvSpPr>
          <p:nvPr/>
        </p:nvSpPr>
        <p:spPr bwMode="auto">
          <a:xfrm>
            <a:off x="8014494" y="5095876"/>
            <a:ext cx="2257425" cy="287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PE" sz="16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Defensoría del Pueblo</a:t>
            </a:r>
          </a:p>
        </p:txBody>
      </p:sp>
      <p:sp>
        <p:nvSpPr>
          <p:cNvPr id="40963" name="Rectangle 10"/>
          <p:cNvSpPr>
            <a:spLocks noChangeArrowheads="1"/>
          </p:cNvSpPr>
          <p:nvPr/>
        </p:nvSpPr>
        <p:spPr bwMode="auto">
          <a:xfrm>
            <a:off x="8014494" y="4691063"/>
            <a:ext cx="2641600" cy="287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PE" sz="16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Tribunal Constitucional</a:t>
            </a:r>
          </a:p>
        </p:txBody>
      </p:sp>
      <p:sp>
        <p:nvSpPr>
          <p:cNvPr id="40964" name="Rectangle 11"/>
          <p:cNvSpPr>
            <a:spLocks noChangeArrowheads="1"/>
          </p:cNvSpPr>
          <p:nvPr/>
        </p:nvSpPr>
        <p:spPr bwMode="auto">
          <a:xfrm>
            <a:off x="8014494" y="4257676"/>
            <a:ext cx="2641600" cy="2873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PE" sz="16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Banco Central de Reserva</a:t>
            </a:r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8937625" y="3797300"/>
            <a:ext cx="1008063" cy="287338"/>
          </a:xfrm>
          <a:prstGeom prst="rect">
            <a:avLst/>
          </a:prstGeom>
          <a:solidFill>
            <a:srgbClr val="DAF9C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PE" sz="1600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SBS</a:t>
            </a:r>
          </a:p>
        </p:txBody>
      </p:sp>
      <p:sp>
        <p:nvSpPr>
          <p:cNvPr id="40966" name="Rectangle 13"/>
          <p:cNvSpPr>
            <a:spLocks noChangeArrowheads="1"/>
          </p:cNvSpPr>
          <p:nvPr/>
        </p:nvSpPr>
        <p:spPr bwMode="auto">
          <a:xfrm>
            <a:off x="8014494" y="5927726"/>
            <a:ext cx="1892300" cy="287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PE" sz="16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Contraloría General </a:t>
            </a:r>
          </a:p>
        </p:txBody>
      </p:sp>
      <p:sp>
        <p:nvSpPr>
          <p:cNvPr id="40967" name="Rectangle 14"/>
          <p:cNvSpPr>
            <a:spLocks noChangeArrowheads="1"/>
          </p:cNvSpPr>
          <p:nvPr/>
        </p:nvSpPr>
        <p:spPr bwMode="auto">
          <a:xfrm>
            <a:off x="8014494" y="5511801"/>
            <a:ext cx="1892300" cy="287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PE" sz="16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Ministerio Público</a:t>
            </a:r>
          </a:p>
        </p:txBody>
      </p:sp>
      <p:sp>
        <p:nvSpPr>
          <p:cNvPr id="18440" name="Rectangle 15"/>
          <p:cNvSpPr>
            <a:spLocks noChangeArrowheads="1"/>
          </p:cNvSpPr>
          <p:nvPr/>
        </p:nvSpPr>
        <p:spPr bwMode="auto">
          <a:xfrm>
            <a:off x="8278813" y="2773363"/>
            <a:ext cx="1008062" cy="287337"/>
          </a:xfrm>
          <a:prstGeom prst="rect">
            <a:avLst/>
          </a:prstGeom>
          <a:solidFill>
            <a:srgbClr val="DAF9C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PE" sz="16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ONPE</a:t>
            </a:r>
          </a:p>
        </p:txBody>
      </p:sp>
      <p:sp>
        <p:nvSpPr>
          <p:cNvPr id="18441" name="Rectangle 16"/>
          <p:cNvSpPr>
            <a:spLocks noChangeArrowheads="1"/>
          </p:cNvSpPr>
          <p:nvPr/>
        </p:nvSpPr>
        <p:spPr bwMode="auto">
          <a:xfrm>
            <a:off x="9617075" y="3289300"/>
            <a:ext cx="1008063" cy="287338"/>
          </a:xfrm>
          <a:prstGeom prst="rect">
            <a:avLst/>
          </a:prstGeom>
          <a:solidFill>
            <a:srgbClr val="DAF9C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PE" sz="16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CNM</a:t>
            </a:r>
          </a:p>
        </p:txBody>
      </p:sp>
      <p:sp>
        <p:nvSpPr>
          <p:cNvPr id="18442" name="Rectangle 17"/>
          <p:cNvSpPr>
            <a:spLocks noChangeArrowheads="1"/>
          </p:cNvSpPr>
          <p:nvPr/>
        </p:nvSpPr>
        <p:spPr bwMode="auto">
          <a:xfrm>
            <a:off x="9617075" y="2789238"/>
            <a:ext cx="1008063" cy="287337"/>
          </a:xfrm>
          <a:prstGeom prst="rect">
            <a:avLst/>
          </a:prstGeom>
          <a:solidFill>
            <a:srgbClr val="DAF9C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PE" sz="16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RENIEC</a:t>
            </a:r>
          </a:p>
        </p:txBody>
      </p:sp>
      <p:sp>
        <p:nvSpPr>
          <p:cNvPr id="18443" name="Rectangle 18"/>
          <p:cNvSpPr>
            <a:spLocks noChangeArrowheads="1"/>
          </p:cNvSpPr>
          <p:nvPr/>
        </p:nvSpPr>
        <p:spPr bwMode="auto">
          <a:xfrm>
            <a:off x="8278813" y="3254375"/>
            <a:ext cx="1008062" cy="287338"/>
          </a:xfrm>
          <a:prstGeom prst="rect">
            <a:avLst/>
          </a:prstGeom>
          <a:solidFill>
            <a:srgbClr val="DAF9C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PE" sz="16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JNE</a:t>
            </a:r>
          </a:p>
        </p:txBody>
      </p:sp>
      <p:sp>
        <p:nvSpPr>
          <p:cNvPr id="40972" name="Rectángulo redondeado 22"/>
          <p:cNvSpPr>
            <a:spLocks noChangeArrowheads="1"/>
          </p:cNvSpPr>
          <p:nvPr/>
        </p:nvSpPr>
        <p:spPr bwMode="auto">
          <a:xfrm>
            <a:off x="3028950" y="1949450"/>
            <a:ext cx="1292225" cy="741363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PE" sz="18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Poder</a:t>
            </a:r>
            <a:br>
              <a:rPr lang="es-ES" altLang="es-PE" sz="18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ES" altLang="es-PE" sz="18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Legislativo</a:t>
            </a:r>
          </a:p>
        </p:txBody>
      </p:sp>
      <p:sp>
        <p:nvSpPr>
          <p:cNvPr id="40973" name="Rectángulo redondeado 23"/>
          <p:cNvSpPr>
            <a:spLocks noChangeArrowheads="1"/>
          </p:cNvSpPr>
          <p:nvPr/>
        </p:nvSpPr>
        <p:spPr bwMode="auto">
          <a:xfrm>
            <a:off x="4935538" y="1922463"/>
            <a:ext cx="1219200" cy="746125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PE" sz="18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Poder</a:t>
            </a:r>
            <a:br>
              <a:rPr lang="es-ES" altLang="es-PE" sz="18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ES" altLang="es-PE" sz="18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Ejecutivo</a:t>
            </a:r>
          </a:p>
        </p:txBody>
      </p:sp>
      <p:sp>
        <p:nvSpPr>
          <p:cNvPr id="40974" name="Rectángulo redondeado 24"/>
          <p:cNvSpPr>
            <a:spLocks noChangeArrowheads="1"/>
          </p:cNvSpPr>
          <p:nvPr/>
        </p:nvSpPr>
        <p:spPr bwMode="auto">
          <a:xfrm>
            <a:off x="6796088" y="1927225"/>
            <a:ext cx="1157287" cy="741363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PE" sz="18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Poder</a:t>
            </a:r>
            <a:br>
              <a:rPr lang="es-ES" altLang="es-PE" sz="18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ES" altLang="es-PE" sz="18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Judicial</a:t>
            </a:r>
          </a:p>
        </p:txBody>
      </p:sp>
      <p:sp>
        <p:nvSpPr>
          <p:cNvPr id="40975" name="Rectángulo redondeado 25"/>
          <p:cNvSpPr>
            <a:spLocks noChangeArrowheads="1"/>
          </p:cNvSpPr>
          <p:nvPr/>
        </p:nvSpPr>
        <p:spPr bwMode="auto">
          <a:xfrm>
            <a:off x="1081088" y="2905125"/>
            <a:ext cx="1835150" cy="6096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PE" sz="18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Gobiernos</a:t>
            </a:r>
            <a:br>
              <a:rPr lang="es-ES" altLang="es-PE" sz="18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ES" altLang="es-PE" sz="18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Regionales</a:t>
            </a:r>
          </a:p>
        </p:txBody>
      </p:sp>
      <p:sp>
        <p:nvSpPr>
          <p:cNvPr id="40976" name="Rectángulo redondeado 26"/>
          <p:cNvSpPr>
            <a:spLocks noChangeArrowheads="1"/>
          </p:cNvSpPr>
          <p:nvPr/>
        </p:nvSpPr>
        <p:spPr bwMode="auto">
          <a:xfrm>
            <a:off x="1116013" y="3790950"/>
            <a:ext cx="1835150" cy="741363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PE" sz="18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Municipalidades</a:t>
            </a:r>
            <a:br>
              <a:rPr lang="es-ES" altLang="es-PE" sz="18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ES" altLang="es-PE" sz="18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Provinciales</a:t>
            </a:r>
          </a:p>
        </p:txBody>
      </p:sp>
      <p:sp>
        <p:nvSpPr>
          <p:cNvPr id="40977" name="Rectángulo redondeado 27"/>
          <p:cNvSpPr>
            <a:spLocks noChangeArrowheads="1"/>
          </p:cNvSpPr>
          <p:nvPr/>
        </p:nvSpPr>
        <p:spPr bwMode="auto">
          <a:xfrm>
            <a:off x="1154113" y="4832350"/>
            <a:ext cx="1835150" cy="741363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PE" sz="18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Municipalidades</a:t>
            </a:r>
            <a:br>
              <a:rPr lang="es-ES" altLang="es-PE" sz="18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ES" altLang="es-PE" sz="18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Distritales</a:t>
            </a:r>
          </a:p>
        </p:txBody>
      </p:sp>
      <p:sp>
        <p:nvSpPr>
          <p:cNvPr id="40978" name="Rectángulo redondeado 28"/>
          <p:cNvSpPr>
            <a:spLocks noChangeArrowheads="1"/>
          </p:cNvSpPr>
          <p:nvPr/>
        </p:nvSpPr>
        <p:spPr bwMode="auto">
          <a:xfrm>
            <a:off x="8237538" y="1744663"/>
            <a:ext cx="2389187" cy="904875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PE" sz="18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Organismos</a:t>
            </a:r>
            <a:br>
              <a:rPr lang="es-ES" altLang="es-PE" sz="18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ES" altLang="es-PE" sz="18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Constitucionalmente</a:t>
            </a:r>
            <a:br>
              <a:rPr lang="es-ES" altLang="es-PE" sz="18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ES" altLang="es-PE" sz="18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Autónomos</a:t>
            </a:r>
          </a:p>
        </p:txBody>
      </p:sp>
      <p:pic>
        <p:nvPicPr>
          <p:cNvPr id="18451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7" t="24100" r="51968" b="67500"/>
          <a:stretch>
            <a:fillRect/>
          </a:stretch>
        </p:blipFill>
        <p:spPr bwMode="auto">
          <a:xfrm>
            <a:off x="4972482" y="3513235"/>
            <a:ext cx="1555153" cy="9333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2" name="Rectángulo redondeado 2"/>
          <p:cNvSpPr>
            <a:spLocks noChangeArrowheads="1"/>
          </p:cNvSpPr>
          <p:nvPr/>
        </p:nvSpPr>
        <p:spPr bwMode="auto">
          <a:xfrm>
            <a:off x="4281488" y="2971800"/>
            <a:ext cx="2876550" cy="22193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>
              <a:solidFill>
                <a:srgbClr val="000099"/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8453" name="Rectángulo 3"/>
          <p:cNvSpPr>
            <a:spLocks noChangeArrowheads="1"/>
          </p:cNvSpPr>
          <p:nvPr/>
        </p:nvSpPr>
        <p:spPr bwMode="auto">
          <a:xfrm>
            <a:off x="4330700" y="4633913"/>
            <a:ext cx="282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1800" b="1">
                <a:solidFill>
                  <a:srgbClr val="000000"/>
                </a:solidFill>
                <a:latin typeface="Arial" panose="020B0604020202020204" pitchFamily="34" charset="0"/>
              </a:rPr>
              <a:t>Ente Rector del Sistema</a:t>
            </a:r>
            <a:endParaRPr lang="es-PE" altLang="es-PE" sz="18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8454" name="Cheurón 1"/>
          <p:cNvSpPr>
            <a:spLocks noChangeArrowheads="1"/>
          </p:cNvSpPr>
          <p:nvPr/>
        </p:nvSpPr>
        <p:spPr bwMode="auto">
          <a:xfrm rot="-9888635">
            <a:off x="3567113" y="2900363"/>
            <a:ext cx="387350" cy="636587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>
            <a:lvl1pPr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99"/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8455" name="Cheurón 29"/>
          <p:cNvSpPr>
            <a:spLocks noChangeArrowheads="1"/>
          </p:cNvSpPr>
          <p:nvPr/>
        </p:nvSpPr>
        <p:spPr bwMode="auto">
          <a:xfrm rot="-997124">
            <a:off x="7491413" y="2936875"/>
            <a:ext cx="387350" cy="635000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>
            <a:lvl1pPr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99"/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8456" name="Cheurón 30"/>
          <p:cNvSpPr>
            <a:spLocks noChangeArrowheads="1"/>
          </p:cNvSpPr>
          <p:nvPr/>
        </p:nvSpPr>
        <p:spPr bwMode="auto">
          <a:xfrm rot="1571609">
            <a:off x="7380288" y="4848225"/>
            <a:ext cx="387350" cy="636588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>
            <a:lvl1pPr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99"/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8457" name="Cheurón 31"/>
          <p:cNvSpPr>
            <a:spLocks noChangeArrowheads="1"/>
          </p:cNvSpPr>
          <p:nvPr/>
        </p:nvSpPr>
        <p:spPr bwMode="auto">
          <a:xfrm rot="9659536">
            <a:off x="3657600" y="4852988"/>
            <a:ext cx="387350" cy="636587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>
            <a:lvl1pPr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99"/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03350" y="121414"/>
            <a:ext cx="9161463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PE" sz="29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PROPIEDAD PREDIAL Y ENTIDADES PÚBLICAS QUE CONFORMAN EL SISTEMA NACIONAL DE BIENES ESTATALES - SNBE</a:t>
            </a:r>
            <a:endParaRPr lang="es-PE" sz="2900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Elipse"/>
          <p:cNvSpPr/>
          <p:nvPr/>
        </p:nvSpPr>
        <p:spPr bwMode="auto">
          <a:xfrm>
            <a:off x="1828143" y="3517726"/>
            <a:ext cx="3162146" cy="253566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ÁMBITO AGRARIO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>
                <a:solidFill>
                  <a:schemeClr val="tx1"/>
                </a:solidFill>
                <a:latin typeface="Arial Black" panose="020B0A04020102020204" pitchFamily="34" charset="0"/>
              </a:rPr>
              <a:t>(Rural – Comunal)</a:t>
            </a:r>
          </a:p>
        </p:txBody>
      </p:sp>
      <p:sp>
        <p:nvSpPr>
          <p:cNvPr id="11" name="10 Elipse"/>
          <p:cNvSpPr/>
          <p:nvPr/>
        </p:nvSpPr>
        <p:spPr bwMode="auto">
          <a:xfrm>
            <a:off x="4337981" y="1231725"/>
            <a:ext cx="3162146" cy="2535667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dirty="0">
                <a:solidFill>
                  <a:schemeClr val="bg1"/>
                </a:solidFill>
                <a:latin typeface="Arial Black" panose="020B0A04020102020204" pitchFamily="34" charset="0"/>
              </a:rPr>
              <a:t>ÁMBITO URBANO</a:t>
            </a:r>
          </a:p>
        </p:txBody>
      </p:sp>
      <p:sp>
        <p:nvSpPr>
          <p:cNvPr id="12" name="11 Elipse"/>
          <p:cNvSpPr/>
          <p:nvPr/>
        </p:nvSpPr>
        <p:spPr bwMode="auto">
          <a:xfrm>
            <a:off x="6847818" y="3517725"/>
            <a:ext cx="3191609" cy="253566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dirty="0">
                <a:solidFill>
                  <a:prstClr val="black"/>
                </a:solidFill>
                <a:latin typeface="Arial Black" panose="020B0A04020102020204" pitchFamily="34" charset="0"/>
              </a:rPr>
              <a:t>ÁMBITO ERIAZO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dirty="0">
                <a:solidFill>
                  <a:prstClr val="black"/>
                </a:solidFill>
                <a:latin typeface="Arial Black" panose="020B0A04020102020204" pitchFamily="34" charset="0"/>
              </a:rPr>
              <a:t>(no agrario)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828143" y="114300"/>
            <a:ext cx="789622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PE" sz="29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ÁMBITOS Y COMPETENCIAS EN MATERIA DE PREDIOS ESTATALES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data:image/jpeg;base64,/9j/4AAQSkZJRgABAQAAAQABAAD/2wCEAAkGBxMTEhUTExMWFRUXGCAbGBgYGB0aIBcdHSIdHSAfHh0fHSggHholHR0YITEnJiorLi4uGB8zODMtNygtLisBCgoKDg0OGxAQGy8mICU3NzU3Ly0vLS0tLS01LS8vLS0tLy0tKy0tLy0vLS0tLS0tLS8tLS0tLS0tLS0tLS0tLf/AABEIAKsBJwMBIgACEQEDEQH/xAAcAAADAAMBAQEAAAAAAAAAAAAEBQYCAwcAAQj/xABEEAABAgQEAwUFBwIEBQQDAAABAhEAAwQhBRIxQQZRYRMicYGRMkKhscEHFCNSYtHwcuEzgpLxJHOiwtIVFqOyQ0Rj/8QAGgEAAgMBAQAAAAAAAAAAAAAAAwQBAgUABv/EADcRAAICAQMBBAgFBAEFAAAAAAECABEDBBIhMRNBUWEFInGBkbHB8BQyodHhIzNC8RVDUnKCsv/aAAwDAQACEQMRAD8A4zGxVOoNZ35QRJpe8Qdrn9I69enrB4qSl+a7eA5+dh1gbMR0jWPACPX4iRoyAjcG3EESaMqLJBO9htzblBIDZfSBpTG+VJeGq8Amy0oXMQoS1AEKbUHk8WmBcGS52XsZippe7IIADDcs932EcrKTUqylRZnPU0Z5R0L7NJfZpmAguqagD0I/eGdbwvKk1ASoKSgW7zHbodzDKRKkoqAmTdOYHxISTGP6R1As4qmppsI7PfKnEkgJHheB+HgVySo9fQFoCraol4+YfVZJCANw/rGP2qWWriW2HZU9i04o7ydQQPUw0rZbJHURO184qsdyB8RDKrqntAi42y+08R1SyfwgfCFk2rKJiUj3y0FzqzKnKOUKJSs1QgnRIKj8h84OWUkKINAbJMI4lSRImO5GXQ33ES4XT9mLLlqbTUQ/4srT2E0pF8tvIiI7hySaieJcxxYkw5ixh1NeM7kCap2KGWWBflAXEMkTZKZqScz94QBjCwJy0g2SogeUZ09Z3Ck6GHVwbNrr1lQwe1M14TQrm6skDcx5dHlUcz5NMwFgYxpqlQWEv3Xjo3DuHy5qVy1F0TEKCRyP73ic+Y4yPOcgsdekB4Qr5MhKkllIWO8TdxyPSJ6dTSRNmmWXl5vwxyB+ghTglKsTlyVgjKSD0Um3zh5huErchfdlpupT7D6wF1GJmtusY07K/rNGUo/hh9doUTaRlFSiObH5ka+W8MjMJylPIEDkCLf7anw1xmYclReYS35Qbk/qPPw+EGUGYeStxgKBnLpFt1K/bnyF4IVLaylZebnvHyDlI8o2VQWBllkSx01boA5hQmmShRKlE+Y/+oc+pEEXwlIemoSk90lvypSwPiSXMaqetAvKSVbqSVEqT1ADW6iNuGKQQ+UeY+hJPxgOuNQF9wqSnZu4Po8Xq5wjtK8wzFIQ987BBH9Tj4iKvh2q/CurNfXnYeR8o57JQXd0oWde8GX5Alj8IseFKb8JbBu/cB2BYaOLRCggwuL80qTU2jFNTA6ZUfNSzQezGaEay6thaAqurUqwEeVJypvHynmAxJJ6SAB1g8ikLw7lJYRjLUGgmWxiVUDpKlpqTM2j7H3tUp3j0TYkcz8z0lBNnKyyZE2YHzKyJLr9QWGvPV4c4XwDW1WYplJlsbmYtm/S3ToIc4XPnyARKKkBemW2cc33EA1VVPW6ipTHmoq/m5h3CiN+QfGB1Pa4xeRhz3D/AF5xdUcNmWvs5lRLS7BQSEhm6uT6C/WHmIYNhkiWFfeJ8+bYNl7vk7WgDC8AlLKlTqiVI37wUSfAJDwdIpqAIUZtRNUoOAJcqx5XWR8ob7JCtH95nNldX4/YxvS8eSyhCZkg1CUBkpmFKQGtYJB/ghlg3HKu07lPLlpNglAP8eJHBfupmOZS1pHulWV/MP8ACH9TPRnBkU6JSRqxUT5nn4Qrk0WNU9Qc/p9/pD4tW75Kbp5fde3vh3Ff3pc4GcDKewYAlvLWCOHuHzJl55lyu6SzNZtPOAazjeelJSlQQQWJygnTmp4IwLHVzpSs6irIWD63jD9J4WGBnNd3zE1cGSmGMXKekpBlcgE7loWYkEpKdhmALcjDiVVASmtcCJjF5pUtAH50/OPPHCvqgRzGSWMpaeWkkoAAAEAJoQsqclhygyTMCVKUTHzC5oIWoxU4w1AecgMRZgExX4qZZNiD8IMVSJS5AY84Sz5j1cvwMPq6oAHlEriAFyzEiqiDHpYNJUKJulP1ES/DGIrE7Ot/YYEjbaKPEVZqSsPQD5ROSwtVCcwyrlFkltUlreF40tGtYvaZxbkrJfFZZTNVm3JPrAOY+7FPh3Dc+qZRGVH51Fn8H1hn/wCwkIv96T4WP1jWXKqrRPMTfGd3HSS/Dt5rrFgIp8PxRNNOQc3dJZuT7wXVYe6UIQbJHsgbnfqTE5jmBTQAcqnGjhvjpCjMmZ/W4EKu5F4lpidEFTjUyUuVpGZuY3HXSFcmoTOCkEFI0U4IPg0C8F1s6S6JjkapB2G4ivnIlVPeHdKfaXo3jzMJ5kCsQTZ7jCIbE1U2DJITkVdQzEsWHQq2OzCF1VQTUklBlqA0KSlIYeeY+TQZKrpYM0zHEmUtKEJHvAvcgc4Pk1ExKSpSpcmnDFJSDmynSxT4P4wdXYdZmsATISpnzQWM0E/ll5B6lRB+Bg7CMOmzXzywE81AKJ8wAPhFJiVJKqkPLmTVKBbMg/QhvlA/3VUqTlZZLaKYKJ9WJ8CYaRgRcERUnVqmIWpOUJRoHIT8HECViDqFSh4kfR4xnV7KZbkg6TJaVEepzD1jbVqkLS/fQf0gEehU49TBK8ZSaJcwuHUk+GT/AMovuDJxVJWk/n5g7DlHO/uGb2JiFdLpPoRfyeOg/ZrRESZmcMRM/wC1MXRRuhMZ5lZR0jXMYTpYSsW1g0VTAho0TkFYuWI0g5quIwLvmfK+UkpYawJKkBCXMbKhWQObwBWVSpgsGSPpFGIuWUQyXMGsfZNeDYiNOGVCAllOTASZ47Rkgi7F4gkgCdV3GE6Y9mj0ak1IB71uUfI6gZFmLaRSOzlLMv8A/WOW9h3iWA/jPEXjQlSpYPYpTMzFSEXcIOhW+zaDUu5sz2VXLlpp5KQpsssgOpL9XY6xyTEcclqWorWpSiouSCenKL6PP2hZSaA/mU1WOkRx15+nMN4ipshkEf8A5JKV+GYO0CUGHTJyglAcmwJsLX18Io66ppaiXSKC05kyUoWClXdaztYnyO0O8GQmQMy1lCSCwlyyRcb9xYv1jQ039vjz+ZiOryKcm49ePkL5kf8A+nTaaYxAJG4Lp31OzMYOqcTUopQhLFTOdG63sCfgIpaXAV1ExBlTTkWHKrOAXBJS4U/lvFLTcEIDBaivmrPc6bZbb6kwvk1Dgcffn/EdXHhHX78vP2zlOISPa55hZx15bQ04dm5JcwEEaedjFpjXCkpJV2KLhIKU6sSeqSCPkxiaxdCkJAWqW7FghKEsOoQlI1fWENa6PgKEm+Izi5y2ooH78I8n1vdF9oX06881HQufIfu0LpFchctJKgLbnlGOHYgjtsrgd20YAwkWa6RwCo7rasmzxvw2sKZTgsSo/tCasmpSCSsMzxnSLeUm9mf1gWykuRXE30kx6oHYIJ/nxgysri51HMCwbrCqkno7VYzXyi3rGFbUITzc6WIuYuUshZbbZlDgCx2d/fWevT6Qm4nlVeduyzym9259NWj7itR2ch0lsocF7vzjHAOKE1Cfu81eSZpLmC7nkQbH6+MN6VSykjpBMaa5PU1JUT1dlLCgRqDbKPPSDa7h2dIbNnAI9vM4eHUvihdNM7KpQCoe+iwUNjFHiapVRIVKKwkLHdUdjsYMzMCAKqWcd9TnfFVXOpFyVS1WXKSpyN9D9PWNOGfaFVhaQVJUCWIUHBhz9pWFTOwpWGbs0FClDTRLeRYxCYdhU1UxISm4L68vpDyJi2W1XEyW3cdJ1Cro5VQETZYEieO8pAuiYNx0P8I3j7ilSnuBwkaZf1eHOEM6VOAZKkkjQA38owwvEwJkszfaB35sR6xlOGyJZ7vCOKoBm2hqBNVNQvurBUAWbMEmz/qDAeGukNKfESJjzH7MSS6f1I2I5tCOtGWYtaR75UD4kmG6JqZiUq2VZzsdCk+I+QMPbQQJkk8mP5c+aoPTKlpkkOxTq2pDb7MeUfamTJUklMwTCQ7IVr4JeEmFVeVqdThKipGbcE3bwINvLyb55clTypImLWl1Mzm9r8zfxaBMpUyQbiSsol/mUtP5JgKVD+kjveRfwMLlUiVJOQhbbd1Sh5anyPkIs6+iWoAla0BV2SQQOhEIq2gTmJmJUDtMyZT5kEg+MFR7lCsjp5lkkd1+TlB+LiOifZuspppgOb/Fs5BtlToxZtYmaqQXZeWcnYqS6gOigHUPLzEVfAGHgSZpQwHaaAk7J1Bdj0cw1jNmSlXK2WAsbefzjSqYL30LeMAVlSkKUn8trb/teMEYohCQVpUL6pDu2z7QbcO+H2mersTQxTlJLi5jGjqUZbzEgA89uXzhHNrErUtdkAl2O0eAlLBCFgpCnUdAOfXLAg5u4TYKqMaSekk5DcGx6CN0ylIV2ii5Ufj/ALQgl52JCglruBy0BL6Ruqq6ZNTLQvLuRlGnU9Y4NxyJxXniHTq8oGZSc6Qba7x6FVQmZKy51EoIOXltpyP7x6O3kTtoM4bKUEkFtPrGp3MUcw1CqYSc8nsgQpswdwkbtq23jCevoVyOzUrKe0SVJyqeyVKQXtYuk+REGVrFRZl5uX2D4fKIlJUgFkpBIe50exHSLyjpiQBoAAO8TrfTyHWOTSpUtCZdSVnMpb9mNDlykufy3+njdUPGcsoSJklRTmJVlXr3SBokM1zE48zKbWL5sCuKaXOCpElSphuSAhTO7C48NYcnFEs4Qr4D6xyuj4/CTovfUJPhuOj72h9I44l5Cbg5d06nfRVuh6xzOW5rmSilAB3SvqCJhBAmJI2BHebne/nEjj+Cy1pCVg5gVeQJBDc9fhGmT9oKQ13boee1uX8Maq7HUVCc4cK976Nc6Rl66xjJU88fOaGlY7qlJJw2WmUO6lgGAaFdLh8pVQDkS4SWsOYjdU1vdA6QtoK3/iU31SfoYxKBfj3+cbF0Y+xChlsQUJ9IW0XDkjsvZLeJ/ePYjXdYJo63/h09Q8UB6kWB91IG4CbOGsHlSgoISAVKJJ3O2sE4vTIUCkgEQJhVZZd9Ff3+sa62q8P3i7UUF/mPfI53xdiuCyBQTVJlglMv2jdWoGpvHM5MjvAC0dSqJ3a0UxGY9908/e/tEtgnDijOyqcpd1Ehu7y8TGnpMoTGQTzOIJbmauMJCjSyZyh3yQAeb/x4WignTacrmTMqUs4Gw0fq0POMsSNTVyqaSl0SPabR9PQD4mGFLJKVAZCpGigRZvrF82ZsaqFHPX3fzIRQ13PcAYnLCF0pmGanVOcag2KW5DVupjViEmlTNmJRnkzBZsuZJGobdjaAZfDQE9S5czsU5syWDlP0iyqUU65a6sITNmSUsphmLC5Yc7vFnIccH95A9XrOa4ZSVqlkhC1B7lXdA8CfpBmI8P5z35gTdzlufXQRtxTjFcxJ7INye/wELVTpkynJWSVEF9ucXO6w1Ad0keB5hE5QYJBJaz6uNHgmTOEsZCSUqF+h2I6g/WMMMlDIkkaJHq0bHKlEkBtoKTQqZp6xrndIzWUCA/Mi4v1GZvKDcKxU5Fj30ggPuSGF+pPqesKaOd2jy1Bj7p8C480m/g/SMZSwF5VCykkNyLEN+3VoqRYlekrZUpAWVBUxSQez7MKJAIDkkbtGhf4yWToTYqQQ3yV5iEcnEVy5iV6pSrMpvfStIAWOoa8ZDib8OSQBdBCw3vpYO+zh7dOkCGMg8S26LqmeZaiiYhw+ocjx2IPV38YZUGLFEky5ThK15yrRTsAA6dRbW5Pk0BTqoTXOu7E5snUHdHXVO9tMaYd7KfF7X9LecHs1L4B68Pwys/FIBcH2r3HX1PxihxSqlopihSSsrDBiwG7vzERaJ0uTOlqKCQTsXYi731u1ooMUqFlAVlOXUAj5/KCISFIjbrbAzRJkLWgupkEHKVBvSzk+sJ6umISmxSAr2huRt8YMl4iSgAp7yUslzZvnG9NYk5FrOWWL9M2hDfCOAUiTbAzXQ4goJPvOcv1j33+4CVZTmDEsw6Qn+8AFRSohJPdSGGXxMC4gFqfXLr6RFydstsYp6hcpCyUqSCWQkMxO5vf6R8jRwtipTJEtSVlIFiBZQ2YnlHoOUV+bgNzLxU4uuZL2EC1M52BJIGjl28I6HO+zxJS6AonqpvpE7U8JrBYS1v4EwVREywETU09J5g+BP0hvJrVy0skuNbBmgnD+GkFQC2HN0gxVUnD8hJAAlt/y0f8AjEHG4PAkdokiJdRnLvfrDAzlBLNbxH7xbycOTmZKZLf8qWf+yHlLSAe5K8paB8kwJu0HdCBlP3/E5IipD2Ifqf51h7hlb3F3jsfD1Okk5kI/0iIb7XSEzZKUoAdKrJAD3HKAZMfaCzGcT0aqD1OIOkX2gOkr2mp03+XOEQqykALBBaz79Yzw+UuasFDWcubCwNvE6eMJjTBQYxvj/EsRd7MG569YPl17Skh/dDxEV9WdLwWrECUgAlmv1iraO1AkB+6VOE4h/i33f4CPmI4iC7OB1iVw2vGZd7nSPVtdYkk35xJ0nrVO3i7lPhi1TpKZaVZTMUbja7n4Aww4jxdNKkSpXemEXJ5bkxKUmM9iEKTcpFvRvrGlM/OvMq6lm5McMNEkji5bf4S3wfEFLpjORKBKR3svT4xO1PFFUuXMmFCZaEFi7kvD3gdBCaqV7pRmHxB+QgXhyjTUUpC090qKmO5/aIdkxDceROFkyNpKxc1RXPVMy6oSCEg+I5Q/4NxsU1QEqBEqccqn0fRJ9Sx6HpGFbgIzgklKXY+HSDcSwdCE9gpWZM1Lyl6EKG3jeLfisZoj4eEuMXFd8TcX4MumquzlD8OZ3pTct0/5T8CIY4XShEkKmnQepiqw2SudTS0VKR2yBru+j9Mw18YRYhjQlFCJlKibLJIGYMUt1icrnJSCVxrXMAJSoBj7Vz0e8em04DB/GNdPLBK1pGVBUSkflD2HkGHlAM2YSbGGNvEzG6mEImkGxZjrB9RPE2WZqWzyyFKA6b+BHyhTOW7B2gXC6wypudu77Kk/mSbEfzeLKJQmOqOYEJVJUXyKOU75VFw3Xp1A3MaJ0jIsnVJPebQh2cdQdfF9o9iVO34ksFScu2vd/dGZj+oRulqyzFAg5JgCgW0UplOOii4bmOscfGdPn3djmSbgvy8/Hrod42mtCUGYEup2Cb93m493k2j+kaFJ7JRUC6dg9gDpf8p57F4ME6WqRMSAy1EEEi6CGsf5vECjDYPziAoq3mJUWYbNa+vnFjjNbJVSLRn7xHcANydfSOey5SmfOCQXIgusWSxBgisVBEeZAxB8IbhOGzFsVLZL3GpI+kPuJqSX2KEyw639kWCRv6loQ4DVLAIAzHa8PKeRMWXWSDy5dIslbalHvdckewykgpN7+ENMKwBM4qUpZSmWQVflt7vMuItxhyVAApGnKA8Sky0JGwBuObRK49psyDlvgQaqkqZKm7qvZ6gR6CZU12OoAsP2j0FgoMavskFRBIAcgBz6CFsniCXPH4ZJe9wR6voYDOKagszXiV4WWuZNmhCsksqISQHN9W2Bd7mCFyvSA/Dq3WOJdbLXUKQn2066/ODq6ulyWVNJAJYMCXPkIW1OCyqTtJqTOXMAzKCilyByZOwu28a+1RUy5JWo9kqYGULMXAD8gVEDaCdoQPOV/DIfGP6BWcdogKKeeUj4G8ETsflU6c01RA6JKi+mkTfE6qmnldrIWvsx7SXuBzBAFh/DCtOCT5lOKtc05mzpRsd7nnAWvvEOMSVwZ0/DOPqOUnMvtwDv2Ey//TE5xdjEqumSp1NmUmUVJWFoUjXKW7w5ER6goUinQtQzrUUZlKue8Q7cme0F4jJkIUApfZBTKJEkLSTo5IUlQUwANyGAicOJcrbYHUucCbx184hq5CVCwOXZwXH1hhgyOwlZVC5JNg7jUQ5k4YJqSJNVImA7KGQ/MsfEGMpMyppu63dPuq9k9AWIPkxMGb0ZhK7LPx/iI/8AI5+pA+H8yRxOkExXcZ1PuzmCf/aK1IT2RlqLXTnAL9AWeHuISu2VkVTKSpQcOAlKjyBe3TU/KDKPDp0tLTJQbdMwBh4LBQr1JiV9H4lAAJ+Ikf8AIZr6D4GTWF8Gzgmb2iEhVilJUArr3Sz+Tx9qOAapTBKZfe0/EHn5ttF7RLStJRLmlKhpL7YLHgGIUPRUSeM8WiROKEZwoWUJzkA9AMqk9DmaJGhUsTZhPx7gc1BMW4aTJkKmrDIQl16HTWwvq0RNRikr3CdeRtDnH8RqKiVOmCcDK9+WpYJTezAsSeVtjcxFAQtl0iYm4JMc0uobKhJnS+CeNqWnEztlKBUkgMhSnfwEbqHjukly8ozA7AIUwHpHLwIyCYTy6LFkFNcdVmE6riPGmHzUgdqtJ59ks/IQqncayEFJSe1yAhBKCGfXW40EQGWB6hUUx+jsK9L+Ml8zKLl5I4+V94RMf8PRaWuQdT4jUQ+xLjDDZwKVqWxu4lqdJ5i0cjlqYwVlgr6THxK48zHmXMzFpJCUIUSgDUpIzDa3UQCutBfLc7WhfTo7iWvYa8/qI3qScobT8zQLdRm+voPTsoYk8+Y/aZiqaxuDdQ5+HI9YbUqKaauWApYmKYEAG9vQK2d2uYSJl8gTyPh8Id8JUq11CWUO65J94eDONWuYHlybVLeEHk9CaZFJs/EftKSdgs6VLDoGRDghSh3pZGp2J/giQ+9yZYGRaiUkhNiO4To/MF28Y6FxlUTEU6yHP6uTc/w45QU8tWu8LaHUPnDFul0P5iul9FYsqksT7o+RjMouSSX2KTv7Q/pJuOWYx6imy5hJKymW7MAXJ5c9Gv0hCpA0GvOGeCLQgKKu6rYmHgR1hM/ovHgXcpPv/wBRzU4TcKQoiXqWDn0FzH2SimUkp7TvPqo5G8QpiPOM04tKQlLEFZsLgueg3jTXYechWEJJF2Ifu8hq/wAIvi9bqJm5/U/KYVgCqfMVhRVkOocjy5+IimGNyZQBWSAo2ZClH0SCY5zQ4kKeYo5XSo2dOnl/NIq6GeVS1LOoHd/S9reENABekULs/WUNBxZTLWtAKyUFiDLWm/JlAQvr6iWpRUvNkezJKm8WETuL0/tz0qPaAOp7hbAa8iw2gKg4qFhNQpJOhUkpB633Z4DlZweBYhsQTvNGUsvHqYKyJmXZ2yq09I9E9WyEqAnStAq6QOf1do+xYN4CRQ7zEvFPbSpnYpAV2vsrGjbv+U7wElK6FEtXaoUFjVJNiXsXAbnDCqVLqJqQjMlaDmzBRICRq4Oga2xhviGDyK2QtjkvaYTv/SPd28tYvRbrOvb0iSVik+YhUxIUoJBKja4Fiz6lthGfBdSZwVL7N82YlJ0AcljySp2fa3KNmJyzR0qgUBSmYLSHAfqfZGzaW5mN+HVkujkZjuA7arUzBIPT94r14Mk+IlDUzeypslSpBShwleZ3QbDMlrKFhZwdTE7W15lYaBf2FIS4Z8pKQb8wAoNsYnuIF1SjL7ZITLmF2BFr6EDQ7axXTJUpRo5VQru5TMAdu8O6AeQv8BBSfHug18ovwrjpIpwiahQWkB+6SLMXNwQLO8PKHGEzab/iE9mM7JXMlFSSlk6lKgZanc3tB02lkVCcy+zlADuqDZ2HUj2emnOM8Gw+TOlTfuzTwiaoFOYIYkJUSlTZrlWx5wTSmsnEX1wJxetEWIYCr/EkySoP3ZkioQUkc2cqB6OYKouJ6uXKXJUkG4yGaEkgeJypV1BvH1eAgrZVHUBStGRn/wDlllKi36ifCM6/hWslBWSTnlLHeCluodSCkJbxSSPzaxplj0aY23vSKKLjGpRMCDORLSpTFH3cFLHcgWbwihmcVJWkSq+RLmSz7E6QXYeGoPmOgiQlYQZcztBPl0xSXA762/0oNoY0lMkTVTUVkpyXUykpCyeSVEZTq+cJ130jtvMGXNcffujRfC2HqBXLqJyQbpIDhPiLG3lDuu4Pp58pMsz5ilt3ZkwDN5WGZPQk9DGuXR0qgZWVdPMIcs4vzI09GsbRmnEKqRNTKRJE+WB3VJSSTa+qiQf54cbnK0hsd4JraVMyZZUoJIUtJ9pB5g+Vr7RN0dBn3byJ+Ud14lqVmindqgJGS+4TpYvvHGJuOJlAiUSSeVgPCMfWvk3hUHNT0XoxcQxFmPF/SYJwb/8Aonzcf2gCs7NFgvOrcAWHnv5RqrsWmzQy1kjlt/fzgRUlQAUUkA6FtYDjxv1c+6MZNQvTGvvnpk0mCZGGTFDMzJ5nfwGsOuHqRASFLlBZVcEnTkzH6RSSZ6Akp7FBB8X8i9oXz6wodqL8v3hsOi3jc5nOJ0kpJSoMRB1PJJQFNbT0ig4npEzUhUuUlC0/lfvDk3MfvGrhwhMlSZkpzncO6bECLHU7sQcDnw4kY9MceYqek2U6Pw0k6AMGHTxj1QGlG9ie7fUtyhtRYBUzElcqWtSdgzBumZn8ekDY9hk2UhlyikN0YeDG0J9qpcC+s9f2qdntBF10vmPMHSpMpIKSotrb8umu+nlCHAK9UqrSlSCM6iDdsvwOrQ4wBP4RBd2GxhRxbIHbIse9MSLPzEKYaOV8bf5RPNdNzOgcW0Sl06glL66X1Ec1XKWg3SzjQghn8Y6nwvPanPcV/h6tbU9YkftKmOqWG1SNYrp1OndcPXfZ9kX0moOMnHXTvkvNRlGYa7/zeHeBIHZmUoBQVMLhQ1TlSW9SPWA00pLqAKrG4Dg9R4fOBcPqxLnoKlM7i9tW1691Maune2hPS5B05rxHzlVjMlpBsnMkgizNfblZx4GN9JKn9m+Vhl1cG3Rnv4tCarrkzFmR2gLl3BHd3SD46t06wfUV8+RKFkF+6lQJfQ3ytfSHtpnlLHdFNdha5ilKkZLXuco8P7xuwvEso7NYUlahltdiX308HG3SCcGmgpXmUkdT9OsA4pgU4LM0XCiWy31uNPDeIBJJElgFAImviSRNlpQpBmLC1XAbu+LC+2kYS5OYJRUjun3d78yN97Q6ocQStJlrYTEFr7Ea/C8D10pC7ZrlnI28Dsf7RO6usqVJPqxhR01JLT2SApKeX+7gR6NEiR3cuYKVzIa3W8eiu9Zfs8nhIXB8JWjtQoFc7P2aUpURmGpLjZiD5bRScO0FX91KUpQRmJAzMsDYOfkTAuByFU1UE1K3zqVlWQxzMkMeVkiKGqquymiagls2VbAstJ0PLMDZ+sEJrpJUDviTFcUCJSpcxBQproWLgkaAbp/eE+B1KUiXOnnMEF5KWcABmUrre3JusNvtHnyqtCexLTZSVKLgpKkWdN79fI84B4Lw+XNk9pVOtKRZFwAPAXMQZ190C4kxkTmShLkKzFg9gXfwZ4XY7iCpxlkK7yQyW8oocHqqaXU1RQhKUMMobQG2/r5wqwOVKXUKV3QCvKhmfMq5N2sB8TELwZzcj74g+FUk6eSlSz3Syo7D9nWDClkrMmnE95hJWVgKScqLAHUWfzMQcrD0UazMTMMxEwtMSR3h+pPhe37RniPHMylPZy0ruMyXUpA1Idgyj7P5mtpB8IAaL6kkp0+/fOkcRYlWm0uaKc7JmJUl/BblHq0co4om4jcT1zVp/qzJPUMSIWTuM62YoqNTOS+oQtSR5gG/m8fZWOTSCDMzA6hQF+Tsxh9GWq+UyHVgb+cTzZ6kncb+UZoxE+8yvH94OXkWO8lQdw6SFJ6WPe+MLp2ELLmX+IAHOR3A6pIB+BHWKHcOhhFCN1l7wpxRKydhPUcjNLKgFGUf0kguh/dOm0WGA40mRmRUEnNdExHsqSG2F0kbgD0jhdJLWo5UpJPp84f4djE1CUy5qTNlg93ZUs/oVqPDQ8our7hREG+HabBnUeOOLJUyhqJCW70tkt3nuNwWjkmG4HNm3Ayp/Mq3oNTD7GeymSFLlLU4HeSpIBB8hY+kacNx2atYSCyQm8Z/pIvjrsh3d80/RIXKCMp740w3hSSlLqUSrn3W8gTrCHjOSETUoGyXuz3J1YkbfGKQVCzqomI/FR2k6a3uAn/SyfnGNpO1bLuyNc3NUgTFtUdY64KEtQUlagllHUKOo6W2+MXCcJkEZkrcBn9r/wAY51wW/wB4yPZSX8WdvmY6KjDzyPOEPSh2ZvzES+ka8Q5glZQTHzS0pyA2KeXUmE6qecpROS/IAddhFJMozCaT3nGbNl6u11ekA0+Y0ehqNXyJYcKV8pEgJVMQFAMoOHBdiCG1iV+0OsQSwmJPeAIADgH/AC/WKvgskSlMkH2nsB8WHSJz7TFKKLgap+fhFMZH4xPf85K0uVq61990xwtJyME6kByNPjE9xNmXPloIAdbhv0/7RQYLMaW2U3bYQk4jmPVySxHfPnY2hjTWNQfYY7m/y93zE6BwylSadZBPsswHO/5YkPtHnHtEpIDJSLk9H8osMESjsl2SSw3iS40qpc+YtEspK0gAu7P5ecWs/icZrgA+7mIp/cY+2MODp0uXQpKlJWpKFFioaE+y2bTfTeJadK+8S5yezSCV2OUs1tDudRbRjFDh3DtQaKXLlz5MtwQVBKibncsNoWYSJtKtVLNm9ooF9Se7YMHuA/WHNIqLqnO4bj3eXj4RLVMTi21x98eMU4Pgs0FkU6iCCFAC39Wbm+l3g3E5ADFU5eZBYhSrg72Op256RdmpCEBQOug1PgP5tEPjU1JqApeTMS6S2hZgH8LdY2BzMkihN1DREoOVac4LgK94HZ9NW9YZ4XXFIAuDcKe4cWu+4iZnKyrOVxow2Nr+sEVZm9oVyykEgFYUCQSwu4Ni2urxx4kCzHHEWEioPaJQCokEkHLewIdw4Nj6wOnCKiWk5QhR1CUm7cnUwfzgnhqrUoqE5XfHoBswN2/YwzxXFES0lQGdYFkpI35k6CKMN3ELjbYd3SJsCpp9QCpTyQHDEOpwWuAWHxj5B2FzliWSU98ku3i/pHorsXwl+0ydbmnFeyq5IAUFJYsBseaTqFDXz0jntWapJ7Ezu5qgq0URdn1Co04L2y5ihJmmXLBYzCLAX5m5a7ddRrFNW4PLWJZlzyFSwGUUOlTFw4SzbczBTQMoCSOIPg66dCe+y5hJzKWLE6WcaN8+sN51AnsVfdmDi6Nj0H5SfTTSFQp0LnKlzJY7QpzMNDsCkjUE28msYYTsBXKGaROZWpQQ6T0c3B8vOOIlh0nP0yp3aLC3BWrvkm+t/OG9dPl01SEpSyUS0sxYlRAUSTzf5QQujK1pmKUcyiO6kN3t7nQAfEx9x7h9SpiJyVOlZ7wI9g+A1HpFyATxBCwvMruGMWAlDJKWucoZ1EhswJux5XAAHjzMS/G84LqQuckyj2YCUkuSnMu/S5Nukb8Ip58gp9gSyLE2UUm9mBJHjC3jWlmTZiZwBUgIyKU2igVFrPsQXi+K911KZ6KUTUULr5YslPnvHyTUBeoA6wAmSUqANtDe0WXCPBi6rVK0Juy2zBTNYBx+r4QyCzmIuqIIy4M4elTlFUxRCEAqOoS2xfx2hnRcNrM7NLJKCpiWLZf9QUT4Rf4ZgCEykSgnLKlgMndZDF1dX28Ycy5QCjnBUfdAFgN7P5QbcFET2FjZkqvgeR2iZylFmY50hSn2IUC5HReZtmjVJ4PpUf409Uwku4QkP4WJfzium5EJIYrVy9ol/TQPYRLVGIpKlBJyqRqT7rcrHdh5xykmdkoRPxvhgSWlUqBLy95bXbqT1iLoJQ7RbAAAJFvM/WOgY9iy1060EG6RmJJ7z3tqG9IhMLD51c1n4W+kZHpQndz4fWeh9CAFDXj9IzQWBJ2D+kTuA0pmSauYdchHmXUfpDnF5mWnWeYy/wCq0G8F0D0Ky15gWfgUj5Ritl7LAz+JA+s1c/rZQPAE/STuAJ7ObQzj7K1qQf8AUU38lj0juMjDLRxOTJKsJE5KUvJq/ae/eSkgM2mYp3j9A4WvtZcuYnRaEqHmAYT9KYGzupHW2H62P0MRTLsFDy+UWTcMEROGcJimVPIWteZXvNa2bYXPe1+EdSm05EJqiQD2n9X/AGojLdM2lDL0B6/GGx5txBMQcNTJqUqCEoZ1ary7/wDLvE99pWbI5SPaSHzOxcfpEUHCyQe1BLfiTBy94+H85wn+0enBlKUbsym5s0M4mrV478frNDjtG9n0i/CEqKASxuNhCHFZZNZKA5nkG9IeYPTkoBCQNOX7QjxqRkrJOdy5Is2vkI0cBHbsB4H5R7O3qn2j/wChOqYMsiQsKKQGAFr+H945jWhq6oAVZ9MpbXn00jpWCMZKwApyx1a3rEFjEvLiE5ItmAUN+Rsx67xZHO7/ANfqJm/9T3y1werl/d0jOl826k/I3iQ4pp+0ru4soLOSltB4gi8WGCJV93DlFludXPrEjxpSLTVmZLUysrBJNlPfXaO05vXL/wCJi+ooYm9v1EaSKYAWJNt7/wC3lE3xNXDtQyXKAAogXL/MB4a0BmlP4gAPJJJHmSA48oMyIY5wlrvmA8T01eNpLB5iGSiOOIJJp5FRKBaxDWLEHodjCzB+HiQR2pCQS41cvq5vfxjThVElQXPkzFIQVHIEnUAm7GNVX2iA8mapndVwxGpYs9+bwS6gdpPIheKYNLE6WlKsy7E5SQQOqgXZ9j1hyuQ9NNGignukjQ/s8IaPEQpkiWpCge8VAhyBuTYkh/SHWLVDUoTuo6dEkH5tFWvcBCLWwkwHDcW7EhNSUy/13KR/mZ+mkejZUJlLpwFgHS5bxj0V7ENzZlu3ZOODJWpp/ufdQSqUbZ23cG7aGM6esYEpVa5KPqDy6ekHYLTEomS5qipSSxcBlAhwRzHx1ibEuZJnzZRWJYF0AscwOmV9RrBWTxkK47oxr8WKFSFBhMTNGV7HKqynB2PdN+UF4pxEU5iFAki9rX5CKrhTB6YoCihMxZF1LAJfq/yjRxhhFF2S1GTlKRdUsBCkddgpLdHtvsNclgDuhCtEnvk3wzJ7UKW7LJ7RPIlxZuRAHxjOtxAVSRLlKKFBbTEmypfNjuLEQvwbFUSu9mI205Frf5RHuGJapk6YsD21m/8APODgkLx3wJAZue6V0zBpKkpHbLKwAAcwO1rNCHhuYoCb2mQlM0g5m2SkAjdoarnATCxLpF3NiWNvF4D4efsZ8wy0LlieU5spJSoJRyPs/wB4b0/9wRDXH+iY3EmWs+3Tu1k5h8goH0hxh+NTZag6M+zhKlN/mSCB4mJ2lo0KAmZDMUTosBv+gv8ACGJoeyYr+7yirQJQskDrmLAeMaBExlPhL2ixdKmCQQptw388oOXUlKM6htYHYvqd3iLlT3SlSalCUhw6ACpX0EEqxZKZYaYXdhLWWcaZiRqTrb0EAOMQ65fGV0uYySojXZRb+8LESadcxSyhJCgHYgpWQXBLbi4PPd4SJqFTZayo50+47m77bhvGPtBg88Z5gWGawJKlHoUkbdTHbAO+d2l1QhvHaZf/AKbPWlCUlCHQzBrizDUGOQ8P1yVDIbKDnxcvaLnjdM8Uc4lJMsoYknS42YW8XjlmGliecZmvxAipt+iczBvvwj/iioaWlIOpJ9A31i54byS5MuWVCyADfdr/ABeOXVJzzkJ2t+5+EWtBPZo8/r9PeFUvzm7i/qZHb3fvFvDeHdrQVkrNMdC8wSCMpKUEjMNXdDWjrf2SYkJmHSXN0Ayz/lNv+nLHLfs/qAipqEKJyqmC2x/xQXtyIil+yCs7P73Sk/4c1x4F0n/6D1ic2obC+Rv+0q3xFGZrYrA87/Sdcq5oZoRT1JGfQOb+g/tGc2sSBrEti2JOV33HyEYmt1p1j8CG0+A3PcNy1J7QuLzJh0AsVKLbdBreFX2k1nZyFDKFOltSNbfX4R84SxS5Dsy1A3bRR8IG+1CrJpixFxfw8oImM/jMasO+aTqVJbyPyg3DdSFoCQ5Va2j+Z3jDiXh6o7eVOXLCZaVEkqWncW3eNP2dVN0We9rHpFlx0sdkVKJcGw52+UPZQMGUsvUmvjDnMXdRXB5+s04HNkzZM1UvKpu6bnZn3iIxBCv/AFFZLNlDNcjQDWKzgdDUKih2zK+ZibxCpeuWSXOUeQcdecFA25CAP8SP1ix5br3iWGE1eWQSorAzM/Zlj0KnaIv7RquWK+VnmFKTLBBB3cjUWDAH1jpnC8lJkpzozup8qrgs12ZtdPCIr7V6UGolqUzhOVuhc26CDabCPxCZAe4j6xHVPYZfvqINIly8ub70pm/T/wCMMUzJUqUpaJaqmaod1JIV5l9uYAc3tHLKcypcz2UAvYkD+CKujxSYUL7NJKvzbJ8OdthyEbfAmbdwrAcNCZISe8CO8PHp4QqrkTUTFS05OyzBrlwNWbTprBeD4sGEtYKVAsCQb+BaC8ewtaCJoVnQS5t7J+TbRB85IJrifaunzyJc0qIyqY9bFvkR5xlWYVLmykqBUGtdRb0tdzppfS0aDVoMtMrMObPryt6+kak1c1GVRQrswqyW11vELJephhtJO7MpmS1KQGZQZjp1BB+EfYfY1UVHYjs0BILOVMSG/SP3EfI6hI3ESTk4ulKkTH/DmpZVrg+6fUt/mMLuM5RUiWq5U5bex106j5wtrFNTqI2mW9eUeo6teeV3tiOdn/uYOTcrGPCtcQkpmqWlrA3Ddf8Ad4IxmvQpQH3gmUQcwIGZgNPysWAFvKDuF6CXUzZhnJzscouQw8AQIX4nQy5GJyUyk5Ukhw5VrY+0TtC4UE9IwWIWUOG0VCpKeyo0zEj3nC/m7mDhUU0oECR2bMSUy8oT5p3gclnazaNZrGPkmtmZU9431ghsGUFFZN4ilU2oEuVNPZLDku6kh7pJ+R5GHc+pRTJFPKQoBSXVlIDkki7uSpgL9BA8+UE1rDTskq1OqlFz5wr4lWTUID2y/vDGm/PcU1i3jqOJdUwACpsogWcMw6EOI34jNE1ICpjnrMF/UD5xI0WITZc4JQshJLEagjwLw5q56u0WhzlyqLCwdjfxjSDXMV8W2oXUYlPFjkUAGZ02HwvGOF00xc5GaW+Yhkpv4u4sG6wLRj/DOpIDvd77g2gDHKyYmYyVqSAoNlOVtOTRD8C5yJuNTrlXLXLATLQlI1GXvZWt3gm4bTyETU/EqrtCCoKmA90IJL/1AnTxto0KqHGp6JssJmqAcDY6g6PpCXFJ6ioTCe8ouSLX1sBYXvaIqhc488CPMbxKrmUtQmYGCQM4ILsTuTs8QlIplRe0c9SsMripSlHs0hySdyPpHPE6whq+W901PR52i/OH0Knm5uT/ALRTUtREjR6nwhvLFv5zEZWoxhjPR6LIdv6zfhlQtFXMyZbqcu977N4wywevVJxJZJA7VJdtHsr/ALT6wgprVRbn+0GYiWqpJ3t8z+8Ay4VckHvWQv5b8G+s6DUYyWN9oT1NcSVX/jROVNdMCVd74D9oEra2YJIUFd4s5t+WEsHo5V6VGjmRb46S/wACxKVIDqUpBN2IZ33Di4LvG3iimFVTFpoZu87gouNWTu9oo+HJKTSU5IBJQhyb+4I24ucspTEi+xaEsiBMgcdbuE7RXNV5SJ4WwxSCClKylChqnKS+4tdMW2MzqabL7ysj7Fyx/p1MewtAdJ3f+WhnWpASGDXa1ucX1CHIu8n78YPI9OAOKktwulRVOkS5c0yVIzFZT2brBA7oUczEO5baI2uwWaapSkp7I3Gly2upYnw5R1XA56ihbncbCBpwdSnu7P6DaDoxXaVPUVz7Z263YMIHgOKIRJTJXMIWnRakFKWLMM5GTN0f5NEh9qVOhVVLmiakr7IAsxu52G/9o6XNP4SU7E3Eci+1yWJdTTFAy/hA2/rUPkYd0o/rD2TP1VbCfOR1RR9/8RYy7hvm7xaor5UmnDBOjJH5jsAP5oYk2zL7143LoZaJkvKlnd7k+jm3lGoRY5iCtR4jaqkhSlCUtsqRmD3zG5+hih4br0zElCiAbApJsX6dekc8xA98rBIVm1BY/CNOJ18xACkLKVAC419Y6jOsCXi5EmQpaEBI72ibAONAOX0gnFsOXMS6VhNgcvNr6+m3OOX4bXzTOQ8xRcgly7kkO7+MdjkTSpBJL6RDkrCY1DXNdPjEuYgInEIXuFWdtWfXnHokcfmlU9YUxCQMoIBAcqezX0GsfYjZKl6NT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12" descr="Resultado de imagen para integracion economica en el per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4" descr="Resultado de imagen para integracion economica en el peru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5 CuadroTexto"/>
          <p:cNvSpPr txBox="1"/>
          <p:nvPr/>
        </p:nvSpPr>
        <p:spPr>
          <a:xfrm>
            <a:off x="1106831" y="960101"/>
            <a:ext cx="10121215" cy="7150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Ley N° 29151 – Ley del Sistema Nacional de Bienes Estatales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Reglamento de la Ley 29151, el D.S. 007-2008 VIVIENDA </a:t>
            </a:r>
          </a:p>
        </p:txBody>
      </p:sp>
      <p:sp>
        <p:nvSpPr>
          <p:cNvPr id="12" name="5 CuadroTexto"/>
          <p:cNvSpPr txBox="1"/>
          <p:nvPr/>
        </p:nvSpPr>
        <p:spPr>
          <a:xfrm>
            <a:off x="1106832" y="6420591"/>
            <a:ext cx="9504018" cy="408623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  <a:lumOff val="5000"/>
                </a:schemeClr>
              </a:gs>
              <a:gs pos="55000">
                <a:srgbClr val="99CCFF"/>
              </a:gs>
            </a:gsLst>
          </a:gra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0000"/>
                </a:solidFill>
                <a:latin typeface="Arial Black" panose="020B0A04020102020204" pitchFamily="34" charset="0"/>
              </a:rPr>
              <a:t>Sistema de Información Nacional de Bienes Estatales - SINABIP</a:t>
            </a:r>
          </a:p>
        </p:txBody>
      </p:sp>
      <p:pic>
        <p:nvPicPr>
          <p:cNvPr id="28" name="Picture 5" descr="llma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86" y="2830649"/>
            <a:ext cx="1114078" cy="92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6"/>
          <p:cNvGrpSpPr>
            <a:grpSpLocks/>
          </p:cNvGrpSpPr>
          <p:nvPr/>
        </p:nvGrpSpPr>
        <p:grpSpPr bwMode="auto">
          <a:xfrm>
            <a:off x="3448719" y="2471501"/>
            <a:ext cx="2663157" cy="1413405"/>
            <a:chOff x="2336" y="2387"/>
            <a:chExt cx="1272" cy="816"/>
          </a:xfrm>
        </p:grpSpPr>
        <p:sp>
          <p:nvSpPr>
            <p:cNvPr id="30" name="AutoShape 7"/>
            <p:cNvSpPr>
              <a:spLocks noChangeArrowheads="1"/>
            </p:cNvSpPr>
            <p:nvPr/>
          </p:nvSpPr>
          <p:spPr bwMode="auto">
            <a:xfrm>
              <a:off x="2336" y="2387"/>
              <a:ext cx="1271" cy="816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31" name="AutoShape 8"/>
            <p:cNvSpPr>
              <a:spLocks noChangeArrowheads="1"/>
            </p:cNvSpPr>
            <p:nvPr/>
          </p:nvSpPr>
          <p:spPr bwMode="auto">
            <a:xfrm>
              <a:off x="2337" y="2795"/>
              <a:ext cx="1271" cy="408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CDFAFF">
                    <a:gamma/>
                    <a:shade val="76078"/>
                    <a:invGamma/>
                  </a:srgbClr>
                </a:gs>
                <a:gs pos="50000">
                  <a:srgbClr val="CDFAFF"/>
                </a:gs>
                <a:gs pos="100000">
                  <a:srgbClr val="CDFAFF">
                    <a:gamma/>
                    <a:shade val="76078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</p:grpSp>
      <p:grpSp>
        <p:nvGrpSpPr>
          <p:cNvPr id="112" name="Grupo 111"/>
          <p:cNvGrpSpPr/>
          <p:nvPr/>
        </p:nvGrpSpPr>
        <p:grpSpPr>
          <a:xfrm>
            <a:off x="5337180" y="1873281"/>
            <a:ext cx="3150552" cy="2139702"/>
            <a:chOff x="5337180" y="1873281"/>
            <a:chExt cx="3150552" cy="2139702"/>
          </a:xfrm>
        </p:grpSpPr>
        <p:cxnSp>
          <p:nvCxnSpPr>
            <p:cNvPr id="20" name="Conector recto de flecha 16"/>
            <p:cNvCxnSpPr/>
            <p:nvPr/>
          </p:nvCxnSpPr>
          <p:spPr bwMode="auto">
            <a:xfrm>
              <a:off x="5461002" y="1873281"/>
              <a:ext cx="1785" cy="40087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triangle"/>
            </a:ln>
            <a:effectLst>
              <a:prstShdw prst="shdw17" dist="17961" dir="2700000">
                <a:schemeClr val="bg2"/>
              </a:prstShdw>
            </a:effectLst>
          </p:spPr>
        </p:cxnSp>
        <p:pic>
          <p:nvPicPr>
            <p:cNvPr id="37" name="Picture 44" descr="drop.gif (1984 bytes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7180" y="2298730"/>
              <a:ext cx="285750" cy="45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Conector angular 38"/>
            <p:cNvCxnSpPr/>
            <p:nvPr/>
          </p:nvCxnSpPr>
          <p:spPr>
            <a:xfrm rot="10800000">
              <a:off x="5441955" y="1873281"/>
              <a:ext cx="3045777" cy="2139702"/>
            </a:xfrm>
            <a:prstGeom prst="bentConnector3">
              <a:avLst>
                <a:gd name="adj1" fmla="val -662"/>
              </a:avLst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3 Título"/>
          <p:cNvSpPr>
            <a:spLocks noGrp="1"/>
          </p:cNvSpPr>
          <p:nvPr>
            <p:ph type="title"/>
          </p:nvPr>
        </p:nvSpPr>
        <p:spPr>
          <a:xfrm>
            <a:off x="638969" y="72274"/>
            <a:ext cx="11056938" cy="77201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altLang="es-PE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Batang" panose="02030600000101010101" pitchFamily="18" charset="-127"/>
              </a:rPr>
              <a:t>ENTIDAD COMPETENTE EN MATERIA </a:t>
            </a:r>
            <a:br>
              <a:rPr lang="es-PE" altLang="es-PE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Batang" panose="02030600000101010101" pitchFamily="18" charset="-127"/>
              </a:rPr>
            </a:br>
            <a:r>
              <a:rPr lang="es-PE" altLang="es-PE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Batang" panose="02030600000101010101" pitchFamily="18" charset="-127"/>
              </a:rPr>
              <a:t>DE PROPIEDAD ESTATAL -SBN</a:t>
            </a:r>
            <a:endParaRPr lang="es-ES" altLang="es-PE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grpSp>
        <p:nvGrpSpPr>
          <p:cNvPr id="109" name="Grupo 108"/>
          <p:cNvGrpSpPr/>
          <p:nvPr/>
        </p:nvGrpSpPr>
        <p:grpSpPr>
          <a:xfrm>
            <a:off x="278968" y="1797244"/>
            <a:ext cx="4149407" cy="2146290"/>
            <a:chOff x="278968" y="1797244"/>
            <a:chExt cx="4149407" cy="2146290"/>
          </a:xfrm>
        </p:grpSpPr>
        <p:sp>
          <p:nvSpPr>
            <p:cNvPr id="11" name="5 CuadroTexto"/>
            <p:cNvSpPr txBox="1"/>
            <p:nvPr/>
          </p:nvSpPr>
          <p:spPr>
            <a:xfrm>
              <a:off x="278968" y="2027113"/>
              <a:ext cx="2230163" cy="646986"/>
            </a:xfrm>
            <a:prstGeom prst="roundRect">
              <a:avLst/>
            </a:prstGeom>
            <a:gradFill>
              <a:gsLst>
                <a:gs pos="0">
                  <a:schemeClr val="bg1">
                    <a:lumMod val="95000"/>
                    <a:lumOff val="5000"/>
                  </a:schemeClr>
                </a:gs>
                <a:gs pos="55000">
                  <a:srgbClr val="99CCFF"/>
                </a:gs>
              </a:gsLst>
            </a:gra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600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Actos de Adquisición </a:t>
              </a:r>
            </a:p>
          </p:txBody>
        </p:sp>
        <p:grpSp>
          <p:nvGrpSpPr>
            <p:cNvPr id="32" name="Group 51"/>
            <p:cNvGrpSpPr>
              <a:grpSpLocks/>
            </p:cNvGrpSpPr>
            <p:nvPr/>
          </p:nvGrpSpPr>
          <p:grpSpPr bwMode="auto">
            <a:xfrm>
              <a:off x="2856750" y="1797244"/>
              <a:ext cx="1571625" cy="1512887"/>
              <a:chOff x="1817" y="1667"/>
              <a:chExt cx="990" cy="953"/>
            </a:xfrm>
          </p:grpSpPr>
          <p:pic>
            <p:nvPicPr>
              <p:cNvPr id="33" name="Picture 10" descr="llma"/>
              <p:cNvPicPr>
                <a:picLocks noChangeAspect="1" noChangeArrowheads="1"/>
              </p:cNvPicPr>
              <p:nvPr/>
            </p:nvPicPr>
            <p:blipFill>
              <a:blip r:embed="rId3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7" y="1667"/>
                <a:ext cx="662" cy="5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1" descr="drop_t.gif (4207 bytes)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6" y="2153"/>
                <a:ext cx="721" cy="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3" name="CuadroTexto 52"/>
            <p:cNvSpPr txBox="1"/>
            <p:nvPr/>
          </p:nvSpPr>
          <p:spPr>
            <a:xfrm>
              <a:off x="552919" y="2773983"/>
              <a:ext cx="265304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400" b="1" dirty="0"/>
                <a:t>- 1ra inscripción de dominio</a:t>
              </a:r>
            </a:p>
            <a:p>
              <a:r>
                <a:rPr lang="es-PE" sz="1400" b="1" dirty="0"/>
                <a:t>- Donación</a:t>
              </a:r>
            </a:p>
            <a:p>
              <a:r>
                <a:rPr lang="es-PE" sz="1400" b="1" dirty="0"/>
                <a:t>- Dación en pago </a:t>
              </a:r>
            </a:p>
            <a:p>
              <a:r>
                <a:rPr lang="es-PE" sz="1400" b="1" dirty="0"/>
                <a:t>- Reversión de dominio</a:t>
              </a:r>
            </a:p>
            <a:p>
              <a:r>
                <a:rPr lang="es-PE" sz="1400" b="1" dirty="0"/>
                <a:t>- Otros </a:t>
              </a:r>
            </a:p>
          </p:txBody>
        </p:sp>
        <p:cxnSp>
          <p:nvCxnSpPr>
            <p:cNvPr id="55" name="Conector recto 54"/>
            <p:cNvCxnSpPr/>
            <p:nvPr/>
          </p:nvCxnSpPr>
          <p:spPr>
            <a:xfrm>
              <a:off x="638969" y="2674099"/>
              <a:ext cx="0" cy="111576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upo 112"/>
          <p:cNvGrpSpPr/>
          <p:nvPr/>
        </p:nvGrpSpPr>
        <p:grpSpPr>
          <a:xfrm>
            <a:off x="6286862" y="3738605"/>
            <a:ext cx="1424493" cy="600075"/>
            <a:chOff x="6286862" y="3738605"/>
            <a:chExt cx="1424493" cy="600075"/>
          </a:xfrm>
        </p:grpSpPr>
        <p:pic>
          <p:nvPicPr>
            <p:cNvPr id="35" name="Picture 12" descr="drop.gif (1984 bytes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6656402" y="3745790"/>
              <a:ext cx="285750" cy="45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3" descr="drop.gif (1984 bytes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7154142" y="3738605"/>
              <a:ext cx="309563" cy="419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2" descr="drop.gif (1984 bytes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6371000" y="3965110"/>
              <a:ext cx="285750" cy="45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13" descr="drop.gif (1984 bytes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7401792" y="3919580"/>
              <a:ext cx="309563" cy="419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16"/>
          <p:cNvGrpSpPr>
            <a:grpSpLocks/>
          </p:cNvGrpSpPr>
          <p:nvPr/>
        </p:nvGrpSpPr>
        <p:grpSpPr bwMode="auto">
          <a:xfrm>
            <a:off x="7386814" y="4178568"/>
            <a:ext cx="1403350" cy="1296988"/>
            <a:chOff x="3787" y="3113"/>
            <a:chExt cx="816" cy="817"/>
          </a:xfrm>
        </p:grpSpPr>
        <p:sp>
          <p:nvSpPr>
            <p:cNvPr id="47" name="AutoShape 17"/>
            <p:cNvSpPr>
              <a:spLocks noChangeArrowheads="1"/>
            </p:cNvSpPr>
            <p:nvPr/>
          </p:nvSpPr>
          <p:spPr bwMode="auto">
            <a:xfrm>
              <a:off x="3787" y="3113"/>
              <a:ext cx="272" cy="273"/>
            </a:xfrm>
            <a:prstGeom prst="can">
              <a:avLst>
                <a:gd name="adj" fmla="val 250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48" name="AutoShape 18"/>
            <p:cNvSpPr>
              <a:spLocks noChangeArrowheads="1"/>
            </p:cNvSpPr>
            <p:nvPr/>
          </p:nvSpPr>
          <p:spPr bwMode="auto">
            <a:xfrm>
              <a:off x="3923" y="3249"/>
              <a:ext cx="272" cy="273"/>
            </a:xfrm>
            <a:prstGeom prst="can">
              <a:avLst>
                <a:gd name="adj" fmla="val 250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49" name="AutoShape 19"/>
            <p:cNvSpPr>
              <a:spLocks noChangeArrowheads="1"/>
            </p:cNvSpPr>
            <p:nvPr/>
          </p:nvSpPr>
          <p:spPr bwMode="auto">
            <a:xfrm>
              <a:off x="4059" y="3385"/>
              <a:ext cx="272" cy="273"/>
            </a:xfrm>
            <a:prstGeom prst="can">
              <a:avLst>
                <a:gd name="adj" fmla="val 250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50" name="AutoShape 20"/>
            <p:cNvSpPr>
              <a:spLocks noChangeArrowheads="1"/>
            </p:cNvSpPr>
            <p:nvPr/>
          </p:nvSpPr>
          <p:spPr bwMode="auto">
            <a:xfrm>
              <a:off x="4195" y="3521"/>
              <a:ext cx="272" cy="273"/>
            </a:xfrm>
            <a:prstGeom prst="can">
              <a:avLst>
                <a:gd name="adj" fmla="val 250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51" name="AutoShape 21"/>
            <p:cNvSpPr>
              <a:spLocks noChangeArrowheads="1"/>
            </p:cNvSpPr>
            <p:nvPr/>
          </p:nvSpPr>
          <p:spPr bwMode="auto">
            <a:xfrm>
              <a:off x="4331" y="3657"/>
              <a:ext cx="272" cy="273"/>
            </a:xfrm>
            <a:prstGeom prst="can">
              <a:avLst>
                <a:gd name="adj" fmla="val 250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</p:grpSp>
      <p:grpSp>
        <p:nvGrpSpPr>
          <p:cNvPr id="110" name="Grupo 109"/>
          <p:cNvGrpSpPr/>
          <p:nvPr/>
        </p:nvGrpSpPr>
        <p:grpSpPr>
          <a:xfrm>
            <a:off x="2692643" y="3980994"/>
            <a:ext cx="2453859" cy="1791318"/>
            <a:chOff x="2692643" y="3980994"/>
            <a:chExt cx="2453859" cy="1791318"/>
          </a:xfrm>
        </p:grpSpPr>
        <p:sp>
          <p:nvSpPr>
            <p:cNvPr id="80" name="5 CuadroTexto"/>
            <p:cNvSpPr txBox="1"/>
            <p:nvPr/>
          </p:nvSpPr>
          <p:spPr>
            <a:xfrm>
              <a:off x="2692643" y="3980994"/>
              <a:ext cx="2230163" cy="646986"/>
            </a:xfrm>
            <a:prstGeom prst="roundRect">
              <a:avLst/>
            </a:prstGeom>
            <a:gradFill>
              <a:gsLst>
                <a:gs pos="0">
                  <a:schemeClr val="bg1">
                    <a:lumMod val="95000"/>
                    <a:lumOff val="5000"/>
                  </a:schemeClr>
                </a:gs>
                <a:gs pos="55000">
                  <a:srgbClr val="99CCFF"/>
                </a:gs>
              </a:gsLst>
            </a:gra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600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Actos de Disposición</a:t>
              </a:r>
            </a:p>
          </p:txBody>
        </p:sp>
        <p:sp>
          <p:nvSpPr>
            <p:cNvPr id="81" name="CuadroTexto 80"/>
            <p:cNvSpPr txBox="1"/>
            <p:nvPr/>
          </p:nvSpPr>
          <p:spPr>
            <a:xfrm>
              <a:off x="2947438" y="4602761"/>
              <a:ext cx="2199064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400" b="1" dirty="0"/>
                <a:t>- Ventas</a:t>
              </a:r>
            </a:p>
            <a:p>
              <a:r>
                <a:rPr lang="es-PE" sz="1400" b="1" dirty="0"/>
                <a:t>- Permuta</a:t>
              </a:r>
            </a:p>
            <a:p>
              <a:r>
                <a:rPr lang="es-PE" sz="1400" b="1" dirty="0"/>
                <a:t>- Transferencia de dominio </a:t>
              </a:r>
            </a:p>
            <a:p>
              <a:r>
                <a:rPr lang="es-PE" sz="1400" b="1" dirty="0"/>
                <a:t>   en el estado</a:t>
              </a:r>
            </a:p>
            <a:p>
              <a:r>
                <a:rPr lang="es-PE" sz="1400" b="1" dirty="0"/>
                <a:t>- Otros</a:t>
              </a:r>
            </a:p>
          </p:txBody>
        </p:sp>
        <p:cxnSp>
          <p:nvCxnSpPr>
            <p:cNvPr id="82" name="Conector recto 81"/>
            <p:cNvCxnSpPr/>
            <p:nvPr/>
          </p:nvCxnSpPr>
          <p:spPr>
            <a:xfrm>
              <a:off x="3024432" y="4631336"/>
              <a:ext cx="0" cy="99860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1" name="Grupo 110"/>
          <p:cNvGrpSpPr/>
          <p:nvPr/>
        </p:nvGrpSpPr>
        <p:grpSpPr>
          <a:xfrm>
            <a:off x="8447204" y="3142875"/>
            <a:ext cx="2576926" cy="2331044"/>
            <a:chOff x="8447204" y="3142875"/>
            <a:chExt cx="2576926" cy="2331044"/>
          </a:xfrm>
        </p:grpSpPr>
        <p:sp>
          <p:nvSpPr>
            <p:cNvPr id="66" name="5 CuadroTexto"/>
            <p:cNvSpPr txBox="1"/>
            <p:nvPr/>
          </p:nvSpPr>
          <p:spPr>
            <a:xfrm>
              <a:off x="8793967" y="3142875"/>
              <a:ext cx="2230163" cy="646986"/>
            </a:xfrm>
            <a:prstGeom prst="roundRect">
              <a:avLst/>
            </a:prstGeom>
            <a:gradFill>
              <a:gsLst>
                <a:gs pos="0">
                  <a:schemeClr val="bg1">
                    <a:lumMod val="95000"/>
                    <a:lumOff val="5000"/>
                  </a:schemeClr>
                </a:gs>
                <a:gs pos="55000">
                  <a:srgbClr val="99CCFF"/>
                </a:gs>
              </a:gsLst>
            </a:gra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600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Actos de Administración </a:t>
              </a:r>
            </a:p>
          </p:txBody>
        </p:sp>
        <p:cxnSp>
          <p:nvCxnSpPr>
            <p:cNvPr id="68" name="Conector recto 67"/>
            <p:cNvCxnSpPr/>
            <p:nvPr/>
          </p:nvCxnSpPr>
          <p:spPr>
            <a:xfrm>
              <a:off x="10237928" y="3789861"/>
              <a:ext cx="0" cy="16296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CuadroTexto 68"/>
            <p:cNvSpPr txBox="1"/>
            <p:nvPr/>
          </p:nvSpPr>
          <p:spPr>
            <a:xfrm>
              <a:off x="8627306" y="3839495"/>
              <a:ext cx="13222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400" b="1" dirty="0"/>
                <a:t>Arrendamiento</a:t>
              </a:r>
              <a:endParaRPr lang="es-PE" b="1" dirty="0"/>
            </a:p>
          </p:txBody>
        </p:sp>
        <p:sp>
          <p:nvSpPr>
            <p:cNvPr id="70" name="CuadroTexto 69"/>
            <p:cNvSpPr txBox="1"/>
            <p:nvPr/>
          </p:nvSpPr>
          <p:spPr>
            <a:xfrm>
              <a:off x="8447204" y="4065419"/>
              <a:ext cx="15038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400" b="1" dirty="0"/>
                <a:t>Afectación en uso</a:t>
              </a:r>
              <a:endParaRPr lang="es-PE" b="1" dirty="0"/>
            </a:p>
          </p:txBody>
        </p:sp>
        <p:sp>
          <p:nvSpPr>
            <p:cNvPr id="71" name="CuadroTexto 70"/>
            <p:cNvSpPr txBox="1"/>
            <p:nvPr/>
          </p:nvSpPr>
          <p:spPr>
            <a:xfrm>
              <a:off x="8988270" y="4283655"/>
              <a:ext cx="957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400" b="1" dirty="0"/>
                <a:t>Comodato</a:t>
              </a:r>
              <a:endParaRPr lang="es-PE" b="1" dirty="0"/>
            </a:p>
          </p:txBody>
        </p:sp>
        <p:sp>
          <p:nvSpPr>
            <p:cNvPr id="72" name="CuadroTexto 71"/>
            <p:cNvSpPr txBox="1"/>
            <p:nvPr/>
          </p:nvSpPr>
          <p:spPr>
            <a:xfrm>
              <a:off x="9025021" y="4511665"/>
              <a:ext cx="918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400" b="1" dirty="0"/>
                <a:t>Usufructo</a:t>
              </a:r>
              <a:endParaRPr lang="es-PE" b="1" dirty="0"/>
            </a:p>
          </p:txBody>
        </p:sp>
        <p:sp>
          <p:nvSpPr>
            <p:cNvPr id="73" name="CuadroTexto 72"/>
            <p:cNvSpPr txBox="1"/>
            <p:nvPr/>
          </p:nvSpPr>
          <p:spPr>
            <a:xfrm>
              <a:off x="8810469" y="4729670"/>
              <a:ext cx="1141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400" b="1" dirty="0"/>
                <a:t>Servidumbre</a:t>
              </a:r>
              <a:endParaRPr lang="es-PE" b="1" dirty="0"/>
            </a:p>
          </p:txBody>
        </p:sp>
        <p:sp>
          <p:nvSpPr>
            <p:cNvPr id="74" name="CuadroTexto 73"/>
            <p:cNvSpPr txBox="1"/>
            <p:nvPr/>
          </p:nvSpPr>
          <p:spPr>
            <a:xfrm>
              <a:off x="8731879" y="4938209"/>
              <a:ext cx="1229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400" b="1" dirty="0"/>
                <a:t>Cesión en Uso</a:t>
              </a:r>
              <a:endParaRPr lang="es-PE" b="1" dirty="0"/>
            </a:p>
          </p:txBody>
        </p:sp>
        <p:sp>
          <p:nvSpPr>
            <p:cNvPr id="77" name="CuadroTexto 76"/>
            <p:cNvSpPr txBox="1"/>
            <p:nvPr/>
          </p:nvSpPr>
          <p:spPr>
            <a:xfrm>
              <a:off x="9361764" y="5166142"/>
              <a:ext cx="5992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400" b="1" dirty="0"/>
                <a:t>Otros</a:t>
              </a:r>
              <a:endParaRPr lang="es-PE" b="1" dirty="0"/>
            </a:p>
          </p:txBody>
        </p:sp>
        <p:cxnSp>
          <p:nvCxnSpPr>
            <p:cNvPr id="85" name="Conector recto 84"/>
            <p:cNvCxnSpPr/>
            <p:nvPr/>
          </p:nvCxnSpPr>
          <p:spPr>
            <a:xfrm>
              <a:off x="9903452" y="4012983"/>
              <a:ext cx="3344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Conector recto 85"/>
            <p:cNvCxnSpPr/>
            <p:nvPr/>
          </p:nvCxnSpPr>
          <p:spPr>
            <a:xfrm>
              <a:off x="9906217" y="4233547"/>
              <a:ext cx="3344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Conector recto 86"/>
            <p:cNvCxnSpPr/>
            <p:nvPr/>
          </p:nvCxnSpPr>
          <p:spPr>
            <a:xfrm>
              <a:off x="9893255" y="4465749"/>
              <a:ext cx="3344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Conector recto 87"/>
            <p:cNvCxnSpPr/>
            <p:nvPr/>
          </p:nvCxnSpPr>
          <p:spPr>
            <a:xfrm>
              <a:off x="9903452" y="4675478"/>
              <a:ext cx="3344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Conector recto 88"/>
            <p:cNvCxnSpPr/>
            <p:nvPr/>
          </p:nvCxnSpPr>
          <p:spPr>
            <a:xfrm>
              <a:off x="9903452" y="5332513"/>
              <a:ext cx="3344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Conector recto 90"/>
            <p:cNvCxnSpPr/>
            <p:nvPr/>
          </p:nvCxnSpPr>
          <p:spPr>
            <a:xfrm>
              <a:off x="9903452" y="4891786"/>
              <a:ext cx="3344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Conector recto 91"/>
            <p:cNvCxnSpPr/>
            <p:nvPr/>
          </p:nvCxnSpPr>
          <p:spPr>
            <a:xfrm>
              <a:off x="9915742" y="5107726"/>
              <a:ext cx="3344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9" name="Grupo 98"/>
          <p:cNvGrpSpPr/>
          <p:nvPr/>
        </p:nvGrpSpPr>
        <p:grpSpPr>
          <a:xfrm>
            <a:off x="5360177" y="4276230"/>
            <a:ext cx="1318254" cy="1132089"/>
            <a:chOff x="5398461" y="4341751"/>
            <a:chExt cx="1318254" cy="1132089"/>
          </a:xfrm>
        </p:grpSpPr>
        <p:grpSp>
          <p:nvGrpSpPr>
            <p:cNvPr id="58" name="Group 22"/>
            <p:cNvGrpSpPr>
              <a:grpSpLocks/>
            </p:cNvGrpSpPr>
            <p:nvPr/>
          </p:nvGrpSpPr>
          <p:grpSpPr bwMode="auto">
            <a:xfrm>
              <a:off x="5699127" y="4341751"/>
              <a:ext cx="1017588" cy="792163"/>
              <a:chOff x="3016" y="3203"/>
              <a:chExt cx="590" cy="499"/>
            </a:xfrm>
          </p:grpSpPr>
          <p:sp>
            <p:nvSpPr>
              <p:cNvPr id="59" name="AutoShape 23"/>
              <p:cNvSpPr>
                <a:spLocks noChangeArrowheads="1"/>
              </p:cNvSpPr>
              <p:nvPr/>
            </p:nvSpPr>
            <p:spPr bwMode="auto">
              <a:xfrm>
                <a:off x="3334" y="3203"/>
                <a:ext cx="272" cy="273"/>
              </a:xfrm>
              <a:prstGeom prst="can">
                <a:avLst>
                  <a:gd name="adj" fmla="val 2509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60" name="AutoShape 24"/>
              <p:cNvSpPr>
                <a:spLocks noChangeArrowheads="1"/>
              </p:cNvSpPr>
              <p:nvPr/>
            </p:nvSpPr>
            <p:spPr bwMode="auto">
              <a:xfrm>
                <a:off x="3198" y="3293"/>
                <a:ext cx="272" cy="273"/>
              </a:xfrm>
              <a:prstGeom prst="can">
                <a:avLst>
                  <a:gd name="adj" fmla="val 2509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61" name="AutoShape 25"/>
              <p:cNvSpPr>
                <a:spLocks noChangeArrowheads="1"/>
              </p:cNvSpPr>
              <p:nvPr/>
            </p:nvSpPr>
            <p:spPr bwMode="auto">
              <a:xfrm>
                <a:off x="3016" y="3429"/>
                <a:ext cx="272" cy="273"/>
              </a:xfrm>
              <a:prstGeom prst="can">
                <a:avLst>
                  <a:gd name="adj" fmla="val 2509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E"/>
              </a:p>
            </p:txBody>
          </p:sp>
        </p:grpSp>
        <p:sp>
          <p:nvSpPr>
            <p:cNvPr id="98" name="AutoShape 21"/>
            <p:cNvSpPr>
              <a:spLocks noChangeArrowheads="1"/>
            </p:cNvSpPr>
            <p:nvPr/>
          </p:nvSpPr>
          <p:spPr bwMode="auto">
            <a:xfrm>
              <a:off x="5398461" y="5015703"/>
              <a:ext cx="502735" cy="458137"/>
            </a:xfrm>
            <a:prstGeom prst="can">
              <a:avLst>
                <a:gd name="adj" fmla="val 250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</p:grpSp>
      <p:sp>
        <p:nvSpPr>
          <p:cNvPr id="108" name="5 CuadroTexto"/>
          <p:cNvSpPr txBox="1"/>
          <p:nvPr/>
        </p:nvSpPr>
        <p:spPr>
          <a:xfrm>
            <a:off x="3621749" y="5921353"/>
            <a:ext cx="4825455" cy="40862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Actos de Supervisión</a:t>
            </a:r>
          </a:p>
        </p:txBody>
      </p:sp>
    </p:spTree>
    <p:extLst>
      <p:ext uri="{BB962C8B-B14F-4D97-AF65-F5344CB8AC3E}">
        <p14:creationId xmlns:p14="http://schemas.microsoft.com/office/powerpoint/2010/main" val="705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CuadroTexto"/>
          <p:cNvSpPr txBox="1">
            <a:spLocks noChangeArrowheads="1"/>
          </p:cNvSpPr>
          <p:nvPr/>
        </p:nvSpPr>
        <p:spPr bwMode="auto">
          <a:xfrm>
            <a:off x="0" y="1289050"/>
            <a:ext cx="12192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MX" sz="2000"/>
              <a:t>Leyes y plazos límites para formalizar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MX" sz="2000"/>
              <a:t>invasiones en el ámbito urbano</a:t>
            </a:r>
          </a:p>
        </p:txBody>
      </p:sp>
      <p:cxnSp>
        <p:nvCxnSpPr>
          <p:cNvPr id="4" name="3 Conector recto de flecha"/>
          <p:cNvCxnSpPr/>
          <p:nvPr/>
        </p:nvCxnSpPr>
        <p:spPr>
          <a:xfrm flipV="1">
            <a:off x="90488" y="3892550"/>
            <a:ext cx="12063412" cy="952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 redondeado"/>
          <p:cNvSpPr/>
          <p:nvPr/>
        </p:nvSpPr>
        <p:spPr>
          <a:xfrm>
            <a:off x="206375" y="2716213"/>
            <a:ext cx="1198563" cy="1041400"/>
          </a:xfrm>
          <a:prstGeom prst="roundRect">
            <a:avLst/>
          </a:prstGeom>
          <a:gradFill>
            <a:gsLst>
              <a:gs pos="55000">
                <a:schemeClr val="bg2"/>
              </a:gs>
              <a:gs pos="0">
                <a:schemeClr val="bg2">
                  <a:lumMod val="75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LEY Nº 13517 del 10.02.1961</a:t>
            </a:r>
            <a:endParaRPr lang="es-PE" sz="12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00" dirty="0">
              <a:solidFill>
                <a:prstClr val="black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749425" y="2716213"/>
            <a:ext cx="1198563" cy="1041400"/>
          </a:xfrm>
          <a:prstGeom prst="roundRect">
            <a:avLst/>
          </a:prstGeom>
          <a:gradFill>
            <a:gsLst>
              <a:gs pos="55000">
                <a:schemeClr val="bg2"/>
              </a:gs>
              <a:gs pos="0">
                <a:schemeClr val="bg2">
                  <a:lumMod val="75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prstClr val="black"/>
                </a:solidFill>
                <a:latin typeface="Arial Rounded MT Bold" panose="020F0704030504030204" pitchFamily="34" charset="0"/>
                <a:ea typeface="Times New Roman"/>
                <a:cs typeface="Times New Roman"/>
              </a:rPr>
              <a:t>Ley Nº 24513  del 04.06.1986</a:t>
            </a: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357563" y="2716213"/>
            <a:ext cx="1198562" cy="1041400"/>
          </a:xfrm>
          <a:prstGeom prst="roundRect">
            <a:avLst/>
          </a:prstGeom>
          <a:gradFill>
            <a:gsLst>
              <a:gs pos="55000">
                <a:schemeClr val="bg2"/>
              </a:gs>
              <a:gs pos="0">
                <a:schemeClr val="bg2">
                  <a:lumMod val="75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prstClr val="black"/>
                </a:solidFill>
                <a:latin typeface="Arial Rounded MT Bold" panose="020F0704030504030204" pitchFamily="34" charset="0"/>
                <a:ea typeface="Times New Roman"/>
                <a:cs typeface="Times New Roman"/>
              </a:rPr>
              <a:t>Ley Nº 25102  del 03.10.1989</a:t>
            </a: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810125" y="2716213"/>
            <a:ext cx="1198563" cy="1041400"/>
          </a:xfrm>
          <a:prstGeom prst="roundRect">
            <a:avLst/>
          </a:prstGeom>
          <a:gradFill>
            <a:gsLst>
              <a:gs pos="55000">
                <a:schemeClr val="bg2"/>
              </a:gs>
              <a:gs pos="0">
                <a:schemeClr val="bg2">
                  <a:lumMod val="75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prstClr val="black"/>
                </a:solidFill>
                <a:latin typeface="Arial Rounded MT Bold" panose="020F0704030504030204" pitchFamily="34" charset="0"/>
                <a:ea typeface="Times New Roman"/>
                <a:cs typeface="Times New Roman"/>
              </a:rPr>
              <a:t>Ley Nº 25314  del 23.04.1991</a:t>
            </a: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251575" y="2728913"/>
            <a:ext cx="1196975" cy="1041400"/>
          </a:xfrm>
          <a:prstGeom prst="roundRect">
            <a:avLst/>
          </a:prstGeom>
          <a:gradFill>
            <a:gsLst>
              <a:gs pos="55000">
                <a:schemeClr val="bg2"/>
              </a:gs>
              <a:gs pos="0">
                <a:schemeClr val="bg2">
                  <a:lumMod val="75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prstClr val="black"/>
                </a:solidFill>
                <a:latin typeface="Arial Rounded MT Bold" panose="020F0704030504030204" pitchFamily="34" charset="0"/>
                <a:ea typeface="Times New Roman"/>
                <a:cs typeface="Times New Roman"/>
              </a:rPr>
              <a:t>Ley Nº 26264  del 29.12.1993</a:t>
            </a: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704138" y="2716213"/>
            <a:ext cx="1198562" cy="1041400"/>
          </a:xfrm>
          <a:prstGeom prst="roundRect">
            <a:avLst/>
          </a:prstGeom>
          <a:gradFill>
            <a:gsLst>
              <a:gs pos="55000">
                <a:schemeClr val="bg2"/>
              </a:gs>
              <a:gs pos="0">
                <a:schemeClr val="bg2">
                  <a:lumMod val="75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s-PE" altLang="es-MX" sz="1200">
                <a:solidFill>
                  <a:srgbClr val="000000"/>
                </a:solidFill>
                <a:latin typeface="Arial Rounded MT Bold" pitchFamily="34" charset="0"/>
              </a:rPr>
              <a:t>D. Leg. </a:t>
            </a:r>
            <a:r>
              <a:rPr lang="es-ES" altLang="es-MX" sz="1200">
                <a:solidFill>
                  <a:srgbClr val="000000"/>
                </a:solidFill>
                <a:latin typeface="Arial Rounded MT Bold" pitchFamily="34" charset="0"/>
                <a:cs typeface="Times New Roman" pitchFamily="18" charset="0"/>
              </a:rPr>
              <a:t>803</a:t>
            </a:r>
          </a:p>
          <a:p>
            <a:pPr algn="ctr" eaLnBrk="1" hangingPunct="1">
              <a:defRPr/>
            </a:pPr>
            <a:r>
              <a:rPr lang="es-ES" altLang="es-MX" sz="1200">
                <a:solidFill>
                  <a:srgbClr val="000000"/>
                </a:solidFill>
                <a:latin typeface="Arial Rounded MT Bold" pitchFamily="34" charset="0"/>
                <a:cs typeface="Times New Roman" pitchFamily="18" charset="0"/>
              </a:rPr>
              <a:t>del 22.03.1996</a:t>
            </a:r>
            <a:endParaRPr lang="es-PE" altLang="es-MX" sz="1200">
              <a:solidFill>
                <a:srgbClr val="000000"/>
              </a:solidFill>
              <a:latin typeface="Arial Rounded MT Bold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s-PE" altLang="es-MX" sz="120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9156700" y="2714625"/>
            <a:ext cx="1198563" cy="1041400"/>
          </a:xfrm>
          <a:prstGeom prst="roundRect">
            <a:avLst/>
          </a:prstGeom>
          <a:gradFill>
            <a:gsLst>
              <a:gs pos="55000">
                <a:schemeClr val="bg2"/>
              </a:gs>
              <a:gs pos="0">
                <a:schemeClr val="bg2">
                  <a:lumMod val="75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prstClr val="black"/>
                </a:solidFill>
                <a:latin typeface="Arial Rounded MT Bold" panose="020F0704030504030204" pitchFamily="34" charset="0"/>
                <a:ea typeface="Times New Roman"/>
                <a:cs typeface="Times New Roman"/>
              </a:rPr>
              <a:t>Ley Nº 27046  del 05.01.1999</a:t>
            </a: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prstClr val="black"/>
                </a:solidFill>
                <a:latin typeface="Arial Rounded MT Bold" panose="020F0704030504030204" pitchFamily="34" charset="0"/>
                <a:ea typeface="Times New Roman"/>
                <a:cs typeface="Times New Roman"/>
              </a:rPr>
              <a:t> </a:t>
            </a: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0648950" y="2719388"/>
            <a:ext cx="1198563" cy="1041400"/>
          </a:xfrm>
          <a:prstGeom prst="roundRect">
            <a:avLst/>
          </a:prstGeom>
          <a:gradFill>
            <a:gsLst>
              <a:gs pos="55000">
                <a:schemeClr val="bg2"/>
              </a:gs>
              <a:gs pos="0">
                <a:schemeClr val="bg2">
                  <a:lumMod val="75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prstClr val="black"/>
                </a:solidFill>
                <a:latin typeface="Arial Rounded MT Bold" panose="020F0704030504030204" pitchFamily="34" charset="0"/>
                <a:ea typeface="Times New Roman"/>
                <a:cs typeface="Times New Roman"/>
              </a:rPr>
              <a:t>Ley Nº 28687  del 17.03.2006</a:t>
            </a: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20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39713" y="3956050"/>
            <a:ext cx="1196975" cy="930275"/>
          </a:xfrm>
          <a:prstGeom prst="roundRect">
            <a:avLst/>
          </a:prstGeom>
          <a:gradFill>
            <a:gsLst>
              <a:gs pos="57000">
                <a:srgbClr val="D8D0D1"/>
              </a:gs>
              <a:gs pos="0">
                <a:schemeClr val="bg2"/>
              </a:gs>
              <a:gs pos="100000">
                <a:srgbClr val="7D434F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prstClr val="black"/>
                </a:solidFill>
                <a:latin typeface="Arial Rounded MT Bold" panose="020F0704030504030204" pitchFamily="34" charset="0"/>
                <a:ea typeface="Times New Roman"/>
                <a:cs typeface="Times New Roman"/>
              </a:rPr>
              <a:t>Al 20.09.1960</a:t>
            </a: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1782763" y="3963988"/>
            <a:ext cx="1196975" cy="930275"/>
          </a:xfrm>
          <a:prstGeom prst="roundRect">
            <a:avLst/>
          </a:prstGeom>
          <a:gradFill>
            <a:gsLst>
              <a:gs pos="57000">
                <a:srgbClr val="D8D0D1"/>
              </a:gs>
              <a:gs pos="0">
                <a:schemeClr val="bg2"/>
              </a:gs>
              <a:gs pos="100000">
                <a:srgbClr val="7D434F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prstClr val="black"/>
                </a:solidFill>
                <a:latin typeface="Arial Rounded MT Bold" panose="020F0704030504030204" pitchFamily="34" charset="0"/>
                <a:ea typeface="Times New Roman"/>
                <a:cs typeface="Times New Roman"/>
              </a:rPr>
              <a:t>Al </a:t>
            </a:r>
            <a:r>
              <a:rPr lang="es-ES" sz="1200" dirty="0">
                <a:solidFill>
                  <a:prstClr val="black"/>
                </a:solidFill>
                <a:latin typeface="Arial Rounded MT Bold" panose="020F0704030504030204" pitchFamily="34" charset="0"/>
                <a:ea typeface="Times New Roman"/>
                <a:cs typeface="Times New Roman"/>
              </a:rPr>
              <a:t>14.04.1986</a:t>
            </a: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3387725" y="3971925"/>
            <a:ext cx="1198563" cy="930275"/>
          </a:xfrm>
          <a:prstGeom prst="roundRect">
            <a:avLst/>
          </a:prstGeom>
          <a:gradFill>
            <a:gsLst>
              <a:gs pos="57000">
                <a:srgbClr val="D8D0D1"/>
              </a:gs>
              <a:gs pos="0">
                <a:schemeClr val="bg2"/>
              </a:gs>
              <a:gs pos="100000">
                <a:srgbClr val="7D434F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2104549" algn="l"/>
                <a:tab pos="4209098" algn="l"/>
              </a:tabLst>
              <a:defRPr/>
            </a:pP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2104549" algn="l"/>
                <a:tab pos="4209098" algn="l"/>
              </a:tabLst>
              <a:defRPr/>
            </a:pPr>
            <a:r>
              <a:rPr lang="es-PE" sz="12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2104549" algn="l"/>
                <a:tab pos="4209098" algn="l"/>
              </a:tabLst>
              <a:defRPr/>
            </a:pPr>
            <a:r>
              <a:rPr lang="es-ES" sz="12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30.08.1989</a:t>
            </a:r>
            <a:endParaRPr lang="es-PE" sz="12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4803775" y="3971925"/>
            <a:ext cx="1196975" cy="930275"/>
          </a:xfrm>
          <a:prstGeom prst="roundRect">
            <a:avLst/>
          </a:prstGeom>
          <a:gradFill>
            <a:gsLst>
              <a:gs pos="57000">
                <a:srgbClr val="D8D0D1"/>
              </a:gs>
              <a:gs pos="0">
                <a:schemeClr val="bg2"/>
              </a:gs>
              <a:gs pos="100000">
                <a:srgbClr val="7D434F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2104549" algn="l"/>
                <a:tab pos="4209098" algn="l"/>
              </a:tabLst>
              <a:defRPr/>
            </a:pP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2104549" algn="l"/>
                <a:tab pos="4209098" algn="l"/>
              </a:tabLst>
              <a:defRPr/>
            </a:pPr>
            <a:r>
              <a:rPr lang="es-PE" sz="12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Al </a:t>
            </a:r>
            <a:r>
              <a:rPr lang="es-ES" sz="1200" dirty="0">
                <a:solidFill>
                  <a:prstClr val="black"/>
                </a:solidFill>
                <a:latin typeface="Arial Rounded MT Bold" panose="020F0704030504030204" pitchFamily="34" charset="0"/>
                <a:ea typeface="Times New Roman"/>
                <a:cs typeface="Times New Roman"/>
              </a:rPr>
              <a:t>31.05.1990</a:t>
            </a: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6259513" y="3963988"/>
            <a:ext cx="1198562" cy="930275"/>
          </a:xfrm>
          <a:prstGeom prst="roundRect">
            <a:avLst/>
          </a:prstGeom>
          <a:gradFill>
            <a:gsLst>
              <a:gs pos="57000">
                <a:srgbClr val="D8D0D1"/>
              </a:gs>
              <a:gs pos="0">
                <a:schemeClr val="bg2"/>
              </a:gs>
              <a:gs pos="100000">
                <a:srgbClr val="7D434F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2104549" algn="l"/>
                <a:tab pos="4209098" algn="l"/>
              </a:tabLst>
              <a:defRPr/>
            </a:pP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2104549" algn="l"/>
                <a:tab pos="4209098" algn="l"/>
              </a:tabLst>
              <a:defRPr/>
            </a:pPr>
            <a:r>
              <a:rPr lang="es-PE" sz="1200" dirty="0">
                <a:solidFill>
                  <a:prstClr val="black"/>
                </a:solidFill>
                <a:latin typeface="Arial Rounded MT Bold" panose="020F0704030504030204" pitchFamily="34" charset="0"/>
                <a:ea typeface="Times New Roman"/>
                <a:cs typeface="Times New Roman"/>
              </a:rPr>
              <a:t>Al </a:t>
            </a:r>
            <a:r>
              <a:rPr lang="es-ES" sz="1200" dirty="0">
                <a:solidFill>
                  <a:prstClr val="black"/>
                </a:solidFill>
                <a:latin typeface="Arial Rounded MT Bold" panose="020F0704030504030204" pitchFamily="34" charset="0"/>
                <a:ea typeface="Times New Roman"/>
                <a:cs typeface="Times New Roman"/>
              </a:rPr>
              <a:t>31.10.1993</a:t>
            </a: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7747000" y="3971925"/>
            <a:ext cx="1198563" cy="930275"/>
          </a:xfrm>
          <a:prstGeom prst="roundRect">
            <a:avLst/>
          </a:prstGeom>
          <a:gradFill>
            <a:gsLst>
              <a:gs pos="57000">
                <a:srgbClr val="D8D0D1"/>
              </a:gs>
              <a:gs pos="0">
                <a:schemeClr val="bg2"/>
              </a:gs>
              <a:gs pos="100000">
                <a:srgbClr val="7D434F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2104549" algn="l"/>
                <a:tab pos="4209098" algn="l"/>
              </a:tabLst>
              <a:defRPr/>
            </a:pP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2104549" algn="l"/>
                <a:tab pos="4209098" algn="l"/>
              </a:tabLst>
              <a:defRPr/>
            </a:pP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2104549" algn="l"/>
                <a:tab pos="4209098" algn="l"/>
              </a:tabLst>
              <a:defRPr/>
            </a:pPr>
            <a:r>
              <a:rPr lang="es-PE" sz="1200" dirty="0">
                <a:solidFill>
                  <a:prstClr val="black"/>
                </a:solidFill>
                <a:latin typeface="Arial Rounded MT Bold" panose="020F0704030504030204" pitchFamily="34" charset="0"/>
                <a:ea typeface="Times New Roman"/>
                <a:cs typeface="Times New Roman"/>
              </a:rPr>
              <a:t>Al </a:t>
            </a:r>
            <a:r>
              <a:rPr lang="es-ES" sz="1200" dirty="0">
                <a:solidFill>
                  <a:prstClr val="black"/>
                </a:solidFill>
                <a:latin typeface="Arial Rounded MT Bold" panose="020F0704030504030204" pitchFamily="34" charset="0"/>
                <a:ea typeface="Times New Roman"/>
                <a:cs typeface="Times New Roman"/>
              </a:rPr>
              <a:t>31.10.1993 </a:t>
            </a: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10682288" y="3963988"/>
            <a:ext cx="1196975" cy="930275"/>
          </a:xfrm>
          <a:prstGeom prst="roundRect">
            <a:avLst/>
          </a:prstGeom>
          <a:gradFill>
            <a:gsLst>
              <a:gs pos="57000">
                <a:srgbClr val="D8D0D1"/>
              </a:gs>
              <a:gs pos="0">
                <a:schemeClr val="bg2"/>
              </a:gs>
              <a:gs pos="100000">
                <a:srgbClr val="7D434F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2104549" algn="l"/>
                <a:tab pos="4209098" algn="l"/>
              </a:tabLst>
              <a:defRPr/>
            </a:pPr>
            <a:r>
              <a:rPr lang="es-PE" sz="1200" dirty="0">
                <a:solidFill>
                  <a:prstClr val="black"/>
                </a:solidFill>
                <a:latin typeface="Arial Rounded MT Bold" panose="020F0704030504030204" pitchFamily="34" charset="0"/>
                <a:ea typeface="Times New Roman"/>
                <a:cs typeface="Times New Roman"/>
              </a:rPr>
              <a:t>Al </a:t>
            </a:r>
            <a:r>
              <a:rPr lang="es-ES" sz="1200" dirty="0">
                <a:solidFill>
                  <a:prstClr val="black"/>
                </a:solidFill>
                <a:latin typeface="Arial Rounded MT Bold" panose="020F0704030504030204" pitchFamily="34" charset="0"/>
                <a:ea typeface="Times New Roman"/>
                <a:cs typeface="Times New Roman"/>
              </a:rPr>
              <a:t>31.12.2004</a:t>
            </a: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  <a:ea typeface="Times New Roman"/>
              <a:cs typeface="Times New Roman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9190038" y="3990975"/>
            <a:ext cx="1198562" cy="930275"/>
          </a:xfrm>
          <a:prstGeom prst="roundRect">
            <a:avLst/>
          </a:prstGeom>
          <a:gradFill>
            <a:gsLst>
              <a:gs pos="57000">
                <a:srgbClr val="D8D0D1"/>
              </a:gs>
              <a:gs pos="0">
                <a:schemeClr val="bg2"/>
              </a:gs>
              <a:gs pos="100000">
                <a:srgbClr val="7D434F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2104549" algn="l"/>
                <a:tab pos="4209098" algn="l"/>
              </a:tabLst>
              <a:defRPr/>
            </a:pP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2104549" algn="l"/>
                <a:tab pos="4209098" algn="l"/>
              </a:tabLst>
              <a:defRPr/>
            </a:pPr>
            <a:r>
              <a:rPr lang="es-PE" sz="1200" dirty="0">
                <a:solidFill>
                  <a:prstClr val="black"/>
                </a:solidFill>
                <a:latin typeface="Arial Rounded MT Bold" panose="020F0704030504030204" pitchFamily="34" charset="0"/>
                <a:ea typeface="Times New Roman"/>
                <a:cs typeface="Times New Roman"/>
              </a:rPr>
              <a:t>Al </a:t>
            </a:r>
            <a:r>
              <a:rPr lang="es-ES" sz="1200" dirty="0">
                <a:solidFill>
                  <a:prstClr val="black"/>
                </a:solidFill>
                <a:latin typeface="Arial Rounded MT Bold" panose="020F0704030504030204" pitchFamily="34" charset="0"/>
                <a:ea typeface="Times New Roman"/>
                <a:cs typeface="Times New Roman"/>
              </a:rPr>
              <a:t>22.03.1996</a:t>
            </a: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2104549" algn="l"/>
                <a:tab pos="4209098" algn="l"/>
              </a:tabLst>
              <a:defRPr/>
            </a:pPr>
            <a:endParaRPr lang="es-PE" sz="1200" dirty="0">
              <a:solidFill>
                <a:prstClr val="black"/>
              </a:solidFill>
              <a:latin typeface="Arial Rounded MT Bold" panose="020F0704030504030204" pitchFamily="34" charset="0"/>
              <a:ea typeface="Times New Roman"/>
              <a:cs typeface="Times New Roman"/>
            </a:endParaRPr>
          </a:p>
        </p:txBody>
      </p:sp>
      <p:sp>
        <p:nvSpPr>
          <p:cNvPr id="20500" name="24 CuadroTexto"/>
          <p:cNvSpPr txBox="1">
            <a:spLocks noChangeArrowheads="1"/>
          </p:cNvSpPr>
          <p:nvPr/>
        </p:nvSpPr>
        <p:spPr bwMode="auto">
          <a:xfrm>
            <a:off x="4929188" y="5103813"/>
            <a:ext cx="2333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MX" sz="3200" b="1">
                <a:solidFill>
                  <a:srgbClr val="C00000"/>
                </a:solidFill>
              </a:rPr>
              <a:t>Plazos</a:t>
            </a:r>
            <a:endParaRPr lang="es-PE" altLang="es-MX" sz="3200">
              <a:solidFill>
                <a:srgbClr val="C00000"/>
              </a:solidFill>
            </a:endParaRPr>
          </a:p>
        </p:txBody>
      </p:sp>
      <p:sp>
        <p:nvSpPr>
          <p:cNvPr id="20501" name="25 CuadroTexto"/>
          <p:cNvSpPr txBox="1">
            <a:spLocks noChangeArrowheads="1"/>
          </p:cNvSpPr>
          <p:nvPr/>
        </p:nvSpPr>
        <p:spPr bwMode="auto">
          <a:xfrm>
            <a:off x="5086350" y="1966913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MX" sz="3200" b="1">
                <a:solidFill>
                  <a:srgbClr val="C00000"/>
                </a:solidFill>
              </a:rPr>
              <a:t>Leyes</a:t>
            </a:r>
            <a:endParaRPr lang="es-PE" altLang="es-MX" sz="3200">
              <a:solidFill>
                <a:srgbClr val="C00000"/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90488" y="5631584"/>
            <a:ext cx="7948612" cy="592138"/>
          </a:xfrm>
          <a:prstGeom prst="roundRect">
            <a:avLst/>
          </a:prstGeom>
          <a:gradFill>
            <a:gsLst>
              <a:gs pos="81250">
                <a:schemeClr val="accent5">
                  <a:lumMod val="20000"/>
                  <a:lumOff val="80000"/>
                </a:schemeClr>
              </a:gs>
              <a:gs pos="55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7000"/>
                  <a:lumOff val="93000"/>
                  <a:alpha val="6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MX" sz="12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D.LEG N° 1202  del  23 SET 15 (Programa de Adjudicación de Lotes con fines de vivienda -  2005  AL 2010)</a:t>
            </a:r>
            <a:endParaRPr lang="es-PE" altLang="es-MX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04838" y="325438"/>
            <a:ext cx="10791825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PE" sz="29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Arial" charset="0"/>
              </a:rPr>
              <a:t>ENTIDAD COMPETENTES EN LA PROPIEDAD </a:t>
            </a:r>
          </a:p>
          <a:p>
            <a:pPr algn="ctr" eaLnBrk="1" hangingPunct="1">
              <a:defRPr/>
            </a:pPr>
            <a:r>
              <a:rPr lang="es-PE" sz="29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Arial" charset="0"/>
              </a:rPr>
              <a:t>PREDIAL URBANA - COFOPRI</a:t>
            </a:r>
            <a:br>
              <a:rPr lang="es-PE" sz="29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Arial" charset="0"/>
              </a:rPr>
            </a:br>
            <a:endParaRPr lang="es-PE" sz="2900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CuadroTexto"/>
          <p:cNvSpPr txBox="1"/>
          <p:nvPr/>
        </p:nvSpPr>
        <p:spPr>
          <a:xfrm>
            <a:off x="265113" y="3881438"/>
            <a:ext cx="2749550" cy="923925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black"/>
                </a:solidFill>
                <a:cs typeface="+mn-cs"/>
              </a:rPr>
              <a:t>Ministerio de Agricultura y Riego- MINAGRI:  Décadas 50 y parte del 90.</a:t>
            </a:r>
          </a:p>
        </p:txBody>
      </p:sp>
      <p:grpSp>
        <p:nvGrpSpPr>
          <p:cNvPr id="21507" name="Group 6"/>
          <p:cNvGrpSpPr>
            <a:grpSpLocks/>
          </p:cNvGrpSpPr>
          <p:nvPr/>
        </p:nvGrpSpPr>
        <p:grpSpPr bwMode="auto">
          <a:xfrm>
            <a:off x="265113" y="2176463"/>
            <a:ext cx="3973512" cy="1441450"/>
            <a:chOff x="113" y="1298"/>
            <a:chExt cx="1914" cy="635"/>
          </a:xfrm>
        </p:grpSpPr>
        <p:sp>
          <p:nvSpPr>
            <p:cNvPr id="21522" name="AutoShape 7"/>
            <p:cNvSpPr>
              <a:spLocks noChangeArrowheads="1"/>
            </p:cNvSpPr>
            <p:nvPr/>
          </p:nvSpPr>
          <p:spPr bwMode="auto">
            <a:xfrm>
              <a:off x="113" y="1298"/>
              <a:ext cx="1914" cy="635"/>
            </a:xfrm>
            <a:prstGeom prst="chevron">
              <a:avLst>
                <a:gd name="adj" fmla="val 80350"/>
              </a:avLst>
            </a:prstGeom>
            <a:solidFill>
              <a:srgbClr val="FE552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E5520"/>
              </a:extrusionClr>
              <a:contourClr>
                <a:srgbClr val="FE5520"/>
              </a:contourClr>
            </a:sp3d>
          </p:spPr>
          <p:txBody>
            <a:bodyPr wrap="none" anchor="ctr">
              <a:flatTx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MX" altLang="es-E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23" name="AutoShape 8"/>
            <p:cNvSpPr>
              <a:spLocks noChangeArrowheads="1"/>
            </p:cNvSpPr>
            <p:nvPr/>
          </p:nvSpPr>
          <p:spPr bwMode="auto">
            <a:xfrm>
              <a:off x="113" y="1298"/>
              <a:ext cx="1640" cy="635"/>
            </a:xfrm>
            <a:prstGeom prst="chevron">
              <a:avLst>
                <a:gd name="adj" fmla="val 80350"/>
              </a:avLst>
            </a:prstGeom>
            <a:solidFill>
              <a:srgbClr val="CD33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MX" altLang="es-ES" sz="2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508" name="Group 9"/>
          <p:cNvGrpSpPr>
            <a:grpSpLocks/>
          </p:cNvGrpSpPr>
          <p:nvPr/>
        </p:nvGrpSpPr>
        <p:grpSpPr bwMode="auto">
          <a:xfrm>
            <a:off x="3101975" y="2141538"/>
            <a:ext cx="3660775" cy="1444625"/>
            <a:chOff x="1837" y="1298"/>
            <a:chExt cx="2041" cy="635"/>
          </a:xfrm>
        </p:grpSpPr>
        <p:sp>
          <p:nvSpPr>
            <p:cNvPr id="21520" name="AutoShape 10"/>
            <p:cNvSpPr>
              <a:spLocks noChangeArrowheads="1"/>
            </p:cNvSpPr>
            <p:nvPr/>
          </p:nvSpPr>
          <p:spPr bwMode="auto">
            <a:xfrm>
              <a:off x="1837" y="1298"/>
              <a:ext cx="2041" cy="635"/>
            </a:xfrm>
            <a:prstGeom prst="chevron">
              <a:avLst>
                <a:gd name="adj" fmla="val 80354"/>
              </a:avLst>
            </a:prstGeom>
            <a:solidFill>
              <a:srgbClr val="019934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19934"/>
              </a:extrusionClr>
              <a:contourClr>
                <a:srgbClr val="019934"/>
              </a:contourClr>
            </a:sp3d>
          </p:spPr>
          <p:txBody>
            <a:bodyPr wrap="none" anchor="ctr">
              <a:flatTx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MX" altLang="es-E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21" name="AutoShape 11"/>
            <p:cNvSpPr>
              <a:spLocks noChangeArrowheads="1"/>
            </p:cNvSpPr>
            <p:nvPr/>
          </p:nvSpPr>
          <p:spPr bwMode="auto">
            <a:xfrm>
              <a:off x="1837" y="1298"/>
              <a:ext cx="2041" cy="635"/>
            </a:xfrm>
            <a:prstGeom prst="chevron">
              <a:avLst>
                <a:gd name="adj" fmla="val 80354"/>
              </a:avLst>
            </a:prstGeom>
            <a:solidFill>
              <a:srgbClr val="019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PE" altLang="es-ES" sz="2000" b="1">
                  <a:solidFill>
                    <a:srgbClr val="FFFFFF"/>
                  </a:solidFill>
                  <a:latin typeface="Arial" panose="020B0604020202020204" pitchFamily="34" charset="0"/>
                </a:rPr>
                <a:t>	</a:t>
              </a:r>
            </a:p>
          </p:txBody>
        </p:sp>
      </p:grpSp>
      <p:grpSp>
        <p:nvGrpSpPr>
          <p:cNvPr id="21509" name="Group 12"/>
          <p:cNvGrpSpPr>
            <a:grpSpLocks/>
          </p:cNvGrpSpPr>
          <p:nvPr/>
        </p:nvGrpSpPr>
        <p:grpSpPr bwMode="auto">
          <a:xfrm>
            <a:off x="5641975" y="2152650"/>
            <a:ext cx="3663950" cy="1444625"/>
            <a:chOff x="3515" y="1298"/>
            <a:chExt cx="2041" cy="635"/>
          </a:xfrm>
        </p:grpSpPr>
        <p:sp>
          <p:nvSpPr>
            <p:cNvPr id="21518" name="AutoShape 13"/>
            <p:cNvSpPr>
              <a:spLocks noChangeArrowheads="1"/>
            </p:cNvSpPr>
            <p:nvPr/>
          </p:nvSpPr>
          <p:spPr bwMode="auto">
            <a:xfrm>
              <a:off x="3515" y="1298"/>
              <a:ext cx="2041" cy="635"/>
            </a:xfrm>
            <a:prstGeom prst="chevron">
              <a:avLst>
                <a:gd name="adj" fmla="val 80354"/>
              </a:avLst>
            </a:prstGeom>
            <a:solidFill>
              <a:srgbClr val="FE9A0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E9A01"/>
              </a:extrusionClr>
              <a:contourClr>
                <a:srgbClr val="FE9A01"/>
              </a:contourClr>
            </a:sp3d>
          </p:spPr>
          <p:txBody>
            <a:bodyPr wrap="none" anchor="ctr">
              <a:flatTx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MX" altLang="es-E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9" name="AutoShape 14"/>
            <p:cNvSpPr>
              <a:spLocks noChangeArrowheads="1"/>
            </p:cNvSpPr>
            <p:nvPr/>
          </p:nvSpPr>
          <p:spPr bwMode="auto">
            <a:xfrm>
              <a:off x="3515" y="1298"/>
              <a:ext cx="2041" cy="635"/>
            </a:xfrm>
            <a:prstGeom prst="chevron">
              <a:avLst>
                <a:gd name="adj" fmla="val 80354"/>
              </a:avLst>
            </a:prstGeom>
            <a:solidFill>
              <a:srgbClr val="FE9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PE" altLang="es-ES" sz="2000" b="1">
                  <a:solidFill>
                    <a:srgbClr val="FFFFFF"/>
                  </a:solidFill>
                  <a:latin typeface="Arial" panose="020B0604020202020204" pitchFamily="34" charset="0"/>
                </a:rPr>
                <a:t>	</a:t>
              </a:r>
            </a:p>
          </p:txBody>
        </p:sp>
      </p:grpSp>
      <p:graphicFrame>
        <p:nvGraphicFramePr>
          <p:cNvPr id="21510" name="1 Objeto"/>
          <p:cNvGraphicFramePr>
            <a:graphicFrameLocks noChangeAspect="1"/>
          </p:cNvGraphicFramePr>
          <p:nvPr/>
        </p:nvGraphicFramePr>
        <p:xfrm>
          <a:off x="4181475" y="2238375"/>
          <a:ext cx="1381125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" r:id="rId3" imgW="2857899" imgH="2962689" progId="">
                  <p:embed/>
                </p:oleObj>
              </mc:Choice>
              <mc:Fallback>
                <p:oleObj r:id="rId3" imgW="2857899" imgH="2962689" progId="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2238375"/>
                        <a:ext cx="1381125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1 CuadroTexto"/>
          <p:cNvSpPr txBox="1"/>
          <p:nvPr/>
        </p:nvSpPr>
        <p:spPr>
          <a:xfrm>
            <a:off x="3282950" y="3887788"/>
            <a:ext cx="2500313" cy="922337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black"/>
                </a:solidFill>
                <a:cs typeface="+mn-cs"/>
              </a:rPr>
              <a:t>PETT: 27.11.92 al  </a:t>
            </a:r>
            <a:r>
              <a:rPr lang="es-ES" b="1" dirty="0">
                <a:solidFill>
                  <a:srgbClr val="000000"/>
                </a:solidFill>
                <a:cs typeface="Times New Roman" pitchFamily="18" charset="0"/>
              </a:rPr>
              <a:t>21.02.07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2497138"/>
            <a:ext cx="19716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ángulo 3"/>
          <p:cNvSpPr/>
          <p:nvPr/>
        </p:nvSpPr>
        <p:spPr>
          <a:xfrm>
            <a:off x="8650288" y="3887788"/>
            <a:ext cx="3167062" cy="923925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black"/>
                </a:solidFill>
                <a:cs typeface="+mn-cs"/>
              </a:rPr>
              <a:t>GOBIERNOS REGIONALES: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black"/>
                </a:solidFill>
                <a:cs typeface="+mn-cs"/>
              </a:rPr>
              <a:t>Literal “n” del artículo 51 de           la Ley Nº 27867</a:t>
            </a:r>
          </a:p>
        </p:txBody>
      </p:sp>
      <p:grpSp>
        <p:nvGrpSpPr>
          <p:cNvPr id="22" name="Group 12"/>
          <p:cNvGrpSpPr>
            <a:grpSpLocks/>
          </p:cNvGrpSpPr>
          <p:nvPr/>
        </p:nvGrpSpPr>
        <p:grpSpPr bwMode="auto">
          <a:xfrm>
            <a:off x="8154215" y="2175255"/>
            <a:ext cx="3732985" cy="1443708"/>
            <a:chOff x="3515" y="1298"/>
            <a:chExt cx="2080" cy="635"/>
          </a:xfrm>
          <a:solidFill>
            <a:schemeClr val="accent1">
              <a:lumMod val="75000"/>
            </a:schemeClr>
          </a:solidFill>
        </p:grpSpPr>
        <p:sp>
          <p:nvSpPr>
            <p:cNvPr id="23" name="AutoShape 13"/>
            <p:cNvSpPr>
              <a:spLocks noChangeArrowheads="1"/>
            </p:cNvSpPr>
            <p:nvPr/>
          </p:nvSpPr>
          <p:spPr bwMode="auto">
            <a:xfrm>
              <a:off x="3515" y="1298"/>
              <a:ext cx="2041" cy="635"/>
            </a:xfrm>
            <a:prstGeom prst="chevron">
              <a:avLst>
                <a:gd name="adj" fmla="val 80354"/>
              </a:avLst>
            </a:prstGeom>
            <a:solidFill>
              <a:schemeClr val="accent1">
                <a:lumMod val="75000"/>
              </a:schemeClr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E9A01"/>
              </a:extrusionClr>
              <a:contourClr>
                <a:srgbClr val="FE9A01"/>
              </a:contourClr>
            </a:sp3d>
            <a:extLst/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dirty="0">
                <a:solidFill>
                  <a:srgbClr val="0066FF"/>
                </a:solidFill>
              </a:endParaRPr>
            </a:p>
          </p:txBody>
        </p:sp>
        <p:sp>
          <p:nvSpPr>
            <p:cNvPr id="24" name="AutoShape 14"/>
            <p:cNvSpPr>
              <a:spLocks noChangeArrowheads="1"/>
            </p:cNvSpPr>
            <p:nvPr/>
          </p:nvSpPr>
          <p:spPr bwMode="auto">
            <a:xfrm>
              <a:off x="3554" y="1298"/>
              <a:ext cx="2041" cy="635"/>
            </a:xfrm>
            <a:prstGeom prst="chevron">
              <a:avLst>
                <a:gd name="adj" fmla="val 80354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2000" b="1" dirty="0">
                  <a:solidFill>
                    <a:schemeClr val="bg1"/>
                  </a:solidFill>
                </a:rPr>
                <a:t>GORES</a:t>
              </a:r>
              <a:r>
                <a:rPr lang="es-PE" sz="2000" b="1" dirty="0">
                  <a:solidFill>
                    <a:srgbClr val="0066FF"/>
                  </a:solidFill>
                </a:rPr>
                <a:t>	</a:t>
              </a:r>
            </a:p>
          </p:txBody>
        </p:sp>
      </p:grpSp>
      <p:sp>
        <p:nvSpPr>
          <p:cNvPr id="25" name="1 CuadroTexto"/>
          <p:cNvSpPr txBox="1"/>
          <p:nvPr/>
        </p:nvSpPr>
        <p:spPr>
          <a:xfrm>
            <a:off x="6064250" y="3892550"/>
            <a:ext cx="2393950" cy="923925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black"/>
                </a:solidFill>
                <a:cs typeface="+mn-cs"/>
              </a:rPr>
              <a:t>COFOPRI: 22.07.07 al  </a:t>
            </a:r>
            <a:r>
              <a:rPr lang="es-ES" b="1" dirty="0">
                <a:solidFill>
                  <a:srgbClr val="000000"/>
                </a:solidFill>
                <a:cs typeface="Times New Roman" pitchFamily="18" charset="0"/>
              </a:rPr>
              <a:t>2010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1516" name="22 Imagen" descr="Logo MINAGR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284413"/>
            <a:ext cx="148272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44563" y="523875"/>
            <a:ext cx="10404475" cy="985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PE" sz="29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Arial" charset="0"/>
              </a:rPr>
              <a:t>ENTIDADES COMPETENTES EN LA PROPIEDAD </a:t>
            </a:r>
          </a:p>
          <a:p>
            <a:pPr algn="ctr" eaLnBrk="1" hangingPunct="1">
              <a:defRPr/>
            </a:pPr>
            <a:r>
              <a:rPr lang="es-PE" sz="2900" b="1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Arial" charset="0"/>
              </a:rPr>
              <a:t>PREDIAL RURAL - GORES</a:t>
            </a:r>
            <a:endParaRPr lang="es-PE" sz="2900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13798455"/>
              </p:ext>
            </p:extLst>
          </p:nvPr>
        </p:nvGraphicFramePr>
        <p:xfrm>
          <a:off x="-1745673" y="935429"/>
          <a:ext cx="10901548" cy="5188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Llamada de nube 8"/>
          <p:cNvSpPr/>
          <p:nvPr/>
        </p:nvSpPr>
        <p:spPr>
          <a:xfrm>
            <a:off x="6578600" y="1293813"/>
            <a:ext cx="5414963" cy="3895725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dirty="0">
                <a:solidFill>
                  <a:srgbClr val="C00000"/>
                </a:solidFill>
              </a:rPr>
              <a:t>EL TRATAMIENTO DE SUS BIENES SE EFECTÚA DE ACUERDO CON SUS NORMAS ESPECIALES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403475" y="230188"/>
            <a:ext cx="8408988" cy="538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s-PE" sz="29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OTROS REGÍMENES PREDIALES ESPECIALES</a:t>
            </a:r>
          </a:p>
        </p:txBody>
      </p:sp>
    </p:spTree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8125" y="1179513"/>
            <a:ext cx="9144000" cy="2387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GRACIAS </a:t>
            </a:r>
            <a:br>
              <a:rPr lang="es-PE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s-PE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                           TOTALES.</a:t>
            </a: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68725" y="3913188"/>
            <a:ext cx="9144000" cy="1655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b="1" dirty="0">
                <a:latin typeface="Baskerville Old Face" panose="02020602080505020303"/>
              </a:rPr>
              <a:t>Jose Luis Pairazamán Torres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PE" sz="2000" b="1" dirty="0">
                <a:latin typeface="Baskerville Old Face" panose="02020602080505020303" pitchFamily="18" charset="0"/>
              </a:rPr>
              <a:t>Superintendente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PE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Superintendencia Nacional de Bienes Estatales </a:t>
            </a:r>
            <a:endParaRPr lang="es-PE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osicion Arequipa  - Superintendente [solo lectura] [Modo de compatibilidad]" id="{81B73DF7-8201-44EA-A00F-0E709045DB20}" vid="{16924811-EA62-45C2-A4F5-DED3D37D9B8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Exposicion cusco - Superintendente</Template>
  <TotalTime>138</TotalTime>
  <Words>479</Words>
  <Application>Microsoft Office PowerPoint</Application>
  <PresentationFormat>Panorámica</PresentationFormat>
  <Paragraphs>129</Paragraphs>
  <Slides>9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9</vt:i4>
      </vt:variant>
    </vt:vector>
  </HeadingPairs>
  <TitlesOfParts>
    <vt:vector size="21" baseType="lpstr">
      <vt:lpstr>Batang</vt:lpstr>
      <vt:lpstr>Arial</vt:lpstr>
      <vt:lpstr>Arial Black</vt:lpstr>
      <vt:lpstr>Arial Rounded MT Bold</vt:lpstr>
      <vt:lpstr>Baskerville Old Face</vt:lpstr>
      <vt:lpstr>Calibri</vt:lpstr>
      <vt:lpstr>Calibri Light</vt:lpstr>
      <vt:lpstr>Constantia</vt:lpstr>
      <vt:lpstr>Lucida Sans Unicode</vt:lpstr>
      <vt:lpstr>Times New Roman</vt:lpstr>
      <vt:lpstr>Wingdings</vt:lpstr>
      <vt:lpstr>1_Tema de Office</vt:lpstr>
      <vt:lpstr>CURSO DE GESTIÓN DE LA PROPIEDAD ESTATAL  SEDE - LIMA </vt:lpstr>
      <vt:lpstr>ASPECTOS GENERALES Y COMPETENCIAS DE LAS ENTIDADES PÚBLICAS SOBRE PREDIOS ESTATALES</vt:lpstr>
      <vt:lpstr>Presentación de PowerPoint</vt:lpstr>
      <vt:lpstr>Presentación de PowerPoint</vt:lpstr>
      <vt:lpstr>ENTIDAD COMPETENTE EN MATERIA  DE PROPIEDAD ESTATAL -SBN</vt:lpstr>
      <vt:lpstr>Presentación de PowerPoint</vt:lpstr>
      <vt:lpstr>Presentación de PowerPoint</vt:lpstr>
      <vt:lpstr>Presentación de PowerPoint</vt:lpstr>
      <vt:lpstr>GRACIAS                              TOTALES.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CAPACITACIÓN SEDE CUSCO</dc:title>
  <dc:creator>Melissa Peralta</dc:creator>
  <cp:lastModifiedBy>Willjhem Pablo Sanchez Medina</cp:lastModifiedBy>
  <cp:revision>53</cp:revision>
  <cp:lastPrinted>2016-11-22T21:04:47Z</cp:lastPrinted>
  <dcterms:created xsi:type="dcterms:W3CDTF">2016-09-21T15:32:55Z</dcterms:created>
  <dcterms:modified xsi:type="dcterms:W3CDTF">2016-11-23T01:09:53Z</dcterms:modified>
</cp:coreProperties>
</file>