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6" r:id="rId1"/>
  </p:sldMasterIdLst>
  <p:notesMasterIdLst>
    <p:notesMasterId r:id="rId36"/>
  </p:notesMasterIdLst>
  <p:handoutMasterIdLst>
    <p:handoutMasterId r:id="rId37"/>
  </p:handoutMasterIdLst>
  <p:sldIdLst>
    <p:sldId id="652" r:id="rId2"/>
    <p:sldId id="653" r:id="rId3"/>
    <p:sldId id="654" r:id="rId4"/>
    <p:sldId id="655" r:id="rId5"/>
    <p:sldId id="656" r:id="rId6"/>
    <p:sldId id="657" r:id="rId7"/>
    <p:sldId id="658" r:id="rId8"/>
    <p:sldId id="659" r:id="rId9"/>
    <p:sldId id="660" r:id="rId10"/>
    <p:sldId id="661" r:id="rId11"/>
    <p:sldId id="662" r:id="rId12"/>
    <p:sldId id="663" r:id="rId13"/>
    <p:sldId id="664" r:id="rId14"/>
    <p:sldId id="665" r:id="rId15"/>
    <p:sldId id="666" r:id="rId16"/>
    <p:sldId id="667" r:id="rId17"/>
    <p:sldId id="668" r:id="rId18"/>
    <p:sldId id="669" r:id="rId19"/>
    <p:sldId id="670" r:id="rId20"/>
    <p:sldId id="671" r:id="rId21"/>
    <p:sldId id="672" r:id="rId22"/>
    <p:sldId id="673" r:id="rId23"/>
    <p:sldId id="674" r:id="rId24"/>
    <p:sldId id="675" r:id="rId25"/>
    <p:sldId id="676" r:id="rId26"/>
    <p:sldId id="677" r:id="rId27"/>
    <p:sldId id="678" r:id="rId28"/>
    <p:sldId id="679" r:id="rId29"/>
    <p:sldId id="680" r:id="rId30"/>
    <p:sldId id="681" r:id="rId31"/>
    <p:sldId id="682" r:id="rId32"/>
    <p:sldId id="683" r:id="rId33"/>
    <p:sldId id="684" r:id="rId34"/>
    <p:sldId id="686" r:id="rId35"/>
  </p:sldIdLst>
  <p:sldSz cx="9144000" cy="6858000" type="screen4x3"/>
  <p:notesSz cx="9944100" cy="6805613"/>
  <p:defaultTextStyle>
    <a:defPPr>
      <a:defRPr lang="en-GB"/>
    </a:defPPr>
    <a:lvl1pPr algn="l" defTabSz="449263" rtl="0" fontAlgn="base">
      <a:lnSpc>
        <a:spcPct val="90000"/>
      </a:lnSpc>
      <a:spcBef>
        <a:spcPct val="0"/>
      </a:spcBef>
      <a:spcAft>
        <a:spcPct val="0"/>
      </a:spcAft>
      <a:buClr>
        <a:srgbClr val="000099"/>
      </a:buClr>
      <a:buSzPct val="100000"/>
      <a:buFont typeface="Times New Roman" pitchFamily="18" charset="0"/>
      <a:defRPr sz="2400" kern="1200">
        <a:solidFill>
          <a:schemeClr val="bg1"/>
        </a:solidFill>
        <a:latin typeface="Times New Roman" pitchFamily="18" charset="0"/>
        <a:ea typeface="+mn-ea"/>
        <a:cs typeface="Lucida Sans Unicode" pitchFamily="34" charset="0"/>
      </a:defRPr>
    </a:lvl1pPr>
    <a:lvl2pPr marL="457200" algn="l" defTabSz="449263" rtl="0" fontAlgn="base">
      <a:lnSpc>
        <a:spcPct val="90000"/>
      </a:lnSpc>
      <a:spcBef>
        <a:spcPct val="0"/>
      </a:spcBef>
      <a:spcAft>
        <a:spcPct val="0"/>
      </a:spcAft>
      <a:buClr>
        <a:srgbClr val="000099"/>
      </a:buClr>
      <a:buSzPct val="100000"/>
      <a:buFont typeface="Times New Roman" pitchFamily="18" charset="0"/>
      <a:defRPr sz="2400" kern="1200">
        <a:solidFill>
          <a:schemeClr val="bg1"/>
        </a:solidFill>
        <a:latin typeface="Times New Roman" pitchFamily="18" charset="0"/>
        <a:ea typeface="+mn-ea"/>
        <a:cs typeface="Lucida Sans Unicode" pitchFamily="34" charset="0"/>
      </a:defRPr>
    </a:lvl2pPr>
    <a:lvl3pPr marL="914400" algn="l" defTabSz="449263" rtl="0" fontAlgn="base">
      <a:lnSpc>
        <a:spcPct val="90000"/>
      </a:lnSpc>
      <a:spcBef>
        <a:spcPct val="0"/>
      </a:spcBef>
      <a:spcAft>
        <a:spcPct val="0"/>
      </a:spcAft>
      <a:buClr>
        <a:srgbClr val="000099"/>
      </a:buClr>
      <a:buSzPct val="100000"/>
      <a:buFont typeface="Times New Roman" pitchFamily="18" charset="0"/>
      <a:defRPr sz="2400" kern="1200">
        <a:solidFill>
          <a:schemeClr val="bg1"/>
        </a:solidFill>
        <a:latin typeface="Times New Roman" pitchFamily="18" charset="0"/>
        <a:ea typeface="+mn-ea"/>
        <a:cs typeface="Lucida Sans Unicode" pitchFamily="34" charset="0"/>
      </a:defRPr>
    </a:lvl3pPr>
    <a:lvl4pPr marL="1371600" algn="l" defTabSz="449263" rtl="0" fontAlgn="base">
      <a:lnSpc>
        <a:spcPct val="90000"/>
      </a:lnSpc>
      <a:spcBef>
        <a:spcPct val="0"/>
      </a:spcBef>
      <a:spcAft>
        <a:spcPct val="0"/>
      </a:spcAft>
      <a:buClr>
        <a:srgbClr val="000099"/>
      </a:buClr>
      <a:buSzPct val="100000"/>
      <a:buFont typeface="Times New Roman" pitchFamily="18" charset="0"/>
      <a:defRPr sz="2400" kern="1200">
        <a:solidFill>
          <a:schemeClr val="bg1"/>
        </a:solidFill>
        <a:latin typeface="Times New Roman" pitchFamily="18" charset="0"/>
        <a:ea typeface="+mn-ea"/>
        <a:cs typeface="Lucida Sans Unicode" pitchFamily="34" charset="0"/>
      </a:defRPr>
    </a:lvl4pPr>
    <a:lvl5pPr marL="1828800" algn="l" defTabSz="449263" rtl="0" fontAlgn="base">
      <a:lnSpc>
        <a:spcPct val="90000"/>
      </a:lnSpc>
      <a:spcBef>
        <a:spcPct val="0"/>
      </a:spcBef>
      <a:spcAft>
        <a:spcPct val="0"/>
      </a:spcAft>
      <a:buClr>
        <a:srgbClr val="000099"/>
      </a:buClr>
      <a:buSzPct val="100000"/>
      <a:buFont typeface="Times New Roman" pitchFamily="18" charset="0"/>
      <a:defRPr sz="2400" kern="1200">
        <a:solidFill>
          <a:schemeClr val="bg1"/>
        </a:solidFill>
        <a:latin typeface="Times New Roman" pitchFamily="18" charset="0"/>
        <a:ea typeface="+mn-ea"/>
        <a:cs typeface="Lucida Sans Unicode" pitchFamily="34" charset="0"/>
      </a:defRPr>
    </a:lvl5pPr>
    <a:lvl6pPr marL="2286000" algn="l" defTabSz="914400" rtl="0" eaLnBrk="1" latinLnBrk="0" hangingPunct="1">
      <a:defRPr sz="2400" kern="1200">
        <a:solidFill>
          <a:schemeClr val="bg1"/>
        </a:solidFill>
        <a:latin typeface="Times New Roman" pitchFamily="18" charset="0"/>
        <a:ea typeface="+mn-ea"/>
        <a:cs typeface="Lucida Sans Unicode" pitchFamily="34" charset="0"/>
      </a:defRPr>
    </a:lvl6pPr>
    <a:lvl7pPr marL="2743200" algn="l" defTabSz="914400" rtl="0" eaLnBrk="1" latinLnBrk="0" hangingPunct="1">
      <a:defRPr sz="2400" kern="1200">
        <a:solidFill>
          <a:schemeClr val="bg1"/>
        </a:solidFill>
        <a:latin typeface="Times New Roman" pitchFamily="18" charset="0"/>
        <a:ea typeface="+mn-ea"/>
        <a:cs typeface="Lucida Sans Unicode" pitchFamily="34" charset="0"/>
      </a:defRPr>
    </a:lvl7pPr>
    <a:lvl8pPr marL="3200400" algn="l" defTabSz="914400" rtl="0" eaLnBrk="1" latinLnBrk="0" hangingPunct="1">
      <a:defRPr sz="2400" kern="1200">
        <a:solidFill>
          <a:schemeClr val="bg1"/>
        </a:solidFill>
        <a:latin typeface="Times New Roman" pitchFamily="18" charset="0"/>
        <a:ea typeface="+mn-ea"/>
        <a:cs typeface="Lucida Sans Unicode" pitchFamily="34" charset="0"/>
      </a:defRPr>
    </a:lvl8pPr>
    <a:lvl9pPr marL="3657600" algn="l" defTabSz="914400" rtl="0" eaLnBrk="1" latinLnBrk="0" hangingPunct="1">
      <a:defRPr sz="2400" kern="1200">
        <a:solidFill>
          <a:schemeClr val="bg1"/>
        </a:solidFill>
        <a:latin typeface="Times New Roman" pitchFamily="18" charset="0"/>
        <a:ea typeface="+mn-ea"/>
        <a:cs typeface="Lucida Sans Unicode"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14" userDrawn="1">
          <p15:clr>
            <a:srgbClr val="A4A3A4"/>
          </p15:clr>
        </p15:guide>
        <p15:guide id="2" pos="307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000FF"/>
    <a:srgbClr val="009900"/>
    <a:srgbClr val="0066FF"/>
    <a:srgbClr val="3366FF"/>
    <a:srgbClr val="FF66FF"/>
    <a:srgbClr val="FFFF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21" autoAdjust="0"/>
    <p:restoredTop sz="94660"/>
  </p:normalViewPr>
  <p:slideViewPr>
    <p:cSldViewPr>
      <p:cViewPr varScale="1">
        <p:scale>
          <a:sx n="87" d="100"/>
          <a:sy n="87" d="100"/>
        </p:scale>
        <p:origin x="1302" y="9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1956" y="-108"/>
      </p:cViewPr>
      <p:guideLst>
        <p:guide orient="horz" pos="2114"/>
        <p:guide pos="307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EA1947-DFF4-4313-B360-582990193814}"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s-PE"/>
        </a:p>
      </dgm:t>
    </dgm:pt>
    <dgm:pt modelId="{6849FB2E-0064-4604-A4CC-5FE7A99A06B8}">
      <dgm:prSet phldrT="[Texto]" custT="1"/>
      <dgm:spPr>
        <a:solidFill>
          <a:schemeClr val="bg2">
            <a:lumMod val="75000"/>
          </a:schemeClr>
        </a:solidFill>
        <a:ln>
          <a:solidFill>
            <a:schemeClr val="tx1"/>
          </a:solidFill>
        </a:ln>
      </dgm:spPr>
      <dgm:t>
        <a:bodyPr/>
        <a:lstStyle/>
        <a:p>
          <a:r>
            <a:rPr lang="es-PE" sz="1600" b="1" dirty="0" smtClean="0">
              <a:solidFill>
                <a:srgbClr val="C00000"/>
              </a:solidFill>
              <a:effectLst>
                <a:outerShdw blurRad="38100" dist="38100" dir="2700000" algn="tl">
                  <a:srgbClr val="000000">
                    <a:alpha val="43137"/>
                  </a:srgbClr>
                </a:outerShdw>
              </a:effectLst>
              <a:latin typeface="Baskerville Old Face" panose="02020602080505020303" pitchFamily="18" charset="0"/>
            </a:rPr>
            <a:t>INTERDICTOS</a:t>
          </a:r>
          <a:endParaRPr lang="es-PE" sz="1600" b="1" dirty="0">
            <a:solidFill>
              <a:srgbClr val="C00000"/>
            </a:solidFill>
            <a:effectLst>
              <a:outerShdw blurRad="38100" dist="38100" dir="2700000" algn="tl">
                <a:srgbClr val="000000">
                  <a:alpha val="43137"/>
                </a:srgbClr>
              </a:outerShdw>
            </a:effectLst>
            <a:latin typeface="Baskerville Old Face" panose="02020602080505020303" pitchFamily="18" charset="0"/>
          </a:endParaRPr>
        </a:p>
      </dgm:t>
    </dgm:pt>
    <dgm:pt modelId="{CD1DE9DC-6BDC-4015-82FA-2FEFCD53A301}" type="parTrans" cxnId="{3EA652B0-A2C9-4C7F-92FC-20C7E360B669}">
      <dgm:prSet/>
      <dgm:spPr/>
      <dgm:t>
        <a:bodyPr/>
        <a:lstStyle/>
        <a:p>
          <a:endParaRPr lang="es-PE" sz="1600"/>
        </a:p>
      </dgm:t>
    </dgm:pt>
    <dgm:pt modelId="{BA3475EF-46BA-48DE-89FD-B1F82BBEE647}" type="sibTrans" cxnId="{3EA652B0-A2C9-4C7F-92FC-20C7E360B669}">
      <dgm:prSet/>
      <dgm:spPr/>
      <dgm:t>
        <a:bodyPr/>
        <a:lstStyle/>
        <a:p>
          <a:endParaRPr lang="es-PE" sz="1600"/>
        </a:p>
      </dgm:t>
    </dgm:pt>
    <dgm:pt modelId="{ACF5BF2C-DBE0-40CF-BC5D-374F6255BA7A}">
      <dgm:prSet phldrT="[Texto]" custT="1"/>
      <dgm:spPr>
        <a:ln>
          <a:solidFill>
            <a:schemeClr val="tx1"/>
          </a:solidFill>
        </a:ln>
      </dgm:spPr>
      <dgm:t>
        <a:bodyPr/>
        <a:lstStyle/>
        <a:p>
          <a:pPr algn="l"/>
          <a:r>
            <a:rPr lang="es-PE" sz="1600" b="1" dirty="0" smtClean="0">
              <a:solidFill>
                <a:srgbClr val="C00000"/>
              </a:solidFill>
            </a:rPr>
            <a:t>Art. 921 C.C. </a:t>
          </a:r>
        </a:p>
        <a:p>
          <a:pPr algn="just"/>
          <a:r>
            <a:rPr lang="es-PE" sz="1600" b="1" dirty="0" smtClean="0">
              <a:solidFill>
                <a:schemeClr val="tx1"/>
              </a:solidFill>
              <a:latin typeface="Baskerville Old Face" panose="02020602080505020303" pitchFamily="18" charset="0"/>
            </a:rPr>
            <a:t>Todo poseedor de muebles inscritos y de inmuebles puede utilizar los interdictos.</a:t>
          </a:r>
        </a:p>
        <a:p>
          <a:pPr algn="just"/>
          <a:r>
            <a:rPr lang="es-PE" sz="1600" b="1" dirty="0" smtClean="0">
              <a:solidFill>
                <a:prstClr val="black"/>
              </a:solidFill>
              <a:latin typeface="Baskerville Old Face" panose="02020602080505020303" pitchFamily="18" charset="0"/>
            </a:rPr>
            <a:t>Procede a pedido de parte la solicitud de </a:t>
          </a:r>
          <a:r>
            <a:rPr lang="es-PE" sz="1600" b="1" u="sng" dirty="0" smtClean="0">
              <a:solidFill>
                <a:prstClr val="black"/>
              </a:solidFill>
              <a:latin typeface="Baskerville Old Face" panose="02020602080505020303" pitchFamily="18" charset="0"/>
            </a:rPr>
            <a:t>posesión provisoria </a:t>
          </a:r>
          <a:r>
            <a:rPr lang="es-PE" sz="1600" b="1" dirty="0" smtClean="0">
              <a:solidFill>
                <a:prstClr val="black"/>
              </a:solidFill>
              <a:latin typeface="Baskerville Old Face" panose="02020602080505020303" pitchFamily="18" charset="0"/>
            </a:rPr>
            <a:t>que se sujeta a los </a:t>
          </a:r>
          <a:r>
            <a:rPr lang="es-PE" sz="1600" b="1" u="sng" dirty="0" smtClean="0">
              <a:solidFill>
                <a:srgbClr val="C00000"/>
              </a:solidFill>
              <a:latin typeface="Baskerville Old Face" panose="02020602080505020303" pitchFamily="18" charset="0"/>
            </a:rPr>
            <a:t>requisitos y trámites de la medida cautelar</a:t>
          </a:r>
          <a:endParaRPr lang="es-PE" sz="1600" b="1" dirty="0" smtClean="0">
            <a:solidFill>
              <a:srgbClr val="C00000"/>
            </a:solidFill>
            <a:latin typeface="Baskerville Old Face" panose="02020602080505020303" pitchFamily="18" charset="0"/>
          </a:endParaRPr>
        </a:p>
        <a:p>
          <a:pPr algn="just"/>
          <a:endParaRPr lang="es-PE" sz="1600" dirty="0">
            <a:solidFill>
              <a:schemeClr val="tx1"/>
            </a:solidFill>
            <a:latin typeface="Baskerville Old Face" panose="02020602080505020303" pitchFamily="18" charset="0"/>
          </a:endParaRPr>
        </a:p>
      </dgm:t>
    </dgm:pt>
    <dgm:pt modelId="{F234652D-1CC8-4CC1-81A1-1D61C6D6EE71}" type="parTrans" cxnId="{3605C1F4-03F4-4884-9E2C-6703FD58214C}">
      <dgm:prSet/>
      <dgm:spPr/>
      <dgm:t>
        <a:bodyPr/>
        <a:lstStyle/>
        <a:p>
          <a:endParaRPr lang="es-PE" sz="1600"/>
        </a:p>
      </dgm:t>
    </dgm:pt>
    <dgm:pt modelId="{5250EAA7-3D24-4F5C-8DB7-5BC60DBE85BB}" type="sibTrans" cxnId="{3605C1F4-03F4-4884-9E2C-6703FD58214C}">
      <dgm:prSet/>
      <dgm:spPr/>
      <dgm:t>
        <a:bodyPr/>
        <a:lstStyle/>
        <a:p>
          <a:endParaRPr lang="es-PE" sz="1600"/>
        </a:p>
      </dgm:t>
    </dgm:pt>
    <dgm:pt modelId="{0D444E0C-A09C-4B7B-AB62-F32B9853DBFB}">
      <dgm:prSet phldrT="[Texto]" custT="1"/>
      <dgm:spPr>
        <a:solidFill>
          <a:schemeClr val="accent1">
            <a:lumMod val="40000"/>
            <a:lumOff val="60000"/>
          </a:schemeClr>
        </a:solidFill>
        <a:ln>
          <a:solidFill>
            <a:schemeClr val="tx1"/>
          </a:solidFill>
        </a:ln>
      </dgm:spPr>
      <dgm:t>
        <a:bodyPr/>
        <a:lstStyle/>
        <a:p>
          <a:r>
            <a:rPr lang="es-PE" sz="1600" b="1" dirty="0" smtClean="0">
              <a:solidFill>
                <a:srgbClr val="C00000"/>
              </a:solidFill>
              <a:effectLst>
                <a:outerShdw blurRad="38100" dist="38100" dir="2700000" algn="tl">
                  <a:srgbClr val="000000">
                    <a:alpha val="43137"/>
                  </a:srgbClr>
                </a:outerShdw>
              </a:effectLst>
              <a:latin typeface="Baskerville Old Face" panose="02020602080505020303" pitchFamily="18" charset="0"/>
            </a:rPr>
            <a:t>DESALOJO</a:t>
          </a:r>
          <a:endParaRPr lang="es-PE" sz="1600" b="1" dirty="0">
            <a:solidFill>
              <a:srgbClr val="C00000"/>
            </a:solidFill>
            <a:effectLst>
              <a:outerShdw blurRad="38100" dist="38100" dir="2700000" algn="tl">
                <a:srgbClr val="000000">
                  <a:alpha val="43137"/>
                </a:srgbClr>
              </a:outerShdw>
            </a:effectLst>
            <a:latin typeface="Baskerville Old Face" panose="02020602080505020303" pitchFamily="18" charset="0"/>
          </a:endParaRPr>
        </a:p>
      </dgm:t>
    </dgm:pt>
    <dgm:pt modelId="{E9864440-F642-4110-9C48-417B8C14AB14}" type="parTrans" cxnId="{2367DD4B-AA3E-4FD6-970C-8F89AEA577DA}">
      <dgm:prSet/>
      <dgm:spPr/>
      <dgm:t>
        <a:bodyPr/>
        <a:lstStyle/>
        <a:p>
          <a:endParaRPr lang="es-PE" sz="1600"/>
        </a:p>
      </dgm:t>
    </dgm:pt>
    <dgm:pt modelId="{E9212858-9414-4160-BEC1-DA31614D8B55}" type="sibTrans" cxnId="{2367DD4B-AA3E-4FD6-970C-8F89AEA577DA}">
      <dgm:prSet/>
      <dgm:spPr/>
      <dgm:t>
        <a:bodyPr/>
        <a:lstStyle/>
        <a:p>
          <a:endParaRPr lang="es-PE" sz="1600"/>
        </a:p>
      </dgm:t>
    </dgm:pt>
    <dgm:pt modelId="{DC6B4DD5-4158-448E-A98C-EF65A617CD1D}">
      <dgm:prSet phldrT="[Texto]" custT="1"/>
      <dgm:spPr>
        <a:ln>
          <a:solidFill>
            <a:schemeClr val="tx1"/>
          </a:solidFill>
        </a:ln>
      </dgm:spPr>
      <dgm:t>
        <a:bodyPr/>
        <a:lstStyle/>
        <a:p>
          <a:r>
            <a:rPr lang="es-PE" sz="1600" b="1" dirty="0" smtClean="0">
              <a:latin typeface="Baskerville Old Face" panose="02020602080505020303" pitchFamily="18" charset="0"/>
            </a:rPr>
            <a:t>Proceso judicial para que los ocupantes de un inmueble urbano o rústico lo desocupen y lo restituyan a quien tiene derecho a él. </a:t>
          </a:r>
          <a:endParaRPr lang="es-PE" sz="1600" b="1" dirty="0"/>
        </a:p>
      </dgm:t>
    </dgm:pt>
    <dgm:pt modelId="{40D59DF0-15D4-419F-ACEF-29F24A14D673}" type="parTrans" cxnId="{5B27C911-4BB0-4661-9E9E-828DAB61C672}">
      <dgm:prSet/>
      <dgm:spPr/>
      <dgm:t>
        <a:bodyPr/>
        <a:lstStyle/>
        <a:p>
          <a:endParaRPr lang="es-PE" sz="1600"/>
        </a:p>
      </dgm:t>
    </dgm:pt>
    <dgm:pt modelId="{C355D2FB-EF86-4E08-92A8-D44DF31D5BF3}" type="sibTrans" cxnId="{5B27C911-4BB0-4661-9E9E-828DAB61C672}">
      <dgm:prSet/>
      <dgm:spPr/>
      <dgm:t>
        <a:bodyPr/>
        <a:lstStyle/>
        <a:p>
          <a:endParaRPr lang="es-PE" sz="1600"/>
        </a:p>
      </dgm:t>
    </dgm:pt>
    <dgm:pt modelId="{E60A1BE2-9E55-4C3A-BF26-DE5E9F63B6C6}">
      <dgm:prSet phldrT="[Texto]" custT="1"/>
      <dgm:spPr>
        <a:solidFill>
          <a:schemeClr val="accent4">
            <a:lumMod val="40000"/>
            <a:lumOff val="60000"/>
          </a:schemeClr>
        </a:solidFill>
        <a:ln>
          <a:solidFill>
            <a:schemeClr val="tx1"/>
          </a:solidFill>
        </a:ln>
      </dgm:spPr>
      <dgm:t>
        <a:bodyPr/>
        <a:lstStyle/>
        <a:p>
          <a:r>
            <a:rPr lang="es-PE" sz="1600" b="1" dirty="0" smtClean="0">
              <a:solidFill>
                <a:srgbClr val="C00000"/>
              </a:solidFill>
              <a:effectLst>
                <a:outerShdw blurRad="38100" dist="38100" dir="2700000" algn="tl">
                  <a:srgbClr val="000000">
                    <a:alpha val="43137"/>
                  </a:srgbClr>
                </a:outerShdw>
              </a:effectLst>
              <a:latin typeface="Baskerville Old Face" panose="02020602080505020303" pitchFamily="18" charset="0"/>
            </a:rPr>
            <a:t>REIVINDICACIÓN</a:t>
          </a:r>
          <a:endParaRPr lang="es-PE" sz="1600" b="1" dirty="0">
            <a:solidFill>
              <a:srgbClr val="C00000"/>
            </a:solidFill>
            <a:effectLst>
              <a:outerShdw blurRad="38100" dist="38100" dir="2700000" algn="tl">
                <a:srgbClr val="000000">
                  <a:alpha val="43137"/>
                </a:srgbClr>
              </a:outerShdw>
            </a:effectLst>
            <a:latin typeface="Baskerville Old Face" panose="02020602080505020303" pitchFamily="18" charset="0"/>
          </a:endParaRPr>
        </a:p>
      </dgm:t>
    </dgm:pt>
    <dgm:pt modelId="{73A25721-35A0-4241-9FBA-93C83035EACA}" type="parTrans" cxnId="{2822B7CA-E705-4095-928F-4E6B9D188A41}">
      <dgm:prSet/>
      <dgm:spPr/>
      <dgm:t>
        <a:bodyPr/>
        <a:lstStyle/>
        <a:p>
          <a:endParaRPr lang="es-PE" sz="1600"/>
        </a:p>
      </dgm:t>
    </dgm:pt>
    <dgm:pt modelId="{995353F6-F1CF-4FE1-B93F-A8D5B2696694}" type="sibTrans" cxnId="{2822B7CA-E705-4095-928F-4E6B9D188A41}">
      <dgm:prSet/>
      <dgm:spPr/>
      <dgm:t>
        <a:bodyPr/>
        <a:lstStyle/>
        <a:p>
          <a:endParaRPr lang="es-PE" sz="1600"/>
        </a:p>
      </dgm:t>
    </dgm:pt>
    <dgm:pt modelId="{B92F811B-A956-43DF-88E7-7E64B0E31F90}">
      <dgm:prSet phldrT="[Texto]" custT="1"/>
      <dgm:spPr>
        <a:ln>
          <a:solidFill>
            <a:schemeClr val="tx1"/>
          </a:solidFill>
        </a:ln>
      </dgm:spPr>
      <dgm:t>
        <a:bodyPr/>
        <a:lstStyle/>
        <a:p>
          <a:pPr algn="just"/>
          <a:r>
            <a:rPr lang="es-PE" sz="1600" b="1" dirty="0" smtClean="0">
              <a:solidFill>
                <a:schemeClr val="tx1"/>
              </a:solidFill>
              <a:latin typeface="Baskerville Old Face" panose="02020602080505020303" pitchFamily="18" charset="0"/>
            </a:rPr>
            <a:t>El titular exige la entrega de un bien a la persona que ilegítimamente lo viene poseyendo.</a:t>
          </a:r>
        </a:p>
        <a:p>
          <a:pPr algn="just"/>
          <a:r>
            <a:rPr lang="es-PE" sz="1600" b="1" dirty="0" smtClean="0">
              <a:solidFill>
                <a:schemeClr val="tx1"/>
              </a:solidFill>
              <a:latin typeface="Baskerville Old Face" panose="02020602080505020303" pitchFamily="18" charset="0"/>
            </a:rPr>
            <a:t>La </a:t>
          </a:r>
          <a:r>
            <a:rPr lang="es-PE" sz="1600" b="1" dirty="0" smtClean="0">
              <a:solidFill>
                <a:srgbClr val="C00000"/>
              </a:solidFill>
              <a:latin typeface="Baskerville Old Face" panose="02020602080505020303" pitchFamily="18" charset="0"/>
            </a:rPr>
            <a:t>acción es  imprescriptible</a:t>
          </a:r>
          <a:endParaRPr lang="es-PE" sz="1600" b="1" dirty="0">
            <a:solidFill>
              <a:srgbClr val="C00000"/>
            </a:solidFill>
            <a:latin typeface="Baskerville Old Face" panose="02020602080505020303" pitchFamily="18" charset="0"/>
          </a:endParaRPr>
        </a:p>
      </dgm:t>
    </dgm:pt>
    <dgm:pt modelId="{EEC1BF00-03C5-4BF2-B642-328C4024B2E0}" type="parTrans" cxnId="{351D8902-F145-4491-A804-7BD84D08DDEB}">
      <dgm:prSet/>
      <dgm:spPr/>
      <dgm:t>
        <a:bodyPr/>
        <a:lstStyle/>
        <a:p>
          <a:endParaRPr lang="es-PE" sz="1600"/>
        </a:p>
      </dgm:t>
    </dgm:pt>
    <dgm:pt modelId="{B3BD2297-DCBF-4686-BFA8-B4EE4120AB56}" type="sibTrans" cxnId="{351D8902-F145-4491-A804-7BD84D08DDEB}">
      <dgm:prSet/>
      <dgm:spPr/>
      <dgm:t>
        <a:bodyPr/>
        <a:lstStyle/>
        <a:p>
          <a:endParaRPr lang="es-PE" sz="1600"/>
        </a:p>
      </dgm:t>
    </dgm:pt>
    <dgm:pt modelId="{D7DD6A6E-7B39-449F-8EBD-DC5155A05CD9}" type="pres">
      <dgm:prSet presAssocID="{6EEA1947-DFF4-4313-B360-582990193814}" presName="Name0" presStyleCnt="0">
        <dgm:presLayoutVars>
          <dgm:chMax val="5"/>
          <dgm:chPref val="5"/>
          <dgm:dir/>
          <dgm:animLvl val="lvl"/>
        </dgm:presLayoutVars>
      </dgm:prSet>
      <dgm:spPr/>
      <dgm:t>
        <a:bodyPr/>
        <a:lstStyle/>
        <a:p>
          <a:endParaRPr lang="es-PE"/>
        </a:p>
      </dgm:t>
    </dgm:pt>
    <dgm:pt modelId="{1FD3A876-31FF-4501-9147-2B406D4F10C9}" type="pres">
      <dgm:prSet presAssocID="{6849FB2E-0064-4604-A4CC-5FE7A99A06B8}" presName="parentText1" presStyleLbl="node1" presStyleIdx="0" presStyleCnt="3" custScaleY="85852">
        <dgm:presLayoutVars>
          <dgm:chMax/>
          <dgm:chPref val="3"/>
          <dgm:bulletEnabled val="1"/>
        </dgm:presLayoutVars>
      </dgm:prSet>
      <dgm:spPr/>
      <dgm:t>
        <a:bodyPr/>
        <a:lstStyle/>
        <a:p>
          <a:endParaRPr lang="es-PE"/>
        </a:p>
      </dgm:t>
    </dgm:pt>
    <dgm:pt modelId="{8D636531-3BCA-4B36-9B22-8F9257A3C10E}" type="pres">
      <dgm:prSet presAssocID="{6849FB2E-0064-4604-A4CC-5FE7A99A06B8}" presName="childText1" presStyleLbl="solidAlignAcc1" presStyleIdx="0" presStyleCnt="3">
        <dgm:presLayoutVars>
          <dgm:chMax val="0"/>
          <dgm:chPref val="0"/>
          <dgm:bulletEnabled val="1"/>
        </dgm:presLayoutVars>
      </dgm:prSet>
      <dgm:spPr/>
      <dgm:t>
        <a:bodyPr/>
        <a:lstStyle/>
        <a:p>
          <a:endParaRPr lang="es-PE"/>
        </a:p>
      </dgm:t>
    </dgm:pt>
    <dgm:pt modelId="{4A888A0D-BC5C-4D8A-97E2-869E96BE4DAD}" type="pres">
      <dgm:prSet presAssocID="{0D444E0C-A09C-4B7B-AB62-F32B9853DBFB}" presName="parentText2" presStyleLbl="node1" presStyleIdx="1" presStyleCnt="3">
        <dgm:presLayoutVars>
          <dgm:chMax/>
          <dgm:chPref val="3"/>
          <dgm:bulletEnabled val="1"/>
        </dgm:presLayoutVars>
      </dgm:prSet>
      <dgm:spPr/>
      <dgm:t>
        <a:bodyPr/>
        <a:lstStyle/>
        <a:p>
          <a:endParaRPr lang="es-PE"/>
        </a:p>
      </dgm:t>
    </dgm:pt>
    <dgm:pt modelId="{13494C3F-7598-4DC7-94C5-4B41855469AF}" type="pres">
      <dgm:prSet presAssocID="{0D444E0C-A09C-4B7B-AB62-F32B9853DBFB}" presName="childText2" presStyleLbl="solidAlignAcc1" presStyleIdx="1" presStyleCnt="3">
        <dgm:presLayoutVars>
          <dgm:chMax val="0"/>
          <dgm:chPref val="0"/>
          <dgm:bulletEnabled val="1"/>
        </dgm:presLayoutVars>
      </dgm:prSet>
      <dgm:spPr/>
      <dgm:t>
        <a:bodyPr/>
        <a:lstStyle/>
        <a:p>
          <a:endParaRPr lang="es-PE"/>
        </a:p>
      </dgm:t>
    </dgm:pt>
    <dgm:pt modelId="{F2F9FA61-FB38-4433-A280-FB6C1D716E38}" type="pres">
      <dgm:prSet presAssocID="{E60A1BE2-9E55-4C3A-BF26-DE5E9F63B6C6}" presName="parentText3" presStyleLbl="node1" presStyleIdx="2" presStyleCnt="3">
        <dgm:presLayoutVars>
          <dgm:chMax/>
          <dgm:chPref val="3"/>
          <dgm:bulletEnabled val="1"/>
        </dgm:presLayoutVars>
      </dgm:prSet>
      <dgm:spPr/>
      <dgm:t>
        <a:bodyPr/>
        <a:lstStyle/>
        <a:p>
          <a:endParaRPr lang="es-PE"/>
        </a:p>
      </dgm:t>
    </dgm:pt>
    <dgm:pt modelId="{DB15DBE4-997B-4DBC-8C7C-2E939B358D30}" type="pres">
      <dgm:prSet presAssocID="{E60A1BE2-9E55-4C3A-BF26-DE5E9F63B6C6}" presName="childText3" presStyleLbl="solidAlignAcc1" presStyleIdx="2" presStyleCnt="3">
        <dgm:presLayoutVars>
          <dgm:chMax val="0"/>
          <dgm:chPref val="0"/>
          <dgm:bulletEnabled val="1"/>
        </dgm:presLayoutVars>
      </dgm:prSet>
      <dgm:spPr/>
      <dgm:t>
        <a:bodyPr/>
        <a:lstStyle/>
        <a:p>
          <a:endParaRPr lang="es-PE"/>
        </a:p>
      </dgm:t>
    </dgm:pt>
  </dgm:ptLst>
  <dgm:cxnLst>
    <dgm:cxn modelId="{5B6E08B3-73E9-4BC7-8D68-729032213F33}" type="presOf" srcId="{B92F811B-A956-43DF-88E7-7E64B0E31F90}" destId="{DB15DBE4-997B-4DBC-8C7C-2E939B358D30}" srcOrd="0" destOrd="0" presId="urn:microsoft.com/office/officeart/2009/3/layout/IncreasingArrowsProcess"/>
    <dgm:cxn modelId="{3605C1F4-03F4-4884-9E2C-6703FD58214C}" srcId="{6849FB2E-0064-4604-A4CC-5FE7A99A06B8}" destId="{ACF5BF2C-DBE0-40CF-BC5D-374F6255BA7A}" srcOrd="0" destOrd="0" parTransId="{F234652D-1CC8-4CC1-81A1-1D61C6D6EE71}" sibTransId="{5250EAA7-3D24-4F5C-8DB7-5BC60DBE85BB}"/>
    <dgm:cxn modelId="{D67C8F2F-901D-4E6C-B341-360A87047999}" type="presOf" srcId="{6EEA1947-DFF4-4313-B360-582990193814}" destId="{D7DD6A6E-7B39-449F-8EBD-DC5155A05CD9}" srcOrd="0" destOrd="0" presId="urn:microsoft.com/office/officeart/2009/3/layout/IncreasingArrowsProcess"/>
    <dgm:cxn modelId="{3EA652B0-A2C9-4C7F-92FC-20C7E360B669}" srcId="{6EEA1947-DFF4-4313-B360-582990193814}" destId="{6849FB2E-0064-4604-A4CC-5FE7A99A06B8}" srcOrd="0" destOrd="0" parTransId="{CD1DE9DC-6BDC-4015-82FA-2FEFCD53A301}" sibTransId="{BA3475EF-46BA-48DE-89FD-B1F82BBEE647}"/>
    <dgm:cxn modelId="{5B7E67B7-C515-4D32-A878-6A36C6EFE472}" type="presOf" srcId="{ACF5BF2C-DBE0-40CF-BC5D-374F6255BA7A}" destId="{8D636531-3BCA-4B36-9B22-8F9257A3C10E}" srcOrd="0" destOrd="0" presId="urn:microsoft.com/office/officeart/2009/3/layout/IncreasingArrowsProcess"/>
    <dgm:cxn modelId="{7DD5DA2D-C58F-437C-983A-AF455D62D108}" type="presOf" srcId="{0D444E0C-A09C-4B7B-AB62-F32B9853DBFB}" destId="{4A888A0D-BC5C-4D8A-97E2-869E96BE4DAD}" srcOrd="0" destOrd="0" presId="urn:microsoft.com/office/officeart/2009/3/layout/IncreasingArrowsProcess"/>
    <dgm:cxn modelId="{F7EEADE6-E9EE-4181-BC36-6210EF58F165}" type="presOf" srcId="{6849FB2E-0064-4604-A4CC-5FE7A99A06B8}" destId="{1FD3A876-31FF-4501-9147-2B406D4F10C9}" srcOrd="0" destOrd="0" presId="urn:microsoft.com/office/officeart/2009/3/layout/IncreasingArrowsProcess"/>
    <dgm:cxn modelId="{351D8902-F145-4491-A804-7BD84D08DDEB}" srcId="{E60A1BE2-9E55-4C3A-BF26-DE5E9F63B6C6}" destId="{B92F811B-A956-43DF-88E7-7E64B0E31F90}" srcOrd="0" destOrd="0" parTransId="{EEC1BF00-03C5-4BF2-B642-328C4024B2E0}" sibTransId="{B3BD2297-DCBF-4686-BFA8-B4EE4120AB56}"/>
    <dgm:cxn modelId="{ADA69A68-5E21-4E66-9AC6-F19C1FD3FD45}" type="presOf" srcId="{DC6B4DD5-4158-448E-A98C-EF65A617CD1D}" destId="{13494C3F-7598-4DC7-94C5-4B41855469AF}" srcOrd="0" destOrd="0" presId="urn:microsoft.com/office/officeart/2009/3/layout/IncreasingArrowsProcess"/>
    <dgm:cxn modelId="{2367DD4B-AA3E-4FD6-970C-8F89AEA577DA}" srcId="{6EEA1947-DFF4-4313-B360-582990193814}" destId="{0D444E0C-A09C-4B7B-AB62-F32B9853DBFB}" srcOrd="1" destOrd="0" parTransId="{E9864440-F642-4110-9C48-417B8C14AB14}" sibTransId="{E9212858-9414-4160-BEC1-DA31614D8B55}"/>
    <dgm:cxn modelId="{5B27C911-4BB0-4661-9E9E-828DAB61C672}" srcId="{0D444E0C-A09C-4B7B-AB62-F32B9853DBFB}" destId="{DC6B4DD5-4158-448E-A98C-EF65A617CD1D}" srcOrd="0" destOrd="0" parTransId="{40D59DF0-15D4-419F-ACEF-29F24A14D673}" sibTransId="{C355D2FB-EF86-4E08-92A8-D44DF31D5BF3}"/>
    <dgm:cxn modelId="{617FBF55-172E-42AE-A28B-633B1447025E}" type="presOf" srcId="{E60A1BE2-9E55-4C3A-BF26-DE5E9F63B6C6}" destId="{F2F9FA61-FB38-4433-A280-FB6C1D716E38}" srcOrd="0" destOrd="0" presId="urn:microsoft.com/office/officeart/2009/3/layout/IncreasingArrowsProcess"/>
    <dgm:cxn modelId="{2822B7CA-E705-4095-928F-4E6B9D188A41}" srcId="{6EEA1947-DFF4-4313-B360-582990193814}" destId="{E60A1BE2-9E55-4C3A-BF26-DE5E9F63B6C6}" srcOrd="2" destOrd="0" parTransId="{73A25721-35A0-4241-9FBA-93C83035EACA}" sibTransId="{995353F6-F1CF-4FE1-B93F-A8D5B2696694}"/>
    <dgm:cxn modelId="{90281F34-A4E1-4FE0-84B6-2FC388233ABF}" type="presParOf" srcId="{D7DD6A6E-7B39-449F-8EBD-DC5155A05CD9}" destId="{1FD3A876-31FF-4501-9147-2B406D4F10C9}" srcOrd="0" destOrd="0" presId="urn:microsoft.com/office/officeart/2009/3/layout/IncreasingArrowsProcess"/>
    <dgm:cxn modelId="{DEF94A8A-08EA-40DA-A484-FEF0BEC7D7AF}" type="presParOf" srcId="{D7DD6A6E-7B39-449F-8EBD-DC5155A05CD9}" destId="{8D636531-3BCA-4B36-9B22-8F9257A3C10E}" srcOrd="1" destOrd="0" presId="urn:microsoft.com/office/officeart/2009/3/layout/IncreasingArrowsProcess"/>
    <dgm:cxn modelId="{93ACEC9B-25E1-4D51-AA8B-07D238677C98}" type="presParOf" srcId="{D7DD6A6E-7B39-449F-8EBD-DC5155A05CD9}" destId="{4A888A0D-BC5C-4D8A-97E2-869E96BE4DAD}" srcOrd="2" destOrd="0" presId="urn:microsoft.com/office/officeart/2009/3/layout/IncreasingArrowsProcess"/>
    <dgm:cxn modelId="{F52C1C27-8898-4651-9D01-CD0A46497D32}" type="presParOf" srcId="{D7DD6A6E-7B39-449F-8EBD-DC5155A05CD9}" destId="{13494C3F-7598-4DC7-94C5-4B41855469AF}" srcOrd="3" destOrd="0" presId="urn:microsoft.com/office/officeart/2009/3/layout/IncreasingArrowsProcess"/>
    <dgm:cxn modelId="{AFE9CA78-6AFC-45E5-9634-D3B406919CDE}" type="presParOf" srcId="{D7DD6A6E-7B39-449F-8EBD-DC5155A05CD9}" destId="{F2F9FA61-FB38-4433-A280-FB6C1D716E38}" srcOrd="4" destOrd="0" presId="urn:microsoft.com/office/officeart/2009/3/layout/IncreasingArrowsProcess"/>
    <dgm:cxn modelId="{27442EFF-757B-4303-8284-C309F2B9063C}" type="presParOf" srcId="{D7DD6A6E-7B39-449F-8EBD-DC5155A05CD9}" destId="{DB15DBE4-997B-4DBC-8C7C-2E939B358D30}"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8A1EDA-D358-447C-9358-4116FA638DD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PE"/>
        </a:p>
      </dgm:t>
    </dgm:pt>
    <dgm:pt modelId="{9AF4B61F-DC08-46E4-882E-FE8524F1F768}">
      <dgm:prSet phldrT="[Texto]"/>
      <dgm:spPr/>
      <dgm:t>
        <a:bodyPr/>
        <a:lstStyle/>
        <a:p>
          <a:pPr algn="just"/>
          <a:r>
            <a:rPr lang="es-PE" b="1" dirty="0" smtClean="0">
              <a:effectLst/>
              <a:latin typeface="Times New Roman" panose="02020603050405020304" pitchFamily="18" charset="0"/>
              <a:cs typeface="Times New Roman" panose="02020603050405020304" pitchFamily="18" charset="0"/>
            </a:rPr>
            <a:t>El bien jurídico protegido en el delito de usurpación </a:t>
          </a:r>
          <a:r>
            <a:rPr lang="es-PE" b="1" i="1" dirty="0" smtClean="0">
              <a:solidFill>
                <a:srgbClr val="FF0000"/>
              </a:solidFill>
              <a:effectLst/>
              <a:latin typeface="Times New Roman" panose="02020603050405020304" pitchFamily="18" charset="0"/>
              <a:cs typeface="Times New Roman" panose="02020603050405020304" pitchFamily="18" charset="0"/>
            </a:rPr>
            <a:t>es el patrimonio del Estado</a:t>
          </a:r>
          <a:r>
            <a:rPr lang="es-PE" b="1" dirty="0" smtClean="0">
              <a:effectLst/>
              <a:latin typeface="Times New Roman" panose="02020603050405020304" pitchFamily="18" charset="0"/>
              <a:cs typeface="Times New Roman" panose="02020603050405020304" pitchFamily="18" charset="0"/>
            </a:rPr>
            <a:t>, una de las modalidades de este delito, conforme al artículo 202° del Código Penal, es el ingreso clandestino al inmueble.</a:t>
          </a:r>
          <a:endParaRPr lang="es-PE" dirty="0">
            <a:effectLst/>
            <a:latin typeface="Times New Roman" panose="02020603050405020304" pitchFamily="18" charset="0"/>
            <a:cs typeface="Times New Roman" panose="02020603050405020304" pitchFamily="18" charset="0"/>
          </a:endParaRPr>
        </a:p>
      </dgm:t>
    </dgm:pt>
    <dgm:pt modelId="{5EF3F526-683D-436A-ABAF-160C24BA6F13}" type="parTrans" cxnId="{01499E9C-E3B8-43F5-9B22-8554A9A17E3D}">
      <dgm:prSet/>
      <dgm:spPr/>
      <dgm:t>
        <a:bodyPr/>
        <a:lstStyle/>
        <a:p>
          <a:endParaRPr lang="es-PE"/>
        </a:p>
      </dgm:t>
    </dgm:pt>
    <dgm:pt modelId="{AE0BF70F-461F-4457-A1B5-C22B13C1530C}" type="sibTrans" cxnId="{01499E9C-E3B8-43F5-9B22-8554A9A17E3D}">
      <dgm:prSet/>
      <dgm:spPr/>
      <dgm:t>
        <a:bodyPr/>
        <a:lstStyle/>
        <a:p>
          <a:endParaRPr lang="es-PE"/>
        </a:p>
      </dgm:t>
    </dgm:pt>
    <dgm:pt modelId="{2F276D81-DC2F-4162-BB2E-EED8D34246FE}">
      <dgm:prSet phldrT="[Texto]"/>
      <dgm:spPr/>
      <dgm:t>
        <a:bodyPr/>
        <a:lstStyle/>
        <a:p>
          <a:pPr algn="just"/>
          <a:r>
            <a:rPr lang="es-PE" b="1" dirty="0" smtClean="0">
              <a:effectLst/>
              <a:latin typeface="Times New Roman" panose="02020603050405020304" pitchFamily="18" charset="0"/>
              <a:cs typeface="Times New Roman" panose="02020603050405020304" pitchFamily="18" charset="0"/>
            </a:rPr>
            <a:t>El artículo 204° del Código Penal, establece las formas agravadas del delito de usurpación, siendo una de ellas </a:t>
          </a:r>
          <a:r>
            <a:rPr lang="es-PE" b="1" i="1" dirty="0" smtClean="0">
              <a:solidFill>
                <a:srgbClr val="FF0000"/>
              </a:solidFill>
              <a:effectLst/>
              <a:latin typeface="Times New Roman" panose="02020603050405020304" pitchFamily="18" charset="0"/>
              <a:cs typeface="Times New Roman" panose="02020603050405020304" pitchFamily="18" charset="0"/>
            </a:rPr>
            <a:t>cuando se trata de predios del Estado</a:t>
          </a:r>
          <a:r>
            <a:rPr lang="es-PE" b="1" dirty="0" smtClean="0">
              <a:effectLst/>
              <a:latin typeface="Times New Roman" panose="02020603050405020304" pitchFamily="18" charset="0"/>
              <a:cs typeface="Times New Roman" panose="02020603050405020304" pitchFamily="18" charset="0"/>
            </a:rPr>
            <a:t>, así como de bienes destinados a servicios públicos.</a:t>
          </a:r>
          <a:endParaRPr lang="es-PE" dirty="0">
            <a:effectLst/>
            <a:latin typeface="Times New Roman" panose="02020603050405020304" pitchFamily="18" charset="0"/>
            <a:cs typeface="Times New Roman" panose="02020603050405020304" pitchFamily="18" charset="0"/>
          </a:endParaRPr>
        </a:p>
      </dgm:t>
    </dgm:pt>
    <dgm:pt modelId="{40C67CEA-09AE-4DE9-AEA7-F11A2A4FC50E}" type="parTrans" cxnId="{B81E0650-3626-4FB2-99BF-2C98B3101713}">
      <dgm:prSet/>
      <dgm:spPr/>
      <dgm:t>
        <a:bodyPr/>
        <a:lstStyle/>
        <a:p>
          <a:endParaRPr lang="es-PE"/>
        </a:p>
      </dgm:t>
    </dgm:pt>
    <dgm:pt modelId="{F3F68AB1-5CEB-4656-99FF-F24E3298AEB8}" type="sibTrans" cxnId="{B81E0650-3626-4FB2-99BF-2C98B3101713}">
      <dgm:prSet/>
      <dgm:spPr/>
      <dgm:t>
        <a:bodyPr/>
        <a:lstStyle/>
        <a:p>
          <a:endParaRPr lang="es-PE"/>
        </a:p>
      </dgm:t>
    </dgm:pt>
    <dgm:pt modelId="{79AA158A-F9F9-4D76-96A6-C4B1C1FEA9DE}">
      <dgm:prSet phldrT="[Texto]"/>
      <dgm:spPr/>
      <dgm:t>
        <a:bodyPr/>
        <a:lstStyle/>
        <a:p>
          <a:pPr algn="just"/>
          <a:r>
            <a:rPr lang="es-PE" b="1" dirty="0" smtClean="0">
              <a:effectLst/>
              <a:latin typeface="Times New Roman" panose="02020603050405020304" pitchFamily="18" charset="0"/>
              <a:cs typeface="Times New Roman" panose="02020603050405020304" pitchFamily="18" charset="0"/>
            </a:rPr>
            <a:t>El artículo 311° del Código Procesal Penal, regula el </a:t>
          </a:r>
          <a:r>
            <a:rPr lang="es-PE" b="1" i="1" dirty="0" smtClean="0">
              <a:solidFill>
                <a:srgbClr val="FF0000"/>
              </a:solidFill>
              <a:effectLst/>
              <a:latin typeface="Times New Roman" panose="02020603050405020304" pitchFamily="18" charset="0"/>
              <a:cs typeface="Times New Roman" panose="02020603050405020304" pitchFamily="18" charset="0"/>
            </a:rPr>
            <a:t>desalojo preventivo</a:t>
          </a:r>
          <a:r>
            <a:rPr lang="es-PE" b="1" dirty="0" smtClean="0">
              <a:effectLst/>
              <a:latin typeface="Times New Roman" panose="02020603050405020304" pitchFamily="18" charset="0"/>
              <a:cs typeface="Times New Roman" panose="02020603050405020304" pitchFamily="18" charset="0"/>
            </a:rPr>
            <a:t> y la ministración provisional del propietario del predio.</a:t>
          </a:r>
          <a:endParaRPr lang="es-PE" dirty="0">
            <a:effectLst/>
            <a:latin typeface="Times New Roman" panose="02020603050405020304" pitchFamily="18" charset="0"/>
            <a:cs typeface="Times New Roman" panose="02020603050405020304" pitchFamily="18" charset="0"/>
          </a:endParaRPr>
        </a:p>
      </dgm:t>
    </dgm:pt>
    <dgm:pt modelId="{A9EE8002-6094-4BFA-87A6-85FFBA2D07D2}" type="parTrans" cxnId="{D9844812-25E8-40CE-B5AD-579A6B85253C}">
      <dgm:prSet/>
      <dgm:spPr/>
      <dgm:t>
        <a:bodyPr/>
        <a:lstStyle/>
        <a:p>
          <a:endParaRPr lang="es-PE"/>
        </a:p>
      </dgm:t>
    </dgm:pt>
    <dgm:pt modelId="{7C8B913F-6BE1-4B74-BAF6-2249A01E8E1C}" type="sibTrans" cxnId="{D9844812-25E8-40CE-B5AD-579A6B85253C}">
      <dgm:prSet/>
      <dgm:spPr/>
      <dgm:t>
        <a:bodyPr/>
        <a:lstStyle/>
        <a:p>
          <a:endParaRPr lang="es-PE"/>
        </a:p>
      </dgm:t>
    </dgm:pt>
    <dgm:pt modelId="{01E9F93C-804B-4FC8-BAD2-6C7C891F1BD1}">
      <dgm:prSet phldrT="[Texto]" custT="1"/>
      <dgm:spPr/>
      <dgm:t>
        <a:bodyPr/>
        <a:lstStyle/>
        <a:p>
          <a:r>
            <a:rPr lang="es-PE" sz="1800"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Usurpación</a:t>
          </a:r>
          <a:endParaRPr lang="es-PE" sz="1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D52063A9-9D9B-4F77-858F-821BC2A73B35}" type="sibTrans" cxnId="{9C230A96-BD65-4717-A19B-23A2DDA3218F}">
      <dgm:prSet/>
      <dgm:spPr/>
      <dgm:t>
        <a:bodyPr/>
        <a:lstStyle/>
        <a:p>
          <a:endParaRPr lang="es-PE"/>
        </a:p>
      </dgm:t>
    </dgm:pt>
    <dgm:pt modelId="{331078C7-9626-4047-9344-7DAF88C1B55C}" type="parTrans" cxnId="{9C230A96-BD65-4717-A19B-23A2DDA3218F}">
      <dgm:prSet/>
      <dgm:spPr/>
      <dgm:t>
        <a:bodyPr/>
        <a:lstStyle/>
        <a:p>
          <a:endParaRPr lang="es-PE"/>
        </a:p>
      </dgm:t>
    </dgm:pt>
    <dgm:pt modelId="{5D0BC477-1D9B-4757-9EF8-AE0173DBFF72}" type="pres">
      <dgm:prSet presAssocID="{FB8A1EDA-D358-447C-9358-4116FA638DD8}" presName="vert0" presStyleCnt="0">
        <dgm:presLayoutVars>
          <dgm:dir/>
          <dgm:animOne val="branch"/>
          <dgm:animLvl val="lvl"/>
        </dgm:presLayoutVars>
      </dgm:prSet>
      <dgm:spPr/>
      <dgm:t>
        <a:bodyPr/>
        <a:lstStyle/>
        <a:p>
          <a:endParaRPr lang="es-PE"/>
        </a:p>
      </dgm:t>
    </dgm:pt>
    <dgm:pt modelId="{D22CF47C-F468-4795-A420-B257A8DD7E54}" type="pres">
      <dgm:prSet presAssocID="{01E9F93C-804B-4FC8-BAD2-6C7C891F1BD1}" presName="thickLine" presStyleLbl="alignNode1" presStyleIdx="0" presStyleCnt="1"/>
      <dgm:spPr>
        <a:ln>
          <a:solidFill>
            <a:srgbClr val="C00000"/>
          </a:solidFill>
        </a:ln>
      </dgm:spPr>
    </dgm:pt>
    <dgm:pt modelId="{715C6E48-70C9-4D45-A4A1-F2B2553CFC97}" type="pres">
      <dgm:prSet presAssocID="{01E9F93C-804B-4FC8-BAD2-6C7C891F1BD1}" presName="horz1" presStyleCnt="0"/>
      <dgm:spPr/>
    </dgm:pt>
    <dgm:pt modelId="{E075D712-79A1-46DA-8A80-28D92E6D9EC6}" type="pres">
      <dgm:prSet presAssocID="{01E9F93C-804B-4FC8-BAD2-6C7C891F1BD1}" presName="tx1" presStyleLbl="revTx" presStyleIdx="0" presStyleCnt="4"/>
      <dgm:spPr/>
      <dgm:t>
        <a:bodyPr/>
        <a:lstStyle/>
        <a:p>
          <a:endParaRPr lang="es-PE"/>
        </a:p>
      </dgm:t>
    </dgm:pt>
    <dgm:pt modelId="{66221A03-2DE1-40E8-9A3E-A846BB2D515A}" type="pres">
      <dgm:prSet presAssocID="{01E9F93C-804B-4FC8-BAD2-6C7C891F1BD1}" presName="vert1" presStyleCnt="0"/>
      <dgm:spPr/>
    </dgm:pt>
    <dgm:pt modelId="{5AE5E253-4CFA-4DD1-B5F6-5CF5D8FFA36E}" type="pres">
      <dgm:prSet presAssocID="{9AF4B61F-DC08-46E4-882E-FE8524F1F768}" presName="vertSpace2a" presStyleCnt="0"/>
      <dgm:spPr/>
    </dgm:pt>
    <dgm:pt modelId="{61D5B1A3-0050-41F4-B53A-DE642755E0D8}" type="pres">
      <dgm:prSet presAssocID="{9AF4B61F-DC08-46E4-882E-FE8524F1F768}" presName="horz2" presStyleCnt="0"/>
      <dgm:spPr/>
    </dgm:pt>
    <dgm:pt modelId="{56596409-B9F6-4CEB-B4EB-BEBAD5E0C03D}" type="pres">
      <dgm:prSet presAssocID="{9AF4B61F-DC08-46E4-882E-FE8524F1F768}" presName="horzSpace2" presStyleCnt="0"/>
      <dgm:spPr/>
    </dgm:pt>
    <dgm:pt modelId="{C96179E3-683E-46F3-8DE6-F64FBA9FCD41}" type="pres">
      <dgm:prSet presAssocID="{9AF4B61F-DC08-46E4-882E-FE8524F1F768}" presName="tx2" presStyleLbl="revTx" presStyleIdx="1" presStyleCnt="4"/>
      <dgm:spPr/>
      <dgm:t>
        <a:bodyPr/>
        <a:lstStyle/>
        <a:p>
          <a:endParaRPr lang="es-PE"/>
        </a:p>
      </dgm:t>
    </dgm:pt>
    <dgm:pt modelId="{00B8178B-2DC2-413F-A9E3-B384EB1D384F}" type="pres">
      <dgm:prSet presAssocID="{9AF4B61F-DC08-46E4-882E-FE8524F1F768}" presName="vert2" presStyleCnt="0"/>
      <dgm:spPr/>
    </dgm:pt>
    <dgm:pt modelId="{CF38ED3A-127B-49DA-B93C-477817C50AEB}" type="pres">
      <dgm:prSet presAssocID="{9AF4B61F-DC08-46E4-882E-FE8524F1F768}" presName="thinLine2b" presStyleLbl="callout" presStyleIdx="0" presStyleCnt="3"/>
      <dgm:spPr>
        <a:ln>
          <a:solidFill>
            <a:srgbClr val="C00000"/>
          </a:solidFill>
        </a:ln>
      </dgm:spPr>
    </dgm:pt>
    <dgm:pt modelId="{F971D9E6-FD81-48FB-A38D-93D4A45DDD9C}" type="pres">
      <dgm:prSet presAssocID="{9AF4B61F-DC08-46E4-882E-FE8524F1F768}" presName="vertSpace2b" presStyleCnt="0"/>
      <dgm:spPr/>
    </dgm:pt>
    <dgm:pt modelId="{3D7B8B22-7106-4103-B5B2-2FD8576ADD0E}" type="pres">
      <dgm:prSet presAssocID="{2F276D81-DC2F-4162-BB2E-EED8D34246FE}" presName="horz2" presStyleCnt="0"/>
      <dgm:spPr/>
    </dgm:pt>
    <dgm:pt modelId="{101EED64-68FC-47BD-B613-1A97299BC2C7}" type="pres">
      <dgm:prSet presAssocID="{2F276D81-DC2F-4162-BB2E-EED8D34246FE}" presName="horzSpace2" presStyleCnt="0"/>
      <dgm:spPr/>
    </dgm:pt>
    <dgm:pt modelId="{D4ACE706-60CA-4CB7-963E-FE88E4B53817}" type="pres">
      <dgm:prSet presAssocID="{2F276D81-DC2F-4162-BB2E-EED8D34246FE}" presName="tx2" presStyleLbl="revTx" presStyleIdx="2" presStyleCnt="4"/>
      <dgm:spPr/>
      <dgm:t>
        <a:bodyPr/>
        <a:lstStyle/>
        <a:p>
          <a:endParaRPr lang="es-PE"/>
        </a:p>
      </dgm:t>
    </dgm:pt>
    <dgm:pt modelId="{41BA7AB2-5809-43C2-87B7-CCCC2BEC1263}" type="pres">
      <dgm:prSet presAssocID="{2F276D81-DC2F-4162-BB2E-EED8D34246FE}" presName="vert2" presStyleCnt="0"/>
      <dgm:spPr/>
    </dgm:pt>
    <dgm:pt modelId="{C44AD50C-B17F-4221-8E49-BB6CBCA3E4EA}" type="pres">
      <dgm:prSet presAssocID="{2F276D81-DC2F-4162-BB2E-EED8D34246FE}" presName="thinLine2b" presStyleLbl="callout" presStyleIdx="1" presStyleCnt="3"/>
      <dgm:spPr>
        <a:ln>
          <a:solidFill>
            <a:srgbClr val="C00000"/>
          </a:solidFill>
        </a:ln>
      </dgm:spPr>
    </dgm:pt>
    <dgm:pt modelId="{1EE00654-63A2-41A3-924E-E3B2C5546D20}" type="pres">
      <dgm:prSet presAssocID="{2F276D81-DC2F-4162-BB2E-EED8D34246FE}" presName="vertSpace2b" presStyleCnt="0"/>
      <dgm:spPr/>
    </dgm:pt>
    <dgm:pt modelId="{A66099FE-3475-445A-B20C-DCDB15AB07ED}" type="pres">
      <dgm:prSet presAssocID="{79AA158A-F9F9-4D76-96A6-C4B1C1FEA9DE}" presName="horz2" presStyleCnt="0"/>
      <dgm:spPr/>
    </dgm:pt>
    <dgm:pt modelId="{543E52DD-AA95-4D2A-84EF-369091BDC605}" type="pres">
      <dgm:prSet presAssocID="{79AA158A-F9F9-4D76-96A6-C4B1C1FEA9DE}" presName="horzSpace2" presStyleCnt="0"/>
      <dgm:spPr/>
    </dgm:pt>
    <dgm:pt modelId="{DBFDFBF8-547B-4FBA-B69A-5DB4E766DF47}" type="pres">
      <dgm:prSet presAssocID="{79AA158A-F9F9-4D76-96A6-C4B1C1FEA9DE}" presName="tx2" presStyleLbl="revTx" presStyleIdx="3" presStyleCnt="4"/>
      <dgm:spPr/>
      <dgm:t>
        <a:bodyPr/>
        <a:lstStyle/>
        <a:p>
          <a:endParaRPr lang="es-PE"/>
        </a:p>
      </dgm:t>
    </dgm:pt>
    <dgm:pt modelId="{14724BAA-6F48-42F9-A708-F19270295A67}" type="pres">
      <dgm:prSet presAssocID="{79AA158A-F9F9-4D76-96A6-C4B1C1FEA9DE}" presName="vert2" presStyleCnt="0"/>
      <dgm:spPr/>
    </dgm:pt>
    <dgm:pt modelId="{F552E03F-05E8-4657-B794-F3450279F076}" type="pres">
      <dgm:prSet presAssocID="{79AA158A-F9F9-4D76-96A6-C4B1C1FEA9DE}" presName="thinLine2b" presStyleLbl="callout" presStyleIdx="2" presStyleCnt="3"/>
      <dgm:spPr>
        <a:ln>
          <a:solidFill>
            <a:srgbClr val="C00000"/>
          </a:solidFill>
        </a:ln>
      </dgm:spPr>
    </dgm:pt>
    <dgm:pt modelId="{3A03885D-626E-44F2-9346-334EB0145E13}" type="pres">
      <dgm:prSet presAssocID="{79AA158A-F9F9-4D76-96A6-C4B1C1FEA9DE}" presName="vertSpace2b" presStyleCnt="0"/>
      <dgm:spPr/>
    </dgm:pt>
  </dgm:ptLst>
  <dgm:cxnLst>
    <dgm:cxn modelId="{26421C36-3455-41A7-BF30-E5464FAC1779}" type="presOf" srcId="{01E9F93C-804B-4FC8-BAD2-6C7C891F1BD1}" destId="{E075D712-79A1-46DA-8A80-28D92E6D9EC6}" srcOrd="0" destOrd="0" presId="urn:microsoft.com/office/officeart/2008/layout/LinedList"/>
    <dgm:cxn modelId="{B81E0650-3626-4FB2-99BF-2C98B3101713}" srcId="{01E9F93C-804B-4FC8-BAD2-6C7C891F1BD1}" destId="{2F276D81-DC2F-4162-BB2E-EED8D34246FE}" srcOrd="1" destOrd="0" parTransId="{40C67CEA-09AE-4DE9-AEA7-F11A2A4FC50E}" sibTransId="{F3F68AB1-5CEB-4656-99FF-F24E3298AEB8}"/>
    <dgm:cxn modelId="{9C230A96-BD65-4717-A19B-23A2DDA3218F}" srcId="{FB8A1EDA-D358-447C-9358-4116FA638DD8}" destId="{01E9F93C-804B-4FC8-BAD2-6C7C891F1BD1}" srcOrd="0" destOrd="0" parTransId="{331078C7-9626-4047-9344-7DAF88C1B55C}" sibTransId="{D52063A9-9D9B-4F77-858F-821BC2A73B35}"/>
    <dgm:cxn modelId="{24A3353D-4C19-4195-AAC7-A34073450847}" type="presOf" srcId="{9AF4B61F-DC08-46E4-882E-FE8524F1F768}" destId="{C96179E3-683E-46F3-8DE6-F64FBA9FCD41}" srcOrd="0" destOrd="0" presId="urn:microsoft.com/office/officeart/2008/layout/LinedList"/>
    <dgm:cxn modelId="{110EEFA3-FEA3-4812-A259-176F85FEE30C}" type="presOf" srcId="{FB8A1EDA-D358-447C-9358-4116FA638DD8}" destId="{5D0BC477-1D9B-4757-9EF8-AE0173DBFF72}" srcOrd="0" destOrd="0" presId="urn:microsoft.com/office/officeart/2008/layout/LinedList"/>
    <dgm:cxn modelId="{F6012BEF-EA09-44C2-849D-166B8915E9FB}" type="presOf" srcId="{79AA158A-F9F9-4D76-96A6-C4B1C1FEA9DE}" destId="{DBFDFBF8-547B-4FBA-B69A-5DB4E766DF47}" srcOrd="0" destOrd="0" presId="urn:microsoft.com/office/officeart/2008/layout/LinedList"/>
    <dgm:cxn modelId="{01499E9C-E3B8-43F5-9B22-8554A9A17E3D}" srcId="{01E9F93C-804B-4FC8-BAD2-6C7C891F1BD1}" destId="{9AF4B61F-DC08-46E4-882E-FE8524F1F768}" srcOrd="0" destOrd="0" parTransId="{5EF3F526-683D-436A-ABAF-160C24BA6F13}" sibTransId="{AE0BF70F-461F-4457-A1B5-C22B13C1530C}"/>
    <dgm:cxn modelId="{D72599C4-06C7-41A3-B75B-274033B4F3DC}" type="presOf" srcId="{2F276D81-DC2F-4162-BB2E-EED8D34246FE}" destId="{D4ACE706-60CA-4CB7-963E-FE88E4B53817}" srcOrd="0" destOrd="0" presId="urn:microsoft.com/office/officeart/2008/layout/LinedList"/>
    <dgm:cxn modelId="{D9844812-25E8-40CE-B5AD-579A6B85253C}" srcId="{01E9F93C-804B-4FC8-BAD2-6C7C891F1BD1}" destId="{79AA158A-F9F9-4D76-96A6-C4B1C1FEA9DE}" srcOrd="2" destOrd="0" parTransId="{A9EE8002-6094-4BFA-87A6-85FFBA2D07D2}" sibTransId="{7C8B913F-6BE1-4B74-BAF6-2249A01E8E1C}"/>
    <dgm:cxn modelId="{48CF7624-E3F6-4E40-8024-DEF62F4EA35D}" type="presParOf" srcId="{5D0BC477-1D9B-4757-9EF8-AE0173DBFF72}" destId="{D22CF47C-F468-4795-A420-B257A8DD7E54}" srcOrd="0" destOrd="0" presId="urn:microsoft.com/office/officeart/2008/layout/LinedList"/>
    <dgm:cxn modelId="{6019CD53-1627-4D82-85A3-7BCF237B948B}" type="presParOf" srcId="{5D0BC477-1D9B-4757-9EF8-AE0173DBFF72}" destId="{715C6E48-70C9-4D45-A4A1-F2B2553CFC97}" srcOrd="1" destOrd="0" presId="urn:microsoft.com/office/officeart/2008/layout/LinedList"/>
    <dgm:cxn modelId="{ABF7FB61-99C9-4DC6-8DC3-1A9020ED6E27}" type="presParOf" srcId="{715C6E48-70C9-4D45-A4A1-F2B2553CFC97}" destId="{E075D712-79A1-46DA-8A80-28D92E6D9EC6}" srcOrd="0" destOrd="0" presId="urn:microsoft.com/office/officeart/2008/layout/LinedList"/>
    <dgm:cxn modelId="{BFB462CB-C486-42BD-96AD-D1D21E24E656}" type="presParOf" srcId="{715C6E48-70C9-4D45-A4A1-F2B2553CFC97}" destId="{66221A03-2DE1-40E8-9A3E-A846BB2D515A}" srcOrd="1" destOrd="0" presId="urn:microsoft.com/office/officeart/2008/layout/LinedList"/>
    <dgm:cxn modelId="{943CC39C-E55A-4C67-B76D-7251EEC70120}" type="presParOf" srcId="{66221A03-2DE1-40E8-9A3E-A846BB2D515A}" destId="{5AE5E253-4CFA-4DD1-B5F6-5CF5D8FFA36E}" srcOrd="0" destOrd="0" presId="urn:microsoft.com/office/officeart/2008/layout/LinedList"/>
    <dgm:cxn modelId="{17385CD1-33D0-402F-947F-DE529278CDDD}" type="presParOf" srcId="{66221A03-2DE1-40E8-9A3E-A846BB2D515A}" destId="{61D5B1A3-0050-41F4-B53A-DE642755E0D8}" srcOrd="1" destOrd="0" presId="urn:microsoft.com/office/officeart/2008/layout/LinedList"/>
    <dgm:cxn modelId="{6972D17E-65A0-4A1C-89DF-3101F082BB38}" type="presParOf" srcId="{61D5B1A3-0050-41F4-B53A-DE642755E0D8}" destId="{56596409-B9F6-4CEB-B4EB-BEBAD5E0C03D}" srcOrd="0" destOrd="0" presId="urn:microsoft.com/office/officeart/2008/layout/LinedList"/>
    <dgm:cxn modelId="{D1258CE2-C776-4688-9E0A-BF4DFB6D8964}" type="presParOf" srcId="{61D5B1A3-0050-41F4-B53A-DE642755E0D8}" destId="{C96179E3-683E-46F3-8DE6-F64FBA9FCD41}" srcOrd="1" destOrd="0" presId="urn:microsoft.com/office/officeart/2008/layout/LinedList"/>
    <dgm:cxn modelId="{3EFCCB2A-D626-4AAD-8801-253EAB2FAB62}" type="presParOf" srcId="{61D5B1A3-0050-41F4-B53A-DE642755E0D8}" destId="{00B8178B-2DC2-413F-A9E3-B384EB1D384F}" srcOrd="2" destOrd="0" presId="urn:microsoft.com/office/officeart/2008/layout/LinedList"/>
    <dgm:cxn modelId="{D1F7F69D-844D-4F75-8DC0-C536B6272855}" type="presParOf" srcId="{66221A03-2DE1-40E8-9A3E-A846BB2D515A}" destId="{CF38ED3A-127B-49DA-B93C-477817C50AEB}" srcOrd="2" destOrd="0" presId="urn:microsoft.com/office/officeart/2008/layout/LinedList"/>
    <dgm:cxn modelId="{29D3DCD0-AF0C-4242-BD23-BD0ACDFEBDF3}" type="presParOf" srcId="{66221A03-2DE1-40E8-9A3E-A846BB2D515A}" destId="{F971D9E6-FD81-48FB-A38D-93D4A45DDD9C}" srcOrd="3" destOrd="0" presId="urn:microsoft.com/office/officeart/2008/layout/LinedList"/>
    <dgm:cxn modelId="{602E8AF8-9CA2-4439-A93B-8FA1706BFAE2}" type="presParOf" srcId="{66221A03-2DE1-40E8-9A3E-A846BB2D515A}" destId="{3D7B8B22-7106-4103-B5B2-2FD8576ADD0E}" srcOrd="4" destOrd="0" presId="urn:microsoft.com/office/officeart/2008/layout/LinedList"/>
    <dgm:cxn modelId="{764722BF-1096-4333-B81D-253F119DDD25}" type="presParOf" srcId="{3D7B8B22-7106-4103-B5B2-2FD8576ADD0E}" destId="{101EED64-68FC-47BD-B613-1A97299BC2C7}" srcOrd="0" destOrd="0" presId="urn:microsoft.com/office/officeart/2008/layout/LinedList"/>
    <dgm:cxn modelId="{D8ECB1A0-672F-40CF-A02D-621B557663F2}" type="presParOf" srcId="{3D7B8B22-7106-4103-B5B2-2FD8576ADD0E}" destId="{D4ACE706-60CA-4CB7-963E-FE88E4B53817}" srcOrd="1" destOrd="0" presId="urn:microsoft.com/office/officeart/2008/layout/LinedList"/>
    <dgm:cxn modelId="{B8A3E1E8-FC12-4798-AB9A-7FB8BB2805D2}" type="presParOf" srcId="{3D7B8B22-7106-4103-B5B2-2FD8576ADD0E}" destId="{41BA7AB2-5809-43C2-87B7-CCCC2BEC1263}" srcOrd="2" destOrd="0" presId="urn:microsoft.com/office/officeart/2008/layout/LinedList"/>
    <dgm:cxn modelId="{328A26F0-6BCB-4AD0-B29B-89132EDC6CB3}" type="presParOf" srcId="{66221A03-2DE1-40E8-9A3E-A846BB2D515A}" destId="{C44AD50C-B17F-4221-8E49-BB6CBCA3E4EA}" srcOrd="5" destOrd="0" presId="urn:microsoft.com/office/officeart/2008/layout/LinedList"/>
    <dgm:cxn modelId="{12D9D5F2-F56C-4EBC-8370-C87A9E81DBC0}" type="presParOf" srcId="{66221A03-2DE1-40E8-9A3E-A846BB2D515A}" destId="{1EE00654-63A2-41A3-924E-E3B2C5546D20}" srcOrd="6" destOrd="0" presId="urn:microsoft.com/office/officeart/2008/layout/LinedList"/>
    <dgm:cxn modelId="{DCAB43B9-DD29-4CE0-95F8-5A3D1B02462B}" type="presParOf" srcId="{66221A03-2DE1-40E8-9A3E-A846BB2D515A}" destId="{A66099FE-3475-445A-B20C-DCDB15AB07ED}" srcOrd="7" destOrd="0" presId="urn:microsoft.com/office/officeart/2008/layout/LinedList"/>
    <dgm:cxn modelId="{4E7B4E2B-7D71-4792-86BD-98BF141DF372}" type="presParOf" srcId="{A66099FE-3475-445A-B20C-DCDB15AB07ED}" destId="{543E52DD-AA95-4D2A-84EF-369091BDC605}" srcOrd="0" destOrd="0" presId="urn:microsoft.com/office/officeart/2008/layout/LinedList"/>
    <dgm:cxn modelId="{FDEF0A51-183E-47BD-B94A-A1CAB8CC4632}" type="presParOf" srcId="{A66099FE-3475-445A-B20C-DCDB15AB07ED}" destId="{DBFDFBF8-547B-4FBA-B69A-5DB4E766DF47}" srcOrd="1" destOrd="0" presId="urn:microsoft.com/office/officeart/2008/layout/LinedList"/>
    <dgm:cxn modelId="{F6E4956D-0008-4842-8D9C-17029E0A24DC}" type="presParOf" srcId="{A66099FE-3475-445A-B20C-DCDB15AB07ED}" destId="{14724BAA-6F48-42F9-A708-F19270295A67}" srcOrd="2" destOrd="0" presId="urn:microsoft.com/office/officeart/2008/layout/LinedList"/>
    <dgm:cxn modelId="{C402A210-96AD-458E-BCCA-0B49E0D05E28}" type="presParOf" srcId="{66221A03-2DE1-40E8-9A3E-A846BB2D515A}" destId="{F552E03F-05E8-4657-B794-F3450279F076}" srcOrd="8" destOrd="0" presId="urn:microsoft.com/office/officeart/2008/layout/LinedList"/>
    <dgm:cxn modelId="{8B3CF170-4314-4BEA-8F17-874FE51A4174}" type="presParOf" srcId="{66221A03-2DE1-40E8-9A3E-A846BB2D515A}" destId="{3A03885D-626E-44F2-9346-334EB0145E13}" srcOrd="9"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2"/>
            <a:ext cx="4309407" cy="339911"/>
          </a:xfrm>
          <a:prstGeom prst="rect">
            <a:avLst/>
          </a:prstGeom>
        </p:spPr>
        <p:txBody>
          <a:bodyPr vert="horz" lIns="88336" tIns="44167" rIns="88336" bIns="44167" rtlCol="0"/>
          <a:lstStyle>
            <a:lvl1pPr algn="l">
              <a:defRPr sz="1100"/>
            </a:lvl1pPr>
          </a:lstStyle>
          <a:p>
            <a:pPr>
              <a:defRPr/>
            </a:pPr>
            <a:endParaRPr lang="es-PE"/>
          </a:p>
        </p:txBody>
      </p:sp>
      <p:sp>
        <p:nvSpPr>
          <p:cNvPr id="3" name="2 Marcador de fecha"/>
          <p:cNvSpPr>
            <a:spLocks noGrp="1"/>
          </p:cNvSpPr>
          <p:nvPr>
            <p:ph type="dt" sz="quarter" idx="1"/>
          </p:nvPr>
        </p:nvSpPr>
        <p:spPr>
          <a:xfrm>
            <a:off x="5632472" y="2"/>
            <a:ext cx="4309407" cy="339911"/>
          </a:xfrm>
          <a:prstGeom prst="rect">
            <a:avLst/>
          </a:prstGeom>
        </p:spPr>
        <p:txBody>
          <a:bodyPr vert="horz" lIns="88336" tIns="44167" rIns="88336" bIns="44167" rtlCol="0"/>
          <a:lstStyle>
            <a:lvl1pPr algn="r">
              <a:defRPr sz="1100"/>
            </a:lvl1pPr>
          </a:lstStyle>
          <a:p>
            <a:pPr>
              <a:defRPr/>
            </a:pPr>
            <a:r>
              <a:rPr lang="es-PE" smtClean="0"/>
              <a:t>05/07/2016</a:t>
            </a:r>
            <a:endParaRPr lang="es-PE"/>
          </a:p>
        </p:txBody>
      </p:sp>
      <p:sp>
        <p:nvSpPr>
          <p:cNvPr id="4" name="3 Marcador de pie de página"/>
          <p:cNvSpPr>
            <a:spLocks noGrp="1"/>
          </p:cNvSpPr>
          <p:nvPr>
            <p:ph type="ftr" sz="quarter" idx="2"/>
          </p:nvPr>
        </p:nvSpPr>
        <p:spPr>
          <a:xfrm>
            <a:off x="0" y="6464648"/>
            <a:ext cx="4309407" cy="339911"/>
          </a:xfrm>
          <a:prstGeom prst="rect">
            <a:avLst/>
          </a:prstGeom>
        </p:spPr>
        <p:txBody>
          <a:bodyPr vert="horz" lIns="88336" tIns="44167" rIns="88336" bIns="44167" rtlCol="0" anchor="b"/>
          <a:lstStyle>
            <a:lvl1pPr algn="l">
              <a:defRPr sz="1100"/>
            </a:lvl1pPr>
          </a:lstStyle>
          <a:p>
            <a:pPr>
              <a:defRPr/>
            </a:pPr>
            <a:endParaRPr lang="es-PE"/>
          </a:p>
        </p:txBody>
      </p:sp>
      <p:sp>
        <p:nvSpPr>
          <p:cNvPr id="5" name="4 Marcador de número de diapositiva"/>
          <p:cNvSpPr>
            <a:spLocks noGrp="1"/>
          </p:cNvSpPr>
          <p:nvPr>
            <p:ph type="sldNum" sz="quarter" idx="3"/>
          </p:nvPr>
        </p:nvSpPr>
        <p:spPr>
          <a:xfrm>
            <a:off x="5632472" y="6464648"/>
            <a:ext cx="4309407" cy="339911"/>
          </a:xfrm>
          <a:prstGeom prst="rect">
            <a:avLst/>
          </a:prstGeom>
        </p:spPr>
        <p:txBody>
          <a:bodyPr vert="horz" lIns="88336" tIns="44167" rIns="88336" bIns="44167" rtlCol="0" anchor="b"/>
          <a:lstStyle>
            <a:lvl1pPr algn="r">
              <a:defRPr sz="1100"/>
            </a:lvl1pPr>
          </a:lstStyle>
          <a:p>
            <a:pPr>
              <a:defRPr/>
            </a:pPr>
            <a:fld id="{4E2D7747-B3B2-4186-ACC4-4E8A19359A09}" type="slidenum">
              <a:rPr lang="es-PE"/>
              <a:pPr>
                <a:defRPr/>
              </a:pPr>
              <a:t>‹Nº›</a:t>
            </a:fld>
            <a:endParaRPr lang="es-PE"/>
          </a:p>
        </p:txBody>
      </p:sp>
    </p:spTree>
    <p:extLst>
      <p:ext uri="{BB962C8B-B14F-4D97-AF65-F5344CB8AC3E}">
        <p14:creationId xmlns:p14="http://schemas.microsoft.com/office/powerpoint/2010/main" val="427043330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1026"/>
          <p:cNvSpPr>
            <a:spLocks noGrp="1" noChangeArrowheads="1"/>
          </p:cNvSpPr>
          <p:nvPr>
            <p:ph type="hdr" sz="quarter"/>
          </p:nvPr>
        </p:nvSpPr>
        <p:spPr bwMode="auto">
          <a:xfrm>
            <a:off x="3" y="0"/>
            <a:ext cx="4340537" cy="335689"/>
          </a:xfrm>
          <a:prstGeom prst="rect">
            <a:avLst/>
          </a:prstGeom>
          <a:noFill/>
          <a:ln w="9525">
            <a:noFill/>
            <a:miter lim="800000"/>
            <a:headEnd/>
            <a:tailEnd/>
          </a:ln>
          <a:effectLst/>
        </p:spPr>
        <p:txBody>
          <a:bodyPr vert="horz" wrap="square" lIns="96996" tIns="48498" rIns="96996" bIns="48498" numCol="1" anchor="t" anchorCtr="0" compatLnSpc="1">
            <a:prstTxWarp prst="textNoShape">
              <a:avLst/>
            </a:prstTxWarp>
          </a:bodyPr>
          <a:lstStyle>
            <a:lvl1pPr defTabSz="477297">
              <a:lnSpc>
                <a:spcPct val="100000"/>
              </a:lnSpc>
              <a:buClrTx/>
              <a:buSzTx/>
              <a:buFontTx/>
              <a:buNone/>
              <a:defRPr sz="1200">
                <a:ea typeface="+mn-ea"/>
              </a:defRPr>
            </a:lvl1pPr>
          </a:lstStyle>
          <a:p>
            <a:pPr>
              <a:defRPr/>
            </a:pPr>
            <a:endParaRPr lang="en-US"/>
          </a:p>
        </p:txBody>
      </p:sp>
      <p:sp>
        <p:nvSpPr>
          <p:cNvPr id="74755" name="Rectangle 1027"/>
          <p:cNvSpPr>
            <a:spLocks noGrp="1" noChangeArrowheads="1"/>
          </p:cNvSpPr>
          <p:nvPr>
            <p:ph type="dt" idx="1"/>
          </p:nvPr>
        </p:nvSpPr>
        <p:spPr bwMode="auto">
          <a:xfrm>
            <a:off x="5643591" y="0"/>
            <a:ext cx="4338315" cy="335689"/>
          </a:xfrm>
          <a:prstGeom prst="rect">
            <a:avLst/>
          </a:prstGeom>
          <a:noFill/>
          <a:ln w="9525">
            <a:noFill/>
            <a:miter lim="800000"/>
            <a:headEnd/>
            <a:tailEnd/>
          </a:ln>
          <a:effectLst/>
        </p:spPr>
        <p:txBody>
          <a:bodyPr vert="horz" wrap="square" lIns="96996" tIns="48498" rIns="96996" bIns="48498" numCol="1" anchor="t" anchorCtr="0" compatLnSpc="1">
            <a:prstTxWarp prst="textNoShape">
              <a:avLst/>
            </a:prstTxWarp>
          </a:bodyPr>
          <a:lstStyle>
            <a:lvl1pPr algn="r" defTabSz="477297">
              <a:lnSpc>
                <a:spcPct val="100000"/>
              </a:lnSpc>
              <a:buClrTx/>
              <a:buSzTx/>
              <a:buFontTx/>
              <a:buNone/>
              <a:defRPr sz="1200">
                <a:ea typeface="+mn-ea"/>
              </a:defRPr>
            </a:lvl1pPr>
          </a:lstStyle>
          <a:p>
            <a:pPr>
              <a:defRPr/>
            </a:pPr>
            <a:r>
              <a:rPr lang="es-PE" smtClean="0"/>
              <a:t>05/07/2016</a:t>
            </a:r>
            <a:endParaRPr lang="en-US"/>
          </a:p>
        </p:txBody>
      </p:sp>
      <p:sp>
        <p:nvSpPr>
          <p:cNvPr id="40964" name="Rectangle 1028"/>
          <p:cNvSpPr>
            <a:spLocks noGrp="1" noRot="1" noChangeAspect="1" noChangeArrowheads="1" noTextEdit="1"/>
          </p:cNvSpPr>
          <p:nvPr>
            <p:ph type="sldImg" idx="2"/>
          </p:nvPr>
        </p:nvSpPr>
        <p:spPr bwMode="auto">
          <a:xfrm>
            <a:off x="3221038" y="503238"/>
            <a:ext cx="3432175" cy="2573337"/>
          </a:xfrm>
          <a:prstGeom prst="rect">
            <a:avLst/>
          </a:prstGeom>
          <a:noFill/>
          <a:ln w="9525">
            <a:solidFill>
              <a:srgbClr val="000000"/>
            </a:solidFill>
            <a:miter lim="800000"/>
            <a:headEnd/>
            <a:tailEnd/>
          </a:ln>
        </p:spPr>
      </p:sp>
      <p:sp>
        <p:nvSpPr>
          <p:cNvPr id="74757" name="Rectangle 1029"/>
          <p:cNvSpPr>
            <a:spLocks noGrp="1" noChangeArrowheads="1"/>
          </p:cNvSpPr>
          <p:nvPr>
            <p:ph type="body" sz="quarter" idx="3"/>
          </p:nvPr>
        </p:nvSpPr>
        <p:spPr bwMode="auto">
          <a:xfrm>
            <a:off x="1300829" y="3244992"/>
            <a:ext cx="7271290" cy="3077146"/>
          </a:xfrm>
          <a:prstGeom prst="rect">
            <a:avLst/>
          </a:prstGeom>
          <a:noFill/>
          <a:ln w="9525">
            <a:noFill/>
            <a:miter lim="800000"/>
            <a:headEnd/>
            <a:tailEnd/>
          </a:ln>
          <a:effectLst/>
        </p:spPr>
        <p:txBody>
          <a:bodyPr vert="horz" wrap="square" lIns="96996" tIns="48498" rIns="96996" bIns="48498" numCol="1" anchor="t" anchorCtr="0" compatLnSpc="1">
            <a:prstTxWarp prst="textNoShape">
              <a:avLst/>
            </a:prstTxWarp>
          </a:bodyPr>
          <a:lstStyle/>
          <a:p>
            <a:pPr lvl="0"/>
            <a:r>
              <a:rPr lang="en-US" noProof="0" smtClean="0"/>
              <a:t>Haga clic para modificar el estilo de texto del patrón</a:t>
            </a:r>
          </a:p>
          <a:p>
            <a:pPr lvl="1"/>
            <a:r>
              <a:rPr lang="en-US" noProof="0" smtClean="0"/>
              <a:t>Segundo nivel</a:t>
            </a:r>
          </a:p>
          <a:p>
            <a:pPr lvl="2"/>
            <a:r>
              <a:rPr lang="en-US" noProof="0" smtClean="0"/>
              <a:t>Tercer nivel</a:t>
            </a:r>
          </a:p>
          <a:p>
            <a:pPr lvl="3"/>
            <a:r>
              <a:rPr lang="en-US" noProof="0" smtClean="0"/>
              <a:t>Cuarto nivel</a:t>
            </a:r>
          </a:p>
          <a:p>
            <a:pPr lvl="4"/>
            <a:r>
              <a:rPr lang="en-US" noProof="0" smtClean="0"/>
              <a:t>Quinto nivel</a:t>
            </a:r>
          </a:p>
        </p:txBody>
      </p:sp>
      <p:sp>
        <p:nvSpPr>
          <p:cNvPr id="74758" name="Rectangle 1030"/>
          <p:cNvSpPr>
            <a:spLocks noGrp="1" noChangeArrowheads="1"/>
          </p:cNvSpPr>
          <p:nvPr>
            <p:ph type="ftr" sz="quarter" idx="4"/>
          </p:nvPr>
        </p:nvSpPr>
        <p:spPr bwMode="auto">
          <a:xfrm>
            <a:off x="3" y="6489982"/>
            <a:ext cx="4340537" cy="335689"/>
          </a:xfrm>
          <a:prstGeom prst="rect">
            <a:avLst/>
          </a:prstGeom>
          <a:noFill/>
          <a:ln w="9525">
            <a:noFill/>
            <a:miter lim="800000"/>
            <a:headEnd/>
            <a:tailEnd/>
          </a:ln>
          <a:effectLst/>
        </p:spPr>
        <p:txBody>
          <a:bodyPr vert="horz" wrap="square" lIns="96996" tIns="48498" rIns="96996" bIns="48498" numCol="1" anchor="b" anchorCtr="0" compatLnSpc="1">
            <a:prstTxWarp prst="textNoShape">
              <a:avLst/>
            </a:prstTxWarp>
          </a:bodyPr>
          <a:lstStyle>
            <a:lvl1pPr defTabSz="477297">
              <a:lnSpc>
                <a:spcPct val="100000"/>
              </a:lnSpc>
              <a:buClrTx/>
              <a:buSzTx/>
              <a:buFontTx/>
              <a:buNone/>
              <a:defRPr sz="1200">
                <a:ea typeface="+mn-ea"/>
              </a:defRPr>
            </a:lvl1pPr>
          </a:lstStyle>
          <a:p>
            <a:pPr>
              <a:defRPr/>
            </a:pPr>
            <a:endParaRPr lang="en-US"/>
          </a:p>
        </p:txBody>
      </p:sp>
      <p:sp>
        <p:nvSpPr>
          <p:cNvPr id="74759" name="Rectangle 1031"/>
          <p:cNvSpPr>
            <a:spLocks noGrp="1" noChangeArrowheads="1"/>
          </p:cNvSpPr>
          <p:nvPr>
            <p:ph type="sldNum" sz="quarter" idx="5"/>
          </p:nvPr>
        </p:nvSpPr>
        <p:spPr bwMode="auto">
          <a:xfrm>
            <a:off x="5643591" y="6489982"/>
            <a:ext cx="4338315" cy="335689"/>
          </a:xfrm>
          <a:prstGeom prst="rect">
            <a:avLst/>
          </a:prstGeom>
          <a:noFill/>
          <a:ln w="9525">
            <a:noFill/>
            <a:miter lim="800000"/>
            <a:headEnd/>
            <a:tailEnd/>
          </a:ln>
          <a:effectLst/>
        </p:spPr>
        <p:txBody>
          <a:bodyPr vert="horz" wrap="square" lIns="96996" tIns="48498" rIns="96996" bIns="48498" numCol="1" anchor="b" anchorCtr="0" compatLnSpc="1">
            <a:prstTxWarp prst="textNoShape">
              <a:avLst/>
            </a:prstTxWarp>
          </a:bodyPr>
          <a:lstStyle>
            <a:lvl1pPr algn="r" defTabSz="477297">
              <a:lnSpc>
                <a:spcPct val="100000"/>
              </a:lnSpc>
              <a:buClrTx/>
              <a:buSzTx/>
              <a:buFontTx/>
              <a:buNone/>
              <a:defRPr sz="1200">
                <a:ea typeface="+mn-ea"/>
              </a:defRPr>
            </a:lvl1pPr>
          </a:lstStyle>
          <a:p>
            <a:pPr>
              <a:defRPr/>
            </a:pPr>
            <a:fld id="{EFF2AF31-2344-44A0-8292-73C54A5D8985}" type="slidenum">
              <a:rPr lang="en-US"/>
              <a:pPr>
                <a:defRPr/>
              </a:pPr>
              <a:t>‹Nº›</a:t>
            </a:fld>
            <a:endParaRPr lang="en-US"/>
          </a:p>
        </p:txBody>
      </p:sp>
    </p:spTree>
    <p:extLst>
      <p:ext uri="{BB962C8B-B14F-4D97-AF65-F5344CB8AC3E}">
        <p14:creationId xmlns:p14="http://schemas.microsoft.com/office/powerpoint/2010/main" val="2871755703"/>
      </p:ext>
    </p:extLst>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2 Marcador de notas"/>
          <p:cNvSpPr>
            <a:spLocks noGrp="1"/>
          </p:cNvSpPr>
          <p:nvPr>
            <p:ph type="body" idx="1"/>
          </p:nvPr>
        </p:nvSpPr>
        <p:spPr bwMode="auto">
          <a:xfrm>
            <a:off x="987027" y="3515127"/>
            <a:ext cx="7894618" cy="33311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s-PE" smtClean="0"/>
          </a:p>
        </p:txBody>
      </p:sp>
      <p:sp>
        <p:nvSpPr>
          <p:cNvPr id="6148" name="3 Marcador de número de diapositiva"/>
          <p:cNvSpPr txBox="1">
            <a:spLocks noGrp="1"/>
          </p:cNvSpPr>
          <p:nvPr/>
        </p:nvSpPr>
        <p:spPr bwMode="auto">
          <a:xfrm>
            <a:off x="5587823" y="7030253"/>
            <a:ext cx="4277651"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59" tIns="45779" rIns="91559" bIns="45779"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fld id="{70091E89-55E5-45C7-ACAA-E727670C0B4F}" type="slidenum">
              <a:rPr lang="es-ES" altLang="es-PE" sz="1200">
                <a:solidFill>
                  <a:srgbClr val="000000"/>
                </a:solidFill>
                <a:latin typeface="Arial" charset="0"/>
                <a:cs typeface="Arial" charset="0"/>
              </a:rPr>
              <a:pPr algn="r" eaLnBrk="1" hangingPunct="1"/>
              <a:t>1</a:t>
            </a:fld>
            <a:endParaRPr lang="es-ES" altLang="es-PE" sz="1200">
              <a:solidFill>
                <a:srgbClr val="000000"/>
              </a:solidFill>
              <a:latin typeface="Arial" charset="0"/>
              <a:cs typeface="Arial" charset="0"/>
            </a:endParaRPr>
          </a:p>
        </p:txBody>
      </p:sp>
      <p:sp>
        <p:nvSpPr>
          <p:cNvPr id="6149" name="Marcador de encabezado 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es-PE" altLang="es-PE" smtClean="0"/>
              <a:t>CAFAE SBN                                                                                                                          CONVENIO N° 014-2015/SBN</a:t>
            </a:r>
          </a:p>
        </p:txBody>
      </p:sp>
    </p:spTree>
    <p:extLst>
      <p:ext uri="{BB962C8B-B14F-4D97-AF65-F5344CB8AC3E}">
        <p14:creationId xmlns:p14="http://schemas.microsoft.com/office/powerpoint/2010/main" val="3167966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2 Marcador de notas"/>
          <p:cNvSpPr>
            <a:spLocks noGrp="1"/>
          </p:cNvSpPr>
          <p:nvPr>
            <p:ph type="body" idx="1"/>
          </p:nvPr>
        </p:nvSpPr>
        <p:spPr bwMode="auto">
          <a:xfrm>
            <a:off x="1420551" y="2845092"/>
            <a:ext cx="11358012" cy="26961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s-PE" smtClean="0"/>
          </a:p>
        </p:txBody>
      </p:sp>
      <p:sp>
        <p:nvSpPr>
          <p:cNvPr id="37892" name="3 Marcador de número de diapositiva"/>
          <p:cNvSpPr txBox="1">
            <a:spLocks noGrp="1"/>
          </p:cNvSpPr>
          <p:nvPr/>
        </p:nvSpPr>
        <p:spPr bwMode="auto">
          <a:xfrm>
            <a:off x="8041793" y="5690184"/>
            <a:ext cx="6154122" cy="299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78" tIns="45839" rIns="91678" bIns="45839"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a:spcBef>
                <a:spcPct val="0"/>
              </a:spcBef>
            </a:pPr>
            <a:fld id="{7D35E102-AEF4-459D-9D5E-773B8943F3BC}" type="slidenum">
              <a:rPr lang="es-ES" altLang="es-PE">
                <a:solidFill>
                  <a:srgbClr val="000000"/>
                </a:solidFill>
                <a:latin typeface="Arial" charset="0"/>
                <a:cs typeface="Arial" charset="0"/>
              </a:rPr>
              <a:pPr algn="r">
                <a:spcBef>
                  <a:spcPct val="0"/>
                </a:spcBef>
              </a:pPr>
              <a:t>25</a:t>
            </a:fld>
            <a:endParaRPr lang="es-ES" altLang="es-PE">
              <a:solidFill>
                <a:srgbClr val="000000"/>
              </a:solidFill>
              <a:latin typeface="Arial" charset="0"/>
              <a:cs typeface="Arial" charset="0"/>
            </a:endParaRPr>
          </a:p>
        </p:txBody>
      </p:sp>
      <p:sp>
        <p:nvSpPr>
          <p:cNvPr id="4" name="Marcador de encabezado 3"/>
          <p:cNvSpPr>
            <a:spLocks noGrp="1"/>
          </p:cNvSpPr>
          <p:nvPr>
            <p:ph type="hdr" sz="quarter"/>
          </p:nvPr>
        </p:nvSpPr>
        <p:spPr/>
        <p:txBody>
          <a:bodyPr/>
          <a:lstStyle/>
          <a:p>
            <a:pPr>
              <a:defRPr/>
            </a:pPr>
            <a:r>
              <a:rPr lang="es-PE">
                <a:solidFill>
                  <a:prstClr val="black"/>
                </a:solidFill>
              </a:rPr>
              <a:t>Superintendencia Nacional de Bienes Estatales - SBN                                                      Subdirección de Normas y Capacitación</a:t>
            </a:r>
          </a:p>
        </p:txBody>
      </p:sp>
    </p:spTree>
    <p:extLst>
      <p:ext uri="{BB962C8B-B14F-4D97-AF65-F5344CB8AC3E}">
        <p14:creationId xmlns:p14="http://schemas.microsoft.com/office/powerpoint/2010/main" val="452715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2 Marcador de notas"/>
          <p:cNvSpPr>
            <a:spLocks noGrp="1"/>
          </p:cNvSpPr>
          <p:nvPr>
            <p:ph type="body" idx="1"/>
          </p:nvPr>
        </p:nvSpPr>
        <p:spPr bwMode="auto">
          <a:xfrm>
            <a:off x="1420551" y="2845092"/>
            <a:ext cx="11358012" cy="26961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s-PE" smtClean="0"/>
          </a:p>
        </p:txBody>
      </p:sp>
      <p:sp>
        <p:nvSpPr>
          <p:cNvPr id="41988" name="3 Marcador de número de diapositiva"/>
          <p:cNvSpPr txBox="1">
            <a:spLocks noGrp="1"/>
          </p:cNvSpPr>
          <p:nvPr/>
        </p:nvSpPr>
        <p:spPr bwMode="auto">
          <a:xfrm>
            <a:off x="8041793" y="5690184"/>
            <a:ext cx="6154122" cy="299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78" tIns="45839" rIns="91678" bIns="45839"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a:spcBef>
                <a:spcPct val="0"/>
              </a:spcBef>
            </a:pPr>
            <a:fld id="{C8AB04F6-DFB3-49C2-BB14-BB2D75C56E7E}" type="slidenum">
              <a:rPr lang="es-ES" altLang="es-PE">
                <a:solidFill>
                  <a:srgbClr val="000000"/>
                </a:solidFill>
                <a:latin typeface="Arial" charset="0"/>
                <a:cs typeface="Arial" charset="0"/>
              </a:rPr>
              <a:pPr algn="r">
                <a:spcBef>
                  <a:spcPct val="0"/>
                </a:spcBef>
              </a:pPr>
              <a:t>28</a:t>
            </a:fld>
            <a:endParaRPr lang="es-ES" altLang="es-PE">
              <a:solidFill>
                <a:srgbClr val="000000"/>
              </a:solidFill>
              <a:latin typeface="Arial" charset="0"/>
              <a:cs typeface="Arial" charset="0"/>
            </a:endParaRPr>
          </a:p>
        </p:txBody>
      </p:sp>
      <p:sp>
        <p:nvSpPr>
          <p:cNvPr id="4" name="Marcador de encabezado 3"/>
          <p:cNvSpPr>
            <a:spLocks noGrp="1"/>
          </p:cNvSpPr>
          <p:nvPr>
            <p:ph type="hdr" sz="quarter"/>
          </p:nvPr>
        </p:nvSpPr>
        <p:spPr/>
        <p:txBody>
          <a:bodyPr/>
          <a:lstStyle/>
          <a:p>
            <a:pPr>
              <a:defRPr/>
            </a:pPr>
            <a:r>
              <a:rPr lang="es-PE">
                <a:solidFill>
                  <a:prstClr val="black"/>
                </a:solidFill>
              </a:rPr>
              <a:t>Superintendencia Nacional de Bienes Estatales - SBN                                                      Subdirección de Normas y Capacitación</a:t>
            </a:r>
          </a:p>
        </p:txBody>
      </p:sp>
    </p:spTree>
    <p:extLst>
      <p:ext uri="{BB962C8B-B14F-4D97-AF65-F5344CB8AC3E}">
        <p14:creationId xmlns:p14="http://schemas.microsoft.com/office/powerpoint/2010/main" val="3413572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fld id="{98622350-08B8-41D4-8EDE-34525B3DF270}" type="datetimeFigureOut">
              <a:rPr lang="es-ES" smtClean="0"/>
              <a:pPr>
                <a:defRPr/>
              </a:pPr>
              <a:t>22/11/2016</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2FC3B410-50F5-481D-A086-5955815DEA4F}" type="slidenum">
              <a:rPr lang="es-ES" altLang="es-ES" smtClean="0"/>
              <a:pPr>
                <a:defRPr/>
              </a:pPr>
              <a:t>‹Nº›</a:t>
            </a:fld>
            <a:endParaRPr lang="es-ES" altLang="es-ES"/>
          </a:p>
        </p:txBody>
      </p:sp>
    </p:spTree>
    <p:extLst>
      <p:ext uri="{BB962C8B-B14F-4D97-AF65-F5344CB8AC3E}">
        <p14:creationId xmlns:p14="http://schemas.microsoft.com/office/powerpoint/2010/main" val="813426095"/>
      </p:ext>
    </p:extLst>
  </p:cSld>
  <p:clrMapOvr>
    <a:masterClrMapping/>
  </p:clrMapOvr>
  <p:transition>
    <p:cover dir="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CFAF788B-9573-4429-86EC-ED12ACA2437D}" type="datetimeFigureOut">
              <a:rPr lang="es-ES" smtClean="0"/>
              <a:pPr>
                <a:defRPr/>
              </a:pPr>
              <a:t>22/11/2016</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91DE5BD5-730D-4855-AF26-663A23797C2D}" type="slidenum">
              <a:rPr lang="es-ES" altLang="es-ES" smtClean="0"/>
              <a:pPr>
                <a:defRPr/>
              </a:pPr>
              <a:t>‹Nº›</a:t>
            </a:fld>
            <a:endParaRPr lang="es-ES" altLang="es-ES"/>
          </a:p>
        </p:txBody>
      </p:sp>
    </p:spTree>
    <p:extLst>
      <p:ext uri="{BB962C8B-B14F-4D97-AF65-F5344CB8AC3E}">
        <p14:creationId xmlns:p14="http://schemas.microsoft.com/office/powerpoint/2010/main" val="2011274614"/>
      </p:ext>
    </p:extLst>
  </p:cSld>
  <p:clrMapOvr>
    <a:masterClrMapping/>
  </p:clrMapOvr>
  <p:transition>
    <p:cover dir="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6280BFB7-3CD5-4AFB-A18D-E6BC9BBAFB03}" type="datetimeFigureOut">
              <a:rPr lang="es-ES" smtClean="0"/>
              <a:pPr>
                <a:defRPr/>
              </a:pPr>
              <a:t>22/11/2016</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2375F986-6D3E-41AE-A88B-BDA805851782}" type="slidenum">
              <a:rPr lang="es-ES" altLang="es-ES" smtClean="0"/>
              <a:pPr>
                <a:defRPr/>
              </a:pPr>
              <a:t>‹Nº›</a:t>
            </a:fld>
            <a:endParaRPr lang="es-ES" altLang="es-ES"/>
          </a:p>
        </p:txBody>
      </p:sp>
    </p:spTree>
    <p:extLst>
      <p:ext uri="{BB962C8B-B14F-4D97-AF65-F5344CB8AC3E}">
        <p14:creationId xmlns:p14="http://schemas.microsoft.com/office/powerpoint/2010/main" val="2343343086"/>
      </p:ext>
    </p:extLst>
  </p:cSld>
  <p:clrMapOvr>
    <a:masterClrMapping/>
  </p:clrMapOvr>
  <p:transition>
    <p:cover dir="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4A6637CE-440A-428E-8023-DB494BCB7E44}" type="datetimeFigureOut">
              <a:rPr lang="es-ES" smtClean="0"/>
              <a:pPr>
                <a:defRPr/>
              </a:pPr>
              <a:t>22/11/2016</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D85EBEC4-00C6-4FBA-BD77-75612D1F449D}" type="slidenum">
              <a:rPr lang="es-ES" altLang="es-ES" smtClean="0"/>
              <a:pPr>
                <a:defRPr/>
              </a:pPr>
              <a:t>‹Nº›</a:t>
            </a:fld>
            <a:endParaRPr lang="es-ES" altLang="es-ES"/>
          </a:p>
        </p:txBody>
      </p:sp>
    </p:spTree>
    <p:extLst>
      <p:ext uri="{BB962C8B-B14F-4D97-AF65-F5344CB8AC3E}">
        <p14:creationId xmlns:p14="http://schemas.microsoft.com/office/powerpoint/2010/main" val="2477328716"/>
      </p:ext>
    </p:extLst>
  </p:cSld>
  <p:clrMapOvr>
    <a:masterClrMapping/>
  </p:clrMapOvr>
  <p:transition>
    <p:cover dir="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a:defRPr/>
            </a:pPr>
            <a:fld id="{23C2A088-98C1-4A3C-BE08-30CD7EF4E1C2}" type="datetimeFigureOut">
              <a:rPr lang="es-ES" smtClean="0"/>
              <a:pPr>
                <a:defRPr/>
              </a:pPr>
              <a:t>22/11/2016</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704F2D9B-47B5-4D40-AD24-BF86B09F7A08}" type="slidenum">
              <a:rPr lang="es-ES" altLang="es-ES" smtClean="0"/>
              <a:pPr>
                <a:defRPr/>
              </a:pPr>
              <a:t>‹Nº›</a:t>
            </a:fld>
            <a:endParaRPr lang="es-ES" altLang="es-ES"/>
          </a:p>
        </p:txBody>
      </p:sp>
    </p:spTree>
    <p:extLst>
      <p:ext uri="{BB962C8B-B14F-4D97-AF65-F5344CB8AC3E}">
        <p14:creationId xmlns:p14="http://schemas.microsoft.com/office/powerpoint/2010/main" val="3871882729"/>
      </p:ext>
    </p:extLst>
  </p:cSld>
  <p:clrMapOvr>
    <a:masterClrMapping/>
  </p:clrMapOvr>
  <p:transition>
    <p:cover dir="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a:defRPr/>
            </a:pPr>
            <a:fld id="{1F06F2BF-8D20-4472-96BC-BD4AE021ED15}" type="datetimeFigureOut">
              <a:rPr lang="es-ES" smtClean="0"/>
              <a:pPr>
                <a:defRPr/>
              </a:pPr>
              <a:t>22/11/2016</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9E8B5451-D751-41F8-A01D-612C91BE814C}" type="slidenum">
              <a:rPr lang="es-ES" altLang="es-ES" smtClean="0"/>
              <a:pPr>
                <a:defRPr/>
              </a:pPr>
              <a:t>‹Nº›</a:t>
            </a:fld>
            <a:endParaRPr lang="es-ES" altLang="es-ES"/>
          </a:p>
        </p:txBody>
      </p:sp>
    </p:spTree>
    <p:extLst>
      <p:ext uri="{BB962C8B-B14F-4D97-AF65-F5344CB8AC3E}">
        <p14:creationId xmlns:p14="http://schemas.microsoft.com/office/powerpoint/2010/main" val="4077019469"/>
      </p:ext>
    </p:extLst>
  </p:cSld>
  <p:clrMapOvr>
    <a:masterClrMapping/>
  </p:clrMapOvr>
  <p:transition>
    <p:cover dir="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a:defRPr/>
            </a:pPr>
            <a:fld id="{7C1CC06C-71D8-42CE-B97E-4C6FAC3F71EF}" type="datetimeFigureOut">
              <a:rPr lang="es-ES" smtClean="0"/>
              <a:pPr>
                <a:defRPr/>
              </a:pPr>
              <a:t>22/11/2016</a:t>
            </a:fld>
            <a:endParaRPr lang="es-ES"/>
          </a:p>
        </p:txBody>
      </p:sp>
      <p:sp>
        <p:nvSpPr>
          <p:cNvPr id="8" name="Footer Placeholder 7"/>
          <p:cNvSpPr>
            <a:spLocks noGrp="1"/>
          </p:cNvSpPr>
          <p:nvPr>
            <p:ph type="ftr" sz="quarter" idx="11"/>
          </p:nvPr>
        </p:nvSpPr>
        <p:spPr/>
        <p:txBody>
          <a:bodyPr/>
          <a:lstStyle/>
          <a:p>
            <a:pPr>
              <a:defRPr/>
            </a:pPr>
            <a:endParaRPr lang="es-ES"/>
          </a:p>
        </p:txBody>
      </p:sp>
      <p:sp>
        <p:nvSpPr>
          <p:cNvPr id="9" name="Slide Number Placeholder 8"/>
          <p:cNvSpPr>
            <a:spLocks noGrp="1"/>
          </p:cNvSpPr>
          <p:nvPr>
            <p:ph type="sldNum" sz="quarter" idx="12"/>
          </p:nvPr>
        </p:nvSpPr>
        <p:spPr/>
        <p:txBody>
          <a:bodyPr/>
          <a:lstStyle/>
          <a:p>
            <a:pPr>
              <a:defRPr/>
            </a:pPr>
            <a:fld id="{3F5399B1-D6F2-4987-AD65-D9E7E0BAEB2A}" type="slidenum">
              <a:rPr lang="es-ES" altLang="es-ES" smtClean="0"/>
              <a:pPr>
                <a:defRPr/>
              </a:pPr>
              <a:t>‹Nº›</a:t>
            </a:fld>
            <a:endParaRPr lang="es-ES" altLang="es-ES"/>
          </a:p>
        </p:txBody>
      </p:sp>
    </p:spTree>
    <p:extLst>
      <p:ext uri="{BB962C8B-B14F-4D97-AF65-F5344CB8AC3E}">
        <p14:creationId xmlns:p14="http://schemas.microsoft.com/office/powerpoint/2010/main" val="3160803187"/>
      </p:ext>
    </p:extLst>
  </p:cSld>
  <p:clrMapOvr>
    <a:masterClrMapping/>
  </p:clrMapOvr>
  <p:transition>
    <p:cover dir="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fld id="{5287375E-1DF3-410E-A4ED-444CC884590C}" type="datetimeFigureOut">
              <a:rPr lang="es-ES" smtClean="0"/>
              <a:pPr>
                <a:defRPr/>
              </a:pPr>
              <a:t>22/11/2016</a:t>
            </a:fld>
            <a:endParaRPr lang="es-ES"/>
          </a:p>
        </p:txBody>
      </p:sp>
      <p:sp>
        <p:nvSpPr>
          <p:cNvPr id="4" name="Footer Placeholder 3"/>
          <p:cNvSpPr>
            <a:spLocks noGrp="1"/>
          </p:cNvSpPr>
          <p:nvPr>
            <p:ph type="ftr" sz="quarter" idx="11"/>
          </p:nvPr>
        </p:nvSpPr>
        <p:spPr/>
        <p:txBody>
          <a:bodyPr/>
          <a:lstStyle/>
          <a:p>
            <a:pPr>
              <a:defRPr/>
            </a:pPr>
            <a:endParaRPr lang="es-ES"/>
          </a:p>
        </p:txBody>
      </p:sp>
      <p:sp>
        <p:nvSpPr>
          <p:cNvPr id="5" name="Slide Number Placeholder 4"/>
          <p:cNvSpPr>
            <a:spLocks noGrp="1"/>
          </p:cNvSpPr>
          <p:nvPr>
            <p:ph type="sldNum" sz="quarter" idx="12"/>
          </p:nvPr>
        </p:nvSpPr>
        <p:spPr/>
        <p:txBody>
          <a:bodyPr/>
          <a:lstStyle/>
          <a:p>
            <a:pPr>
              <a:defRPr/>
            </a:pPr>
            <a:fld id="{5E88C676-D543-4765-B275-91E97A104645}" type="slidenum">
              <a:rPr lang="es-ES" altLang="es-ES" smtClean="0"/>
              <a:pPr>
                <a:defRPr/>
              </a:pPr>
              <a:t>‹Nº›</a:t>
            </a:fld>
            <a:endParaRPr lang="es-ES" altLang="es-ES"/>
          </a:p>
        </p:txBody>
      </p:sp>
    </p:spTree>
    <p:extLst>
      <p:ext uri="{BB962C8B-B14F-4D97-AF65-F5344CB8AC3E}">
        <p14:creationId xmlns:p14="http://schemas.microsoft.com/office/powerpoint/2010/main" val="39383704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ADF898F-99A6-4164-A7CC-C76F18F3B736}" type="datetimeFigureOut">
              <a:rPr lang="es-ES" smtClean="0"/>
              <a:pPr>
                <a:defRPr/>
              </a:pPr>
              <a:t>22/11/2016</a:t>
            </a:fld>
            <a:endParaRPr lang="es-ES"/>
          </a:p>
        </p:txBody>
      </p:sp>
      <p:sp>
        <p:nvSpPr>
          <p:cNvPr id="3" name="Footer Placeholder 2"/>
          <p:cNvSpPr>
            <a:spLocks noGrp="1"/>
          </p:cNvSpPr>
          <p:nvPr>
            <p:ph type="ftr" sz="quarter" idx="11"/>
          </p:nvPr>
        </p:nvSpPr>
        <p:spPr/>
        <p:txBody>
          <a:bodyPr/>
          <a:lstStyle/>
          <a:p>
            <a:pPr>
              <a:defRPr/>
            </a:pPr>
            <a:endParaRPr lang="es-ES"/>
          </a:p>
        </p:txBody>
      </p:sp>
      <p:sp>
        <p:nvSpPr>
          <p:cNvPr id="4" name="Slide Number Placeholder 3"/>
          <p:cNvSpPr>
            <a:spLocks noGrp="1"/>
          </p:cNvSpPr>
          <p:nvPr>
            <p:ph type="sldNum" sz="quarter" idx="12"/>
          </p:nvPr>
        </p:nvSpPr>
        <p:spPr/>
        <p:txBody>
          <a:bodyPr/>
          <a:lstStyle/>
          <a:p>
            <a:pPr>
              <a:defRPr/>
            </a:pPr>
            <a:fld id="{1B3F92B6-396B-4E9E-9D7A-D8EC20D19447}" type="slidenum">
              <a:rPr lang="es-ES" altLang="es-ES" smtClean="0"/>
              <a:pPr>
                <a:defRPr/>
              </a:pPr>
              <a:t>‹Nº›</a:t>
            </a:fld>
            <a:endParaRPr lang="es-ES" altLang="es-ES"/>
          </a:p>
        </p:txBody>
      </p:sp>
    </p:spTree>
    <p:extLst>
      <p:ext uri="{BB962C8B-B14F-4D97-AF65-F5344CB8AC3E}">
        <p14:creationId xmlns:p14="http://schemas.microsoft.com/office/powerpoint/2010/main" val="2416688620"/>
      </p:ext>
    </p:extLst>
  </p:cSld>
  <p:clrMapOvr>
    <a:masterClrMapping/>
  </p:clrMapOvr>
  <p:transition>
    <p:cover dir="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fld id="{3803370B-8297-42A5-AE7C-37B7DD5E1FEE}" type="datetimeFigureOut">
              <a:rPr lang="es-ES" smtClean="0"/>
              <a:pPr>
                <a:defRPr/>
              </a:pPr>
              <a:t>22/11/2016</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3B73F5DF-4D73-4105-A5C3-F6EE9F3904B0}" type="slidenum">
              <a:rPr lang="es-ES" altLang="es-ES" smtClean="0"/>
              <a:pPr>
                <a:defRPr/>
              </a:pPr>
              <a:t>‹Nº›</a:t>
            </a:fld>
            <a:endParaRPr lang="es-ES" altLang="es-ES"/>
          </a:p>
        </p:txBody>
      </p:sp>
    </p:spTree>
    <p:extLst>
      <p:ext uri="{BB962C8B-B14F-4D97-AF65-F5344CB8AC3E}">
        <p14:creationId xmlns:p14="http://schemas.microsoft.com/office/powerpoint/2010/main" val="241758344"/>
      </p:ext>
    </p:extLst>
  </p:cSld>
  <p:clrMapOvr>
    <a:masterClrMapping/>
  </p:clrMapOvr>
  <p:transition>
    <p:cover dir="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fld id="{57DCFD33-F97B-4209-920F-2206AF638E07}" type="datetimeFigureOut">
              <a:rPr lang="es-ES" smtClean="0"/>
              <a:pPr>
                <a:defRPr/>
              </a:pPr>
              <a:t>22/11/2016</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069E8DB5-C6D0-49FD-8862-819617AD7571}" type="slidenum">
              <a:rPr lang="es-ES" altLang="es-ES" smtClean="0"/>
              <a:pPr>
                <a:defRPr/>
              </a:pPr>
              <a:t>‹Nº›</a:t>
            </a:fld>
            <a:endParaRPr lang="es-ES" altLang="es-ES"/>
          </a:p>
        </p:txBody>
      </p:sp>
    </p:spTree>
    <p:extLst>
      <p:ext uri="{BB962C8B-B14F-4D97-AF65-F5344CB8AC3E}">
        <p14:creationId xmlns:p14="http://schemas.microsoft.com/office/powerpoint/2010/main" val="2819554186"/>
      </p:ext>
    </p:extLst>
  </p:cSld>
  <p:clrMapOvr>
    <a:masterClrMapping/>
  </p:clrMapOvr>
  <p:transition>
    <p:cover dir="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5287375E-1DF3-410E-A4ED-444CC884590C}" type="datetimeFigureOut">
              <a:rPr lang="es-ES" smtClean="0"/>
              <a:pPr>
                <a:defRPr/>
              </a:pPr>
              <a:t>22/11/2016</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E88C676-D543-4765-B275-91E97A104645}" type="slidenum">
              <a:rPr lang="es-ES" altLang="es-ES" smtClean="0"/>
              <a:pPr>
                <a:defRPr/>
              </a:pPr>
              <a:t>‹Nº›</a:t>
            </a:fld>
            <a:endParaRPr lang="es-ES" altLang="es-ES"/>
          </a:p>
        </p:txBody>
      </p:sp>
    </p:spTree>
    <p:extLst>
      <p:ext uri="{BB962C8B-B14F-4D97-AF65-F5344CB8AC3E}">
        <p14:creationId xmlns:p14="http://schemas.microsoft.com/office/powerpoint/2010/main" val="390162431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p:cover dir="ru"/>
  </p:transition>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8.png"/><Relationship Id="rId7" Type="http://schemas.openxmlformats.org/officeDocument/2006/relationships/diagramLayout" Target="../diagrams/layout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20.png"/><Relationship Id="rId10" Type="http://schemas.microsoft.com/office/2007/relationships/diagramDrawing" Target="../diagrams/drawing2.xml"/><Relationship Id="rId4" Type="http://schemas.openxmlformats.org/officeDocument/2006/relationships/image" Target="../media/image19.png"/><Relationship Id="rId9" Type="http://schemas.openxmlformats.org/officeDocument/2006/relationships/diagramColors" Target="../diagrams/colors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1.emf"/><Relationship Id="rId4" Type="http://schemas.openxmlformats.org/officeDocument/2006/relationships/oleObject" Target="../embeddings/Microsoft_Excel_97-2003_Worksheet1.xls"/></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4556522" y="589756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s-PE" sz="1800">
              <a:solidFill>
                <a:srgbClr val="000000"/>
              </a:solidFill>
              <a:latin typeface="Arial" charset="0"/>
              <a:cs typeface="Arial" charset="0"/>
            </a:endParaRPr>
          </a:p>
        </p:txBody>
      </p:sp>
      <p:sp>
        <p:nvSpPr>
          <p:cNvPr id="7" name="6 Rectángulo"/>
          <p:cNvSpPr/>
          <p:nvPr/>
        </p:nvSpPr>
        <p:spPr>
          <a:xfrm>
            <a:off x="3446860" y="1857376"/>
            <a:ext cx="1821656" cy="461963"/>
          </a:xfrm>
          <a:prstGeom prst="rect">
            <a:avLst/>
          </a:prstGeom>
        </p:spPr>
        <p:txBody>
          <a:bodyPr>
            <a:spAutoFit/>
          </a:bodyPr>
          <a:lstStyle/>
          <a:p>
            <a:pPr algn="ctr" eaLnBrk="1" hangingPunct="1">
              <a:defRPr/>
            </a:pPr>
            <a:endParaRPr lang="es-ES" sz="2400" b="1" dirty="0">
              <a:solidFill>
                <a:srgbClr val="C00000"/>
              </a:solidFill>
              <a:effectLst>
                <a:outerShdw blurRad="38100" dist="38100" dir="2700000" algn="tl">
                  <a:srgbClr val="C0C0C0"/>
                </a:outerShdw>
              </a:effectLst>
              <a:latin typeface="Arial" panose="020B0604020202020204" pitchFamily="34" charset="0"/>
              <a:cs typeface="Arial" charset="0"/>
            </a:endParaRPr>
          </a:p>
        </p:txBody>
      </p:sp>
      <p:sp>
        <p:nvSpPr>
          <p:cNvPr id="2" name="CuadroTexto 1"/>
          <p:cNvSpPr txBox="1"/>
          <p:nvPr/>
        </p:nvSpPr>
        <p:spPr>
          <a:xfrm>
            <a:off x="2152066" y="1857376"/>
            <a:ext cx="6991934" cy="1920526"/>
          </a:xfrm>
          <a:prstGeom prst="rect">
            <a:avLst/>
          </a:prstGeom>
          <a:noFill/>
        </p:spPr>
        <p:txBody>
          <a:bodyPr wrap="square">
            <a:spAutoFit/>
          </a:bodyPr>
          <a:lstStyle/>
          <a:p>
            <a:pPr>
              <a:defRPr/>
            </a:pPr>
            <a:r>
              <a:rPr lang="es-PE" sz="4400" b="1" dirty="0">
                <a:solidFill>
                  <a:srgbClr val="CC3300"/>
                </a:solidFill>
                <a:effectLst>
                  <a:outerShdw blurRad="38100" dist="38100" dir="2700000" algn="tl">
                    <a:srgbClr val="000000">
                      <a:alpha val="43137"/>
                    </a:srgbClr>
                  </a:outerShdw>
                </a:effectLst>
              </a:rPr>
              <a:t>DEFENSA Y RECUPERACIÓN DE PREDIOS ESTATALES</a:t>
            </a:r>
          </a:p>
        </p:txBody>
      </p:sp>
    </p:spTree>
    <p:extLst>
      <p:ext uri="{BB962C8B-B14F-4D97-AF65-F5344CB8AC3E}">
        <p14:creationId xmlns:p14="http://schemas.microsoft.com/office/powerpoint/2010/main" val="4038582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n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56485" y="1787524"/>
            <a:ext cx="4805363" cy="4953843"/>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15363" name="Rectángulo 12"/>
          <p:cNvSpPr>
            <a:spLocks noChangeArrowheads="1"/>
          </p:cNvSpPr>
          <p:nvPr/>
        </p:nvSpPr>
        <p:spPr bwMode="auto">
          <a:xfrm>
            <a:off x="516732" y="5683251"/>
            <a:ext cx="24753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s-PE" altLang="es-PE" sz="700"/>
              <a:t>Fuente: Reportes de Incidencia de acciones de supervisión - SDS</a:t>
            </a:r>
          </a:p>
        </p:txBody>
      </p:sp>
      <p:pic>
        <p:nvPicPr>
          <p:cNvPr id="15364" name="Imagen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116" y="1787524"/>
            <a:ext cx="3937397" cy="4953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1263254" y="600600"/>
            <a:ext cx="6825853" cy="837676"/>
          </a:xfrm>
          <a:prstGeom prst="roundRect">
            <a:avLst/>
          </a:prstGeom>
          <a:solidFill>
            <a:srgbClr val="C00000"/>
          </a:solidFill>
          <a:ln/>
        </p:spPr>
        <p:style>
          <a:lnRef idx="1">
            <a:schemeClr val="accent2"/>
          </a:lnRef>
          <a:fillRef idx="2">
            <a:schemeClr val="accent2"/>
          </a:fillRef>
          <a:effectRef idx="1">
            <a:schemeClr val="accent2"/>
          </a:effectRef>
          <a:fontRef idx="minor">
            <a:schemeClr val="dk1"/>
          </a:fontRef>
        </p:style>
        <p:txBody>
          <a:bodyPr anchor="b">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 typeface="Arial" charset="0"/>
              <a:buNone/>
              <a:defRPr/>
            </a:pPr>
            <a:r>
              <a:rPr lang="es-ES" altLang="es-PE" sz="2400" b="1" dirty="0" smtClean="0">
                <a:solidFill>
                  <a:prstClr val="white"/>
                </a:solidFill>
                <a:latin typeface="Times New Roman" panose="02020603050405020304" pitchFamily="18" charset="0"/>
                <a:cs typeface="Times New Roman" panose="02020603050405020304" pitchFamily="18" charset="0"/>
              </a:rPr>
              <a:t>Áreas indebidamente ocupadas por departamentos</a:t>
            </a:r>
            <a:endParaRPr lang="es-ES" altLang="es-PE" sz="24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0086740"/>
      </p:ext>
    </p:extLst>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pPr algn="ctr"/>
            <a:r>
              <a:rPr lang="es-MX" b="1" dirty="0" smtClean="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MOTIVOS DE LA INVASIÓN</a:t>
            </a:r>
            <a:endParaRPr lang="es-MX" b="1" dirty="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3 Subtítulo"/>
          <p:cNvSpPr>
            <a:spLocks noGrp="1"/>
          </p:cNvSpPr>
          <p:nvPr>
            <p:ph type="body" idx="1"/>
          </p:nvPr>
        </p:nvSpPr>
        <p:spPr/>
        <p:txBody>
          <a:bodyPr>
            <a:noAutofit/>
          </a:bodyPr>
          <a:lstStyle/>
          <a:p>
            <a:pPr algn="ctr"/>
            <a:r>
              <a:rPr lang="es-MX" dirty="0" smtClean="0"/>
              <a:t>POR NECESIDAD-POBREZA</a:t>
            </a:r>
            <a:endParaRPr lang="es-MX" dirty="0">
              <a:solidFill>
                <a:schemeClr val="tx1"/>
              </a:solidFill>
            </a:endParaRPr>
          </a:p>
        </p:txBody>
      </p:sp>
      <p:sp>
        <p:nvSpPr>
          <p:cNvPr id="8" name="7 Marcador de texto"/>
          <p:cNvSpPr>
            <a:spLocks noGrp="1"/>
          </p:cNvSpPr>
          <p:nvPr>
            <p:ph type="body" sz="quarter" idx="3"/>
          </p:nvPr>
        </p:nvSpPr>
        <p:spPr/>
        <p:txBody>
          <a:bodyPr>
            <a:normAutofit/>
          </a:bodyPr>
          <a:lstStyle/>
          <a:p>
            <a:pPr algn="ctr"/>
            <a:r>
              <a:rPr lang="es-MX" dirty="0" smtClean="0"/>
              <a:t>POR LUCRO-TRÁFICO ILÍCITO DE TERRENOS</a:t>
            </a:r>
            <a:endParaRPr lang="es-MX"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55576" y="2780928"/>
            <a:ext cx="3384376"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645025" y="2780928"/>
            <a:ext cx="4041775"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0620771"/>
      </p:ext>
    </p:extLst>
  </p:cSld>
  <p:clrMapOvr>
    <a:masterClrMapping/>
  </p:clrMapOvr>
  <p:transition>
    <p:cover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1"/>
          <p:cNvSpPr>
            <a:spLocks noGrp="1"/>
          </p:cNvSpPr>
          <p:nvPr>
            <p:ph type="title"/>
          </p:nvPr>
        </p:nvSpPr>
        <p:spPr>
          <a:xfrm>
            <a:off x="457200" y="1598613"/>
            <a:ext cx="8435280" cy="3567112"/>
          </a:xfrm>
        </p:spPr>
        <p:txBody>
          <a:bodyPr>
            <a:normAutofit/>
          </a:bodyPr>
          <a:lstStyle/>
          <a:p>
            <a:r>
              <a:rPr lang="es-PE" altLang="es-PE" b="1" dirty="0" smtClean="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CONSIDERACIONES SOBRE LA DEFENSA Y RECUPERACIÓN DE LOS BIENES DEL ESTADO</a:t>
            </a:r>
          </a:p>
        </p:txBody>
      </p:sp>
    </p:spTree>
    <p:extLst>
      <p:ext uri="{BB962C8B-B14F-4D97-AF65-F5344CB8AC3E}">
        <p14:creationId xmlns:p14="http://schemas.microsoft.com/office/powerpoint/2010/main" val="15311832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ChangeArrowheads="1"/>
          </p:cNvSpPr>
          <p:nvPr/>
        </p:nvSpPr>
        <p:spPr bwMode="auto">
          <a:xfrm>
            <a:off x="707231" y="1824992"/>
            <a:ext cx="4776788"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marL="342900" indent="-342900" defTabSz="449263">
              <a:spcBef>
                <a:spcPct val="20000"/>
              </a:spcBef>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3200">
                <a:solidFill>
                  <a:schemeClr val="tx1"/>
                </a:solidFill>
                <a:latin typeface="Calibri" pitchFamily="34" charset="0"/>
              </a:defRPr>
            </a:lvl1pPr>
            <a:lvl2pPr marL="742950" indent="-285750" defTabSz="449263">
              <a:spcBef>
                <a:spcPct val="20000"/>
              </a:spcBef>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800">
                <a:solidFill>
                  <a:schemeClr val="tx1"/>
                </a:solidFill>
                <a:latin typeface="Calibri" pitchFamily="34" charset="0"/>
              </a:defRPr>
            </a:lvl2pPr>
            <a:lvl3pPr marL="1143000" indent="-228600" defTabSz="449263">
              <a:spcBef>
                <a:spcPct val="20000"/>
              </a:spcBef>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tx1"/>
                </a:solidFill>
                <a:latin typeface="Calibri" pitchFamily="34" charset="0"/>
              </a:defRPr>
            </a:lvl3pPr>
            <a:lvl4pPr marL="1600200" indent="-228600" defTabSz="449263">
              <a:spcBef>
                <a:spcPct val="20000"/>
              </a:spcBef>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chemeClr val="tx1"/>
                </a:solidFill>
                <a:latin typeface="Calibri" pitchFamily="34" charset="0"/>
              </a:defRPr>
            </a:lvl4pPr>
            <a:lvl5pPr marL="2057400" indent="-228600" defTabSz="449263">
              <a:spcBef>
                <a:spcPct val="20000"/>
              </a:spcBef>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chemeClr val="tx1"/>
                </a:solidFill>
                <a:latin typeface="Calibri" pitchFamily="34" charset="0"/>
              </a:defRPr>
            </a:lvl5pPr>
            <a:lvl6pPr marL="2514600" indent="-228600" defTabSz="449263" eaLnBrk="0" fontAlgn="base" hangingPunct="0">
              <a:spcBef>
                <a:spcPct val="20000"/>
              </a:spcBef>
              <a:spcAft>
                <a:spcPct val="0"/>
              </a:spcAft>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chemeClr val="tx1"/>
                </a:solidFill>
                <a:latin typeface="Calibri" pitchFamily="34" charset="0"/>
              </a:defRPr>
            </a:lvl6pPr>
            <a:lvl7pPr marL="2971800" indent="-228600" defTabSz="449263" eaLnBrk="0" fontAlgn="base" hangingPunct="0">
              <a:spcBef>
                <a:spcPct val="20000"/>
              </a:spcBef>
              <a:spcAft>
                <a:spcPct val="0"/>
              </a:spcAft>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chemeClr val="tx1"/>
                </a:solidFill>
                <a:latin typeface="Calibri" pitchFamily="34" charset="0"/>
              </a:defRPr>
            </a:lvl7pPr>
            <a:lvl8pPr marL="3429000" indent="-228600" defTabSz="449263" eaLnBrk="0" fontAlgn="base" hangingPunct="0">
              <a:spcBef>
                <a:spcPct val="20000"/>
              </a:spcBef>
              <a:spcAft>
                <a:spcPct val="0"/>
              </a:spcAft>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chemeClr val="tx1"/>
                </a:solidFill>
                <a:latin typeface="Calibri" pitchFamily="34" charset="0"/>
              </a:defRPr>
            </a:lvl8pPr>
            <a:lvl9pPr marL="3886200" indent="-228600" defTabSz="449263" eaLnBrk="0" fontAlgn="base" hangingPunct="0">
              <a:spcBef>
                <a:spcPct val="20000"/>
              </a:spcBef>
              <a:spcAft>
                <a:spcPct val="0"/>
              </a:spcAft>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chemeClr val="tx1"/>
                </a:solidFill>
                <a:latin typeface="Calibri" pitchFamily="34" charset="0"/>
              </a:defRPr>
            </a:lvl9pPr>
          </a:lstStyle>
          <a:p>
            <a:pPr algn="just">
              <a:buClr>
                <a:srgbClr val="00007D"/>
              </a:buClr>
              <a:buSzPct val="75000"/>
            </a:pPr>
            <a:r>
              <a:rPr lang="es-ES_tradnl" altLang="es-PE" sz="2000" u="sng" dirty="0">
                <a:solidFill>
                  <a:srgbClr val="000000"/>
                </a:solidFill>
                <a:latin typeface="Times New Roman" panose="02020603050405020304" pitchFamily="18" charset="0"/>
                <a:cs typeface="Times New Roman" panose="02020603050405020304" pitchFamily="18" charset="0"/>
              </a:rPr>
              <a:t>Usar</a:t>
            </a:r>
            <a:r>
              <a:rPr lang="es-ES_tradnl" altLang="es-PE" sz="2000" dirty="0">
                <a:solidFill>
                  <a:srgbClr val="000000"/>
                </a:solidFill>
                <a:latin typeface="Times New Roman" panose="02020603050405020304" pitchFamily="18" charset="0"/>
                <a:cs typeface="Times New Roman" panose="02020603050405020304" pitchFamily="18" charset="0"/>
              </a:rPr>
              <a:t>, disfrutar,  disponer y  </a:t>
            </a:r>
            <a:r>
              <a:rPr lang="es-ES_tradnl" altLang="es-PE" sz="2000" u="sng" dirty="0">
                <a:solidFill>
                  <a:srgbClr val="000000"/>
                </a:solidFill>
                <a:latin typeface="Times New Roman" panose="02020603050405020304" pitchFamily="18" charset="0"/>
                <a:cs typeface="Times New Roman" panose="02020603050405020304" pitchFamily="18" charset="0"/>
              </a:rPr>
              <a:t>reivindicar</a:t>
            </a:r>
            <a:r>
              <a:rPr lang="es-ES_tradnl" altLang="es-PE" sz="2000" dirty="0">
                <a:solidFill>
                  <a:srgbClr val="000000"/>
                </a:solidFill>
                <a:latin typeface="Times New Roman" panose="02020603050405020304" pitchFamily="18" charset="0"/>
                <a:cs typeface="Times New Roman" panose="02020603050405020304" pitchFamily="18" charset="0"/>
              </a:rPr>
              <a:t> (art. 923º C.C). </a:t>
            </a:r>
          </a:p>
          <a:p>
            <a:pPr algn="just">
              <a:buClr>
                <a:srgbClr val="00007D"/>
              </a:buClr>
              <a:buSzPct val="75000"/>
            </a:pPr>
            <a:endParaRPr lang="es-ES_tradnl" altLang="es-PE" sz="2000" dirty="0">
              <a:solidFill>
                <a:srgbClr val="000000"/>
              </a:solidFill>
              <a:latin typeface="Times New Roman" panose="02020603050405020304" pitchFamily="18" charset="0"/>
              <a:cs typeface="Times New Roman" panose="02020603050405020304" pitchFamily="18" charset="0"/>
            </a:endParaRPr>
          </a:p>
          <a:p>
            <a:pPr algn="just">
              <a:buClr>
                <a:srgbClr val="00007D"/>
              </a:buClr>
              <a:buSzPct val="75000"/>
            </a:pPr>
            <a:r>
              <a:rPr lang="es-ES_tradnl" altLang="es-PE" sz="2000" dirty="0">
                <a:solidFill>
                  <a:srgbClr val="000000"/>
                </a:solidFill>
                <a:latin typeface="Times New Roman" panose="02020603050405020304" pitchFamily="18" charset="0"/>
                <a:cs typeface="Times New Roman" panose="02020603050405020304" pitchFamily="18" charset="0"/>
              </a:rPr>
              <a:t>La posesión es el </a:t>
            </a:r>
            <a:r>
              <a:rPr lang="es-ES_tradnl" altLang="es-PE" sz="2000" u="sng" dirty="0">
                <a:solidFill>
                  <a:srgbClr val="000000"/>
                </a:solidFill>
                <a:latin typeface="Times New Roman" panose="02020603050405020304" pitchFamily="18" charset="0"/>
                <a:cs typeface="Times New Roman" panose="02020603050405020304" pitchFamily="18" charset="0"/>
              </a:rPr>
              <a:t>ejercicio de hecho </a:t>
            </a:r>
            <a:r>
              <a:rPr lang="es-ES_tradnl" altLang="es-PE" sz="2000" dirty="0">
                <a:solidFill>
                  <a:srgbClr val="000000"/>
                </a:solidFill>
                <a:latin typeface="Times New Roman" panose="02020603050405020304" pitchFamily="18" charset="0"/>
                <a:cs typeface="Times New Roman" panose="02020603050405020304" pitchFamily="18" charset="0"/>
              </a:rPr>
              <a:t>de uno o más poderes inherentes a la propiedad (art. 896 C.C.).</a:t>
            </a:r>
          </a:p>
          <a:p>
            <a:pPr algn="just">
              <a:buClr>
                <a:srgbClr val="00007D"/>
              </a:buClr>
              <a:buSzPct val="75000"/>
            </a:pPr>
            <a:endParaRPr lang="es-ES_tradnl" altLang="es-PE" sz="2000" dirty="0">
              <a:solidFill>
                <a:srgbClr val="000000"/>
              </a:solidFill>
              <a:latin typeface="Times New Roman" panose="02020603050405020304" pitchFamily="18" charset="0"/>
              <a:cs typeface="Times New Roman" panose="02020603050405020304" pitchFamily="18" charset="0"/>
            </a:endParaRPr>
          </a:p>
          <a:p>
            <a:pPr algn="just">
              <a:buClr>
                <a:srgbClr val="00007D"/>
              </a:buClr>
              <a:buSzPct val="75000"/>
            </a:pPr>
            <a:r>
              <a:rPr lang="es-ES_tradnl" altLang="es-PE" sz="2000" dirty="0">
                <a:solidFill>
                  <a:srgbClr val="000000"/>
                </a:solidFill>
                <a:latin typeface="Times New Roman" panose="02020603050405020304" pitchFamily="18" charset="0"/>
                <a:cs typeface="Times New Roman" panose="02020603050405020304" pitchFamily="18" charset="0"/>
              </a:rPr>
              <a:t>Se presume que el Estado es poseedor de todos los inmuebles de su propiedad (Ley Nº 29618).</a:t>
            </a:r>
          </a:p>
          <a:p>
            <a:pPr algn="just">
              <a:buClr>
                <a:srgbClr val="00007D"/>
              </a:buClr>
              <a:buSzPct val="75000"/>
            </a:pPr>
            <a:endParaRPr lang="es-ES_tradnl" altLang="es-PE" sz="2000" dirty="0">
              <a:solidFill>
                <a:srgbClr val="000000"/>
              </a:solidFill>
            </a:endParaRPr>
          </a:p>
        </p:txBody>
      </p:sp>
      <p:sp>
        <p:nvSpPr>
          <p:cNvPr id="17411" name="AutoShape 4" descr="data:image/jpeg;base64,/9j/4AAQSkZJRgABAQAAAQABAAD/2wCEAAkGBhQSERUUExQUFBQVFxQVGBgXGBoaGBcVFhcXFRgVFxgYHCYeFxkjGhQUHy8gJCcpLCwsFR4xNTAqNSYsLCkBCQoKDgwOFA8PFCkcHBwpKSkpKSkpKSkpKSkpKSkpKSkpKSkpLCkpKSkpKSwpKSkpKSwpKSwpKSkpKSkpKSksKf/AABEIAMIBAwMBIgACEQEDEQH/xAAbAAADAQEBAQEAAAAAAAAAAAABAgMABAUHBv/EAEAQAAEDAgIIAwcDAQYGAwAAAAEAAhEDITFBBBJRYXGBkfChscEFBhMiMtHhQlLxchQjYoKSshUWM6LCwwdDk//EABgBAQEBAQEAAAAAAAAAAAAAAAABAgME/8QAHhEBAQEAAgMBAQEAAAAAAAAAAAERAhITITFRQQP/2gAMAwEAAhEDEQA/APozFQFSanBW3nUBTgqYKIKjSkoykDltZBSVpU9ZbWRVJW1lPWW1kVUOW1lLWTSgprLAqesjKCmstKSUZRTytKSVpQPK0pZWlA0oIStKAoIStKAoLISgyyyEoClKxKUlBiUFpQLlUZZCVlBzgpwVMFMCjCkpgVMFMCinlaUsrSimlCUJU6lSI3kDqiqytKlSq6wB2p5QOCmlICjKKStWILRtIHiPQlVpvkA7VxaU8a7ZyE/97fQFdVA/K3gPJBZEFJKMoHlZJKMoGRSSjKAytK56mlw6I/d4Bh/8/BXlAVksrSimlBLKxcgMoFLK0oClWJQlASUpRSkoAsssg5mlMCvO0j2vSpmHvaDEmTEDeg32/o5wr0f/ANG/dHPHqAogry2+16ZfAq0yJbg9uc7+C7HaYwCS9oH9QU1cVOkCY3gdZPoqyvEre3KAdJqsiW/qBwBnDiEp98dFmPic9V0eSnafq9b+PdlQ0k/T/W1eDW9+tHH0/EfwbA/7iFwaR7860FlIjVOt8xxibQFO8anDl+P1uhn5Bz8yrSvwDffuoAA2my39R37Qo1PfXSTMFrRuaPWVO8a8dfR9ZEFfLK3vNpLv/teOB1fJcdT2nUd9VR54uO3ip5Gp/lX0bTPbVEVC01G612xwAOOGM5r19HrBzQWkEQLi48F8hIgZ3BWp6U5uDnDgY8lPIvj19ilHWXyUe2qzR8tWoNvzndhddFP3r0kY1XeB88VfLDw19T1kdZfM6fvrpI/WDxaPQLpb7/1oILabrbCPJyeSJ4q+hytK+f6B79mk3V+ECBh87id93SV6FP8A+RGfqovHBwPoFfJDx8vx+krfXyqf+kLse+JOxfjP+dqReTFWPmH6cyw4f5Dmv0Gm+3KbGuL9dgAMktkYhv6ZzIHNanKVm8bHoUq2tgnleN7N9u0HAxVZfVNzGUZ8F6LdLYcHNPAgq7EyryhKm+pAlYPVRSUJXNpNUiI2p2VLAnYoq0oaylrrayChcgSuLR9N13vEWb3910FyIeVlLXWQx8j/AOLVKjdaodcnWaSdkRFty5AQMGt6D1S6K6afMqoC8tvt6eMmG1zAPHAR5Ia8pnNwHFK09FGopqSAsxvDr+Uaj4A72KTahmxjmfui4d7b9wqaM4fNwUXPkd+pVdHH1cPNDPSd0DZJN0W598kXDNfuRDuG6/2StGG+UC2Chjpc6Y3A/ZI99yiw35Kmk0xrHDHbglZ4/XOP4wQjuE8DA355rag4dFHQpGVvt4o6nAJnMuJ8xghqd2TQJ74oT33mi2mO4TihxOf5xUaWpYOm0NnwO9el7a98maQ2oxtN7dYmC7V/ex9wHf4SM15lFvyPBtaPArlqmy6cbjjy4y3XVo7Pkads9+KqRGd+9kJaP0NgZd5d2R4+q53668Pig0lwwe7rHkV10fbdcYVakcT9lwF3ZMeqAdHY+6auR6r/AHk0iL1DzaPVUo++GkAQSw2zaB5ELxzgcO+CRkwPz9u7rXa59Y68d+P0B986hbqljY2tc5p6g2VP+eKgwYznrH1Er80B3fvsoCnyTvy/V8fH8etR98KzHOP91B/cCATtnWXUffiq7Gmw7dR8T1B81+W0z6efHvBcWisl7bDHZxXScrn1wvCa/Xu97Hzakf8AUPsivF1Vk8nJfDHl6Ef7uf8AER4BWD15+gVxEZyehA+xXoMKxy+nH4oD8o4lKHXO4rZDmgVGlK2A4JWvCNT6W8D6Kc7v4RqHdWVqD7O4LlhdGjWDuHfe5QvxMgSma0THPltxUxuTDagOrG/d4LPp8o497uaYuB7CV7efLvigvq34R5hbSXfM7bJ29LIMqS4bLHxj0Rrt+Z3E7Vazx+lD7Xx8Ag7/AA978EdWZx349FmsA7KjfpmTj6471RrTxHe5TIjs2WDjyRVJGE7P5wREDbn/ACbKTilLkHWyNSp4dCuKobc/uuyl/wBN/eS4azpFxju4qxn9ejo7oY2BJ1YuNyF93fJaYY2LS0Hvkh8XuPws104/GfhgUNY9yiXT3+Fvid9hRorjb+UGtsOHeazqlj36bkgeYCv8Z/qxbHf5S625JKBJUacuni3PwXNoY/vGifHcV6gYNi3w4OAlb7fxxnDfasLJCT3/ACgnpcrz9C9kMEOnW72BekywnAcosl0x4Y0PJaRsDgbxiSLAKTPabLuwOMSb8Bh1SuUWqsEYfyuR9AzZCvp8mGgxukwcoUj7QImRJVxVHjDKPNAk5yuxgpOYCC6c2lpEHYTKf4VtmzsrMukrgAVaX6uCodEMzrDA28sFmUSJkXIvn03Kq5tU5hA4LtOkug5C2MHpmlFdrsWAxjFuBKL2ctN+9bMLoAYf0uAnLJMNGYLh8xltQ2A1tweHmnqH5id5jH0SBgJby6Ej8rGvJLY5GduV0qQ1zeb8CpwTklJyjw/KJB/aQjbCpuQOGSYzsnwQdO7qSoeg18MPXyWalGy0970zWj9zeiuGx1UzFJ5yF+gXmHTQ6wyBPguuvUig8TJdrAZSTAC8j2d7NqAkuj6duZjEAIz9fo3N+VoP7R5JXDh/PLBX/s5dHykwNhjgqN9nvj6BO9ZbnLHGDe9uibW2eY+66m+yqp/SxXZ7Hf8A4fFMO7y3G3fFGnQJFt2Y9V6dX2R+6oAOQ8ylboVIWNYciPSVcTtfrzqmjxmOq56jtUxunivZGj6OP1Od/q+yVwofse7j+SmRO9ePRdI7zcVa/wDuXY5lEXbRE/1R6KVWoD+lo5krPVeznZVIAQTFp/cOiyuVnXE8uYPmJIBDAATN5IhuMSFOvoesAdggn5gREyHTaRha2C9/Qfdes5uu1hYIkOfrAmRi2PmJg4rxtL0R9OsaNapTbDsPnkgn6myyDOMrrlc9jn0XQHsmoSHNbFshNhrSI6ovqNMatF8/NcH5bxBvbO17rtreyG1Ip065GsQ0hzzqkm4kDhhfDehpvurUoNBfWpuaMB8wg4CxGeAPVT77NVp1YpagfSP0gkTrawG2NXV9TuS1awY7WFMkCMpa4G41Q6Jvsx2rza+naphg1rYOxEbQIgbN3Vb2hp9WvDajhTFMfK0A7B8sCda4FyU6mvco+0yHO1C2SCLj5YP6Tqm2Vl7ui+yaFVh1NY1NUQ1z2tvgSCQA7IxK/J+ytE/uy7VJ+YOkktaSLljbEE2z/C/QVGGsCdQnWZOtIBFshj02ZJh6jxtI0dutBs4SIi8iQdtpzUzoI34zYnEZiCuh+hAgAiRcTJ64SB9iq6NSaBawwvkJWdbcVDQWgWffZM9di6WaPaAZdwA6ZpwxgcXEE2ODXfNlYiw5pdFoGQRrA7/yEMPoVJzX/wDSc4REkgBsTmSAqaXUDpYWi17mDORbMSF1+z3GmS1rmsmZJExHI7Mguer7JpvLiXy/KGm8Wg4au6AU1MeYNGAOUbGnzzWOizh913UtBa0S0Ce8SmlwmIg7gel8fuiuNmgx+lY6LyXoNZ33msGW2KauOD+zAY3StAGIOOyfLBd/whGSHwRunvBXRyGlI1TcG5BVWEDBscDHldV1L4W8/snbTUEKWnv/AEvqD/MY6ELo/wCI1iIFSOLWk9YQLN6OohgHSKhxqP5GPKFItJMF1R3EmFaLrAIIGk3IeHqnDtyrCVzYQRe7OHcvRbLDrZWBGclYPGyVURjglcug8EACUHOGcUF0fDWRHmUqtZoAaTbMVagH+kyLboXIfZMXsZxnGZnHHubr0mvtHpimk7jxaPNO1THAfZQMENM5E3IG44hdZ0WRDpcMIMnOczhIFlWkIFhEbLKrWyMeqauORvs5gN2NHCx810OAJl5eRIm5JPPGZOKa/FBrY/mVNMDSqDHiADqm5DjMnpfioM0ENIc0Xwu50RNxE4rtvt8fREAkJqkotIFz5DwVGklZoWaNqijBsn5evolaBtTaqDNnMX3Hp4cFQCMdxt6fe6nljZGBtQOXk5DpB8EskkWFtyIgDEx1SzwPFFMGb53LGmf2hYFE7phUAjK3NLqRkOQVGTvjNLUHcqIGqDl/GyELRfvxRDtg8k2tuRSNqtmM1tYb0S66MSgBZ3KkdJZMTfYqGmewlcbzPP8AKISpUbGInj6Rih8W1/VE2Npzw7sl+DOJ/HVUF1UpGvPBN8PIdVVlEgIJBxzVWC6XUKY1IFlWdb4SyiXHaiqjlBHFMGgypimdojxTfBErKnAjMcrqgcDYnw9AkFIbUXNQU1xMDDbFuKz8bfbnYJAzeU09wiiAmc8ZKbTtlMXbFBmklUzufOVPj5rau4Ip5E4flBztnmtTG6Anc69mjxPqFNCgmcUwBTTtjdG3mqAbfurqpAHn4IOZskqhbsw4LOO2eKaFZw76JgNgjvaUQLIjggUgR6SjPZCZzDsS/DKDQOCMbkurzWvsQZwTNGyCgEQ7cgzgc0uoqA8ZWDI2ohA2E4AWazcm+EAqFDUS6FiZUyOCIV9SUmocTZVbZM4Eq6mOeDuWVfgoppjzhT3osG9RDWnEHxVzwCIbUt+EC6O/yjr8fP0QE5DnGCinbUt9N9pJPIDDrKYj+ApNbG08E9Nm5FEjcmNspVDZYAHAIJNkrfDOfmrFh2JCOSgVrNkHn9kPhbT3sVmFuCcEDLoip/C2FVNkpfuIS60ZTxUBLhtHVNrqbq8XPh9kGvJyBHCD5x4JirirbDop652nnHnEpNY3+/na6djSixQPt6kmepumY1O7RwB9UnZ9pT0wN/osrC6jefBYg8fBUjdzm88FqZ2DqZ/KjRGt3JXXyVnYfjBdFH2a54GrB2gTP28VYzXnOaiyhtXbW0VzDcap3/fNQdUPNaYSJhReSe/Par6k4+CYUu7eSaOdrSqtp7SO+CduKHwt/j91NXCPp3xWc6NnVao6O/VQebq4yr/aO5QXPrHYsri7XMGWyPNMxg4d71tGpOdcAWtiB5oOf3E9VpgxqBNTY51gO+iRtVSqM1sQet1FdjtFeLQjqQdU45hcFHRwMJBnEEz1mVdg1cpGYmJ2354wg6G1BldIY/hRLATIEc5T624d8kVZr+4Wc5TptJ+34VY4KB44crJSeXFYPO1KXDNTVVoiT9JdGMT9kK1aT8rdXnPngtTwTanj14bk1cQO/votTeCc+EH7LuZSaI1nQMYEyenqhUYCba1sJvIxS0ibGhVaP5UnaSxpDSYnDD7qr3tAsRvwtxWa16O+2zDos0bMSpu7t5CbotF4tJ2mOcd4KKZrSeN1RjCRs4X8UWiN+3b43VB3vQKEHGMDc7MeCckIE228/BNMRNUm0k8UkfwqtkjCDxnxgLaPoQImcoiTY7blWVnCOsLzjgPNby7vcIVWBpxwxQ1pEC2GXqqQWhTTlkWCAbGJRCPsoOdKZz5MBIVpkpKyBplZVHE+vOQiIxI8ikbUjDyQ1ZTNCrMb4u2T3dUac/RIWcVSm3ejRXO2AngnY4kXAnhHKZV2UgVQ02tElYvKNdUBTMG7QOZKanTO3oI9VVr5Hyjm77KrVnsuOYRkCqMaTuVIviE3Pby8E1cTNNUdc5DkPss93DsqgPYU1cRBGbhtj8KrBBsSe+qYkTj4X4Jgdt1FDVnEGMIxsnbTaf3RjbfPBE1hBsRsHP8AP5Uw+bRYHrYdM1dR5tf2MTMOaGkzheNwNhZWoezHsMAy115IGJwIAgEDkvRDYO3vvomDRv5WsTuwha72s9JEqVMzc/NJwhrbC1gcd87bK7tHg3AnGQ68YX2oFsAtBte3YskNLHASMh3fgsa03wBIMAkWBOXCbgcFVzVIEgNgAwcSTt7y6J2O2iYnDdsRRBiO8eGKUPy44z3zKJdngct2/YcUxw+rlnjwRGGH56JPhumxg42nqkdRh2syJvidu6cEzXH/ADXwmBwnLqgi6hfM9T18VXU3c7WQdUBxNv6pASuIsAYHeAV0RcM+ig/OZXQ4IPbrZkxcyQd3HJWVmxzMHNO0qppgCQD3sUawhalTE6leCcFlPVCy2w42YKgKyyEF2XAo6Kbc1llmtR1tTtWWXGupap9E7cD3mssr/Up48/VKMOvkVlkCs+noujLvcssop69nWQqZIrIJvy/qHkusj5uQWWQAYhF2PMorIA3PkjFjxCyyKhRPgfRV0geY/wBzkVlWStd9W7VA4XU2/ROdv9yyyRRY75JzgKjVllKIPxIykK+iCXX2FZZVL8ScPmPNI8fL/m9FlkW/CgX5BQWWVjNYBZZZaYf/2Q=="/>
          <p:cNvSpPr>
            <a:spLocks noChangeAspect="1" noChangeArrowheads="1"/>
          </p:cNvSpPr>
          <p:nvPr/>
        </p:nvSpPr>
        <p:spPr bwMode="auto">
          <a:xfrm>
            <a:off x="1190625"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s-MX" altLang="es-PE" sz="1800"/>
          </a:p>
        </p:txBody>
      </p:sp>
      <p:pic>
        <p:nvPicPr>
          <p:cNvPr id="17412"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0737" y="1823760"/>
            <a:ext cx="2713435" cy="158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737" y="3453808"/>
            <a:ext cx="2713435" cy="155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4"/>
          <p:cNvSpPr txBox="1">
            <a:spLocks noChangeArrowheads="1"/>
          </p:cNvSpPr>
          <p:nvPr/>
        </p:nvSpPr>
        <p:spPr bwMode="auto">
          <a:xfrm>
            <a:off x="2424112" y="744188"/>
            <a:ext cx="4956199" cy="5515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lIns="90000" tIns="46800" rIns="90000" bIns="46800" anchor="ctr">
            <a:spAutoFit/>
          </a:bodyPr>
          <a:lstStyle/>
          <a:p>
            <a:pPr algn="ctr" defTabSz="449263">
              <a:spcBef>
                <a:spcPts val="250"/>
              </a:spcBef>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300" b="1" dirty="0">
                <a:solidFill>
                  <a:schemeClr val="accent5">
                    <a:lumMod val="10000"/>
                  </a:schemeClr>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Propiedad y </a:t>
            </a:r>
            <a:r>
              <a:rPr lang="en-GB" sz="3300" b="1" dirty="0" err="1">
                <a:solidFill>
                  <a:schemeClr val="accent5">
                    <a:lumMod val="10000"/>
                  </a:schemeClr>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Posesión</a:t>
            </a:r>
            <a:endParaRPr lang="en-GB" sz="3300" b="1" dirty="0">
              <a:solidFill>
                <a:schemeClr val="accent5">
                  <a:lumMod val="10000"/>
                </a:schemeClr>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5701999"/>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a:xfrm>
            <a:off x="550628" y="899319"/>
            <a:ext cx="8616999" cy="585465"/>
          </a:xfrm>
        </p:spPr>
        <p:txBody>
          <a:bodyPr>
            <a:noAutofit/>
          </a:bodyPr>
          <a:lstStyle/>
          <a:p>
            <a:pPr algn="ctr"/>
            <a:r>
              <a:rPr lang="es-ES" altLang="es-PE" b="1" dirty="0" smtClean="0">
                <a:solidFill>
                  <a:srgbClr val="FF0000"/>
                </a:solidFill>
                <a:latin typeface="Times New Roman" panose="02020603050405020304" pitchFamily="18" charset="0"/>
                <a:cs typeface="Times New Roman" panose="02020603050405020304" pitchFamily="18" charset="0"/>
              </a:rPr>
              <a:t>Imprescriptibilidad de los Inmuebles del Estado</a:t>
            </a:r>
            <a:endParaRPr lang="es-PE" altLang="es-PE" b="1" dirty="0" smtClean="0">
              <a:solidFill>
                <a:srgbClr val="FF0000"/>
              </a:solidFill>
              <a:latin typeface="Times New Roman" panose="02020603050405020304" pitchFamily="18" charset="0"/>
              <a:cs typeface="Times New Roman" panose="02020603050405020304" pitchFamily="18" charset="0"/>
            </a:endParaRPr>
          </a:p>
        </p:txBody>
      </p:sp>
      <p:sp>
        <p:nvSpPr>
          <p:cNvPr id="18435" name="2 Marcador de contenido"/>
          <p:cNvSpPr>
            <a:spLocks noGrp="1"/>
          </p:cNvSpPr>
          <p:nvPr>
            <p:ph idx="1"/>
          </p:nvPr>
        </p:nvSpPr>
        <p:spPr>
          <a:xfrm>
            <a:off x="3625454" y="1898650"/>
            <a:ext cx="4482703" cy="4176713"/>
          </a:xfrm>
        </p:spPr>
        <p:txBody>
          <a:bodyPr/>
          <a:lstStyle/>
          <a:p>
            <a:pPr marL="363538" indent="-188913" algn="just"/>
            <a:r>
              <a:rPr lang="es-PE" altLang="es-PE" sz="2000" dirty="0" smtClean="0">
                <a:latin typeface="Times New Roman" panose="02020603050405020304" pitchFamily="18" charset="0"/>
                <a:cs typeface="Times New Roman" panose="02020603050405020304" pitchFamily="18" charset="0"/>
              </a:rPr>
              <a:t>Los bienes de dominio público son </a:t>
            </a:r>
            <a:r>
              <a:rPr lang="es-PE" altLang="es-PE" sz="2000" u="sng" dirty="0" smtClean="0">
                <a:latin typeface="Times New Roman" panose="02020603050405020304" pitchFamily="18" charset="0"/>
                <a:cs typeface="Times New Roman" panose="02020603050405020304" pitchFamily="18" charset="0"/>
              </a:rPr>
              <a:t>inalienables</a:t>
            </a:r>
            <a:r>
              <a:rPr lang="es-PE" altLang="es-PE" sz="2000" dirty="0" smtClean="0">
                <a:latin typeface="Times New Roman" panose="02020603050405020304" pitchFamily="18" charset="0"/>
                <a:cs typeface="Times New Roman" panose="02020603050405020304" pitchFamily="18" charset="0"/>
              </a:rPr>
              <a:t> e </a:t>
            </a:r>
            <a:r>
              <a:rPr lang="es-PE" altLang="es-PE" sz="2000" u="sng" dirty="0" smtClean="0">
                <a:latin typeface="Times New Roman" panose="02020603050405020304" pitchFamily="18" charset="0"/>
                <a:cs typeface="Times New Roman" panose="02020603050405020304" pitchFamily="18" charset="0"/>
              </a:rPr>
              <a:t>imprescriptibles</a:t>
            </a:r>
            <a:r>
              <a:rPr lang="es-PE" altLang="es-PE" sz="2000" dirty="0" smtClean="0">
                <a:latin typeface="Times New Roman" panose="02020603050405020304" pitchFamily="18" charset="0"/>
                <a:cs typeface="Times New Roman" panose="02020603050405020304" pitchFamily="18" charset="0"/>
              </a:rPr>
              <a:t> (art. 73º C. P. y </a:t>
            </a:r>
            <a:r>
              <a:rPr lang="es-ES" altLang="es-PE" sz="2000" dirty="0" smtClean="0">
                <a:latin typeface="Times New Roman" panose="02020603050405020304" pitchFamily="18" charset="0"/>
                <a:cs typeface="Times New Roman" panose="02020603050405020304" pitchFamily="18" charset="0"/>
              </a:rPr>
              <a:t>literal a, inciso 2.2 Art. 2º del D.S. 007-2008-VIVIENDA)</a:t>
            </a:r>
            <a:endParaRPr lang="es-PE" altLang="es-PE" sz="2000" dirty="0" smtClean="0">
              <a:latin typeface="Times New Roman" panose="02020603050405020304" pitchFamily="18" charset="0"/>
              <a:cs typeface="Times New Roman" panose="02020603050405020304" pitchFamily="18" charset="0"/>
            </a:endParaRPr>
          </a:p>
          <a:p>
            <a:pPr marL="363538" indent="-188913" algn="just"/>
            <a:endParaRPr lang="es-PE" altLang="es-PE" sz="1400" dirty="0" smtClean="0">
              <a:latin typeface="Times New Roman" panose="02020603050405020304" pitchFamily="18" charset="0"/>
              <a:cs typeface="Times New Roman" panose="02020603050405020304" pitchFamily="18" charset="0"/>
            </a:endParaRPr>
          </a:p>
          <a:p>
            <a:pPr marL="363538" indent="-188913" algn="just"/>
            <a:r>
              <a:rPr lang="es-PE" altLang="es-PE" sz="2000" dirty="0" smtClean="0">
                <a:latin typeface="Times New Roman" panose="02020603050405020304" pitchFamily="18" charset="0"/>
                <a:cs typeface="Times New Roman" panose="02020603050405020304" pitchFamily="18" charset="0"/>
              </a:rPr>
              <a:t>Son </a:t>
            </a:r>
            <a:r>
              <a:rPr lang="es-PE" altLang="es-PE" sz="2000" u="sng" dirty="0" smtClean="0">
                <a:latin typeface="Times New Roman" panose="02020603050405020304" pitchFamily="18" charset="0"/>
                <a:cs typeface="Times New Roman" panose="02020603050405020304" pitchFamily="18" charset="0"/>
              </a:rPr>
              <a:t>inembargables</a:t>
            </a:r>
            <a:r>
              <a:rPr lang="es-PE" altLang="es-PE" sz="2000" dirty="0" smtClean="0">
                <a:latin typeface="Times New Roman" panose="02020603050405020304" pitchFamily="18" charset="0"/>
                <a:cs typeface="Times New Roman" panose="02020603050405020304" pitchFamily="18" charset="0"/>
              </a:rPr>
              <a:t>, entre otros, (Art. 648 del C.P.C) los bienes del Estado de dominio público (Sentencia en el </a:t>
            </a:r>
            <a:r>
              <a:rPr lang="es-PE" altLang="es-PE" sz="2000" dirty="0" err="1" smtClean="0">
                <a:latin typeface="Times New Roman" panose="02020603050405020304" pitchFamily="18" charset="0"/>
                <a:cs typeface="Times New Roman" panose="02020603050405020304" pitchFamily="18" charset="0"/>
              </a:rPr>
              <a:t>Exp</a:t>
            </a:r>
            <a:r>
              <a:rPr lang="es-PE" altLang="es-PE" sz="2000" dirty="0" smtClean="0">
                <a:latin typeface="Times New Roman" panose="02020603050405020304" pitchFamily="18" charset="0"/>
                <a:cs typeface="Times New Roman" panose="02020603050405020304" pitchFamily="18" charset="0"/>
              </a:rPr>
              <a:t>. </a:t>
            </a:r>
            <a:r>
              <a:rPr lang="es-ES" altLang="es-PE" sz="2000" dirty="0" smtClean="0">
                <a:latin typeface="Times New Roman" panose="02020603050405020304" pitchFamily="18" charset="0"/>
                <a:cs typeface="Times New Roman" panose="02020603050405020304" pitchFamily="18" charset="0"/>
              </a:rPr>
              <a:t>N° 006-97-AI-TC Lima, pub. 07.03.97)</a:t>
            </a:r>
          </a:p>
          <a:p>
            <a:pPr marL="363538" indent="-188913" algn="just"/>
            <a:endParaRPr lang="es-ES" altLang="es-PE" sz="1400" dirty="0" smtClean="0">
              <a:latin typeface="Times New Roman" panose="02020603050405020304" pitchFamily="18" charset="0"/>
              <a:cs typeface="Times New Roman" panose="02020603050405020304" pitchFamily="18" charset="0"/>
            </a:endParaRPr>
          </a:p>
          <a:p>
            <a:pPr marL="363538" indent="-188913" algn="just"/>
            <a:r>
              <a:rPr lang="es-ES" altLang="es-PE" sz="2000" dirty="0" smtClean="0">
                <a:latin typeface="Times New Roman" panose="02020603050405020304" pitchFamily="18" charset="0"/>
                <a:cs typeface="Times New Roman" panose="02020603050405020304" pitchFamily="18" charset="0"/>
              </a:rPr>
              <a:t>Los bienes de dominio privado estatal son </a:t>
            </a:r>
            <a:r>
              <a:rPr lang="es-ES" altLang="es-PE" sz="2000" u="sng" dirty="0" smtClean="0">
                <a:latin typeface="Times New Roman" panose="02020603050405020304" pitchFamily="18" charset="0"/>
                <a:cs typeface="Times New Roman" panose="02020603050405020304" pitchFamily="18" charset="0"/>
              </a:rPr>
              <a:t>imprescriptibles</a:t>
            </a:r>
            <a:r>
              <a:rPr lang="es-ES" altLang="es-PE" sz="2000" dirty="0" smtClean="0">
                <a:latin typeface="Times New Roman" panose="02020603050405020304" pitchFamily="18" charset="0"/>
                <a:cs typeface="Times New Roman" panose="02020603050405020304" pitchFamily="18" charset="0"/>
              </a:rPr>
              <a:t> (Art. 2º Ley Nº 29618).</a:t>
            </a:r>
            <a:endParaRPr lang="es-PE" altLang="es-PE" sz="2000" u="sng" dirty="0" smtClean="0">
              <a:latin typeface="Times New Roman" panose="02020603050405020304" pitchFamily="18" charset="0"/>
              <a:cs typeface="Times New Roman" panose="02020603050405020304" pitchFamily="18" charset="0"/>
            </a:endParaRPr>
          </a:p>
        </p:txBody>
      </p:sp>
      <p:pic>
        <p:nvPicPr>
          <p:cNvPr id="18436" name="Picture 2" descr="http://www.huaral.pe/wp-content/uploads/2011/09/42385738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1347" y="4197350"/>
            <a:ext cx="2052638"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descr="http://www.mollendo.net/imagenes/fondos/1024x768/playas-per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1347" y="2200275"/>
            <a:ext cx="2052638"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8342739"/>
      </p:ext>
    </p:extLst>
  </p:cSld>
  <p:clrMapOvr>
    <a:masterClrMapping/>
  </p:clrMapOvr>
  <p:transition advClick="0">
    <p:cover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2803923" y="1668236"/>
            <a:ext cx="3536156" cy="71006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nchor="ctr">
            <a:spAutoFit/>
          </a:bodyPr>
          <a:lstStyle/>
          <a:p>
            <a:pPr algn="ctr" defTabSz="449263">
              <a:spcBef>
                <a:spcPts val="250"/>
              </a:spcBef>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b="1" dirty="0">
                <a:solidFill>
                  <a:schemeClr val="accent5">
                    <a:lumMod val="10000"/>
                  </a:schemeClr>
                </a:solidFill>
                <a:effectLst>
                  <a:outerShdw blurRad="38100" dist="38100" dir="2700000" algn="tl">
                    <a:srgbClr val="FFFFFF"/>
                  </a:outerShdw>
                </a:effectLst>
                <a:latin typeface="Tahoma" pitchFamily="34" charset="0"/>
                <a:cs typeface="Lucida Sans Unicode" pitchFamily="34" charset="0"/>
              </a:rPr>
              <a:t>Disposiciones Constitucionales</a:t>
            </a:r>
          </a:p>
        </p:txBody>
      </p:sp>
      <p:sp>
        <p:nvSpPr>
          <p:cNvPr id="7174" name="17 Rectángulo"/>
          <p:cNvSpPr>
            <a:spLocks noChangeArrowheads="1"/>
          </p:cNvSpPr>
          <p:nvPr/>
        </p:nvSpPr>
        <p:spPr bwMode="auto">
          <a:xfrm>
            <a:off x="133714" y="2533651"/>
            <a:ext cx="2638086" cy="3091218"/>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115000"/>
              </a:lnSpc>
              <a:defRPr/>
            </a:pPr>
            <a:endParaRPr lang="es-ES_tradnl" sz="1700" dirty="0">
              <a:effectLst>
                <a:outerShdw blurRad="38100" dist="38100" dir="2700000" algn="tl">
                  <a:srgbClr val="000000">
                    <a:alpha val="43137"/>
                  </a:srgbClr>
                </a:outerShdw>
              </a:effectLst>
              <a:latin typeface="Arial" panose="020B0604020202020204" pitchFamily="34" charset="0"/>
              <a:ea typeface="Calibri" pitchFamily="34" charset="0"/>
              <a:cs typeface="Arial" panose="020B0604020202020204" pitchFamily="34" charset="0"/>
            </a:endParaRPr>
          </a:p>
          <a:p>
            <a:pPr algn="ctr">
              <a:lnSpc>
                <a:spcPct val="115000"/>
              </a:lnSpc>
              <a:defRPr/>
            </a:pPr>
            <a:r>
              <a:rPr lang="es-ES_tradnl" sz="1700" dirty="0" smtClean="0">
                <a:effectLst>
                  <a:outerShdw blurRad="38100" dist="38100" dir="2700000" algn="tl">
                    <a:srgbClr val="000000">
                      <a:alpha val="43137"/>
                    </a:srgbClr>
                  </a:outerShdw>
                </a:effectLst>
                <a:latin typeface="Arial" panose="020B0604020202020204" pitchFamily="34" charset="0"/>
                <a:ea typeface="Calibri" pitchFamily="34" charset="0"/>
                <a:cs typeface="Arial" panose="020B0604020202020204" pitchFamily="34" charset="0"/>
              </a:rPr>
              <a:t>El </a:t>
            </a:r>
            <a:r>
              <a:rPr lang="es-ES_tradnl" sz="1700" dirty="0">
                <a:effectLst>
                  <a:outerShdw blurRad="38100" dist="38100" dir="2700000" algn="tl">
                    <a:srgbClr val="000000">
                      <a:alpha val="43137"/>
                    </a:srgbClr>
                  </a:outerShdw>
                </a:effectLst>
                <a:latin typeface="Arial" panose="020B0604020202020204" pitchFamily="34" charset="0"/>
                <a:ea typeface="Calibri" pitchFamily="34" charset="0"/>
                <a:cs typeface="Arial" panose="020B0604020202020204" pitchFamily="34" charset="0"/>
              </a:rPr>
              <a:t>derecho de </a:t>
            </a:r>
            <a:r>
              <a:rPr lang="es-ES_tradnl" sz="1700" u="sng" dirty="0">
                <a:effectLst>
                  <a:outerShdw blurRad="38100" dist="38100" dir="2700000" algn="tl">
                    <a:srgbClr val="000000">
                      <a:alpha val="43137"/>
                    </a:srgbClr>
                  </a:outerShdw>
                </a:effectLst>
                <a:latin typeface="Arial" panose="020B0604020202020204" pitchFamily="34" charset="0"/>
                <a:ea typeface="Calibri" pitchFamily="34" charset="0"/>
                <a:cs typeface="Arial" panose="020B0604020202020204" pitchFamily="34" charset="0"/>
              </a:rPr>
              <a:t>propiedad</a:t>
            </a:r>
          </a:p>
          <a:p>
            <a:pPr algn="ctr">
              <a:lnSpc>
                <a:spcPct val="115000"/>
              </a:lnSpc>
              <a:defRPr/>
            </a:pPr>
            <a:r>
              <a:rPr lang="es-ES_tradnl" sz="1700" u="sng" dirty="0">
                <a:effectLst>
                  <a:outerShdw blurRad="38100" dist="38100" dir="2700000" algn="tl">
                    <a:srgbClr val="000000">
                      <a:alpha val="43137"/>
                    </a:srgbClr>
                  </a:outerShdw>
                </a:effectLst>
                <a:latin typeface="Arial" panose="020B0604020202020204" pitchFamily="34" charset="0"/>
                <a:ea typeface="Calibri" pitchFamily="34" charset="0"/>
                <a:cs typeface="Arial" panose="020B0604020202020204" pitchFamily="34" charset="0"/>
              </a:rPr>
              <a:t>es inviolable </a:t>
            </a:r>
            <a:r>
              <a:rPr lang="es-ES_tradnl" sz="1700" dirty="0">
                <a:effectLst>
                  <a:outerShdw blurRad="38100" dist="38100" dir="2700000" algn="tl">
                    <a:srgbClr val="000000">
                      <a:alpha val="43137"/>
                    </a:srgbClr>
                  </a:outerShdw>
                </a:effectLst>
                <a:latin typeface="Arial" panose="020B0604020202020204" pitchFamily="34" charset="0"/>
                <a:ea typeface="Calibri" pitchFamily="34" charset="0"/>
                <a:cs typeface="Arial" panose="020B0604020202020204" pitchFamily="34" charset="0"/>
              </a:rPr>
              <a:t>(Art.70º C.P</a:t>
            </a:r>
            <a:r>
              <a:rPr lang="es-ES_tradnl" sz="1700" dirty="0" smtClean="0">
                <a:effectLst>
                  <a:outerShdw blurRad="38100" dist="38100" dir="2700000" algn="tl">
                    <a:srgbClr val="000000">
                      <a:alpha val="43137"/>
                    </a:srgbClr>
                  </a:outerShdw>
                </a:effectLst>
                <a:latin typeface="Arial" panose="020B0604020202020204" pitchFamily="34" charset="0"/>
                <a:ea typeface="Calibri" pitchFamily="34" charset="0"/>
                <a:cs typeface="Arial" panose="020B0604020202020204" pitchFamily="34" charset="0"/>
              </a:rPr>
              <a:t>)</a:t>
            </a:r>
          </a:p>
          <a:p>
            <a:pPr algn="ctr">
              <a:lnSpc>
                <a:spcPct val="115000"/>
              </a:lnSpc>
              <a:defRPr/>
            </a:pPr>
            <a:endParaRPr lang="es-ES_tradnl" sz="1700" dirty="0" smtClean="0">
              <a:effectLst>
                <a:outerShdw blurRad="38100" dist="38100" dir="2700000" algn="tl">
                  <a:srgbClr val="000000">
                    <a:alpha val="43137"/>
                  </a:srgbClr>
                </a:outerShdw>
              </a:effectLst>
              <a:latin typeface="Arial" panose="020B0604020202020204" pitchFamily="34" charset="0"/>
              <a:ea typeface="Calibri" pitchFamily="34" charset="0"/>
              <a:cs typeface="Arial" panose="020B0604020202020204" pitchFamily="34" charset="0"/>
            </a:endParaRPr>
          </a:p>
          <a:p>
            <a:pPr algn="ctr">
              <a:lnSpc>
                <a:spcPct val="115000"/>
              </a:lnSpc>
              <a:defRPr/>
            </a:pPr>
            <a:endParaRPr lang="es-ES_tradnl" sz="1700" dirty="0">
              <a:effectLst>
                <a:outerShdw blurRad="38100" dist="38100" dir="2700000" algn="tl">
                  <a:srgbClr val="000000">
                    <a:alpha val="43137"/>
                  </a:srgbClr>
                </a:outerShdw>
              </a:effectLst>
              <a:latin typeface="Arial" panose="020B0604020202020204" pitchFamily="34" charset="0"/>
              <a:ea typeface="Calibri" pitchFamily="34" charset="0"/>
              <a:cs typeface="Arial" panose="020B0604020202020204" pitchFamily="34" charset="0"/>
            </a:endParaRPr>
          </a:p>
        </p:txBody>
      </p:sp>
      <p:sp>
        <p:nvSpPr>
          <p:cNvPr id="7176" name="20 Rectángulo"/>
          <p:cNvSpPr>
            <a:spLocks noChangeArrowheads="1"/>
          </p:cNvSpPr>
          <p:nvPr/>
        </p:nvSpPr>
        <p:spPr bwMode="auto">
          <a:xfrm>
            <a:off x="2987824" y="2533651"/>
            <a:ext cx="2808312" cy="3091218"/>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115000"/>
              </a:lnSpc>
              <a:defRPr/>
            </a:pPr>
            <a:r>
              <a:rPr lang="es-ES_tradnl" sz="1700" dirty="0">
                <a:ln w="0"/>
                <a:solidFill>
                  <a:schemeClr val="tx1"/>
                </a:solidFill>
                <a:effectLst>
                  <a:outerShdw blurRad="38100" dist="19050" dir="2700000" algn="tl" rotWithShape="0">
                    <a:schemeClr val="dk1">
                      <a:alpha val="40000"/>
                    </a:schemeClr>
                  </a:outerShdw>
                </a:effectLst>
                <a:latin typeface="Arial"/>
                <a:ea typeface="Calibri"/>
                <a:cs typeface="Times New Roman"/>
              </a:rPr>
              <a:t>Los bienes de dominio público son </a:t>
            </a:r>
            <a:r>
              <a:rPr lang="es-ES_tradnl" sz="1700" u="sng" dirty="0">
                <a:ln w="0"/>
                <a:solidFill>
                  <a:schemeClr val="tx1"/>
                </a:solidFill>
                <a:effectLst>
                  <a:outerShdw blurRad="38100" dist="19050" dir="2700000" algn="tl" rotWithShape="0">
                    <a:schemeClr val="dk1">
                      <a:alpha val="40000"/>
                    </a:schemeClr>
                  </a:outerShdw>
                </a:effectLst>
                <a:latin typeface="Arial"/>
                <a:ea typeface="Calibri"/>
                <a:cs typeface="Times New Roman"/>
              </a:rPr>
              <a:t>inalienables e imprescriptibles </a:t>
            </a:r>
            <a:r>
              <a:rPr lang="es-ES_tradnl" sz="1700" dirty="0">
                <a:ln w="0"/>
                <a:solidFill>
                  <a:schemeClr val="tx1"/>
                </a:solidFill>
                <a:effectLst>
                  <a:outerShdw blurRad="38100" dist="19050" dir="2700000" algn="tl" rotWithShape="0">
                    <a:schemeClr val="dk1">
                      <a:alpha val="40000"/>
                    </a:schemeClr>
                  </a:outerShdw>
                </a:effectLst>
                <a:latin typeface="Arial"/>
                <a:ea typeface="Calibri"/>
                <a:cs typeface="Times New Roman"/>
              </a:rPr>
              <a:t>(art. 73º C.P). Su aprovechamiento es vía concesión.</a:t>
            </a:r>
            <a:endParaRPr lang="es-ES" sz="1700" dirty="0">
              <a:ln w="0"/>
              <a:solidFill>
                <a:schemeClr val="tx1"/>
              </a:solidFill>
              <a:effectLst>
                <a:outerShdw blurRad="38100" dist="19050" dir="2700000" algn="tl" rotWithShape="0">
                  <a:schemeClr val="dk1">
                    <a:alpha val="40000"/>
                  </a:schemeClr>
                </a:outerShdw>
              </a:effectLst>
              <a:ea typeface="Calibri" pitchFamily="34" charset="0"/>
              <a:cs typeface="Times New Roman" pitchFamily="18" charset="0"/>
            </a:endParaRPr>
          </a:p>
        </p:txBody>
      </p:sp>
      <p:sp>
        <p:nvSpPr>
          <p:cNvPr id="7177" name="22 Rectángulo"/>
          <p:cNvSpPr>
            <a:spLocks noChangeArrowheads="1"/>
          </p:cNvSpPr>
          <p:nvPr/>
        </p:nvSpPr>
        <p:spPr bwMode="auto">
          <a:xfrm>
            <a:off x="6012160" y="2533651"/>
            <a:ext cx="2376263" cy="3440698"/>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s-ES_tradnl" sz="1700" dirty="0">
                <a:ln w="0"/>
                <a:solidFill>
                  <a:schemeClr val="tx1"/>
                </a:solidFill>
                <a:effectLst>
                  <a:outerShdw blurRad="38100" dist="19050" dir="2700000" algn="tl" rotWithShape="0">
                    <a:schemeClr val="dk1">
                      <a:alpha val="40000"/>
                    </a:schemeClr>
                  </a:outerShdw>
                </a:effectLst>
                <a:latin typeface="Arial"/>
                <a:ea typeface="Calibri"/>
                <a:cs typeface="Times New Roman"/>
              </a:rPr>
              <a:t>La defensa de los intereses del Estado está a cargo de los Procuradores Públicos conforme a Ley (Art. 47º de la C.P.)</a:t>
            </a:r>
            <a:endParaRPr lang="es-ES" sz="1700" dirty="0">
              <a:ln w="0"/>
              <a:solidFill>
                <a:schemeClr val="tx1"/>
              </a:solidFill>
              <a:effectLst>
                <a:outerShdw blurRad="38100" dist="19050" dir="2700000" algn="tl" rotWithShape="0">
                  <a:schemeClr val="dk1">
                    <a:alpha val="40000"/>
                  </a:schemeClr>
                </a:outerShdw>
              </a:effectLst>
              <a:ea typeface="Calibri"/>
              <a:cs typeface="Times New Roman"/>
            </a:endParaRPr>
          </a:p>
        </p:txBody>
      </p:sp>
      <p:sp>
        <p:nvSpPr>
          <p:cNvPr id="7" name="1 Título"/>
          <p:cNvSpPr txBox="1">
            <a:spLocks/>
          </p:cNvSpPr>
          <p:nvPr/>
        </p:nvSpPr>
        <p:spPr>
          <a:xfrm>
            <a:off x="1315641" y="476673"/>
            <a:ext cx="6372225" cy="1036215"/>
          </a:xfrm>
          <a:prstGeom prst="rect">
            <a:avLst/>
          </a:prstGeom>
        </p:spPr>
        <p:txBody>
          <a:bodyPr/>
          <a:lstStyle/>
          <a:p>
            <a:pPr algn="ctr">
              <a:defRPr/>
            </a:pPr>
            <a:r>
              <a:rPr lang="es-PE" altLang="es-PE" sz="3300" b="1" dirty="0">
                <a:solidFill>
                  <a:srgbClr val="FF0000"/>
                </a:solidFill>
                <a:ea typeface="+mj-ea"/>
                <a:cs typeface="Times New Roman" panose="02020603050405020304" pitchFamily="18" charset="0"/>
              </a:rPr>
              <a:t>Protección y Defensa de los Predios Estatales</a:t>
            </a:r>
            <a:endParaRPr lang="es-ES" altLang="es-PE" sz="3300" b="1" dirty="0">
              <a:solidFill>
                <a:srgbClr val="FF0000"/>
              </a:solidFill>
              <a:ea typeface="+mj-ea"/>
              <a:cs typeface="Times New Roman" panose="02020603050405020304" pitchFamily="18" charset="0"/>
            </a:endParaRPr>
          </a:p>
        </p:txBody>
      </p:sp>
    </p:spTree>
    <p:extLst>
      <p:ext uri="{BB962C8B-B14F-4D97-AF65-F5344CB8AC3E}">
        <p14:creationId xmlns:p14="http://schemas.microsoft.com/office/powerpoint/2010/main" val="2001796708"/>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174">
                                            <p:bg/>
                                          </p:spTgt>
                                        </p:tgtEl>
                                        <p:attrNameLst>
                                          <p:attrName>style.visibility</p:attrName>
                                        </p:attrNameLst>
                                      </p:cBhvr>
                                      <p:to>
                                        <p:strVal val="visible"/>
                                      </p:to>
                                    </p:set>
                                    <p:anim calcmode="lin" valueType="num">
                                      <p:cBhvr additive="base">
                                        <p:cTn id="17" dur="500" fill="hold"/>
                                        <p:tgtEl>
                                          <p:spTgt spid="7174">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7174">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174">
                                            <p:txEl>
                                              <p:pRg st="1" end="1"/>
                                            </p:txEl>
                                          </p:spTgt>
                                        </p:tgtEl>
                                        <p:attrNameLst>
                                          <p:attrName>style.visibility</p:attrName>
                                        </p:attrNameLst>
                                      </p:cBhvr>
                                      <p:to>
                                        <p:strVal val="visible"/>
                                      </p:to>
                                    </p:set>
                                    <p:anim calcmode="lin" valueType="num">
                                      <p:cBhvr additive="base">
                                        <p:cTn id="21" dur="500" fill="hold"/>
                                        <p:tgtEl>
                                          <p:spTgt spid="7174">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174">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174">
                                            <p:txEl>
                                              <p:pRg st="2" end="2"/>
                                            </p:txEl>
                                          </p:spTgt>
                                        </p:tgtEl>
                                        <p:attrNameLst>
                                          <p:attrName>style.visibility</p:attrName>
                                        </p:attrNameLst>
                                      </p:cBhvr>
                                      <p:to>
                                        <p:strVal val="visible"/>
                                      </p:to>
                                    </p:set>
                                    <p:anim calcmode="lin" valueType="num">
                                      <p:cBhvr additive="base">
                                        <p:cTn id="25" dur="500" fill="hold"/>
                                        <p:tgtEl>
                                          <p:spTgt spid="717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6">
                                            <p:bg/>
                                          </p:spTgt>
                                        </p:tgtEl>
                                        <p:attrNameLst>
                                          <p:attrName>style.visibility</p:attrName>
                                        </p:attrNameLst>
                                      </p:cBhvr>
                                      <p:to>
                                        <p:strVal val="visible"/>
                                      </p:to>
                                    </p:set>
                                    <p:anim calcmode="lin" valueType="num">
                                      <p:cBhvr additive="base">
                                        <p:cTn id="31" dur="500" fill="hold"/>
                                        <p:tgtEl>
                                          <p:spTgt spid="7176">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7176">
                                            <p:bg/>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176">
                                            <p:txEl>
                                              <p:pRg st="0" end="0"/>
                                            </p:txEl>
                                          </p:spTgt>
                                        </p:tgtEl>
                                        <p:attrNameLst>
                                          <p:attrName>style.visibility</p:attrName>
                                        </p:attrNameLst>
                                      </p:cBhvr>
                                      <p:to>
                                        <p:strVal val="visible"/>
                                      </p:to>
                                    </p:set>
                                    <p:anim calcmode="lin" valueType="num">
                                      <p:cBhvr additive="base">
                                        <p:cTn id="35" dur="500" fill="hold"/>
                                        <p:tgtEl>
                                          <p:spTgt spid="7176">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1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177">
                                            <p:bg/>
                                          </p:spTgt>
                                        </p:tgtEl>
                                        <p:attrNameLst>
                                          <p:attrName>style.visibility</p:attrName>
                                        </p:attrNameLst>
                                      </p:cBhvr>
                                      <p:to>
                                        <p:strVal val="visible"/>
                                      </p:to>
                                    </p:set>
                                    <p:anim calcmode="lin" valueType="num">
                                      <p:cBhvr additive="base">
                                        <p:cTn id="41" dur="500" fill="hold"/>
                                        <p:tgtEl>
                                          <p:spTgt spid="7177">
                                            <p:bg/>
                                          </p:spTgt>
                                        </p:tgtEl>
                                        <p:attrNameLst>
                                          <p:attrName>ppt_x</p:attrName>
                                        </p:attrNameLst>
                                      </p:cBhvr>
                                      <p:tavLst>
                                        <p:tav tm="0">
                                          <p:val>
                                            <p:strVal val="#ppt_x"/>
                                          </p:val>
                                        </p:tav>
                                        <p:tav tm="100000">
                                          <p:val>
                                            <p:strVal val="#ppt_x"/>
                                          </p:val>
                                        </p:tav>
                                      </p:tavLst>
                                    </p:anim>
                                    <p:anim calcmode="lin" valueType="num">
                                      <p:cBhvr additive="base">
                                        <p:cTn id="42" dur="500" fill="hold"/>
                                        <p:tgtEl>
                                          <p:spTgt spid="7177">
                                            <p:bg/>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7177">
                                            <p:txEl>
                                              <p:pRg st="0" end="0"/>
                                            </p:txEl>
                                          </p:spTgt>
                                        </p:tgtEl>
                                        <p:attrNameLst>
                                          <p:attrName>style.visibility</p:attrName>
                                        </p:attrNameLst>
                                      </p:cBhvr>
                                      <p:to>
                                        <p:strVal val="visible"/>
                                      </p:to>
                                    </p:set>
                                    <p:anim calcmode="lin" valueType="num">
                                      <p:cBhvr additive="base">
                                        <p:cTn id="45" dur="500" fill="hold"/>
                                        <p:tgtEl>
                                          <p:spTgt spid="7177">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17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7174" grpId="0" build="allAtOnce" animBg="1"/>
      <p:bldP spid="7176" grpId="0" build="allAtOnce" animBg="1"/>
      <p:bldP spid="7177"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4" descr="data:image/jpeg;base64,/9j/4AAQSkZJRgABAQAAAQABAAD/2wCEAAkGBhQSERUUExQUFBQVFxQVGBgXGBoaGBcVFhcXFRgVFxgYHCYeFxkjGhQUHy8gJCcpLCwsFR4xNTAqNSYsLCkBCQoKDgwOFA8PFCkcHBwpKSkpKSkpKSkpKSkpKSkpKSkpKSkpLCkpKSkpKSwpKSkpKSwpKSwpKSkpKSkpKSksKf/AABEIAMIBAwMBIgACEQEDEQH/xAAbAAADAQEBAQEAAAAAAAAAAAABAgMABAUHBv/EAEAQAAEDAgIIAwcDAQYGAwAAAAEAAhEDITFBBBJRYXGBkfChscEFBhMiMtHhQlLxchQjYoKSshUWM6LCwwdDk//EABgBAQEBAQEAAAAAAAAAAAAAAAABAgME/8QAHhEBAQEAAgMBAQEAAAAAAAAAAAERAhITITFRQQP/2gAMAwEAAhEDEQA/APozFQFSanBW3nUBTgqYKIKjSkoykDltZBSVpU9ZbWRVJW1lPWW1kVUOW1lLWTSgprLAqesjKCmstKSUZRTytKSVpQPK0pZWlA0oIStKAoIStKAoLISgyyyEoClKxKUlBiUFpQLlUZZCVlBzgpwVMFMCjCkpgVMFMCinlaUsrSimlCUJU6lSI3kDqiqytKlSq6wB2p5QOCmlICjKKStWILRtIHiPQlVpvkA7VxaU8a7ZyE/97fQFdVA/K3gPJBZEFJKMoHlZJKMoGRSSjKAytK56mlw6I/d4Bh/8/BXlAVksrSimlBLKxcgMoFLK0oClWJQlASUpRSkoAsssg5mlMCvO0j2vSpmHvaDEmTEDeg32/o5wr0f/ANG/dHPHqAogry2+16ZfAq0yJbg9uc7+C7HaYwCS9oH9QU1cVOkCY3gdZPoqyvEre3KAdJqsiW/qBwBnDiEp98dFmPic9V0eSnafq9b+PdlQ0k/T/W1eDW9+tHH0/EfwbA/7iFwaR7860FlIjVOt8xxibQFO8anDl+P1uhn5Bz8yrSvwDffuoAA2my39R37Qo1PfXSTMFrRuaPWVO8a8dfR9ZEFfLK3vNpLv/teOB1fJcdT2nUd9VR54uO3ip5Gp/lX0bTPbVEVC01G612xwAOOGM5r19HrBzQWkEQLi48F8hIgZ3BWp6U5uDnDgY8lPIvj19ilHWXyUe2qzR8tWoNvzndhddFP3r0kY1XeB88VfLDw19T1kdZfM6fvrpI/WDxaPQLpb7/1oILabrbCPJyeSJ4q+hytK+f6B79mk3V+ECBh87id93SV6FP8A+RGfqovHBwPoFfJDx8vx+krfXyqf+kLse+JOxfjP+dqReTFWPmH6cyw4f5Dmv0Gm+3KbGuL9dgAMktkYhv6ZzIHNanKVm8bHoUq2tgnleN7N9u0HAxVZfVNzGUZ8F6LdLYcHNPAgq7EyryhKm+pAlYPVRSUJXNpNUiI2p2VLAnYoq0oaylrrayChcgSuLR9N13vEWb3910FyIeVlLXWQx8j/AOLVKjdaodcnWaSdkRFty5AQMGt6D1S6K6afMqoC8tvt6eMmG1zAPHAR5Ia8pnNwHFK09FGopqSAsxvDr+Uaj4A72KTahmxjmfui4d7b9wqaM4fNwUXPkd+pVdHH1cPNDPSd0DZJN0W598kXDNfuRDuG6/2StGG+UC2Chjpc6Y3A/ZI99yiw35Kmk0xrHDHbglZ4/XOP4wQjuE8DA355rag4dFHQpGVvt4o6nAJnMuJ8xghqd2TQJ74oT33mi2mO4TihxOf5xUaWpYOm0NnwO9el7a98maQ2oxtN7dYmC7V/ex9wHf4SM15lFvyPBtaPArlqmy6cbjjy4y3XVo7Pkads9+KqRGd+9kJaP0NgZd5d2R4+q53668Pig0lwwe7rHkV10fbdcYVakcT9lwF3ZMeqAdHY+6auR6r/AHk0iL1DzaPVUo++GkAQSw2zaB5ELxzgcO+CRkwPz9u7rXa59Y68d+P0B986hbqljY2tc5p6g2VP+eKgwYznrH1Er80B3fvsoCnyTvy/V8fH8etR98KzHOP91B/cCATtnWXUffiq7Gmw7dR8T1B81+W0z6efHvBcWisl7bDHZxXScrn1wvCa/Xu97Hzakf8AUPsivF1Vk8nJfDHl6Ef7uf8AER4BWD15+gVxEZyehA+xXoMKxy+nH4oD8o4lKHXO4rZDmgVGlK2A4JWvCNT6W8D6Kc7v4RqHdWVqD7O4LlhdGjWDuHfe5QvxMgSma0THPltxUxuTDagOrG/d4LPp8o497uaYuB7CV7efLvigvq34R5hbSXfM7bJ29LIMqS4bLHxj0Rrt+Z3E7Vazx+lD7Xx8Ag7/AA978EdWZx349FmsA7KjfpmTj6471RrTxHe5TIjs2WDjyRVJGE7P5wREDbn/ACbKTilLkHWyNSp4dCuKobc/uuyl/wBN/eS4azpFxju4qxn9ejo7oY2BJ1YuNyF93fJaYY2LS0Hvkh8XuPws104/GfhgUNY9yiXT3+Fvid9hRorjb+UGtsOHeazqlj36bkgeYCv8Z/qxbHf5S625JKBJUacuni3PwXNoY/vGifHcV6gYNi3w4OAlb7fxxnDfasLJCT3/ACgnpcrz9C9kMEOnW72BekywnAcosl0x4Y0PJaRsDgbxiSLAKTPabLuwOMSb8Bh1SuUWqsEYfyuR9AzZCvp8mGgxukwcoUj7QImRJVxVHjDKPNAk5yuxgpOYCC6c2lpEHYTKf4VtmzsrMukrgAVaX6uCodEMzrDA28sFmUSJkXIvn03Kq5tU5hA4LtOkug5C2MHpmlFdrsWAxjFuBKL2ctN+9bMLoAYf0uAnLJMNGYLh8xltQ2A1tweHmnqH5id5jH0SBgJby6Ej8rGvJLY5GduV0qQ1zeb8CpwTklJyjw/KJB/aQjbCpuQOGSYzsnwQdO7qSoeg18MPXyWalGy0970zWj9zeiuGx1UzFJ5yF+gXmHTQ6wyBPguuvUig8TJdrAZSTAC8j2d7NqAkuj6duZjEAIz9fo3N+VoP7R5JXDh/PLBX/s5dHykwNhjgqN9nvj6BO9ZbnLHGDe9uibW2eY+66m+yqp/SxXZ7Hf8A4fFMO7y3G3fFGnQJFt2Y9V6dX2R+6oAOQ8ylboVIWNYciPSVcTtfrzqmjxmOq56jtUxunivZGj6OP1Od/q+yVwofse7j+SmRO9ePRdI7zcVa/wDuXY5lEXbRE/1R6KVWoD+lo5krPVeznZVIAQTFp/cOiyuVnXE8uYPmJIBDAATN5IhuMSFOvoesAdggn5gREyHTaRha2C9/Qfdes5uu1hYIkOfrAmRi2PmJg4rxtL0R9OsaNapTbDsPnkgn6myyDOMrrlc9jn0XQHsmoSHNbFshNhrSI6ovqNMatF8/NcH5bxBvbO17rtreyG1Ip065GsQ0hzzqkm4kDhhfDehpvurUoNBfWpuaMB8wg4CxGeAPVT77NVp1YpagfSP0gkTrawG2NXV9TuS1awY7WFMkCMpa4G41Q6Jvsx2rza+naphg1rYOxEbQIgbN3Vb2hp9WvDajhTFMfK0A7B8sCda4FyU6mvco+0yHO1C2SCLj5YP6Tqm2Vl7ui+yaFVh1NY1NUQ1z2tvgSCQA7IxK/J+ytE/uy7VJ+YOkktaSLljbEE2z/C/QVGGsCdQnWZOtIBFshj02ZJh6jxtI0dutBs4SIi8iQdtpzUzoI34zYnEZiCuh+hAgAiRcTJ64SB9iq6NSaBawwvkJWdbcVDQWgWffZM9di6WaPaAZdwA6ZpwxgcXEE2ODXfNlYiw5pdFoGQRrA7/yEMPoVJzX/wDSc4REkgBsTmSAqaXUDpYWi17mDORbMSF1+z3GmS1rmsmZJExHI7Mguer7JpvLiXy/KGm8Wg4au6AU1MeYNGAOUbGnzzWOizh913UtBa0S0Ce8SmlwmIg7gel8fuiuNmgx+lY6LyXoNZ33msGW2KauOD+zAY3StAGIOOyfLBd/whGSHwRunvBXRyGlI1TcG5BVWEDBscDHldV1L4W8/snbTUEKWnv/AEvqD/MY6ELo/wCI1iIFSOLWk9YQLN6OohgHSKhxqP5GPKFItJMF1R3EmFaLrAIIGk3IeHqnDtyrCVzYQRe7OHcvRbLDrZWBGclYPGyVURjglcug8EACUHOGcUF0fDWRHmUqtZoAaTbMVagH+kyLboXIfZMXsZxnGZnHHubr0mvtHpimk7jxaPNO1THAfZQMENM5E3IG44hdZ0WRDpcMIMnOczhIFlWkIFhEbLKrWyMeqauORvs5gN2NHCx810OAJl5eRIm5JPPGZOKa/FBrY/mVNMDSqDHiADqm5DjMnpfioM0ENIc0Xwu50RNxE4rtvt8fREAkJqkotIFz5DwVGklZoWaNqijBsn5evolaBtTaqDNnMX3Hp4cFQCMdxt6fe6nljZGBtQOXk5DpB8EskkWFtyIgDEx1SzwPFFMGb53LGmf2hYFE7phUAjK3NLqRkOQVGTvjNLUHcqIGqDl/GyELRfvxRDtg8k2tuRSNqtmM1tYb0S66MSgBZ3KkdJZMTfYqGmewlcbzPP8AKISpUbGInj6Rih8W1/VE2Npzw7sl+DOJ/HVUF1UpGvPBN8PIdVVlEgIJBxzVWC6XUKY1IFlWdb4SyiXHaiqjlBHFMGgypimdojxTfBErKnAjMcrqgcDYnw9AkFIbUXNQU1xMDDbFuKz8bfbnYJAzeU09wiiAmc8ZKbTtlMXbFBmklUzufOVPj5rau4Ip5E4flBztnmtTG6Anc69mjxPqFNCgmcUwBTTtjdG3mqAbfurqpAHn4IOZskqhbsw4LOO2eKaFZw76JgNgjvaUQLIjggUgR6SjPZCZzDsS/DKDQOCMbkurzWvsQZwTNGyCgEQ7cgzgc0uoqA8ZWDI2ohA2E4AWazcm+EAqFDUS6FiZUyOCIV9SUmocTZVbZM4Eq6mOeDuWVfgoppjzhT3osG9RDWnEHxVzwCIbUt+EC6O/yjr8fP0QE5DnGCinbUt9N9pJPIDDrKYj+ApNbG08E9Nm5FEjcmNspVDZYAHAIJNkrfDOfmrFh2JCOSgVrNkHn9kPhbT3sVmFuCcEDLoip/C2FVNkpfuIS60ZTxUBLhtHVNrqbq8XPh9kGvJyBHCD5x4JirirbDop652nnHnEpNY3+/na6djSixQPt6kmepumY1O7RwB9UnZ9pT0wN/osrC6jefBYg8fBUjdzm88FqZ2DqZ/KjRGt3JXXyVnYfjBdFH2a54GrB2gTP28VYzXnOaiyhtXbW0VzDcap3/fNQdUPNaYSJhReSe/Par6k4+CYUu7eSaOdrSqtp7SO+CduKHwt/j91NXCPp3xWc6NnVao6O/VQebq4yr/aO5QXPrHYsri7XMGWyPNMxg4d71tGpOdcAWtiB5oOf3E9VpgxqBNTY51gO+iRtVSqM1sQet1FdjtFeLQjqQdU45hcFHRwMJBnEEz1mVdg1cpGYmJ2354wg6G1BldIY/hRLATIEc5T624d8kVZr+4Wc5TptJ+34VY4KB44crJSeXFYPO1KXDNTVVoiT9JdGMT9kK1aT8rdXnPngtTwTanj14bk1cQO/votTeCc+EH7LuZSaI1nQMYEyenqhUYCba1sJvIxS0ibGhVaP5UnaSxpDSYnDD7qr3tAsRvwtxWa16O+2zDos0bMSpu7t5CbotF4tJ2mOcd4KKZrSeN1RjCRs4X8UWiN+3b43VB3vQKEHGMDc7MeCckIE228/BNMRNUm0k8UkfwqtkjCDxnxgLaPoQImcoiTY7blWVnCOsLzjgPNby7vcIVWBpxwxQ1pEC2GXqqQWhTTlkWCAbGJRCPsoOdKZz5MBIVpkpKyBplZVHE+vOQiIxI8ikbUjDyQ1ZTNCrMb4u2T3dUac/RIWcVSm3ejRXO2AngnY4kXAnhHKZV2UgVQ02tElYvKNdUBTMG7QOZKanTO3oI9VVr5Hyjm77KrVnsuOYRkCqMaTuVIviE3Pby8E1cTNNUdc5DkPss93DsqgPYU1cRBGbhtj8KrBBsSe+qYkTj4X4Jgdt1FDVnEGMIxsnbTaf3RjbfPBE1hBsRsHP8AP5Uw+bRYHrYdM1dR5tf2MTMOaGkzheNwNhZWoezHsMAy115IGJwIAgEDkvRDYO3vvomDRv5WsTuwha72s9JEqVMzc/NJwhrbC1gcd87bK7tHg3AnGQ68YX2oFsAtBte3YskNLHASMh3fgsa03wBIMAkWBOXCbgcFVzVIEgNgAwcSTt7y6J2O2iYnDdsRRBiO8eGKUPy44z3zKJdngct2/YcUxw+rlnjwRGGH56JPhumxg42nqkdRh2syJvidu6cEzXH/ADXwmBwnLqgi6hfM9T18VXU3c7WQdUBxNv6pASuIsAYHeAV0RcM+ig/OZXQ4IPbrZkxcyQd3HJWVmxzMHNO0qppgCQD3sUawhalTE6leCcFlPVCy2w42YKgKyyEF2XAo6Kbc1llmtR1tTtWWXGupap9E7cD3mssr/Up48/VKMOvkVlkCs+noujLvcssop69nWQqZIrIJvy/qHkusj5uQWWQAYhF2PMorIA3PkjFjxCyyKhRPgfRV0geY/wBzkVlWStd9W7VA4XU2/ROdv9yyyRRY75JzgKjVllKIPxIykK+iCXX2FZZVL8ScPmPNI8fL/m9FlkW/CgX5BQWWVjNYBZZZaYf/2Q=="/>
          <p:cNvSpPr>
            <a:spLocks noChangeAspect="1" noChangeArrowheads="1"/>
          </p:cNvSpPr>
          <p:nvPr/>
        </p:nvSpPr>
        <p:spPr bwMode="auto">
          <a:xfrm>
            <a:off x="1190625"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PE" sz="1800"/>
          </a:p>
        </p:txBody>
      </p:sp>
      <p:sp>
        <p:nvSpPr>
          <p:cNvPr id="8" name="Rectangle 5"/>
          <p:cNvSpPr>
            <a:spLocks noChangeArrowheads="1"/>
          </p:cNvSpPr>
          <p:nvPr/>
        </p:nvSpPr>
        <p:spPr bwMode="auto">
          <a:xfrm>
            <a:off x="747713" y="2105025"/>
            <a:ext cx="4622006"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609600" indent="-609600" defTabSz="449263" eaLnBrk="0" hangingPunct="0">
              <a:spcBef>
                <a:spcPct val="20000"/>
              </a:spcBef>
              <a:buFont typeface="Arial"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3200">
                <a:solidFill>
                  <a:schemeClr val="tx1"/>
                </a:solidFill>
                <a:latin typeface="Calibri" pitchFamily="34" charset="0"/>
              </a:defRPr>
            </a:lvl1pPr>
            <a:lvl2pPr marL="742950" indent="-285750" defTabSz="449263" eaLnBrk="0" hangingPunct="0">
              <a:spcBef>
                <a:spcPct val="20000"/>
              </a:spcBef>
              <a:buFont typeface="Arial"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800">
                <a:solidFill>
                  <a:schemeClr val="tx1"/>
                </a:solidFill>
                <a:latin typeface="Calibri" pitchFamily="34" charset="0"/>
              </a:defRPr>
            </a:lvl2pPr>
            <a:lvl3pPr marL="1143000" indent="-228600" defTabSz="449263" eaLnBrk="0" hangingPunct="0">
              <a:spcBef>
                <a:spcPct val="20000"/>
              </a:spcBef>
              <a:buFont typeface="Arial"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tx1"/>
                </a:solidFill>
                <a:latin typeface="Calibri" pitchFamily="34" charset="0"/>
              </a:defRPr>
            </a:lvl3pPr>
            <a:lvl4pPr marL="1600200" indent="-228600" defTabSz="449263" eaLnBrk="0" hangingPunct="0">
              <a:spcBef>
                <a:spcPct val="20000"/>
              </a:spcBef>
              <a:buFont typeface="Arial"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chemeClr val="tx1"/>
                </a:solidFill>
                <a:latin typeface="Calibri" pitchFamily="34" charset="0"/>
              </a:defRPr>
            </a:lvl4pPr>
            <a:lvl5pPr marL="2057400" indent="-228600" defTabSz="449263" eaLnBrk="0" hangingPunct="0">
              <a:spcBef>
                <a:spcPct val="20000"/>
              </a:spcBef>
              <a:buFont typeface="Arial"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chemeClr val="tx1"/>
                </a:solidFill>
                <a:latin typeface="Calibri" pitchFamily="34" charset="0"/>
              </a:defRPr>
            </a:lvl5pPr>
            <a:lvl6pPr marL="2514600" indent="-228600" defTabSz="449263" eaLnBrk="0" fontAlgn="base" hangingPunct="0">
              <a:spcBef>
                <a:spcPct val="20000"/>
              </a:spcBef>
              <a:spcAft>
                <a:spcPct val="0"/>
              </a:spcAft>
              <a:buFont typeface="Arial"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chemeClr val="tx1"/>
                </a:solidFill>
                <a:latin typeface="Calibri" pitchFamily="34" charset="0"/>
              </a:defRPr>
            </a:lvl6pPr>
            <a:lvl7pPr marL="2971800" indent="-228600" defTabSz="449263" eaLnBrk="0" fontAlgn="base" hangingPunct="0">
              <a:spcBef>
                <a:spcPct val="20000"/>
              </a:spcBef>
              <a:spcAft>
                <a:spcPct val="0"/>
              </a:spcAft>
              <a:buFont typeface="Arial"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chemeClr val="tx1"/>
                </a:solidFill>
                <a:latin typeface="Calibri" pitchFamily="34" charset="0"/>
              </a:defRPr>
            </a:lvl7pPr>
            <a:lvl8pPr marL="3429000" indent="-228600" defTabSz="449263" eaLnBrk="0" fontAlgn="base" hangingPunct="0">
              <a:spcBef>
                <a:spcPct val="20000"/>
              </a:spcBef>
              <a:spcAft>
                <a:spcPct val="0"/>
              </a:spcAft>
              <a:buFont typeface="Arial"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chemeClr val="tx1"/>
                </a:solidFill>
                <a:latin typeface="Calibri" pitchFamily="34" charset="0"/>
              </a:defRPr>
            </a:lvl8pPr>
            <a:lvl9pPr marL="3886200" indent="-228600" defTabSz="449263" eaLnBrk="0" fontAlgn="base" hangingPunct="0">
              <a:spcBef>
                <a:spcPct val="20000"/>
              </a:spcBef>
              <a:spcAft>
                <a:spcPct val="0"/>
              </a:spcAft>
              <a:buFont typeface="Arial"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chemeClr val="tx1"/>
                </a:solidFill>
                <a:latin typeface="Calibri" pitchFamily="34" charset="0"/>
              </a:defRPr>
            </a:lvl9pPr>
          </a:lstStyle>
          <a:p>
            <a:pPr marL="0" indent="0" algn="just">
              <a:lnSpc>
                <a:spcPct val="93000"/>
              </a:lnSpc>
              <a:spcBef>
                <a:spcPts val="150"/>
              </a:spcBef>
              <a:buClr>
                <a:srgbClr val="CC0000"/>
              </a:buClr>
              <a:buFont typeface="Arial" pitchFamily="34" charset="0"/>
              <a:buNone/>
              <a:defRPr/>
            </a:pPr>
            <a:endParaRPr lang="en-GB" altLang="es-PE" sz="2000" dirty="0"/>
          </a:p>
          <a:p>
            <a:pPr marL="0" indent="0" algn="just">
              <a:lnSpc>
                <a:spcPct val="93000"/>
              </a:lnSpc>
              <a:spcBef>
                <a:spcPts val="150"/>
              </a:spcBef>
              <a:buClr>
                <a:srgbClr val="CC0000"/>
              </a:buClr>
              <a:buFont typeface="Arial" pitchFamily="34" charset="0"/>
              <a:buNone/>
              <a:defRPr/>
            </a:pPr>
            <a:r>
              <a:rPr lang="en-GB" altLang="es-PE" sz="2400" dirty="0">
                <a:latin typeface="Times New Roman" panose="02020603050405020304" pitchFamily="18" charset="0"/>
                <a:cs typeface="Times New Roman" panose="02020603050405020304" pitchFamily="18" charset="0"/>
              </a:rPr>
              <a:t>Las entidades </a:t>
            </a:r>
            <a:r>
              <a:rPr lang="en-GB" altLang="es-PE" sz="2400" dirty="0" err="1">
                <a:latin typeface="Times New Roman" panose="02020603050405020304" pitchFamily="18" charset="0"/>
                <a:cs typeface="Times New Roman" panose="02020603050405020304" pitchFamily="18" charset="0"/>
              </a:rPr>
              <a:t>públicas</a:t>
            </a:r>
            <a:r>
              <a:rPr lang="en-GB" altLang="es-PE" sz="2400" dirty="0">
                <a:latin typeface="Times New Roman" panose="02020603050405020304" pitchFamily="18" charset="0"/>
                <a:cs typeface="Times New Roman" panose="02020603050405020304" pitchFamily="18" charset="0"/>
              </a:rPr>
              <a:t> </a:t>
            </a:r>
            <a:r>
              <a:rPr lang="en-GB" altLang="es-PE" sz="2400" dirty="0" err="1">
                <a:latin typeface="Times New Roman" panose="02020603050405020304" pitchFamily="18" charset="0"/>
                <a:cs typeface="Times New Roman" panose="02020603050405020304" pitchFamily="18" charset="0"/>
              </a:rPr>
              <a:t>deberán</a:t>
            </a:r>
            <a:r>
              <a:rPr lang="en-GB" altLang="es-PE" sz="2400" dirty="0">
                <a:latin typeface="Times New Roman" panose="02020603050405020304" pitchFamily="18" charset="0"/>
                <a:cs typeface="Times New Roman" panose="02020603050405020304" pitchFamily="18" charset="0"/>
              </a:rPr>
              <a:t> </a:t>
            </a:r>
            <a:r>
              <a:rPr lang="en-GB" altLang="es-PE" sz="2400" dirty="0" err="1">
                <a:latin typeface="Times New Roman" panose="02020603050405020304" pitchFamily="18" charset="0"/>
                <a:cs typeface="Times New Roman" panose="02020603050405020304" pitchFamily="18" charset="0"/>
              </a:rPr>
              <a:t>adoptar</a:t>
            </a:r>
            <a:r>
              <a:rPr lang="en-GB" altLang="es-PE" sz="2400" dirty="0">
                <a:latin typeface="Times New Roman" panose="02020603050405020304" pitchFamily="18" charset="0"/>
                <a:cs typeface="Times New Roman" panose="02020603050405020304" pitchFamily="18" charset="0"/>
              </a:rPr>
              <a:t> las </a:t>
            </a:r>
            <a:r>
              <a:rPr lang="en-GB" altLang="es-PE" sz="2400" dirty="0" err="1">
                <a:latin typeface="Times New Roman" panose="02020603050405020304" pitchFamily="18" charset="0"/>
                <a:cs typeface="Times New Roman" panose="02020603050405020304" pitchFamily="18" charset="0"/>
              </a:rPr>
              <a:t>acciones</a:t>
            </a:r>
            <a:r>
              <a:rPr lang="en-GB" altLang="es-PE" sz="2400" dirty="0">
                <a:latin typeface="Times New Roman" panose="02020603050405020304" pitchFamily="18" charset="0"/>
                <a:cs typeface="Times New Roman" panose="02020603050405020304" pitchFamily="18" charset="0"/>
              </a:rPr>
              <a:t> </a:t>
            </a:r>
            <a:r>
              <a:rPr lang="en-GB" altLang="es-PE" sz="2400" dirty="0" err="1">
                <a:latin typeface="Times New Roman" panose="02020603050405020304" pitchFamily="18" charset="0"/>
                <a:cs typeface="Times New Roman" panose="02020603050405020304" pitchFamily="18" charset="0"/>
              </a:rPr>
              <a:t>necesarias</a:t>
            </a:r>
            <a:r>
              <a:rPr lang="en-GB" altLang="es-PE" sz="2400" dirty="0">
                <a:latin typeface="Times New Roman" panose="02020603050405020304" pitchFamily="18" charset="0"/>
                <a:cs typeface="Times New Roman" panose="02020603050405020304" pitchFamily="18" charset="0"/>
              </a:rPr>
              <a:t> para la </a:t>
            </a:r>
            <a:r>
              <a:rPr lang="en-GB" altLang="es-PE" sz="2400" dirty="0" err="1">
                <a:latin typeface="Times New Roman" panose="02020603050405020304" pitchFamily="18" charset="0"/>
                <a:cs typeface="Times New Roman" panose="02020603050405020304" pitchFamily="18" charset="0"/>
              </a:rPr>
              <a:t>defensa</a:t>
            </a:r>
            <a:r>
              <a:rPr lang="en-GB" altLang="es-PE" sz="2400" dirty="0">
                <a:latin typeface="Times New Roman" panose="02020603050405020304" pitchFamily="18" charset="0"/>
                <a:cs typeface="Times New Roman" panose="02020603050405020304" pitchFamily="18" charset="0"/>
              </a:rPr>
              <a:t> </a:t>
            </a:r>
            <a:r>
              <a:rPr lang="en-GB" altLang="es-PE" sz="2400" b="1" dirty="0" err="1">
                <a:latin typeface="Times New Roman" panose="02020603050405020304" pitchFamily="18" charset="0"/>
                <a:cs typeface="Times New Roman" panose="02020603050405020304" pitchFamily="18" charset="0"/>
              </a:rPr>
              <a:t>administrativa</a:t>
            </a:r>
            <a:r>
              <a:rPr lang="en-GB" altLang="es-PE" sz="2400" b="1" dirty="0">
                <a:latin typeface="Times New Roman" panose="02020603050405020304" pitchFamily="18" charset="0"/>
                <a:cs typeface="Times New Roman" panose="02020603050405020304" pitchFamily="18" charset="0"/>
              </a:rPr>
              <a:t> </a:t>
            </a:r>
            <a:r>
              <a:rPr lang="en-GB" altLang="es-PE" sz="2400" dirty="0">
                <a:latin typeface="Times New Roman" panose="02020603050405020304" pitchFamily="18" charset="0"/>
                <a:cs typeface="Times New Roman" panose="02020603050405020304" pitchFamily="18" charset="0"/>
              </a:rPr>
              <a:t>y </a:t>
            </a:r>
            <a:r>
              <a:rPr lang="en-GB" altLang="es-PE" sz="2400" b="1" dirty="0">
                <a:latin typeface="Times New Roman" panose="02020603050405020304" pitchFamily="18" charset="0"/>
                <a:cs typeface="Times New Roman" panose="02020603050405020304" pitchFamily="18" charset="0"/>
              </a:rPr>
              <a:t>judicial</a:t>
            </a:r>
            <a:r>
              <a:rPr lang="en-GB" altLang="es-PE" sz="2400" dirty="0">
                <a:latin typeface="Times New Roman" panose="02020603050405020304" pitchFamily="18" charset="0"/>
                <a:cs typeface="Times New Roman" panose="02020603050405020304" pitchFamily="18" charset="0"/>
              </a:rPr>
              <a:t> de los </a:t>
            </a:r>
            <a:r>
              <a:rPr lang="en-GB" altLang="es-PE" sz="2400" dirty="0" err="1">
                <a:latin typeface="Times New Roman" panose="02020603050405020304" pitchFamily="18" charset="0"/>
                <a:cs typeface="Times New Roman" panose="02020603050405020304" pitchFamily="18" charset="0"/>
              </a:rPr>
              <a:t>bienes</a:t>
            </a:r>
            <a:r>
              <a:rPr lang="en-GB" altLang="es-PE" sz="2400" dirty="0">
                <a:latin typeface="Times New Roman" panose="02020603050405020304" pitchFamily="18" charset="0"/>
                <a:cs typeface="Times New Roman" panose="02020603050405020304" pitchFamily="18" charset="0"/>
              </a:rPr>
              <a:t> </a:t>
            </a:r>
            <a:r>
              <a:rPr lang="en-GB" altLang="es-PE" sz="2400" dirty="0" err="1">
                <a:latin typeface="Times New Roman" panose="02020603050405020304" pitchFamily="18" charset="0"/>
                <a:cs typeface="Times New Roman" panose="02020603050405020304" pitchFamily="18" charset="0"/>
              </a:rPr>
              <a:t>estatales</a:t>
            </a:r>
            <a:r>
              <a:rPr lang="en-GB" altLang="es-PE" sz="2400" dirty="0">
                <a:latin typeface="Times New Roman" panose="02020603050405020304" pitchFamily="18" charset="0"/>
                <a:cs typeface="Times New Roman" panose="02020603050405020304" pitchFamily="18" charset="0"/>
              </a:rPr>
              <a:t> de </a:t>
            </a:r>
            <a:r>
              <a:rPr lang="en-GB" altLang="es-PE" sz="2400" dirty="0" err="1">
                <a:latin typeface="Times New Roman" panose="02020603050405020304" pitchFamily="18" charset="0"/>
                <a:cs typeface="Times New Roman" panose="02020603050405020304" pitchFamily="18" charset="0"/>
              </a:rPr>
              <a:t>su</a:t>
            </a:r>
            <a:r>
              <a:rPr lang="en-GB" altLang="es-PE" sz="2400" dirty="0">
                <a:latin typeface="Times New Roman" panose="02020603050405020304" pitchFamily="18" charset="0"/>
                <a:cs typeface="Times New Roman" panose="02020603050405020304" pitchFamily="18" charset="0"/>
              </a:rPr>
              <a:t> </a:t>
            </a:r>
            <a:r>
              <a:rPr lang="en-GB" altLang="es-PE" sz="2400" dirty="0" err="1">
                <a:latin typeface="Times New Roman" panose="02020603050405020304" pitchFamily="18" charset="0"/>
                <a:cs typeface="Times New Roman" panose="02020603050405020304" pitchFamily="18" charset="0"/>
              </a:rPr>
              <a:t>propiedad</a:t>
            </a:r>
            <a:r>
              <a:rPr lang="en-GB" altLang="es-PE" sz="2400" dirty="0">
                <a:latin typeface="Times New Roman" panose="02020603050405020304" pitchFamily="18" charset="0"/>
                <a:cs typeface="Times New Roman" panose="02020603050405020304" pitchFamily="18" charset="0"/>
              </a:rPr>
              <a:t> o de los que </a:t>
            </a:r>
            <a:r>
              <a:rPr lang="en-GB" altLang="es-PE" sz="2400" dirty="0" err="1">
                <a:latin typeface="Times New Roman" panose="02020603050405020304" pitchFamily="18" charset="0"/>
                <a:cs typeface="Times New Roman" panose="02020603050405020304" pitchFamily="18" charset="0"/>
              </a:rPr>
              <a:t>tienen</a:t>
            </a:r>
            <a:r>
              <a:rPr lang="en-GB" altLang="es-PE" sz="2400" dirty="0">
                <a:latin typeface="Times New Roman" panose="02020603050405020304" pitchFamily="18" charset="0"/>
                <a:cs typeface="Times New Roman" panose="02020603050405020304" pitchFamily="18" charset="0"/>
              </a:rPr>
              <a:t> a </a:t>
            </a:r>
            <a:r>
              <a:rPr lang="en-GB" altLang="es-PE" sz="2400" dirty="0" err="1">
                <a:latin typeface="Times New Roman" panose="02020603050405020304" pitchFamily="18" charset="0"/>
                <a:cs typeface="Times New Roman" panose="02020603050405020304" pitchFamily="18" charset="0"/>
              </a:rPr>
              <a:t>su</a:t>
            </a:r>
            <a:r>
              <a:rPr lang="en-GB" altLang="es-PE" sz="2400" dirty="0">
                <a:latin typeface="Times New Roman" panose="02020603050405020304" pitchFamily="18" charset="0"/>
                <a:cs typeface="Times New Roman" panose="02020603050405020304" pitchFamily="18" charset="0"/>
              </a:rPr>
              <a:t> cargo </a:t>
            </a:r>
            <a:r>
              <a:rPr lang="en-GB" altLang="es-PE" sz="2400" dirty="0" smtClean="0">
                <a:latin typeface="Times New Roman" panose="02020603050405020304" pitchFamily="18" charset="0"/>
                <a:cs typeface="Times New Roman" panose="02020603050405020304" pitchFamily="18" charset="0"/>
              </a:rPr>
              <a:t>(Art. </a:t>
            </a:r>
            <a:r>
              <a:rPr lang="en-GB" altLang="es-PE" sz="2400" dirty="0">
                <a:latin typeface="Times New Roman" panose="02020603050405020304" pitchFamily="18" charset="0"/>
                <a:cs typeface="Times New Roman" panose="02020603050405020304" pitchFamily="18" charset="0"/>
              </a:rPr>
              <a:t>19º de la Ley Nº </a:t>
            </a:r>
            <a:r>
              <a:rPr lang="en-GB" altLang="es-PE" sz="2400" dirty="0" smtClean="0">
                <a:latin typeface="Times New Roman" panose="02020603050405020304" pitchFamily="18" charset="0"/>
                <a:cs typeface="Times New Roman" panose="02020603050405020304" pitchFamily="18" charset="0"/>
              </a:rPr>
              <a:t>29151 y Art. 65, 66 y 67 de la Ley 30230).</a:t>
            </a:r>
            <a:endParaRPr lang="en-GB" altLang="es-PE" sz="2400" dirty="0">
              <a:latin typeface="Times New Roman" panose="02020603050405020304" pitchFamily="18" charset="0"/>
              <a:cs typeface="Times New Roman" panose="02020603050405020304" pitchFamily="18" charset="0"/>
            </a:endParaRPr>
          </a:p>
          <a:p>
            <a:pPr marL="0" indent="0" algn="just">
              <a:lnSpc>
                <a:spcPct val="93000"/>
              </a:lnSpc>
              <a:spcBef>
                <a:spcPts val="150"/>
              </a:spcBef>
              <a:buClr>
                <a:srgbClr val="CC0000"/>
              </a:buClr>
              <a:buFont typeface="Arial" pitchFamily="34" charset="0"/>
              <a:buNone/>
              <a:defRPr/>
            </a:pPr>
            <a:endParaRPr lang="en-GB" altLang="es-PE" sz="2000" dirty="0"/>
          </a:p>
          <a:p>
            <a:pPr marL="0" indent="0" algn="just">
              <a:lnSpc>
                <a:spcPct val="93000"/>
              </a:lnSpc>
              <a:spcBef>
                <a:spcPts val="150"/>
              </a:spcBef>
              <a:buClr>
                <a:srgbClr val="CC0000"/>
              </a:buClr>
              <a:buFont typeface="Arial" pitchFamily="34" charset="0"/>
              <a:buNone/>
              <a:defRPr/>
            </a:pPr>
            <a:endParaRPr lang="en-GB" altLang="es-PE" sz="2000" dirty="0"/>
          </a:p>
          <a:p>
            <a:pPr marL="0" indent="0" algn="just">
              <a:lnSpc>
                <a:spcPct val="93000"/>
              </a:lnSpc>
              <a:spcBef>
                <a:spcPts val="150"/>
              </a:spcBef>
              <a:buClr>
                <a:srgbClr val="CC0000"/>
              </a:buClr>
              <a:buFont typeface="Arial" pitchFamily="34" charset="0"/>
              <a:buNone/>
              <a:defRPr/>
            </a:pPr>
            <a:endParaRPr lang="en-GB" altLang="es-PE" sz="2000" dirty="0"/>
          </a:p>
          <a:p>
            <a:pPr marL="0" indent="0" algn="just">
              <a:lnSpc>
                <a:spcPct val="93000"/>
              </a:lnSpc>
              <a:spcBef>
                <a:spcPts val="150"/>
              </a:spcBef>
              <a:buClr>
                <a:srgbClr val="CC0000"/>
              </a:buClr>
              <a:buFont typeface="Arial" pitchFamily="34" charset="0"/>
              <a:buNone/>
              <a:defRPr/>
            </a:pPr>
            <a:endParaRPr lang="en-GB" altLang="es-PE" sz="2000" dirty="0"/>
          </a:p>
          <a:p>
            <a:pPr marL="0" indent="0" algn="just">
              <a:lnSpc>
                <a:spcPct val="93000"/>
              </a:lnSpc>
              <a:spcBef>
                <a:spcPts val="150"/>
              </a:spcBef>
              <a:buClr>
                <a:srgbClr val="CC0000"/>
              </a:buClr>
              <a:buFontTx/>
              <a:buChar char="-"/>
              <a:defRPr/>
            </a:pPr>
            <a:endParaRPr lang="en-GB" altLang="es-PE" sz="2000" dirty="0"/>
          </a:p>
          <a:p>
            <a:pPr algn="just">
              <a:lnSpc>
                <a:spcPct val="93000"/>
              </a:lnSpc>
              <a:spcBef>
                <a:spcPts val="150"/>
              </a:spcBef>
              <a:buClr>
                <a:srgbClr val="CC0000"/>
              </a:buClr>
              <a:defRPr/>
            </a:pPr>
            <a:endParaRPr lang="en-GB" altLang="es-PE" sz="2400" b="1" dirty="0"/>
          </a:p>
        </p:txBody>
      </p:sp>
      <p:sp>
        <p:nvSpPr>
          <p:cNvPr id="20484" name="Rectangle 4"/>
          <p:cNvSpPr>
            <a:spLocks noChangeArrowheads="1"/>
          </p:cNvSpPr>
          <p:nvPr/>
        </p:nvSpPr>
        <p:spPr bwMode="auto">
          <a:xfrm>
            <a:off x="747713" y="685847"/>
            <a:ext cx="7553325"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s-ES" altLang="es-PE" sz="3300" b="1" dirty="0">
                <a:solidFill>
                  <a:srgbClr val="FF0000"/>
                </a:solidFill>
                <a:latin typeface="Times New Roman" panose="02020603050405020304" pitchFamily="18" charset="0"/>
                <a:cs typeface="Times New Roman" panose="02020603050405020304" pitchFamily="18" charset="0"/>
              </a:rPr>
              <a:t>Defensa y recuperación de los predios. Acciones de defensa y recuperación</a:t>
            </a:r>
          </a:p>
        </p:txBody>
      </p:sp>
      <p:pic>
        <p:nvPicPr>
          <p:cNvPr id="2048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5469" y="1692275"/>
            <a:ext cx="2645569"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5469" y="4095751"/>
            <a:ext cx="2645569"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6224089"/>
      </p:ext>
    </p:extLst>
  </p:cSld>
  <p:clrMapOvr>
    <a:masterClrMapping/>
  </p:clrMapOvr>
  <p:transition advClick="0">
    <p:cover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4" descr="data:image/jpeg;base64,/9j/4AAQSkZJRgABAQAAAQABAAD/2wCEAAkGBhQSERUUExQUFBQVFxQVGBgXGBoaGBcVFhcXFRgVFxgYHCYeFxkjGhQUHy8gJCcpLCwsFR4xNTAqNSYsLCkBCQoKDgwOFA8PFCkcHBwpKSkpKSkpKSkpKSkpKSkpKSkpKSkpLCkpKSkpKSwpKSkpKSwpKSwpKSkpKSkpKSksKf/AABEIAMIBAwMBIgACEQEDEQH/xAAbAAADAQEBAQEAAAAAAAAAAAABAgMABAUHBv/EAEAQAAEDAgIIAwcDAQYGAwAAAAEAAhEDITFBBBJRYXGBkfChscEFBhMiMtHhQlLxchQjYoKSshUWM6LCwwdDk//EABgBAQEBAQEAAAAAAAAAAAAAAAABAgME/8QAHhEBAQEAAgMBAQEAAAAAAAAAAAERAhITITFRQQP/2gAMAwEAAhEDEQA/APozFQFSanBW3nUBTgqYKIKjSkoykDltZBSVpU9ZbWRVJW1lPWW1kVUOW1lLWTSgprLAqesjKCmstKSUZRTytKSVpQPK0pZWlA0oIStKAoIStKAoLISgyyyEoClKxKUlBiUFpQLlUZZCVlBzgpwVMFMCjCkpgVMFMCinlaUsrSimlCUJU6lSI3kDqiqytKlSq6wB2p5QOCmlICjKKStWILRtIHiPQlVpvkA7VxaU8a7ZyE/97fQFdVA/K3gPJBZEFJKMoHlZJKMoGRSSjKAytK56mlw6I/d4Bh/8/BXlAVksrSimlBLKxcgMoFLK0oClWJQlASUpRSkoAsssg5mlMCvO0j2vSpmHvaDEmTEDeg32/o5wr0f/ANG/dHPHqAogry2+16ZfAq0yJbg9uc7+C7HaYwCS9oH9QU1cVOkCY3gdZPoqyvEre3KAdJqsiW/qBwBnDiEp98dFmPic9V0eSnafq9b+PdlQ0k/T/W1eDW9+tHH0/EfwbA/7iFwaR7860FlIjVOt8xxibQFO8anDl+P1uhn5Bz8yrSvwDffuoAA2my39R37Qo1PfXSTMFrRuaPWVO8a8dfR9ZEFfLK3vNpLv/teOB1fJcdT2nUd9VR54uO3ip5Gp/lX0bTPbVEVC01G612xwAOOGM5r19HrBzQWkEQLi48F8hIgZ3BWp6U5uDnDgY8lPIvj19ilHWXyUe2qzR8tWoNvzndhddFP3r0kY1XeB88VfLDw19T1kdZfM6fvrpI/WDxaPQLpb7/1oILabrbCPJyeSJ4q+hytK+f6B79mk3V+ECBh87id93SV6FP8A+RGfqovHBwPoFfJDx8vx+krfXyqf+kLse+JOxfjP+dqReTFWPmH6cyw4f5Dmv0Gm+3KbGuL9dgAMktkYhv6ZzIHNanKVm8bHoUq2tgnleN7N9u0HAxVZfVNzGUZ8F6LdLYcHNPAgq7EyryhKm+pAlYPVRSUJXNpNUiI2p2VLAnYoq0oaylrrayChcgSuLR9N13vEWb3910FyIeVlLXWQx8j/AOLVKjdaodcnWaSdkRFty5AQMGt6D1S6K6afMqoC8tvt6eMmG1zAPHAR5Ia8pnNwHFK09FGopqSAsxvDr+Uaj4A72KTahmxjmfui4d7b9wqaM4fNwUXPkd+pVdHH1cPNDPSd0DZJN0W598kXDNfuRDuG6/2StGG+UC2Chjpc6Y3A/ZI99yiw35Kmk0xrHDHbglZ4/XOP4wQjuE8DA355rag4dFHQpGVvt4o6nAJnMuJ8xghqd2TQJ74oT33mi2mO4TihxOf5xUaWpYOm0NnwO9el7a98maQ2oxtN7dYmC7V/ex9wHf4SM15lFvyPBtaPArlqmy6cbjjy4y3XVo7Pkads9+KqRGd+9kJaP0NgZd5d2R4+q53668Pig0lwwe7rHkV10fbdcYVakcT9lwF3ZMeqAdHY+6auR6r/AHk0iL1DzaPVUo++GkAQSw2zaB5ELxzgcO+CRkwPz9u7rXa59Y68d+P0B986hbqljY2tc5p6g2VP+eKgwYznrH1Er80B3fvsoCnyTvy/V8fH8etR98KzHOP91B/cCATtnWXUffiq7Gmw7dR8T1B81+W0z6efHvBcWisl7bDHZxXScrn1wvCa/Xu97Hzakf8AUPsivF1Vk8nJfDHl6Ef7uf8AER4BWD15+gVxEZyehA+xXoMKxy+nH4oD8o4lKHXO4rZDmgVGlK2A4JWvCNT6W8D6Kc7v4RqHdWVqD7O4LlhdGjWDuHfe5QvxMgSma0THPltxUxuTDagOrG/d4LPp8o497uaYuB7CV7efLvigvq34R5hbSXfM7bJ29LIMqS4bLHxj0Rrt+Z3E7Vazx+lD7Xx8Ag7/AA978EdWZx349FmsA7KjfpmTj6471RrTxHe5TIjs2WDjyRVJGE7P5wREDbn/ACbKTilLkHWyNSp4dCuKobc/uuyl/wBN/eS4azpFxju4qxn9ejo7oY2BJ1YuNyF93fJaYY2LS0Hvkh8XuPws104/GfhgUNY9yiXT3+Fvid9hRorjb+UGtsOHeazqlj36bkgeYCv8Z/qxbHf5S625JKBJUacuni3PwXNoY/vGifHcV6gYNi3w4OAlb7fxxnDfasLJCT3/ACgnpcrz9C9kMEOnW72BekywnAcosl0x4Y0PJaRsDgbxiSLAKTPabLuwOMSb8Bh1SuUWqsEYfyuR9AzZCvp8mGgxukwcoUj7QImRJVxVHjDKPNAk5yuxgpOYCC6c2lpEHYTKf4VtmzsrMukrgAVaX6uCodEMzrDA28sFmUSJkXIvn03Kq5tU5hA4LtOkug5C2MHpmlFdrsWAxjFuBKL2ctN+9bMLoAYf0uAnLJMNGYLh8xltQ2A1tweHmnqH5id5jH0SBgJby6Ej8rGvJLY5GduV0qQ1zeb8CpwTklJyjw/KJB/aQjbCpuQOGSYzsnwQdO7qSoeg18MPXyWalGy0970zWj9zeiuGx1UzFJ5yF+gXmHTQ6wyBPguuvUig8TJdrAZSTAC8j2d7NqAkuj6duZjEAIz9fo3N+VoP7R5JXDh/PLBX/s5dHykwNhjgqN9nvj6BO9ZbnLHGDe9uibW2eY+66m+yqp/SxXZ7Hf8A4fFMO7y3G3fFGnQJFt2Y9V6dX2R+6oAOQ8ylboVIWNYciPSVcTtfrzqmjxmOq56jtUxunivZGj6OP1Od/q+yVwofse7j+SmRO9ePRdI7zcVa/wDuXY5lEXbRE/1R6KVWoD+lo5krPVeznZVIAQTFp/cOiyuVnXE8uYPmJIBDAATN5IhuMSFOvoesAdggn5gREyHTaRha2C9/Qfdes5uu1hYIkOfrAmRi2PmJg4rxtL0R9OsaNapTbDsPnkgn6myyDOMrrlc9jn0XQHsmoSHNbFshNhrSI6ovqNMatF8/NcH5bxBvbO17rtreyG1Ip065GsQ0hzzqkm4kDhhfDehpvurUoNBfWpuaMB8wg4CxGeAPVT77NVp1YpagfSP0gkTrawG2NXV9TuS1awY7WFMkCMpa4G41Q6Jvsx2rza+naphg1rYOxEbQIgbN3Vb2hp9WvDajhTFMfK0A7B8sCda4FyU6mvco+0yHO1C2SCLj5YP6Tqm2Vl7ui+yaFVh1NY1NUQ1z2tvgSCQA7IxK/J+ytE/uy7VJ+YOkktaSLljbEE2z/C/QVGGsCdQnWZOtIBFshj02ZJh6jxtI0dutBs4SIi8iQdtpzUzoI34zYnEZiCuh+hAgAiRcTJ64SB9iq6NSaBawwvkJWdbcVDQWgWffZM9di6WaPaAZdwA6ZpwxgcXEE2ODXfNlYiw5pdFoGQRrA7/yEMPoVJzX/wDSc4REkgBsTmSAqaXUDpYWi17mDORbMSF1+z3GmS1rmsmZJExHI7Mguer7JpvLiXy/KGm8Wg4au6AU1MeYNGAOUbGnzzWOizh913UtBa0S0Ce8SmlwmIg7gel8fuiuNmgx+lY6LyXoNZ33msGW2KauOD+zAY3StAGIOOyfLBd/whGSHwRunvBXRyGlI1TcG5BVWEDBscDHldV1L4W8/snbTUEKWnv/AEvqD/MY6ELo/wCI1iIFSOLWk9YQLN6OohgHSKhxqP5GPKFItJMF1R3EmFaLrAIIGk3IeHqnDtyrCVzYQRe7OHcvRbLDrZWBGclYPGyVURjglcug8EACUHOGcUF0fDWRHmUqtZoAaTbMVagH+kyLboXIfZMXsZxnGZnHHubr0mvtHpimk7jxaPNO1THAfZQMENM5E3IG44hdZ0WRDpcMIMnOczhIFlWkIFhEbLKrWyMeqauORvs5gN2NHCx810OAJl5eRIm5JPPGZOKa/FBrY/mVNMDSqDHiADqm5DjMnpfioM0ENIc0Xwu50RNxE4rtvt8fREAkJqkotIFz5DwVGklZoWaNqijBsn5evolaBtTaqDNnMX3Hp4cFQCMdxt6fe6nljZGBtQOXk5DpB8EskkWFtyIgDEx1SzwPFFMGb53LGmf2hYFE7phUAjK3NLqRkOQVGTvjNLUHcqIGqDl/GyELRfvxRDtg8k2tuRSNqtmM1tYb0S66MSgBZ3KkdJZMTfYqGmewlcbzPP8AKISpUbGInj6Rih8W1/VE2Npzw7sl+DOJ/HVUF1UpGvPBN8PIdVVlEgIJBxzVWC6XUKY1IFlWdb4SyiXHaiqjlBHFMGgypimdojxTfBErKnAjMcrqgcDYnw9AkFIbUXNQU1xMDDbFuKz8bfbnYJAzeU09wiiAmc8ZKbTtlMXbFBmklUzufOVPj5rau4Ip5E4flBztnmtTG6Anc69mjxPqFNCgmcUwBTTtjdG3mqAbfurqpAHn4IOZskqhbsw4LOO2eKaFZw76JgNgjvaUQLIjggUgR6SjPZCZzDsS/DKDQOCMbkurzWvsQZwTNGyCgEQ7cgzgc0uoqA8ZWDI2ohA2E4AWazcm+EAqFDUS6FiZUyOCIV9SUmocTZVbZM4Eq6mOeDuWVfgoppjzhT3osG9RDWnEHxVzwCIbUt+EC6O/yjr8fP0QE5DnGCinbUt9N9pJPIDDrKYj+ApNbG08E9Nm5FEjcmNspVDZYAHAIJNkrfDOfmrFh2JCOSgVrNkHn9kPhbT3sVmFuCcEDLoip/C2FVNkpfuIS60ZTxUBLhtHVNrqbq8XPh9kGvJyBHCD5x4JirirbDop652nnHnEpNY3+/na6djSixQPt6kmepumY1O7RwB9UnZ9pT0wN/osrC6jefBYg8fBUjdzm88FqZ2DqZ/KjRGt3JXXyVnYfjBdFH2a54GrB2gTP28VYzXnOaiyhtXbW0VzDcap3/fNQdUPNaYSJhReSe/Par6k4+CYUu7eSaOdrSqtp7SO+CduKHwt/j91NXCPp3xWc6NnVao6O/VQebq4yr/aO5QXPrHYsri7XMGWyPNMxg4d71tGpOdcAWtiB5oOf3E9VpgxqBNTY51gO+iRtVSqM1sQet1FdjtFeLQjqQdU45hcFHRwMJBnEEz1mVdg1cpGYmJ2354wg6G1BldIY/hRLATIEc5T624d8kVZr+4Wc5TptJ+34VY4KB44crJSeXFYPO1KXDNTVVoiT9JdGMT9kK1aT8rdXnPngtTwTanj14bk1cQO/votTeCc+EH7LuZSaI1nQMYEyenqhUYCba1sJvIxS0ibGhVaP5UnaSxpDSYnDD7qr3tAsRvwtxWa16O+2zDos0bMSpu7t5CbotF4tJ2mOcd4KKZrSeN1RjCRs4X8UWiN+3b43VB3vQKEHGMDc7MeCckIE228/BNMRNUm0k8UkfwqtkjCDxnxgLaPoQImcoiTY7blWVnCOsLzjgPNby7vcIVWBpxwxQ1pEC2GXqqQWhTTlkWCAbGJRCPsoOdKZz5MBIVpkpKyBplZVHE+vOQiIxI8ikbUjDyQ1ZTNCrMb4u2T3dUac/RIWcVSm3ejRXO2AngnY4kXAnhHKZV2UgVQ02tElYvKNdUBTMG7QOZKanTO3oI9VVr5Hyjm77KrVnsuOYRkCqMaTuVIviE3Pby8E1cTNNUdc5DkPss93DsqgPYU1cRBGbhtj8KrBBsSe+qYkTj4X4Jgdt1FDVnEGMIxsnbTaf3RjbfPBE1hBsRsHP8AP5Uw+bRYHrYdM1dR5tf2MTMOaGkzheNwNhZWoezHsMAy115IGJwIAgEDkvRDYO3vvomDRv5WsTuwha72s9JEqVMzc/NJwhrbC1gcd87bK7tHg3AnGQ68YX2oFsAtBte3YskNLHASMh3fgsa03wBIMAkWBOXCbgcFVzVIEgNgAwcSTt7y6J2O2iYnDdsRRBiO8eGKUPy44z3zKJdngct2/YcUxw+rlnjwRGGH56JPhumxg42nqkdRh2syJvidu6cEzXH/ADXwmBwnLqgi6hfM9T18VXU3c7WQdUBxNv6pASuIsAYHeAV0RcM+ig/OZXQ4IPbrZkxcyQd3HJWVmxzMHNO0qppgCQD3sUawhalTE6leCcFlPVCy2w42YKgKyyEF2XAo6Kbc1llmtR1tTtWWXGupap9E7cD3mssr/Up48/VKMOvkVlkCs+noujLvcssop69nWQqZIrIJvy/qHkusj5uQWWQAYhF2PMorIA3PkjFjxCyyKhRPgfRV0geY/wBzkVlWStd9W7VA4XU2/ROdv9yyyRRY75JzgKjVllKIPxIykK+iCXX2FZZVL8ScPmPNI8fL/m9FlkW/CgX5BQWWVjNYBZZZaYf/2Q=="/>
          <p:cNvSpPr>
            <a:spLocks noChangeAspect="1" noChangeArrowheads="1"/>
          </p:cNvSpPr>
          <p:nvPr/>
        </p:nvSpPr>
        <p:spPr bwMode="auto">
          <a:xfrm>
            <a:off x="1190625"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MX" altLang="es-PE" sz="1800"/>
          </a:p>
        </p:txBody>
      </p:sp>
      <p:sp>
        <p:nvSpPr>
          <p:cNvPr id="8" name="Rectangle 5"/>
          <p:cNvSpPr>
            <a:spLocks noChangeArrowheads="1"/>
          </p:cNvSpPr>
          <p:nvPr/>
        </p:nvSpPr>
        <p:spPr bwMode="auto">
          <a:xfrm>
            <a:off x="942975" y="1860550"/>
            <a:ext cx="4239816"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609600" indent="-609600" defTabSz="449263" eaLnBrk="0" hangingPunct="0">
              <a:spcBef>
                <a:spcPct val="20000"/>
              </a:spcBef>
              <a:buFont typeface="Arial"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3200">
                <a:solidFill>
                  <a:schemeClr val="tx1"/>
                </a:solidFill>
                <a:latin typeface="Calibri" pitchFamily="34" charset="0"/>
              </a:defRPr>
            </a:lvl1pPr>
            <a:lvl2pPr marL="742950" indent="-285750" defTabSz="449263" eaLnBrk="0" hangingPunct="0">
              <a:spcBef>
                <a:spcPct val="20000"/>
              </a:spcBef>
              <a:buFont typeface="Arial"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800">
                <a:solidFill>
                  <a:schemeClr val="tx1"/>
                </a:solidFill>
                <a:latin typeface="Calibri" pitchFamily="34" charset="0"/>
              </a:defRPr>
            </a:lvl2pPr>
            <a:lvl3pPr marL="1143000" indent="-228600" defTabSz="449263" eaLnBrk="0" hangingPunct="0">
              <a:spcBef>
                <a:spcPct val="20000"/>
              </a:spcBef>
              <a:buFont typeface="Arial"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tx1"/>
                </a:solidFill>
                <a:latin typeface="Calibri" pitchFamily="34" charset="0"/>
              </a:defRPr>
            </a:lvl3pPr>
            <a:lvl4pPr marL="1600200" indent="-228600" defTabSz="449263" eaLnBrk="0" hangingPunct="0">
              <a:spcBef>
                <a:spcPct val="20000"/>
              </a:spcBef>
              <a:buFont typeface="Arial"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chemeClr val="tx1"/>
                </a:solidFill>
                <a:latin typeface="Calibri" pitchFamily="34" charset="0"/>
              </a:defRPr>
            </a:lvl4pPr>
            <a:lvl5pPr marL="2057400" indent="-228600" defTabSz="449263" eaLnBrk="0" hangingPunct="0">
              <a:spcBef>
                <a:spcPct val="20000"/>
              </a:spcBef>
              <a:buFont typeface="Arial"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chemeClr val="tx1"/>
                </a:solidFill>
                <a:latin typeface="Calibri" pitchFamily="34" charset="0"/>
              </a:defRPr>
            </a:lvl5pPr>
            <a:lvl6pPr marL="2514600" indent="-228600" defTabSz="449263" eaLnBrk="0" fontAlgn="base" hangingPunct="0">
              <a:spcBef>
                <a:spcPct val="20000"/>
              </a:spcBef>
              <a:spcAft>
                <a:spcPct val="0"/>
              </a:spcAft>
              <a:buFont typeface="Arial"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chemeClr val="tx1"/>
                </a:solidFill>
                <a:latin typeface="Calibri" pitchFamily="34" charset="0"/>
              </a:defRPr>
            </a:lvl6pPr>
            <a:lvl7pPr marL="2971800" indent="-228600" defTabSz="449263" eaLnBrk="0" fontAlgn="base" hangingPunct="0">
              <a:spcBef>
                <a:spcPct val="20000"/>
              </a:spcBef>
              <a:spcAft>
                <a:spcPct val="0"/>
              </a:spcAft>
              <a:buFont typeface="Arial"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chemeClr val="tx1"/>
                </a:solidFill>
                <a:latin typeface="Calibri" pitchFamily="34" charset="0"/>
              </a:defRPr>
            </a:lvl7pPr>
            <a:lvl8pPr marL="3429000" indent="-228600" defTabSz="449263" eaLnBrk="0" fontAlgn="base" hangingPunct="0">
              <a:spcBef>
                <a:spcPct val="20000"/>
              </a:spcBef>
              <a:spcAft>
                <a:spcPct val="0"/>
              </a:spcAft>
              <a:buFont typeface="Arial"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chemeClr val="tx1"/>
                </a:solidFill>
                <a:latin typeface="Calibri" pitchFamily="34" charset="0"/>
              </a:defRPr>
            </a:lvl8pPr>
            <a:lvl9pPr marL="3886200" indent="-228600" defTabSz="449263" eaLnBrk="0" fontAlgn="base" hangingPunct="0">
              <a:spcBef>
                <a:spcPct val="20000"/>
              </a:spcBef>
              <a:spcAft>
                <a:spcPct val="0"/>
              </a:spcAft>
              <a:buFont typeface="Arial"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chemeClr val="tx1"/>
                </a:solidFill>
                <a:latin typeface="Calibri" pitchFamily="34" charset="0"/>
              </a:defRPr>
            </a:lvl9pPr>
          </a:lstStyle>
          <a:p>
            <a:pPr marL="0" indent="0" algn="just">
              <a:lnSpc>
                <a:spcPct val="93000"/>
              </a:lnSpc>
              <a:spcBef>
                <a:spcPts val="150"/>
              </a:spcBef>
              <a:buClr>
                <a:srgbClr val="CC0000"/>
              </a:buClr>
              <a:buFont typeface="Arial" pitchFamily="34" charset="0"/>
              <a:buNone/>
              <a:defRPr/>
            </a:pPr>
            <a:endParaRPr lang="en-GB" altLang="es-PE" sz="2000" dirty="0"/>
          </a:p>
          <a:p>
            <a:pPr marL="0" indent="0" algn="just">
              <a:lnSpc>
                <a:spcPct val="93000"/>
              </a:lnSpc>
              <a:spcBef>
                <a:spcPts val="150"/>
              </a:spcBef>
              <a:buClr>
                <a:srgbClr val="CC0000"/>
              </a:buClr>
              <a:buFont typeface="Arial" pitchFamily="34" charset="0"/>
              <a:buNone/>
              <a:defRPr/>
            </a:pPr>
            <a:r>
              <a:rPr lang="en-GB" altLang="es-PE" sz="2000" dirty="0">
                <a:latin typeface="Times New Roman" panose="02020603050405020304" pitchFamily="18" charset="0"/>
                <a:cs typeface="Times New Roman" panose="02020603050405020304" pitchFamily="18" charset="0"/>
              </a:rPr>
              <a:t>La </a:t>
            </a:r>
            <a:r>
              <a:rPr lang="en-GB" altLang="es-PE" sz="2000" dirty="0" err="1">
                <a:latin typeface="Times New Roman" panose="02020603050405020304" pitchFamily="18" charset="0"/>
                <a:cs typeface="Times New Roman" panose="02020603050405020304" pitchFamily="18" charset="0"/>
              </a:rPr>
              <a:t>administración</a:t>
            </a:r>
            <a:r>
              <a:rPr lang="en-GB" altLang="es-PE" sz="2000" dirty="0">
                <a:latin typeface="Times New Roman" panose="02020603050405020304" pitchFamily="18" charset="0"/>
                <a:cs typeface="Times New Roman" panose="02020603050405020304" pitchFamily="18" charset="0"/>
              </a:rPr>
              <a:t>, </a:t>
            </a:r>
            <a:r>
              <a:rPr lang="en-GB" altLang="es-PE" sz="2000" dirty="0" err="1">
                <a:latin typeface="Times New Roman" panose="02020603050405020304" pitchFamily="18" charset="0"/>
                <a:cs typeface="Times New Roman" panose="02020603050405020304" pitchFamily="18" charset="0"/>
              </a:rPr>
              <a:t>conservación</a:t>
            </a:r>
            <a:r>
              <a:rPr lang="en-GB" altLang="es-PE" sz="2000" dirty="0">
                <a:latin typeface="Times New Roman" panose="02020603050405020304" pitchFamily="18" charset="0"/>
                <a:cs typeface="Times New Roman" panose="02020603050405020304" pitchFamily="18" charset="0"/>
              </a:rPr>
              <a:t> y </a:t>
            </a:r>
            <a:r>
              <a:rPr lang="en-GB" altLang="es-PE" sz="2000" dirty="0" err="1">
                <a:latin typeface="Times New Roman" panose="02020603050405020304" pitchFamily="18" charset="0"/>
                <a:cs typeface="Times New Roman" panose="02020603050405020304" pitchFamily="18" charset="0"/>
              </a:rPr>
              <a:t>tutela</a:t>
            </a:r>
            <a:r>
              <a:rPr lang="en-GB" altLang="es-PE" sz="2000" dirty="0">
                <a:latin typeface="Times New Roman" panose="02020603050405020304" pitchFamily="18" charset="0"/>
                <a:cs typeface="Times New Roman" panose="02020603050405020304" pitchFamily="18" charset="0"/>
              </a:rPr>
              <a:t> de los </a:t>
            </a:r>
            <a:r>
              <a:rPr lang="en-GB" altLang="es-PE" sz="2000" dirty="0" err="1">
                <a:latin typeface="Times New Roman" panose="02020603050405020304" pitchFamily="18" charset="0"/>
                <a:cs typeface="Times New Roman" panose="02020603050405020304" pitchFamily="18" charset="0"/>
              </a:rPr>
              <a:t>bienes</a:t>
            </a:r>
            <a:r>
              <a:rPr lang="en-GB" altLang="es-PE" sz="2000" dirty="0">
                <a:latin typeface="Times New Roman" panose="02020603050405020304" pitchFamily="18" charset="0"/>
                <a:cs typeface="Times New Roman" panose="02020603050405020304" pitchFamily="18" charset="0"/>
              </a:rPr>
              <a:t> de </a:t>
            </a:r>
            <a:r>
              <a:rPr lang="en-GB" altLang="es-PE" sz="2000" dirty="0" err="1">
                <a:latin typeface="Times New Roman" panose="02020603050405020304" pitchFamily="18" charset="0"/>
                <a:cs typeface="Times New Roman" panose="02020603050405020304" pitchFamily="18" charset="0"/>
              </a:rPr>
              <a:t>dominio</a:t>
            </a:r>
            <a:r>
              <a:rPr lang="en-GB" altLang="es-PE" sz="2000" dirty="0">
                <a:latin typeface="Times New Roman" panose="02020603050405020304" pitchFamily="18" charset="0"/>
                <a:cs typeface="Times New Roman" panose="02020603050405020304" pitchFamily="18" charset="0"/>
              </a:rPr>
              <a:t> </a:t>
            </a:r>
            <a:r>
              <a:rPr lang="en-GB" altLang="es-PE" sz="2000" dirty="0" err="1">
                <a:latin typeface="Times New Roman" panose="02020603050405020304" pitchFamily="18" charset="0"/>
                <a:cs typeface="Times New Roman" panose="02020603050405020304" pitchFamily="18" charset="0"/>
              </a:rPr>
              <a:t>público</a:t>
            </a:r>
            <a:r>
              <a:rPr lang="en-GB" altLang="es-PE" sz="2000" dirty="0">
                <a:latin typeface="Times New Roman" panose="02020603050405020304" pitchFamily="18" charset="0"/>
                <a:cs typeface="Times New Roman" panose="02020603050405020304" pitchFamily="18" charset="0"/>
              </a:rPr>
              <a:t> compete a las entidades </a:t>
            </a:r>
            <a:r>
              <a:rPr lang="en-GB" altLang="es-PE" sz="2000" dirty="0" err="1">
                <a:latin typeface="Times New Roman" panose="02020603050405020304" pitchFamily="18" charset="0"/>
                <a:cs typeface="Times New Roman" panose="02020603050405020304" pitchFamily="18" charset="0"/>
              </a:rPr>
              <a:t>responsables</a:t>
            </a:r>
            <a:r>
              <a:rPr lang="en-GB" altLang="es-PE" sz="2000" dirty="0">
                <a:latin typeface="Times New Roman" panose="02020603050405020304" pitchFamily="18" charset="0"/>
                <a:cs typeface="Times New Roman" panose="02020603050405020304" pitchFamily="18" charset="0"/>
              </a:rPr>
              <a:t> de </a:t>
            </a:r>
            <a:r>
              <a:rPr lang="en-GB" altLang="es-PE" sz="2000" dirty="0" err="1">
                <a:latin typeface="Times New Roman" panose="02020603050405020304" pitchFamily="18" charset="0"/>
                <a:cs typeface="Times New Roman" panose="02020603050405020304" pitchFamily="18" charset="0"/>
              </a:rPr>
              <a:t>su</a:t>
            </a:r>
            <a:r>
              <a:rPr lang="en-GB" altLang="es-PE" sz="2000" dirty="0">
                <a:latin typeface="Times New Roman" panose="02020603050405020304" pitchFamily="18" charset="0"/>
                <a:cs typeface="Times New Roman" panose="02020603050405020304" pitchFamily="18" charset="0"/>
              </a:rPr>
              <a:t> </a:t>
            </a:r>
            <a:r>
              <a:rPr lang="en-GB" altLang="es-PE" sz="2000" dirty="0" err="1">
                <a:latin typeface="Times New Roman" panose="02020603050405020304" pitchFamily="18" charset="0"/>
                <a:cs typeface="Times New Roman" panose="02020603050405020304" pitchFamily="18" charset="0"/>
              </a:rPr>
              <a:t>uso</a:t>
            </a:r>
            <a:r>
              <a:rPr lang="en-GB" altLang="es-PE" sz="2000" dirty="0">
                <a:latin typeface="Times New Roman" panose="02020603050405020304" pitchFamily="18" charset="0"/>
                <a:cs typeface="Times New Roman" panose="02020603050405020304" pitchFamily="18" charset="0"/>
              </a:rPr>
              <a:t> o de la </a:t>
            </a:r>
            <a:r>
              <a:rPr lang="en-GB" altLang="es-PE" sz="2000" dirty="0" err="1">
                <a:latin typeface="Times New Roman" panose="02020603050405020304" pitchFamily="18" charset="0"/>
                <a:cs typeface="Times New Roman" panose="02020603050405020304" pitchFamily="18" charset="0"/>
              </a:rPr>
              <a:t>prestación</a:t>
            </a:r>
            <a:r>
              <a:rPr lang="en-GB" altLang="es-PE" sz="2000" dirty="0">
                <a:latin typeface="Times New Roman" panose="02020603050405020304" pitchFamily="18" charset="0"/>
                <a:cs typeface="Times New Roman" panose="02020603050405020304" pitchFamily="18" charset="0"/>
              </a:rPr>
              <a:t> del </a:t>
            </a:r>
            <a:r>
              <a:rPr lang="en-GB" altLang="es-PE" sz="2000" dirty="0" err="1">
                <a:latin typeface="Times New Roman" panose="02020603050405020304" pitchFamily="18" charset="0"/>
                <a:cs typeface="Times New Roman" panose="02020603050405020304" pitchFamily="18" charset="0"/>
              </a:rPr>
              <a:t>servicio</a:t>
            </a:r>
            <a:r>
              <a:rPr lang="en-GB" altLang="es-PE" sz="2000" dirty="0">
                <a:latin typeface="Times New Roman" panose="02020603050405020304" pitchFamily="18" charset="0"/>
                <a:cs typeface="Times New Roman" panose="02020603050405020304" pitchFamily="18" charset="0"/>
              </a:rPr>
              <a:t> </a:t>
            </a:r>
            <a:r>
              <a:rPr lang="en-GB" altLang="es-PE" sz="2000" dirty="0" err="1">
                <a:latin typeface="Times New Roman" panose="02020603050405020304" pitchFamily="18" charset="0"/>
                <a:cs typeface="Times New Roman" panose="02020603050405020304" pitchFamily="18" charset="0"/>
              </a:rPr>
              <a:t>público</a:t>
            </a:r>
            <a:r>
              <a:rPr lang="en-GB" altLang="es-PE" sz="2000" dirty="0">
                <a:latin typeface="Times New Roman" panose="02020603050405020304" pitchFamily="18" charset="0"/>
                <a:cs typeface="Times New Roman" panose="02020603050405020304" pitchFamily="18" charset="0"/>
              </a:rPr>
              <a:t> (Art. 41º del </a:t>
            </a:r>
            <a:r>
              <a:rPr lang="en-GB" altLang="es-PE" sz="2000" dirty="0" err="1" smtClean="0">
                <a:latin typeface="Times New Roman" panose="02020603050405020304" pitchFamily="18" charset="0"/>
                <a:cs typeface="Times New Roman" panose="02020603050405020304" pitchFamily="18" charset="0"/>
              </a:rPr>
              <a:t>Reglamento</a:t>
            </a:r>
            <a:r>
              <a:rPr lang="en-GB" altLang="es-PE" sz="2000" dirty="0" smtClean="0">
                <a:latin typeface="Times New Roman" panose="02020603050405020304" pitchFamily="18" charset="0"/>
                <a:cs typeface="Times New Roman" panose="02020603050405020304" pitchFamily="18" charset="0"/>
              </a:rPr>
              <a:t>, Ley Nº 26664 y </a:t>
            </a:r>
            <a:r>
              <a:rPr lang="en-GB" altLang="es-PE" sz="2000" dirty="0" err="1" smtClean="0">
                <a:latin typeface="Times New Roman" panose="02020603050405020304" pitchFamily="18" charset="0"/>
                <a:cs typeface="Times New Roman" panose="02020603050405020304" pitchFamily="18" charset="0"/>
              </a:rPr>
              <a:t>otras</a:t>
            </a:r>
            <a:r>
              <a:rPr lang="en-GB" altLang="es-PE" sz="2000" dirty="0" smtClean="0">
                <a:latin typeface="Times New Roman" panose="02020603050405020304" pitchFamily="18" charset="0"/>
                <a:cs typeface="Times New Roman" panose="02020603050405020304" pitchFamily="18" charset="0"/>
              </a:rPr>
              <a:t>), </a:t>
            </a:r>
            <a:r>
              <a:rPr lang="en-GB" altLang="es-PE" sz="2000" dirty="0">
                <a:latin typeface="Times New Roman" panose="02020603050405020304" pitchFamily="18" charset="0"/>
                <a:cs typeface="Times New Roman" panose="02020603050405020304" pitchFamily="18" charset="0"/>
              </a:rPr>
              <a:t>la </a:t>
            </a:r>
            <a:r>
              <a:rPr lang="en-GB" altLang="es-PE" sz="2000" dirty="0" err="1">
                <a:latin typeface="Times New Roman" panose="02020603050405020304" pitchFamily="18" charset="0"/>
                <a:cs typeface="Times New Roman" panose="02020603050405020304" pitchFamily="18" charset="0"/>
              </a:rPr>
              <a:t>cual</a:t>
            </a:r>
            <a:r>
              <a:rPr lang="en-GB" altLang="es-PE" sz="2000" dirty="0">
                <a:latin typeface="Times New Roman" panose="02020603050405020304" pitchFamily="18" charset="0"/>
                <a:cs typeface="Times New Roman" panose="02020603050405020304" pitchFamily="18" charset="0"/>
              </a:rPr>
              <a:t> </a:t>
            </a:r>
            <a:r>
              <a:rPr lang="en-GB" altLang="es-PE" sz="2000" dirty="0" err="1">
                <a:latin typeface="Times New Roman" panose="02020603050405020304" pitchFamily="18" charset="0"/>
                <a:cs typeface="Times New Roman" panose="02020603050405020304" pitchFamily="18" charset="0"/>
              </a:rPr>
              <a:t>puede</a:t>
            </a:r>
            <a:r>
              <a:rPr lang="en-GB" altLang="es-PE" sz="2000" dirty="0">
                <a:latin typeface="Times New Roman" panose="02020603050405020304" pitchFamily="18" charset="0"/>
                <a:cs typeface="Times New Roman" panose="02020603050405020304" pitchFamily="18" charset="0"/>
              </a:rPr>
              <a:t> ser </a:t>
            </a:r>
            <a:r>
              <a:rPr lang="en-GB" altLang="es-PE" sz="2000" dirty="0" err="1">
                <a:latin typeface="Times New Roman" panose="02020603050405020304" pitchFamily="18" charset="0"/>
                <a:cs typeface="Times New Roman" panose="02020603050405020304" pitchFamily="18" charset="0"/>
              </a:rPr>
              <a:t>ejercida</a:t>
            </a:r>
            <a:r>
              <a:rPr lang="en-GB" altLang="es-PE" sz="2000" dirty="0">
                <a:latin typeface="Times New Roman" panose="02020603050405020304" pitchFamily="18" charset="0"/>
                <a:cs typeface="Times New Roman" panose="02020603050405020304" pitchFamily="18" charset="0"/>
              </a:rPr>
              <a:t> de </a:t>
            </a:r>
            <a:r>
              <a:rPr lang="en-GB" altLang="es-PE" sz="2000" b="1" dirty="0" err="1">
                <a:latin typeface="Times New Roman" panose="02020603050405020304" pitchFamily="18" charset="0"/>
                <a:cs typeface="Times New Roman" panose="02020603050405020304" pitchFamily="18" charset="0"/>
              </a:rPr>
              <a:t>manera</a:t>
            </a:r>
            <a:r>
              <a:rPr lang="en-GB" altLang="es-PE" sz="2000" b="1" dirty="0">
                <a:latin typeface="Times New Roman" panose="02020603050405020304" pitchFamily="18" charset="0"/>
                <a:cs typeface="Times New Roman" panose="02020603050405020304" pitchFamily="18" charset="0"/>
              </a:rPr>
              <a:t> </a:t>
            </a:r>
            <a:r>
              <a:rPr lang="en-GB" altLang="es-PE" sz="2000" b="1" dirty="0" err="1">
                <a:latin typeface="Times New Roman" panose="02020603050405020304" pitchFamily="18" charset="0"/>
                <a:cs typeface="Times New Roman" panose="02020603050405020304" pitchFamily="18" charset="0"/>
              </a:rPr>
              <a:t>conjunta</a:t>
            </a:r>
            <a:r>
              <a:rPr lang="en-GB" altLang="es-PE" sz="2000" b="1" dirty="0">
                <a:latin typeface="Times New Roman" panose="02020603050405020304" pitchFamily="18" charset="0"/>
                <a:cs typeface="Times New Roman" panose="02020603050405020304" pitchFamily="18" charset="0"/>
              </a:rPr>
              <a:t> </a:t>
            </a:r>
            <a:r>
              <a:rPr lang="en-GB" altLang="es-PE" sz="2000" dirty="0">
                <a:latin typeface="Times New Roman" panose="02020603050405020304" pitchFamily="18" charset="0"/>
                <a:cs typeface="Times New Roman" panose="02020603050405020304" pitchFamily="18" charset="0"/>
              </a:rPr>
              <a:t>con la SBN (Art. 41-A).</a:t>
            </a:r>
          </a:p>
          <a:p>
            <a:pPr marL="0" indent="0" algn="just">
              <a:lnSpc>
                <a:spcPct val="93000"/>
              </a:lnSpc>
              <a:spcBef>
                <a:spcPts val="150"/>
              </a:spcBef>
              <a:buClr>
                <a:srgbClr val="CC0000"/>
              </a:buClr>
              <a:buFont typeface="Arial" pitchFamily="34" charset="0"/>
              <a:buNone/>
              <a:defRPr/>
            </a:pPr>
            <a:endParaRPr lang="en-GB" altLang="es-PE" sz="2000" dirty="0">
              <a:latin typeface="Times New Roman" panose="02020603050405020304" pitchFamily="18" charset="0"/>
              <a:cs typeface="Times New Roman" panose="02020603050405020304" pitchFamily="18" charset="0"/>
            </a:endParaRPr>
          </a:p>
          <a:p>
            <a:pPr marL="0" indent="0" algn="just">
              <a:lnSpc>
                <a:spcPct val="93000"/>
              </a:lnSpc>
              <a:spcBef>
                <a:spcPts val="150"/>
              </a:spcBef>
              <a:buClr>
                <a:srgbClr val="CC0000"/>
              </a:buClr>
              <a:buFont typeface="Arial" pitchFamily="34" charset="0"/>
              <a:buNone/>
              <a:defRPr/>
            </a:pPr>
            <a:r>
              <a:rPr lang="en-GB" altLang="es-PE" sz="2000" dirty="0">
                <a:latin typeface="Times New Roman" panose="02020603050405020304" pitchFamily="18" charset="0"/>
                <a:cs typeface="Times New Roman" panose="02020603050405020304" pitchFamily="18" charset="0"/>
              </a:rPr>
              <a:t>La SBN y la DICAPI </a:t>
            </a:r>
            <a:r>
              <a:rPr lang="en-GB" altLang="es-PE" sz="2000" dirty="0" err="1">
                <a:latin typeface="Times New Roman" panose="02020603050405020304" pitchFamily="18" charset="0"/>
                <a:cs typeface="Times New Roman" panose="02020603050405020304" pitchFamily="18" charset="0"/>
              </a:rPr>
              <a:t>deberán</a:t>
            </a:r>
            <a:r>
              <a:rPr lang="en-GB" altLang="es-PE" sz="2000" dirty="0">
                <a:latin typeface="Times New Roman" panose="02020603050405020304" pitchFamily="18" charset="0"/>
                <a:cs typeface="Times New Roman" panose="02020603050405020304" pitchFamily="18" charset="0"/>
              </a:rPr>
              <a:t> </a:t>
            </a:r>
            <a:r>
              <a:rPr lang="en-GB" altLang="es-PE" sz="2000" dirty="0" err="1">
                <a:latin typeface="Times New Roman" panose="02020603050405020304" pitchFamily="18" charset="0"/>
                <a:cs typeface="Times New Roman" panose="02020603050405020304" pitchFamily="18" charset="0"/>
              </a:rPr>
              <a:t>promover</a:t>
            </a:r>
            <a:r>
              <a:rPr lang="en-GB" altLang="es-PE" sz="2000" b="1" dirty="0">
                <a:latin typeface="Times New Roman" panose="02020603050405020304" pitchFamily="18" charset="0"/>
                <a:cs typeface="Times New Roman" panose="02020603050405020304" pitchFamily="18" charset="0"/>
              </a:rPr>
              <a:t>, </a:t>
            </a:r>
            <a:r>
              <a:rPr lang="en-GB" altLang="es-PE" sz="2000" dirty="0" err="1">
                <a:latin typeface="Times New Roman" panose="02020603050405020304" pitchFamily="18" charset="0"/>
                <a:cs typeface="Times New Roman" panose="02020603050405020304" pitchFamily="18" charset="0"/>
              </a:rPr>
              <a:t>conjuntamente</a:t>
            </a:r>
            <a:r>
              <a:rPr lang="en-GB" altLang="es-PE" sz="2000" dirty="0">
                <a:latin typeface="Times New Roman" panose="02020603050405020304" pitchFamily="18" charset="0"/>
                <a:cs typeface="Times New Roman" panose="02020603050405020304" pitchFamily="18" charset="0"/>
              </a:rPr>
              <a:t>, </a:t>
            </a:r>
            <a:r>
              <a:rPr lang="en-GB" altLang="es-PE" sz="2000" dirty="0" err="1">
                <a:latin typeface="Times New Roman" panose="02020603050405020304" pitchFamily="18" charset="0"/>
                <a:cs typeface="Times New Roman" panose="02020603050405020304" pitchFamily="18" charset="0"/>
              </a:rPr>
              <a:t>las</a:t>
            </a:r>
            <a:r>
              <a:rPr lang="en-GB" altLang="es-PE" sz="2000" dirty="0">
                <a:latin typeface="Times New Roman" panose="02020603050405020304" pitchFamily="18" charset="0"/>
                <a:cs typeface="Times New Roman" panose="02020603050405020304" pitchFamily="18" charset="0"/>
              </a:rPr>
              <a:t> </a:t>
            </a:r>
            <a:r>
              <a:rPr lang="en-GB" altLang="es-PE" sz="2000" dirty="0" err="1">
                <a:latin typeface="Times New Roman" panose="02020603050405020304" pitchFamily="18" charset="0"/>
                <a:cs typeface="Times New Roman" panose="02020603050405020304" pitchFamily="18" charset="0"/>
              </a:rPr>
              <a:t>acciones</a:t>
            </a:r>
            <a:r>
              <a:rPr lang="en-GB" altLang="es-PE" sz="2000" dirty="0">
                <a:latin typeface="Times New Roman" panose="02020603050405020304" pitchFamily="18" charset="0"/>
                <a:cs typeface="Times New Roman" panose="02020603050405020304" pitchFamily="18" charset="0"/>
              </a:rPr>
              <a:t> </a:t>
            </a:r>
            <a:r>
              <a:rPr lang="en-GB" altLang="es-PE" sz="2000" dirty="0" err="1">
                <a:latin typeface="Times New Roman" panose="02020603050405020304" pitchFamily="18" charset="0"/>
                <a:cs typeface="Times New Roman" panose="02020603050405020304" pitchFamily="18" charset="0"/>
              </a:rPr>
              <a:t>tendientes</a:t>
            </a:r>
            <a:r>
              <a:rPr lang="en-GB" altLang="es-PE" sz="2000" dirty="0">
                <a:latin typeface="Times New Roman" panose="02020603050405020304" pitchFamily="18" charset="0"/>
                <a:cs typeface="Times New Roman" panose="02020603050405020304" pitchFamily="18" charset="0"/>
              </a:rPr>
              <a:t> a la </a:t>
            </a:r>
            <a:r>
              <a:rPr lang="en-GB" altLang="es-PE" sz="2000" dirty="0" err="1">
                <a:latin typeface="Times New Roman" panose="02020603050405020304" pitchFamily="18" charset="0"/>
                <a:cs typeface="Times New Roman" panose="02020603050405020304" pitchFamily="18" charset="0"/>
              </a:rPr>
              <a:t>erradicación</a:t>
            </a:r>
            <a:r>
              <a:rPr lang="en-GB" altLang="es-PE" sz="2000" dirty="0">
                <a:latin typeface="Times New Roman" panose="02020603050405020304" pitchFamily="18" charset="0"/>
                <a:cs typeface="Times New Roman" panose="02020603050405020304" pitchFamily="18" charset="0"/>
              </a:rPr>
              <a:t> de </a:t>
            </a:r>
            <a:r>
              <a:rPr lang="en-GB" altLang="es-PE" sz="2000" dirty="0" err="1">
                <a:latin typeface="Times New Roman" panose="02020603050405020304" pitchFamily="18" charset="0"/>
                <a:cs typeface="Times New Roman" panose="02020603050405020304" pitchFamily="18" charset="0"/>
              </a:rPr>
              <a:t>las</a:t>
            </a:r>
            <a:r>
              <a:rPr lang="en-GB" altLang="es-PE" sz="2000" dirty="0">
                <a:latin typeface="Times New Roman" panose="02020603050405020304" pitchFamily="18" charset="0"/>
                <a:cs typeface="Times New Roman" panose="02020603050405020304" pitchFamily="18" charset="0"/>
              </a:rPr>
              <a:t> </a:t>
            </a:r>
            <a:r>
              <a:rPr lang="en-GB" altLang="es-PE" sz="2000" dirty="0" err="1">
                <a:latin typeface="Times New Roman" panose="02020603050405020304" pitchFamily="18" charset="0"/>
                <a:cs typeface="Times New Roman" panose="02020603050405020304" pitchFamily="18" charset="0"/>
              </a:rPr>
              <a:t>posesiones</a:t>
            </a:r>
            <a:r>
              <a:rPr lang="en-GB" altLang="es-PE" sz="2000" dirty="0">
                <a:latin typeface="Times New Roman" panose="02020603050405020304" pitchFamily="18" charset="0"/>
                <a:cs typeface="Times New Roman" panose="02020603050405020304" pitchFamily="18" charset="0"/>
              </a:rPr>
              <a:t> </a:t>
            </a:r>
            <a:r>
              <a:rPr lang="en-GB" altLang="es-PE" sz="2000" dirty="0" err="1">
                <a:latin typeface="Times New Roman" panose="02020603050405020304" pitchFamily="18" charset="0"/>
                <a:cs typeface="Times New Roman" panose="02020603050405020304" pitchFamily="18" charset="0"/>
              </a:rPr>
              <a:t>precarias</a:t>
            </a:r>
            <a:r>
              <a:rPr lang="en-GB" altLang="es-PE" sz="2000" dirty="0">
                <a:latin typeface="Times New Roman" panose="02020603050405020304" pitchFamily="18" charset="0"/>
                <a:cs typeface="Times New Roman" panose="02020603050405020304" pitchFamily="18" charset="0"/>
              </a:rPr>
              <a:t> </a:t>
            </a:r>
            <a:r>
              <a:rPr lang="en-GB" altLang="es-PE" sz="2000" dirty="0" err="1">
                <a:latin typeface="Times New Roman" panose="02020603050405020304" pitchFamily="18" charset="0"/>
                <a:cs typeface="Times New Roman" panose="02020603050405020304" pitchFamily="18" charset="0"/>
              </a:rPr>
              <a:t>ubicadas</a:t>
            </a:r>
            <a:r>
              <a:rPr lang="en-GB" altLang="es-PE" sz="2000" dirty="0">
                <a:latin typeface="Times New Roman" panose="02020603050405020304" pitchFamily="18" charset="0"/>
                <a:cs typeface="Times New Roman" panose="02020603050405020304" pitchFamily="18" charset="0"/>
              </a:rPr>
              <a:t> en la </a:t>
            </a:r>
            <a:r>
              <a:rPr lang="en-GB" altLang="es-PE" sz="2000" dirty="0" err="1">
                <a:latin typeface="Times New Roman" panose="02020603050405020304" pitchFamily="18" charset="0"/>
                <a:cs typeface="Times New Roman" panose="02020603050405020304" pitchFamily="18" charset="0"/>
              </a:rPr>
              <a:t>Zona</a:t>
            </a:r>
            <a:r>
              <a:rPr lang="en-GB" altLang="es-PE" sz="2000" dirty="0">
                <a:latin typeface="Times New Roman" panose="02020603050405020304" pitchFamily="18" charset="0"/>
                <a:cs typeface="Times New Roman" panose="02020603050405020304" pitchFamily="18" charset="0"/>
              </a:rPr>
              <a:t> de Playa </a:t>
            </a:r>
            <a:r>
              <a:rPr lang="en-GB" altLang="es-PE" sz="2000" dirty="0" err="1">
                <a:latin typeface="Times New Roman" panose="02020603050405020304" pitchFamily="18" charset="0"/>
                <a:cs typeface="Times New Roman" panose="02020603050405020304" pitchFamily="18" charset="0"/>
              </a:rPr>
              <a:t>Protegida</a:t>
            </a:r>
            <a:r>
              <a:rPr lang="en-GB" altLang="es-PE" sz="2000" dirty="0">
                <a:latin typeface="Times New Roman" panose="02020603050405020304" pitchFamily="18" charset="0"/>
                <a:cs typeface="Times New Roman" panose="02020603050405020304" pitchFamily="18" charset="0"/>
              </a:rPr>
              <a:t> (D.S. Nº </a:t>
            </a:r>
            <a:r>
              <a:rPr lang="en-GB" altLang="es-PE" sz="2000" dirty="0" smtClean="0">
                <a:latin typeface="Times New Roman" panose="02020603050405020304" pitchFamily="18" charset="0"/>
                <a:cs typeface="Times New Roman" panose="02020603050405020304" pitchFamily="18" charset="0"/>
              </a:rPr>
              <a:t>010-2008-VIVIENDA</a:t>
            </a:r>
            <a:r>
              <a:rPr lang="en-GB" altLang="es-PE" sz="2000" dirty="0">
                <a:latin typeface="Times New Roman" panose="02020603050405020304" pitchFamily="18" charset="0"/>
                <a:cs typeface="Times New Roman" panose="02020603050405020304" pitchFamily="18" charset="0"/>
              </a:rPr>
              <a:t>).</a:t>
            </a:r>
          </a:p>
          <a:p>
            <a:pPr marL="0" indent="0" algn="just">
              <a:lnSpc>
                <a:spcPct val="93000"/>
              </a:lnSpc>
              <a:spcBef>
                <a:spcPts val="150"/>
              </a:spcBef>
              <a:buClr>
                <a:srgbClr val="CC0000"/>
              </a:buClr>
              <a:buFont typeface="Arial" pitchFamily="34" charset="0"/>
              <a:buNone/>
              <a:defRPr/>
            </a:pPr>
            <a:endParaRPr lang="en-GB" altLang="es-PE" sz="2000" dirty="0"/>
          </a:p>
          <a:p>
            <a:pPr marL="0" indent="0" algn="just">
              <a:lnSpc>
                <a:spcPct val="93000"/>
              </a:lnSpc>
              <a:spcBef>
                <a:spcPts val="150"/>
              </a:spcBef>
              <a:buClr>
                <a:srgbClr val="CC0000"/>
              </a:buClr>
              <a:buFont typeface="Arial" pitchFamily="34" charset="0"/>
              <a:buNone/>
              <a:defRPr/>
            </a:pPr>
            <a:endParaRPr lang="en-GB" altLang="es-PE" sz="2000" dirty="0"/>
          </a:p>
          <a:p>
            <a:pPr marL="0" indent="0" algn="just">
              <a:lnSpc>
                <a:spcPct val="93000"/>
              </a:lnSpc>
              <a:spcBef>
                <a:spcPts val="150"/>
              </a:spcBef>
              <a:buClr>
                <a:srgbClr val="CC0000"/>
              </a:buClr>
              <a:buFontTx/>
              <a:buChar char="-"/>
              <a:defRPr/>
            </a:pPr>
            <a:endParaRPr lang="en-GB" altLang="es-PE" sz="2000" dirty="0"/>
          </a:p>
          <a:p>
            <a:pPr algn="just">
              <a:lnSpc>
                <a:spcPct val="93000"/>
              </a:lnSpc>
              <a:spcBef>
                <a:spcPts val="150"/>
              </a:spcBef>
              <a:buClr>
                <a:srgbClr val="CC0000"/>
              </a:buClr>
              <a:defRPr/>
            </a:pPr>
            <a:endParaRPr lang="en-GB" altLang="es-PE" sz="2400" b="1" dirty="0"/>
          </a:p>
        </p:txBody>
      </p:sp>
      <p:sp>
        <p:nvSpPr>
          <p:cNvPr id="21508" name="Rectangle 4"/>
          <p:cNvSpPr>
            <a:spLocks noChangeArrowheads="1"/>
          </p:cNvSpPr>
          <p:nvPr/>
        </p:nvSpPr>
        <p:spPr bwMode="auto">
          <a:xfrm>
            <a:off x="942976" y="649334"/>
            <a:ext cx="7309247"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s-ES" altLang="es-PE" sz="3300" b="1" dirty="0">
                <a:solidFill>
                  <a:srgbClr val="FF0000"/>
                </a:solidFill>
                <a:latin typeface="Times New Roman" panose="02020603050405020304" pitchFamily="18" charset="0"/>
                <a:cs typeface="Times New Roman" panose="02020603050405020304" pitchFamily="18" charset="0"/>
              </a:rPr>
              <a:t>Defensa y recuperación de los predios. Entidades competentes</a:t>
            </a:r>
          </a:p>
        </p:txBody>
      </p:sp>
      <p:pic>
        <p:nvPicPr>
          <p:cNvPr id="2150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3544" y="1860550"/>
            <a:ext cx="2758679"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3544" y="4192588"/>
            <a:ext cx="2758679"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7625813"/>
      </p:ext>
    </p:extLst>
  </p:cSld>
  <p:clrMapOvr>
    <a:masterClrMapping/>
  </p:clrMapOvr>
  <p:transition advClick="0">
    <p:cover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48577" y="1484784"/>
            <a:ext cx="8229600" cy="3240360"/>
          </a:xfrm>
        </p:spPr>
        <p:txBody>
          <a:bodyPr/>
          <a:lstStyle/>
          <a:p>
            <a:r>
              <a:rPr lang="es-MX" b="1" dirty="0" smtClean="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IV. FORMAS DE DEFENSA Y RECUPERACIÓN DE PREDIOS DEL ESTADO</a:t>
            </a:r>
            <a:endParaRPr lang="es-MX" b="1" dirty="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09457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0" y="365126"/>
            <a:ext cx="8515350" cy="1325563"/>
          </a:xfrm>
        </p:spPr>
        <p:txBody>
          <a:bodyPr>
            <a:noAutofit/>
          </a:bodyPr>
          <a:lstStyle/>
          <a:p>
            <a:r>
              <a:rPr lang="es-MX" b="1" dirty="0" smtClean="0">
                <a:solidFill>
                  <a:srgbClr val="CC3300"/>
                </a:solidFill>
                <a:latin typeface="Times New Roman" panose="02020603050405020304" pitchFamily="18" charset="0"/>
                <a:cs typeface="Times New Roman" panose="02020603050405020304" pitchFamily="18" charset="0"/>
              </a:rPr>
              <a:t>1. INTERVENCIONES EN FLAGRANCIA</a:t>
            </a:r>
            <a:endParaRPr lang="es-MX" b="1" dirty="0">
              <a:solidFill>
                <a:srgbClr val="CC3300"/>
              </a:solidFill>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p:txBody>
          <a:bodyPr>
            <a:normAutofit/>
          </a:bodyPr>
          <a:lstStyle/>
          <a:p>
            <a:pPr marL="0" indent="0">
              <a:buNone/>
            </a:pPr>
            <a:r>
              <a:rPr lang="es-MX" sz="2200" b="1" dirty="0" smtClean="0">
                <a:latin typeface="Times New Roman" panose="02020603050405020304" pitchFamily="18" charset="0"/>
                <a:cs typeface="Times New Roman" panose="02020603050405020304" pitchFamily="18" charset="0"/>
              </a:rPr>
              <a:t>Marco Legal</a:t>
            </a:r>
          </a:p>
          <a:p>
            <a:pPr algn="just"/>
            <a:r>
              <a:rPr lang="es-MX" sz="2200" dirty="0" smtClean="0">
                <a:latin typeface="Times New Roman" panose="02020603050405020304" pitchFamily="18" charset="0"/>
                <a:cs typeface="Times New Roman" panose="02020603050405020304" pitchFamily="18" charset="0"/>
              </a:rPr>
              <a:t>La Policía Nacional del Perú detiene, sin mandato judicial, a quien sorprenda en flagrante delito (Flagrancia delictiva, art. 259 del Código Procesal Penal).</a:t>
            </a:r>
          </a:p>
          <a:p>
            <a:pPr algn="just"/>
            <a:endParaRPr lang="es-MX" sz="2200" dirty="0" smtClean="0">
              <a:latin typeface="Times New Roman" panose="02020603050405020304" pitchFamily="18" charset="0"/>
              <a:cs typeface="Times New Roman" panose="02020603050405020304" pitchFamily="18" charset="0"/>
            </a:endParaRPr>
          </a:p>
          <a:p>
            <a:pPr marL="0" indent="0" algn="just">
              <a:buNone/>
            </a:pPr>
            <a:r>
              <a:rPr lang="es-MX" sz="2200" b="1" dirty="0" smtClean="0">
                <a:latin typeface="Times New Roman" panose="02020603050405020304" pitchFamily="18" charset="0"/>
                <a:cs typeface="Times New Roman" panose="02020603050405020304" pitchFamily="18" charset="0"/>
              </a:rPr>
              <a:t>Agentes intervinientes</a:t>
            </a:r>
          </a:p>
          <a:p>
            <a:pPr algn="just"/>
            <a:r>
              <a:rPr lang="es-MX" sz="2200" dirty="0" smtClean="0">
                <a:latin typeface="Times New Roman" panose="02020603050405020304" pitchFamily="18" charset="0"/>
                <a:cs typeface="Times New Roman" panose="02020603050405020304" pitchFamily="18" charset="0"/>
              </a:rPr>
              <a:t>Policía Nacional del Perú</a:t>
            </a:r>
          </a:p>
          <a:p>
            <a:pPr algn="just"/>
            <a:r>
              <a:rPr lang="es-MX" sz="2200" dirty="0" smtClean="0">
                <a:latin typeface="Times New Roman" panose="02020603050405020304" pitchFamily="18" charset="0"/>
                <a:cs typeface="Times New Roman" panose="02020603050405020304" pitchFamily="18" charset="0"/>
              </a:rPr>
              <a:t>Representante de la entidad estatal (opcional)</a:t>
            </a:r>
          </a:p>
          <a:p>
            <a:pPr algn="just"/>
            <a:r>
              <a:rPr lang="es-MX" sz="2200" dirty="0" smtClean="0">
                <a:latin typeface="Times New Roman" panose="02020603050405020304" pitchFamily="18" charset="0"/>
                <a:cs typeface="Times New Roman" panose="02020603050405020304" pitchFamily="18" charset="0"/>
              </a:rPr>
              <a:t>Representante del Ministerio Público (opcional)</a:t>
            </a:r>
          </a:p>
          <a:p>
            <a:pPr algn="just"/>
            <a:endParaRPr lang="es-MX" b="1" dirty="0" smtClean="0"/>
          </a:p>
          <a:p>
            <a:pPr algn="just"/>
            <a:endParaRPr lang="es-MX" b="1" dirty="0"/>
          </a:p>
        </p:txBody>
      </p:sp>
    </p:spTree>
    <p:extLst>
      <p:ext uri="{BB962C8B-B14F-4D97-AF65-F5344CB8AC3E}">
        <p14:creationId xmlns:p14="http://schemas.microsoft.com/office/powerpoint/2010/main" val="2004659430"/>
      </p:ext>
    </p:extLst>
  </p:cSld>
  <p:clrMapOvr>
    <a:masterClrMapping/>
  </p:clrMapOvr>
  <p:transition>
    <p:cover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1560" y="2564904"/>
            <a:ext cx="8229600" cy="3805237"/>
          </a:xfrm>
        </p:spPr>
        <p:txBody>
          <a:bodyPr>
            <a:normAutofit/>
          </a:bodyPr>
          <a:lstStyle/>
          <a:p>
            <a:pPr marL="0" indent="0" algn="ctr">
              <a:buFont typeface="Arial" panose="020B0604020202020204" pitchFamily="34" charset="0"/>
              <a:buNone/>
              <a:defRPr/>
            </a:pPr>
            <a:r>
              <a:rPr lang="es-PE" sz="4400" b="1" dirty="0" smtClean="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PROCURADURÍAS PÚBLICAS</a:t>
            </a:r>
            <a:endParaRPr lang="es-PE" sz="4400" b="1" dirty="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7314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solidFill>
                  <a:srgbClr val="CC3300"/>
                </a:solidFill>
                <a:latin typeface="Times New Roman" panose="02020603050405020304" pitchFamily="18" charset="0"/>
                <a:cs typeface="Times New Roman" panose="02020603050405020304" pitchFamily="18" charset="0"/>
              </a:rPr>
              <a:t>Intervención en Flagrancia</a:t>
            </a:r>
            <a:endParaRPr lang="es-MX" b="1" dirty="0">
              <a:solidFill>
                <a:srgbClr val="CC3300"/>
              </a:solidFill>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p:txBody>
          <a:bodyPr>
            <a:normAutofit/>
          </a:bodyPr>
          <a:lstStyle/>
          <a:p>
            <a:pPr marL="0" indent="0">
              <a:buNone/>
            </a:pPr>
            <a:r>
              <a:rPr lang="es-MX" sz="2600" b="1" dirty="0" smtClean="0">
                <a:latin typeface="Times New Roman" panose="02020603050405020304" pitchFamily="18" charset="0"/>
                <a:cs typeface="Times New Roman" panose="02020603050405020304" pitchFamily="18" charset="0"/>
              </a:rPr>
              <a:t>Beneficios</a:t>
            </a:r>
          </a:p>
          <a:p>
            <a:pPr marL="0" indent="0">
              <a:buNone/>
            </a:pPr>
            <a:endParaRPr lang="es-MX" sz="2600" b="1" dirty="0" smtClean="0">
              <a:latin typeface="Times New Roman" panose="02020603050405020304" pitchFamily="18" charset="0"/>
              <a:cs typeface="Times New Roman" panose="02020603050405020304" pitchFamily="18" charset="0"/>
            </a:endParaRPr>
          </a:p>
          <a:p>
            <a:r>
              <a:rPr lang="es-MX" sz="2600" dirty="0" smtClean="0">
                <a:latin typeface="Times New Roman" panose="02020603050405020304" pitchFamily="18" charset="0"/>
                <a:cs typeface="Times New Roman" panose="02020603050405020304" pitchFamily="18" charset="0"/>
              </a:rPr>
              <a:t>Es de oficio o a solicitud de parte</a:t>
            </a:r>
          </a:p>
          <a:p>
            <a:r>
              <a:rPr lang="es-MX" sz="2600" dirty="0" smtClean="0">
                <a:latin typeface="Times New Roman" panose="02020603050405020304" pitchFamily="18" charset="0"/>
                <a:cs typeface="Times New Roman" panose="02020603050405020304" pitchFamily="18" charset="0"/>
              </a:rPr>
              <a:t>No se requiere mandato judicial</a:t>
            </a:r>
          </a:p>
          <a:p>
            <a:r>
              <a:rPr lang="es-MX" sz="2600" dirty="0" smtClean="0">
                <a:latin typeface="Times New Roman" panose="02020603050405020304" pitchFamily="18" charset="0"/>
                <a:cs typeface="Times New Roman" panose="02020603050405020304" pitchFamily="18" charset="0"/>
              </a:rPr>
              <a:t>La expulsión del invasor es inmediata</a:t>
            </a:r>
          </a:p>
          <a:p>
            <a:r>
              <a:rPr lang="es-MX" sz="2600" dirty="0" smtClean="0">
                <a:latin typeface="Times New Roman" panose="02020603050405020304" pitchFamily="18" charset="0"/>
                <a:cs typeface="Times New Roman" panose="02020603050405020304" pitchFamily="18" charset="0"/>
              </a:rPr>
              <a:t>Permite la individualiación de los invasores y/o traficantes de terreno</a:t>
            </a:r>
          </a:p>
          <a:p>
            <a:r>
              <a:rPr lang="es-MX" sz="2600" dirty="0" smtClean="0">
                <a:latin typeface="Times New Roman" panose="02020603050405020304" pitchFamily="18" charset="0"/>
                <a:cs typeface="Times New Roman" panose="02020603050405020304" pitchFamily="18" charset="0"/>
              </a:rPr>
              <a:t>Es de bajo costo para el Estado</a:t>
            </a:r>
            <a:endParaRPr lang="es-MX"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6521459"/>
      </p:ext>
    </p:extLst>
  </p:cSld>
  <p:clrMapOvr>
    <a:masterClrMapping/>
  </p:clrMapOvr>
  <p:transition>
    <p:cover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908720"/>
            <a:ext cx="8229600" cy="1080120"/>
          </a:xfrm>
        </p:spPr>
        <p:txBody>
          <a:bodyPr>
            <a:normAutofit/>
          </a:bodyPr>
          <a:lstStyle/>
          <a:p>
            <a:pPr>
              <a:defRPr/>
            </a:pPr>
            <a:r>
              <a:rPr lang="es-MX" sz="3000" dirty="0" smtClean="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s-PE" sz="3000" b="1" dirty="0" smtClean="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RECUPERACIÓN EXTRAJUDICIAL </a:t>
            </a:r>
            <a:r>
              <a:rPr lang="es-PE" sz="3000" b="1" dirty="0">
                <a:solidFill>
                  <a:schemeClr val="tx1">
                    <a:lumMod val="75000"/>
                    <a:lumOff val="25000"/>
                  </a:schemeClr>
                </a:solidFill>
                <a:latin typeface="Times New Roman" panose="02020603050405020304" pitchFamily="18" charset="0"/>
                <a:cs typeface="Times New Roman" panose="02020603050405020304" pitchFamily="18" charset="0"/>
              </a:rPr>
              <a:t/>
            </a:r>
            <a:br>
              <a:rPr lang="es-PE" sz="3000" b="1" dirty="0">
                <a:solidFill>
                  <a:schemeClr val="tx1">
                    <a:lumMod val="75000"/>
                    <a:lumOff val="25000"/>
                  </a:schemeClr>
                </a:solidFill>
                <a:latin typeface="Times New Roman" panose="02020603050405020304" pitchFamily="18" charset="0"/>
                <a:cs typeface="Times New Roman" panose="02020603050405020304" pitchFamily="18" charset="0"/>
              </a:rPr>
            </a:br>
            <a:endParaRPr lang="es-MX" sz="3000" dirty="0">
              <a:latin typeface="Times New Roman" panose="02020603050405020304" pitchFamily="18" charset="0"/>
              <a:cs typeface="Times New Roman" panose="02020603050405020304" pitchFamily="18" charset="0"/>
            </a:endParaRPr>
          </a:p>
        </p:txBody>
      </p:sp>
      <p:sp>
        <p:nvSpPr>
          <p:cNvPr id="3" name="2 Subtítulo"/>
          <p:cNvSpPr>
            <a:spLocks noGrp="1"/>
          </p:cNvSpPr>
          <p:nvPr>
            <p:ph idx="1"/>
          </p:nvPr>
        </p:nvSpPr>
        <p:spPr>
          <a:xfrm>
            <a:off x="457200" y="2132856"/>
            <a:ext cx="8229600" cy="3993307"/>
          </a:xfrm>
        </p:spPr>
        <p:txBody>
          <a:bodyPr>
            <a:noAutofit/>
          </a:bodyPr>
          <a:lstStyle/>
          <a:p>
            <a:pPr>
              <a:buFont typeface="Arial" panose="020B0604020202020204" pitchFamily="34" charset="0"/>
              <a:buNone/>
              <a:defRPr/>
            </a:pPr>
            <a:r>
              <a:rPr lang="es-PE" sz="2600" b="1" dirty="0" smtClean="0">
                <a:solidFill>
                  <a:schemeClr val="tx1">
                    <a:lumMod val="75000"/>
                    <a:lumOff val="25000"/>
                  </a:schemeClr>
                </a:solidFill>
                <a:latin typeface="Times New Roman" panose="02020603050405020304" pitchFamily="18" charset="0"/>
                <a:cs typeface="Times New Roman" panose="02020603050405020304" pitchFamily="18" charset="0"/>
              </a:rPr>
              <a:t>Marco Legal</a:t>
            </a:r>
          </a:p>
          <a:p>
            <a:pPr>
              <a:defRPr/>
            </a:pPr>
            <a:r>
              <a:rPr lang="es-PE" sz="2600" dirty="0" smtClean="0">
                <a:solidFill>
                  <a:schemeClr val="tx1">
                    <a:lumMod val="75000"/>
                    <a:lumOff val="25000"/>
                  </a:schemeClr>
                </a:solidFill>
                <a:latin typeface="Times New Roman" panose="02020603050405020304" pitchFamily="18" charset="0"/>
                <a:cs typeface="Times New Roman" panose="02020603050405020304" pitchFamily="18" charset="0"/>
              </a:rPr>
              <a:t>Ley 30230 </a:t>
            </a:r>
          </a:p>
          <a:p>
            <a:pPr>
              <a:defRPr/>
            </a:pPr>
            <a:r>
              <a:rPr lang="es-PE" sz="2600" dirty="0" smtClean="0">
                <a:solidFill>
                  <a:schemeClr val="tx1">
                    <a:lumMod val="75000"/>
                    <a:lumOff val="25000"/>
                  </a:schemeClr>
                </a:solidFill>
                <a:latin typeface="Times New Roman" panose="02020603050405020304" pitchFamily="18" charset="0"/>
                <a:cs typeface="Times New Roman" panose="02020603050405020304" pitchFamily="18" charset="0"/>
              </a:rPr>
              <a:t>(Protocolo de la PNP)</a:t>
            </a:r>
          </a:p>
          <a:p>
            <a:pPr marL="0" indent="0">
              <a:buNone/>
              <a:defRPr/>
            </a:pPr>
            <a:endParaRPr lang="es-PE" sz="26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pPr marL="0" indent="0">
              <a:buNone/>
              <a:defRPr/>
            </a:pPr>
            <a:r>
              <a:rPr lang="es-PE" sz="2600" b="1" dirty="0" smtClean="0">
                <a:solidFill>
                  <a:schemeClr val="tx1">
                    <a:lumMod val="75000"/>
                    <a:lumOff val="25000"/>
                  </a:schemeClr>
                </a:solidFill>
                <a:latin typeface="Times New Roman" panose="02020603050405020304" pitchFamily="18" charset="0"/>
                <a:cs typeface="Times New Roman" panose="02020603050405020304" pitchFamily="18" charset="0"/>
              </a:rPr>
              <a:t>Agentes intervinientes</a:t>
            </a:r>
          </a:p>
          <a:p>
            <a:pPr>
              <a:defRPr/>
            </a:pPr>
            <a:r>
              <a:rPr lang="es-PE" sz="2600" dirty="0" smtClean="0">
                <a:solidFill>
                  <a:schemeClr val="tx1">
                    <a:lumMod val="75000"/>
                    <a:lumOff val="25000"/>
                  </a:schemeClr>
                </a:solidFill>
                <a:latin typeface="Times New Roman" panose="02020603050405020304" pitchFamily="18" charset="0"/>
                <a:cs typeface="Times New Roman" panose="02020603050405020304" pitchFamily="18" charset="0"/>
              </a:rPr>
              <a:t>Policía Nacional del Perú</a:t>
            </a:r>
          </a:p>
          <a:p>
            <a:pPr>
              <a:defRPr/>
            </a:pPr>
            <a:r>
              <a:rPr lang="es-PE" sz="2600" dirty="0" smtClean="0">
                <a:solidFill>
                  <a:schemeClr val="tx1">
                    <a:lumMod val="75000"/>
                    <a:lumOff val="25000"/>
                  </a:schemeClr>
                </a:solidFill>
                <a:latin typeface="Times New Roman" panose="02020603050405020304" pitchFamily="18" charset="0"/>
                <a:cs typeface="Times New Roman" panose="02020603050405020304" pitchFamily="18" charset="0"/>
              </a:rPr>
              <a:t>Procurador Público de la entidad estatal</a:t>
            </a:r>
          </a:p>
          <a:p>
            <a:pPr>
              <a:defRPr/>
            </a:pPr>
            <a:r>
              <a:rPr lang="es-PE" sz="2600" dirty="0" smtClean="0">
                <a:solidFill>
                  <a:schemeClr val="tx1">
                    <a:lumMod val="75000"/>
                    <a:lumOff val="25000"/>
                  </a:schemeClr>
                </a:solidFill>
                <a:latin typeface="Times New Roman" panose="02020603050405020304" pitchFamily="18" charset="0"/>
                <a:cs typeface="Times New Roman" panose="02020603050405020304" pitchFamily="18" charset="0"/>
              </a:rPr>
              <a:t>Repesentante del Ministerio Público (opcional)</a:t>
            </a:r>
          </a:p>
          <a:p>
            <a:pPr marL="0" indent="0">
              <a:buNone/>
              <a:defRPr/>
            </a:pPr>
            <a:endParaRPr lang="es-PE" b="1" dirty="0" smtClean="0">
              <a:solidFill>
                <a:schemeClr val="tx1">
                  <a:lumMod val="75000"/>
                  <a:lumOff val="25000"/>
                </a:schemeClr>
              </a:solidFill>
              <a:latin typeface="+mj-lt"/>
            </a:endParaRPr>
          </a:p>
          <a:p>
            <a:pPr>
              <a:buFont typeface="Arial" panose="020B0604020202020204" pitchFamily="34" charset="0"/>
              <a:buNone/>
              <a:defRPr/>
            </a:pPr>
            <a:endParaRPr lang="es-PE" dirty="0">
              <a:solidFill>
                <a:schemeClr val="tx1">
                  <a:lumMod val="75000"/>
                  <a:lumOff val="25000"/>
                </a:schemeClr>
              </a:solidFill>
              <a:latin typeface="+mj-lt"/>
            </a:endParaRPr>
          </a:p>
          <a:p>
            <a:pPr>
              <a:buFont typeface="Arial" panose="020B0604020202020204" pitchFamily="34" charset="0"/>
              <a:buNone/>
              <a:defRPr/>
            </a:pPr>
            <a:endParaRPr lang="es-PE" dirty="0" smtClean="0">
              <a:solidFill>
                <a:schemeClr val="tx1">
                  <a:lumMod val="75000"/>
                  <a:lumOff val="25000"/>
                </a:schemeClr>
              </a:solidFill>
              <a:latin typeface="+mj-lt"/>
            </a:endParaRPr>
          </a:p>
          <a:p>
            <a:pPr>
              <a:buFont typeface="Arial" panose="020B0604020202020204" pitchFamily="34" charset="0"/>
              <a:buNone/>
              <a:defRPr/>
            </a:pPr>
            <a:endParaRPr lang="es-PE" dirty="0">
              <a:solidFill>
                <a:schemeClr val="tx1">
                  <a:lumMod val="75000"/>
                  <a:lumOff val="25000"/>
                </a:schemeClr>
              </a:solidFill>
              <a:latin typeface="+mj-lt"/>
            </a:endParaRPr>
          </a:p>
          <a:p>
            <a:pPr>
              <a:buFont typeface="Arial" panose="020B0604020202020204" pitchFamily="34" charset="0"/>
              <a:buNone/>
              <a:defRPr/>
            </a:pPr>
            <a:endParaRPr lang="es-PE" dirty="0" smtClean="0">
              <a:solidFill>
                <a:schemeClr val="tx1">
                  <a:lumMod val="75000"/>
                  <a:lumOff val="25000"/>
                </a:schemeClr>
              </a:solidFill>
              <a:latin typeface="+mj-lt"/>
            </a:endParaRPr>
          </a:p>
          <a:p>
            <a:pPr>
              <a:buFont typeface="Arial" panose="020B0604020202020204" pitchFamily="34" charset="0"/>
              <a:buNone/>
              <a:defRPr/>
            </a:pPr>
            <a:endParaRPr lang="es-PE" dirty="0" smtClean="0">
              <a:solidFill>
                <a:schemeClr val="tx1">
                  <a:lumMod val="75000"/>
                  <a:lumOff val="25000"/>
                </a:schemeClr>
              </a:solidFill>
              <a:latin typeface="+mj-lt"/>
            </a:endParaRPr>
          </a:p>
          <a:p>
            <a:pPr algn="l">
              <a:buFont typeface="Arial" panose="020B0604020202020204" pitchFamily="34" charset="0"/>
              <a:buNone/>
              <a:defRPr/>
            </a:pPr>
            <a:r>
              <a:rPr lang="es-PE" dirty="0" smtClean="0">
                <a:solidFill>
                  <a:srgbClr val="002060"/>
                </a:solidFill>
                <a:latin typeface="+mj-lt"/>
              </a:rPr>
              <a:t>Dr. Luis Enrique Navarro Merino</a:t>
            </a:r>
          </a:p>
          <a:p>
            <a:pPr algn="l">
              <a:buFont typeface="Arial" panose="020B0604020202020204" pitchFamily="34" charset="0"/>
              <a:buNone/>
              <a:defRPr/>
            </a:pPr>
            <a:r>
              <a:rPr lang="es-PE" dirty="0" smtClean="0">
                <a:solidFill>
                  <a:srgbClr val="002060"/>
                </a:solidFill>
                <a:latin typeface="+mj-lt"/>
              </a:rPr>
              <a:t>Procurador Público</a:t>
            </a:r>
            <a:endParaRPr lang="es-PE" dirty="0">
              <a:solidFill>
                <a:srgbClr val="002060"/>
              </a:solidFill>
              <a:latin typeface="+mj-lt"/>
            </a:endParaRPr>
          </a:p>
        </p:txBody>
      </p:sp>
    </p:spTree>
    <p:extLst>
      <p:ext uri="{BB962C8B-B14F-4D97-AF65-F5344CB8AC3E}">
        <p14:creationId xmlns:p14="http://schemas.microsoft.com/office/powerpoint/2010/main" val="9866827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10394" y="260648"/>
            <a:ext cx="6003131" cy="712788"/>
          </a:xfrm>
        </p:spPr>
        <p:txBody>
          <a:bodyPr>
            <a:normAutofit/>
          </a:bodyPr>
          <a:lstStyle/>
          <a:p>
            <a:pPr algn="ctr">
              <a:defRPr/>
            </a:pPr>
            <a:r>
              <a:rPr lang="es-PE" b="1" dirty="0" smtClean="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LEY 30230</a:t>
            </a:r>
            <a:endParaRPr lang="es-PE" b="1" dirty="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a:xfrm>
            <a:off x="395536" y="1124744"/>
            <a:ext cx="7632848" cy="5976938"/>
          </a:xfrm>
        </p:spPr>
        <p:txBody>
          <a:bodyPr>
            <a:normAutofit fontScale="32500" lnSpcReduction="20000"/>
          </a:bodyPr>
          <a:lstStyle/>
          <a:p>
            <a:pPr marL="0" indent="0">
              <a:buNone/>
              <a:defRPr/>
            </a:pPr>
            <a:r>
              <a:rPr lang="es-PE" sz="5500" b="1" dirty="0">
                <a:latin typeface="Times New Roman" panose="02020603050405020304" pitchFamily="18" charset="0"/>
                <a:cs typeface="Times New Roman" panose="02020603050405020304" pitchFamily="18" charset="0"/>
              </a:rPr>
              <a:t>Articulo </a:t>
            </a:r>
            <a:r>
              <a:rPr lang="es-PE" sz="5500" b="1" dirty="0" smtClean="0">
                <a:latin typeface="Times New Roman" panose="02020603050405020304" pitchFamily="18" charset="0"/>
                <a:cs typeface="Times New Roman" panose="02020603050405020304" pitchFamily="18" charset="0"/>
              </a:rPr>
              <a:t>65.- </a:t>
            </a:r>
            <a:r>
              <a:rPr lang="es-PE" sz="5500" b="1" dirty="0">
                <a:latin typeface="Times New Roman" panose="02020603050405020304" pitchFamily="18" charset="0"/>
                <a:cs typeface="Times New Roman" panose="02020603050405020304" pitchFamily="18" charset="0"/>
              </a:rPr>
              <a:t>Recuperación extrajudicial de predios de propiedad estatal</a:t>
            </a:r>
            <a:endParaRPr lang="es-PE" sz="5500" dirty="0">
              <a:latin typeface="Times New Roman" panose="02020603050405020304" pitchFamily="18" charset="0"/>
              <a:cs typeface="Times New Roman" panose="02020603050405020304" pitchFamily="18" charset="0"/>
            </a:endParaRPr>
          </a:p>
          <a:p>
            <a:pPr marL="0" indent="0" algn="just">
              <a:buNone/>
              <a:defRPr/>
            </a:pPr>
            <a:r>
              <a:rPr lang="es-PE" sz="4900" dirty="0">
                <a:latin typeface="Times New Roman" panose="02020603050405020304" pitchFamily="18" charset="0"/>
                <a:cs typeface="Times New Roman" panose="02020603050405020304" pitchFamily="18" charset="0"/>
              </a:rPr>
              <a:t>Las entidades del Gobierno Nacional, Gobiernos Regionales o Gobiernos Locales, a través de </a:t>
            </a:r>
            <a:r>
              <a:rPr lang="es-PE" sz="4900" dirty="0" smtClean="0">
                <a:latin typeface="Times New Roman" panose="02020603050405020304" pitchFamily="18" charset="0"/>
                <a:cs typeface="Times New Roman" panose="02020603050405020304" pitchFamily="18" charset="0"/>
              </a:rPr>
              <a:t>sus Procuradurías </a:t>
            </a:r>
            <a:r>
              <a:rPr lang="es-PE" sz="4900" dirty="0">
                <a:latin typeface="Times New Roman" panose="02020603050405020304" pitchFamily="18" charset="0"/>
                <a:cs typeface="Times New Roman" panose="02020603050405020304" pitchFamily="18" charset="0"/>
              </a:rPr>
              <a:t>Públicas o </a:t>
            </a:r>
            <a:r>
              <a:rPr lang="es-PE" sz="4900" u="sng" dirty="0">
                <a:latin typeface="Times New Roman" panose="02020603050405020304" pitchFamily="18" charset="0"/>
                <a:cs typeface="Times New Roman" panose="02020603050405020304" pitchFamily="18" charset="0"/>
              </a:rPr>
              <a:t>quienes hagan sus veces </a:t>
            </a:r>
            <a:r>
              <a:rPr lang="es-PE" sz="4900" dirty="0">
                <a:latin typeface="Times New Roman" panose="02020603050405020304" pitchFamily="18" charset="0"/>
                <a:cs typeface="Times New Roman" panose="02020603050405020304" pitchFamily="18" charset="0"/>
              </a:rPr>
              <a:t>deben repeler todo tipo de invasiones u ocupaciones ilegales que se realicen en los predios bajo su </a:t>
            </a:r>
            <a:r>
              <a:rPr lang="es-PE" sz="4900" u="sng" dirty="0">
                <a:latin typeface="Times New Roman" panose="02020603050405020304" pitchFamily="18" charset="0"/>
                <a:cs typeface="Times New Roman" panose="02020603050405020304" pitchFamily="18" charset="0"/>
              </a:rPr>
              <a:t>competencia, administración o de su propiedad</a:t>
            </a:r>
            <a:r>
              <a:rPr lang="es-PE" sz="4900" dirty="0">
                <a:latin typeface="Times New Roman" panose="02020603050405020304" pitchFamily="18" charset="0"/>
                <a:cs typeface="Times New Roman" panose="02020603050405020304" pitchFamily="18" charset="0"/>
              </a:rPr>
              <a:t>, </a:t>
            </a:r>
            <a:r>
              <a:rPr lang="es-PE" sz="4900" u="sng" dirty="0">
                <a:latin typeface="Times New Roman" panose="02020603050405020304" pitchFamily="18" charset="0"/>
                <a:cs typeface="Times New Roman" panose="02020603050405020304" pitchFamily="18" charset="0"/>
              </a:rPr>
              <a:t>inscritos o no </a:t>
            </a:r>
            <a:r>
              <a:rPr lang="es-PE" sz="4900" dirty="0">
                <a:latin typeface="Times New Roman" panose="02020603050405020304" pitchFamily="18" charset="0"/>
                <a:cs typeface="Times New Roman" panose="02020603050405020304" pitchFamily="18" charset="0"/>
              </a:rPr>
              <a:t>en el Registro de Predios o en el Sistema de Información Nacional de Bienes Estatales - SINABIP; y recuperar extrajudicialmente el predio, </a:t>
            </a:r>
            <a:r>
              <a:rPr lang="es-PE" sz="4900" u="sng" dirty="0">
                <a:latin typeface="Times New Roman" panose="02020603050405020304" pitchFamily="18" charset="0"/>
                <a:cs typeface="Times New Roman" panose="02020603050405020304" pitchFamily="18" charset="0"/>
              </a:rPr>
              <a:t>cuando tengan </a:t>
            </a:r>
            <a:r>
              <a:rPr lang="es-PE" sz="4900" u="sng" dirty="0" smtClean="0">
                <a:latin typeface="Times New Roman" panose="02020603050405020304" pitchFamily="18" charset="0"/>
                <a:cs typeface="Times New Roman" panose="02020603050405020304" pitchFamily="18" charset="0"/>
              </a:rPr>
              <a:t>conocimiento de </a:t>
            </a:r>
            <a:r>
              <a:rPr lang="es-PE" sz="4900" u="sng" dirty="0">
                <a:latin typeface="Times New Roman" panose="02020603050405020304" pitchFamily="18" charset="0"/>
                <a:cs typeface="Times New Roman" panose="02020603050405020304" pitchFamily="18" charset="0"/>
              </a:rPr>
              <a:t>dichas  invasiones u ocupaciones</a:t>
            </a:r>
            <a:r>
              <a:rPr lang="es-PE" sz="4900" dirty="0">
                <a:latin typeface="Times New Roman" panose="02020603050405020304" pitchFamily="18" charset="0"/>
                <a:cs typeface="Times New Roman" panose="02020603050405020304" pitchFamily="18" charset="0"/>
              </a:rPr>
              <a:t>, para lo cual requerirán el auxilio de la Policía Nacional del Perú, bajo responsabilidad.</a:t>
            </a:r>
          </a:p>
          <a:p>
            <a:pPr marL="0" indent="0" algn="just">
              <a:buNone/>
              <a:defRPr/>
            </a:pPr>
            <a:r>
              <a:rPr lang="es-PE" sz="4900" u="sng" dirty="0">
                <a:latin typeface="Times New Roman" panose="02020603050405020304" pitchFamily="18" charset="0"/>
                <a:cs typeface="Times New Roman" panose="02020603050405020304" pitchFamily="18" charset="0"/>
              </a:rPr>
              <a:t>Si los organismos estatales omiten ejercer la recuperación extrajudicial</a:t>
            </a:r>
            <a:r>
              <a:rPr lang="es-PE" sz="4900" dirty="0">
                <a:latin typeface="Times New Roman" panose="02020603050405020304" pitchFamily="18" charset="0"/>
                <a:cs typeface="Times New Roman" panose="02020603050405020304" pitchFamily="18" charset="0"/>
              </a:rPr>
              <a:t>, </a:t>
            </a:r>
            <a:r>
              <a:rPr lang="es-PE" sz="4900" dirty="0" smtClean="0">
                <a:latin typeface="Times New Roman" panose="02020603050405020304" pitchFamily="18" charset="0"/>
                <a:cs typeface="Times New Roman" panose="02020603050405020304" pitchFamily="18" charset="0"/>
              </a:rPr>
              <a:t>la Superintendencia </a:t>
            </a:r>
            <a:r>
              <a:rPr lang="es-PE" sz="4900" dirty="0">
                <a:latin typeface="Times New Roman" panose="02020603050405020304" pitchFamily="18" charset="0"/>
                <a:cs typeface="Times New Roman" panose="02020603050405020304" pitchFamily="18" charset="0"/>
              </a:rPr>
              <a:t>Nacional de Bienes Estatales - SBN, en su condición de ente Rector del Sistema </a:t>
            </a:r>
            <a:r>
              <a:rPr lang="es-PE" sz="4900" dirty="0" smtClean="0">
                <a:latin typeface="Times New Roman" panose="02020603050405020304" pitchFamily="18" charset="0"/>
                <a:cs typeface="Times New Roman" panose="02020603050405020304" pitchFamily="18" charset="0"/>
              </a:rPr>
              <a:t>Nacional </a:t>
            </a:r>
            <a:r>
              <a:rPr lang="es-PE" sz="4900" dirty="0">
                <a:latin typeface="Times New Roman" panose="02020603050405020304" pitchFamily="18" charset="0"/>
                <a:cs typeface="Times New Roman" panose="02020603050405020304" pitchFamily="18" charset="0"/>
              </a:rPr>
              <a:t>de Bienes Estatales - SNBE, </a:t>
            </a:r>
            <a:r>
              <a:rPr lang="es-PE" sz="4900" u="sng" dirty="0">
                <a:latin typeface="Times New Roman" panose="02020603050405020304" pitchFamily="18" charset="0"/>
                <a:cs typeface="Times New Roman" panose="02020603050405020304" pitchFamily="18" charset="0"/>
              </a:rPr>
              <a:t>requerirá al Titular del organismo para que inicie, bajo responsabilidad</a:t>
            </a:r>
            <a:r>
              <a:rPr lang="es-PE" sz="4900" dirty="0">
                <a:latin typeface="Times New Roman" panose="02020603050405020304" pitchFamily="18" charset="0"/>
                <a:cs typeface="Times New Roman" panose="02020603050405020304" pitchFamily="18" charset="0"/>
              </a:rPr>
              <a:t>, la recuperación dentro del término de cinco (5) días hábiles de notificado el requerimiento.</a:t>
            </a:r>
          </a:p>
          <a:p>
            <a:pPr marL="0" indent="0" algn="just">
              <a:buNone/>
              <a:defRPr/>
            </a:pPr>
            <a:r>
              <a:rPr lang="es-PE" sz="4900" dirty="0">
                <a:latin typeface="Times New Roman" panose="02020603050405020304" pitchFamily="18" charset="0"/>
                <a:cs typeface="Times New Roman" panose="02020603050405020304" pitchFamily="18" charset="0"/>
              </a:rPr>
              <a:t>Vencido este plazo y verificada la inacción, la Procuraduria Pública de la SBN iniciará o continuará las acciones de recuperación extrajudicial.</a:t>
            </a:r>
          </a:p>
          <a:p>
            <a:pPr marL="0" indent="0" algn="just">
              <a:buNone/>
              <a:defRPr/>
            </a:pPr>
            <a:r>
              <a:rPr lang="es-PE" sz="4900" dirty="0">
                <a:latin typeface="Times New Roman" panose="02020603050405020304" pitchFamily="18" charset="0"/>
                <a:cs typeface="Times New Roman" panose="02020603050405020304" pitchFamily="18" charset="0"/>
              </a:rPr>
              <a:t>No procede la aplicación de los mecanismos de defensa posesoria establecidos en los artículos </a:t>
            </a:r>
            <a:r>
              <a:rPr lang="es-PE" sz="4900" dirty="0" smtClean="0">
                <a:latin typeface="Times New Roman" panose="02020603050405020304" pitchFamily="18" charset="0"/>
                <a:cs typeface="Times New Roman" panose="02020603050405020304" pitchFamily="18" charset="0"/>
              </a:rPr>
              <a:t>920  y </a:t>
            </a:r>
            <a:r>
              <a:rPr lang="es-PE" sz="4900" dirty="0">
                <a:latin typeface="Times New Roman" panose="02020603050405020304" pitchFamily="18" charset="0"/>
                <a:cs typeface="Times New Roman" panose="02020603050405020304" pitchFamily="18" charset="0"/>
              </a:rPr>
              <a:t>921 del Código Civil en favor de los invasores u ocupantes ilegales de predios bajo competencia</a:t>
            </a:r>
            <a:r>
              <a:rPr lang="es-PE" sz="4900" dirty="0" smtClean="0">
                <a:latin typeface="Times New Roman" panose="02020603050405020304" pitchFamily="18" charset="0"/>
                <a:cs typeface="Times New Roman" panose="02020603050405020304" pitchFamily="18" charset="0"/>
              </a:rPr>
              <a:t>,  administración </a:t>
            </a:r>
            <a:r>
              <a:rPr lang="es-PE" sz="4900" dirty="0">
                <a:latin typeface="Times New Roman" panose="02020603050405020304" pitchFamily="18" charset="0"/>
                <a:cs typeface="Times New Roman" panose="02020603050405020304" pitchFamily="18" charset="0"/>
              </a:rPr>
              <a:t>propiedad del Gobierno Nacional, </a:t>
            </a:r>
            <a:r>
              <a:rPr lang="es-PE" sz="4900" dirty="0" smtClean="0">
                <a:latin typeface="Times New Roman" panose="02020603050405020304" pitchFamily="18" charset="0"/>
                <a:cs typeface="Times New Roman" panose="02020603050405020304" pitchFamily="18" charset="0"/>
              </a:rPr>
              <a:t> Gobiernas </a:t>
            </a:r>
            <a:r>
              <a:rPr lang="es-PE" sz="4900" dirty="0">
                <a:latin typeface="Times New Roman" panose="02020603050405020304" pitchFamily="18" charset="0"/>
                <a:cs typeface="Times New Roman" panose="02020603050405020304" pitchFamily="18" charset="0"/>
              </a:rPr>
              <a:t>Regionales o Gobiernos Locales; </a:t>
            </a:r>
            <a:r>
              <a:rPr lang="es-PE" sz="4900" dirty="0" smtClean="0">
                <a:latin typeface="Times New Roman" panose="02020603050405020304" pitchFamily="18" charset="0"/>
                <a:cs typeface="Times New Roman" panose="02020603050405020304" pitchFamily="18" charset="0"/>
              </a:rPr>
              <a:t>toda controversia </a:t>
            </a:r>
            <a:r>
              <a:rPr lang="es-PE" sz="4900" dirty="0">
                <a:latin typeface="Times New Roman" panose="02020603050405020304" pitchFamily="18" charset="0"/>
                <a:cs typeface="Times New Roman" panose="02020603050405020304" pitchFamily="18" charset="0"/>
              </a:rPr>
              <a:t>sobre los supuestos derechos de quienes se consideren afectados por la </a:t>
            </a:r>
            <a:r>
              <a:rPr lang="es-PE" sz="4900" dirty="0" smtClean="0">
                <a:latin typeface="Times New Roman" panose="02020603050405020304" pitchFamily="18" charset="0"/>
                <a:cs typeface="Times New Roman" panose="02020603050405020304" pitchFamily="18" charset="0"/>
              </a:rPr>
              <a:t>recuperación extrajudicial</a:t>
            </a:r>
            <a:r>
              <a:rPr lang="es-PE" sz="4900" dirty="0">
                <a:latin typeface="Times New Roman" panose="02020603050405020304" pitchFamily="18" charset="0"/>
                <a:cs typeface="Times New Roman" panose="02020603050405020304" pitchFamily="18" charset="0"/>
              </a:rPr>
              <a:t>, se tramitarán en la vía judicial y con posterioridad a la misma</a:t>
            </a:r>
            <a:r>
              <a:rPr lang="es-PE" sz="4900" dirty="0" smtClean="0">
                <a:latin typeface="Times New Roman" panose="02020603050405020304" pitchFamily="18" charset="0"/>
                <a:cs typeface="Times New Roman" panose="02020603050405020304" pitchFamily="18" charset="0"/>
              </a:rPr>
              <a:t>.  La </a:t>
            </a:r>
            <a:r>
              <a:rPr lang="es-PE" sz="4900" dirty="0">
                <a:latin typeface="Times New Roman" panose="02020603050405020304" pitchFamily="18" charset="0"/>
                <a:cs typeface="Times New Roman" panose="02020603050405020304" pitchFamily="18" charset="0"/>
              </a:rPr>
              <a:t>recuperación extrajudicial no exonera de </a:t>
            </a:r>
            <a:r>
              <a:rPr lang="es-PE" sz="4900" dirty="0" smtClean="0">
                <a:latin typeface="Times New Roman" panose="02020603050405020304" pitchFamily="18" charset="0"/>
                <a:cs typeface="Times New Roman" panose="02020603050405020304" pitchFamily="18" charset="0"/>
              </a:rPr>
              <a:t>responsabilidad civil y/o </a:t>
            </a:r>
            <a:r>
              <a:rPr lang="es-PE" sz="4900" dirty="0">
                <a:latin typeface="Times New Roman" panose="02020603050405020304" pitchFamily="18" charset="0"/>
                <a:cs typeface="Times New Roman" panose="02020603050405020304" pitchFamily="18" charset="0"/>
              </a:rPr>
              <a:t>penal a quienes ocuparon de manera ilegal los predios de propiedad estatal.</a:t>
            </a:r>
          </a:p>
          <a:p>
            <a:pPr marL="0" indent="0">
              <a:buFont typeface="Arial" panose="020B0604020202020204" pitchFamily="34" charset="0"/>
              <a:buNone/>
              <a:defRPr/>
            </a:pPr>
            <a:endParaRPr lang="es-PE" sz="4200" dirty="0"/>
          </a:p>
          <a:p>
            <a:pPr>
              <a:buFont typeface="Arial" panose="020B0604020202020204" pitchFamily="34" charset="0"/>
              <a:buChar char="•"/>
              <a:defRPr/>
            </a:pPr>
            <a:endParaRPr lang="es-PE" dirty="0"/>
          </a:p>
        </p:txBody>
      </p:sp>
    </p:spTree>
    <p:extLst>
      <p:ext uri="{BB962C8B-B14F-4D97-AF65-F5344CB8AC3E}">
        <p14:creationId xmlns:p14="http://schemas.microsoft.com/office/powerpoint/2010/main" val="34979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485775"/>
            <a:ext cx="8363272" cy="5607521"/>
          </a:xfrm>
        </p:spPr>
        <p:txBody>
          <a:bodyPr>
            <a:normAutofit/>
          </a:bodyPr>
          <a:lstStyle/>
          <a:p>
            <a:pPr marL="0" indent="0" algn="ctr">
              <a:buFont typeface="Arial" panose="020B0604020202020204" pitchFamily="34" charset="0"/>
              <a:buNone/>
              <a:defRPr/>
            </a:pPr>
            <a:r>
              <a:rPr lang="es-PE" sz="4000" b="1" dirty="0" smtClean="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LEY 30230</a:t>
            </a:r>
          </a:p>
          <a:p>
            <a:pPr>
              <a:buFont typeface="Arial" panose="020B0604020202020204" pitchFamily="34" charset="0"/>
              <a:buChar char="•"/>
              <a:defRPr/>
            </a:pPr>
            <a:endParaRPr lang="es-PE" sz="1400" b="1" dirty="0"/>
          </a:p>
          <a:p>
            <a:pPr marL="0" indent="0" algn="just">
              <a:buNone/>
              <a:defRPr/>
            </a:pPr>
            <a:r>
              <a:rPr lang="es-PE" sz="1800" b="1" dirty="0" smtClean="0">
                <a:latin typeface="Times New Roman" panose="02020603050405020304" pitchFamily="18" charset="0"/>
                <a:cs typeface="Times New Roman" panose="02020603050405020304" pitchFamily="18" charset="0"/>
              </a:rPr>
              <a:t>Articulo 66. Requerimiento del auxilio de la Policía Nacional del Perú</a:t>
            </a:r>
            <a:endParaRPr lang="es-PE" sz="1800" dirty="0" smtClean="0">
              <a:latin typeface="Times New Roman" panose="02020603050405020304" pitchFamily="18" charset="0"/>
              <a:cs typeface="Times New Roman" panose="02020603050405020304" pitchFamily="18" charset="0"/>
            </a:endParaRPr>
          </a:p>
          <a:p>
            <a:pPr marL="0" indent="0" algn="just">
              <a:buNone/>
              <a:defRPr/>
            </a:pPr>
            <a:r>
              <a:rPr lang="es-PE" sz="1600" dirty="0" smtClean="0">
                <a:latin typeface="Times New Roman" panose="02020603050405020304" pitchFamily="18" charset="0"/>
                <a:cs typeface="Times New Roman" panose="02020603050405020304" pitchFamily="18" charset="0"/>
              </a:rPr>
              <a:t>El requerimiento del auxilio de la Policía Nacional del Perú a que se refiere el artículo anterior, deberá formularse mediante una solicitud suscrita por el Procurador Público o quien haga sus veces del organismo requiriente, acreditando la propiedad, competencia o administración del organismo estatal sobre el predio objeto de recuperación; adjuntando el </a:t>
            </a:r>
            <a:r>
              <a:rPr lang="es-PE" sz="1600" u="sng" dirty="0" smtClean="0">
                <a:latin typeface="Times New Roman" panose="02020603050405020304" pitchFamily="18" charset="0"/>
                <a:cs typeface="Times New Roman" panose="02020603050405020304" pitchFamily="18" charset="0"/>
              </a:rPr>
              <a:t>plano perimétrico - ubicación, la partida registral del predio o el Certificado Negativo de Búsqueda cuando el predio estatal no se encuentre inscrito y señalando expresamente que los ocupantes carecen de título</a:t>
            </a:r>
            <a:r>
              <a:rPr lang="es-PE" sz="1600" dirty="0" smtClean="0">
                <a:latin typeface="Times New Roman" panose="02020603050405020304" pitchFamily="18" charset="0"/>
                <a:cs typeface="Times New Roman" panose="02020603050405020304" pitchFamily="18" charset="0"/>
              </a:rPr>
              <a:t>.</a:t>
            </a:r>
          </a:p>
          <a:p>
            <a:pPr marL="0" indent="0" algn="just">
              <a:buNone/>
              <a:defRPr/>
            </a:pPr>
            <a:r>
              <a:rPr lang="es-PE" sz="1600" dirty="0" smtClean="0">
                <a:latin typeface="Times New Roman" panose="02020603050405020304" pitchFamily="18" charset="0"/>
                <a:cs typeface="Times New Roman" panose="02020603050405020304" pitchFamily="18" charset="0"/>
              </a:rPr>
              <a:t>En caso de que el predio a recuperar se encuentre inscrito </a:t>
            </a:r>
            <a:r>
              <a:rPr lang="es-PE" sz="1600" u="sng" dirty="0" smtClean="0">
                <a:latin typeface="Times New Roman" panose="02020603050405020304" pitchFamily="18" charset="0"/>
                <a:cs typeface="Times New Roman" panose="02020603050405020304" pitchFamily="18" charset="0"/>
              </a:rPr>
              <a:t>en más de una partida registrar del Registro de Predios, para que la solicitud sea atendida por la Policía Nacional del Perú, cuando menos deberá constar inscrito el derecho de propiedad del organismo requirente en una de dichas partidas.</a:t>
            </a:r>
            <a:r>
              <a:rPr lang="es-PE" sz="1600" dirty="0" smtClean="0">
                <a:latin typeface="Times New Roman" panose="02020603050405020304" pitchFamily="18" charset="0"/>
                <a:cs typeface="Times New Roman" panose="02020603050405020304" pitchFamily="18" charset="0"/>
              </a:rPr>
              <a:t> Si la </a:t>
            </a:r>
            <a:r>
              <a:rPr lang="es-PE" sz="1600" u="sng" dirty="0" smtClean="0">
                <a:latin typeface="Times New Roman" panose="02020603050405020304" pitchFamily="18" charset="0"/>
                <a:cs typeface="Times New Roman" panose="02020603050405020304" pitchFamily="18" charset="0"/>
              </a:rPr>
              <a:t>duplicidad registral involucra a más de un organismo estatal</a:t>
            </a:r>
            <a:r>
              <a:rPr lang="es-PE" sz="1600" dirty="0" smtClean="0">
                <a:latin typeface="Times New Roman" panose="02020603050405020304" pitchFamily="18" charset="0"/>
                <a:cs typeface="Times New Roman" panose="02020603050405020304" pitchFamily="18" charset="0"/>
              </a:rPr>
              <a:t>, el requerimiento de auxilio lo formulará quien primero haya inscrito su derecho de propiedad sobre el predio.</a:t>
            </a:r>
          </a:p>
          <a:p>
            <a:pPr marL="0" indent="0" algn="just">
              <a:buNone/>
              <a:defRPr/>
            </a:pPr>
            <a:r>
              <a:rPr lang="es-PE" sz="1600" dirty="0" smtClean="0">
                <a:latin typeface="Times New Roman" panose="02020603050405020304" pitchFamily="18" charset="0"/>
                <a:cs typeface="Times New Roman" panose="02020603050405020304" pitchFamily="18" charset="0"/>
              </a:rPr>
              <a:t>La Policía Nacional del Perú verificará la solicitud y documentación presentada y deberá prestar el auxilio requerido, bajo responsabilidad, </a:t>
            </a:r>
            <a:r>
              <a:rPr lang="es-PE" sz="1600" u="sng" dirty="0" smtClean="0">
                <a:latin typeface="Times New Roman" panose="02020603050405020304" pitchFamily="18" charset="0"/>
                <a:cs typeface="Times New Roman" panose="02020603050405020304" pitchFamily="18" charset="0"/>
              </a:rPr>
              <a:t>dentro del plazo máximo de cinco (5) días calendario</a:t>
            </a:r>
            <a:r>
              <a:rPr lang="es-PE" sz="1600" dirty="0" smtClean="0">
                <a:latin typeface="Times New Roman" panose="02020603050405020304" pitchFamily="18" charset="0"/>
                <a:cs typeface="Times New Roman" panose="02020603050405020304" pitchFamily="18" charset="0"/>
              </a:rPr>
              <a:t>.</a:t>
            </a:r>
          </a:p>
          <a:p>
            <a:pPr marL="0" indent="0" algn="just">
              <a:buNone/>
              <a:defRPr/>
            </a:pPr>
            <a:r>
              <a:rPr lang="es-PE" sz="1600" dirty="0" smtClean="0">
                <a:latin typeface="Times New Roman" panose="02020603050405020304" pitchFamily="18" charset="0"/>
                <a:cs typeface="Times New Roman" panose="02020603050405020304" pitchFamily="18" charset="0"/>
              </a:rPr>
              <a:t>Si en los predios objeto de recuperación extrajudicial se hubiere realizado </a:t>
            </a:r>
            <a:r>
              <a:rPr lang="es-PE" sz="1600" u="sng" dirty="0" smtClean="0">
                <a:latin typeface="Times New Roman" panose="02020603050405020304" pitchFamily="18" charset="0"/>
                <a:cs typeface="Times New Roman" panose="02020603050405020304" pitchFamily="18" charset="0"/>
              </a:rPr>
              <a:t>instalaciones temporales informales</a:t>
            </a:r>
            <a:r>
              <a:rPr lang="es-PE" sz="1600" dirty="0" smtClean="0">
                <a:latin typeface="Times New Roman" panose="02020603050405020304" pitchFamily="18" charset="0"/>
                <a:cs typeface="Times New Roman" panose="02020603050405020304" pitchFamily="18" charset="0"/>
              </a:rPr>
              <a:t>, </a:t>
            </a:r>
            <a:r>
              <a:rPr lang="es-PE" sz="1600" dirty="0">
                <a:latin typeface="Times New Roman" panose="02020603050405020304" pitchFamily="18" charset="0"/>
                <a:cs typeface="Times New Roman" panose="02020603050405020304" pitchFamily="18" charset="0"/>
              </a:rPr>
              <a:t>el organismo público solicitante, con el auxilio de la Policía Nacional del Perú, se encuentra facultado para </a:t>
            </a:r>
            <a:r>
              <a:rPr lang="es-PE" sz="1600" u="sng" dirty="0" smtClean="0">
                <a:latin typeface="Times New Roman" panose="02020603050405020304" pitchFamily="18" charset="0"/>
                <a:cs typeface="Times New Roman" panose="02020603050405020304" pitchFamily="18" charset="0"/>
              </a:rPr>
              <a:t>removerlas.</a:t>
            </a:r>
          </a:p>
          <a:p>
            <a:pPr marL="0" indent="0">
              <a:buNone/>
              <a:defRPr/>
            </a:pPr>
            <a:endParaRPr lang="es-PE" dirty="0"/>
          </a:p>
        </p:txBody>
      </p:sp>
    </p:spTree>
    <p:extLst>
      <p:ext uri="{BB962C8B-B14F-4D97-AF65-F5344CB8AC3E}">
        <p14:creationId xmlns:p14="http://schemas.microsoft.com/office/powerpoint/2010/main" val="8453636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2463800"/>
            <a:ext cx="8229600" cy="3302000"/>
          </a:xfrm>
        </p:spPr>
        <p:txBody>
          <a:bodyPr>
            <a:normAutofit/>
          </a:bodyPr>
          <a:lstStyle/>
          <a:p>
            <a:pPr marL="0" indent="0" algn="ctr">
              <a:buFont typeface="Arial" panose="020B0604020202020204" pitchFamily="34" charset="0"/>
              <a:buNone/>
              <a:defRPr/>
            </a:pPr>
            <a:r>
              <a:rPr lang="es-PE" sz="3300" b="1" dirty="0" smtClean="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RECUPERACIÓN JUDICIAL DE PREDIOS DEL ESTADO</a:t>
            </a:r>
            <a:endParaRPr lang="es-PE" sz="3300" b="1" dirty="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90805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5"/>
          <p:cNvSpPr txBox="1">
            <a:spLocks noChangeArrowheads="1"/>
          </p:cNvSpPr>
          <p:nvPr/>
        </p:nvSpPr>
        <p:spPr bwMode="auto">
          <a:xfrm>
            <a:off x="4560094" y="589756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s-PE" sz="1800">
              <a:solidFill>
                <a:srgbClr val="000000"/>
              </a:solidFill>
              <a:latin typeface="Arial" charset="0"/>
              <a:cs typeface="Arial" charset="0"/>
            </a:endParaRPr>
          </a:p>
        </p:txBody>
      </p:sp>
      <p:sp>
        <p:nvSpPr>
          <p:cNvPr id="7" name="6 Rectángulo"/>
          <p:cNvSpPr/>
          <p:nvPr/>
        </p:nvSpPr>
        <p:spPr>
          <a:xfrm>
            <a:off x="3727847" y="1857376"/>
            <a:ext cx="1366838" cy="461963"/>
          </a:xfrm>
          <a:prstGeom prst="rect">
            <a:avLst/>
          </a:prstGeom>
        </p:spPr>
        <p:txBody>
          <a:bodyPr>
            <a:spAutoFit/>
          </a:bodyPr>
          <a:lstStyle/>
          <a:p>
            <a:pPr algn="ctr">
              <a:defRPr/>
            </a:pPr>
            <a:endParaRPr lang="es-ES" sz="2400" b="1" dirty="0">
              <a:solidFill>
                <a:srgbClr val="C00000"/>
              </a:solidFill>
              <a:effectLst>
                <a:outerShdw blurRad="38100" dist="38100" dir="2700000" algn="tl">
                  <a:srgbClr val="C0C0C0"/>
                </a:outerShdw>
              </a:effectLst>
              <a:latin typeface="Arial" panose="020B0604020202020204" pitchFamily="34" charset="0"/>
              <a:cs typeface="Arial" charset="0"/>
            </a:endParaRPr>
          </a:p>
        </p:txBody>
      </p:sp>
      <p:sp>
        <p:nvSpPr>
          <p:cNvPr id="11" name="CuadroTexto 10"/>
          <p:cNvSpPr txBox="1"/>
          <p:nvPr/>
        </p:nvSpPr>
        <p:spPr>
          <a:xfrm>
            <a:off x="2843808" y="982499"/>
            <a:ext cx="4056037" cy="590931"/>
          </a:xfrm>
          <a:prstGeom prst="rect">
            <a:avLst/>
          </a:prstGeom>
          <a:noFill/>
        </p:spPr>
        <p:txBody>
          <a:bodyPr wrap="square">
            <a:spAutoFit/>
          </a:bodyPr>
          <a:lstStyle/>
          <a:p>
            <a:pPr>
              <a:defRPr/>
            </a:pPr>
            <a:r>
              <a:rPr lang="es-PE" sz="3600" b="1" dirty="0">
                <a:solidFill>
                  <a:srgbClr val="FF0000"/>
                </a:solidFill>
                <a:effectLst>
                  <a:outerShdw blurRad="38100" dist="38100" dir="2700000" algn="tl">
                    <a:srgbClr val="000000">
                      <a:alpha val="43137"/>
                    </a:srgbClr>
                  </a:outerShdw>
                </a:effectLst>
              </a:rPr>
              <a:t>PROCESO CIVIL</a:t>
            </a:r>
          </a:p>
        </p:txBody>
      </p:sp>
      <p:graphicFrame>
        <p:nvGraphicFramePr>
          <p:cNvPr id="3" name="Diagrama 2"/>
          <p:cNvGraphicFramePr/>
          <p:nvPr>
            <p:extLst>
              <p:ext uri="{D42A27DB-BD31-4B8C-83A1-F6EECF244321}">
                <p14:modId xmlns:p14="http://schemas.microsoft.com/office/powerpoint/2010/main" val="1398441139"/>
              </p:ext>
            </p:extLst>
          </p:nvPr>
        </p:nvGraphicFramePr>
        <p:xfrm>
          <a:off x="1293265" y="982499"/>
          <a:ext cx="6718388" cy="4850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4109361"/>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40706" y="2276872"/>
            <a:ext cx="7886700" cy="4351338"/>
          </a:xfrm>
        </p:spPr>
        <p:txBody>
          <a:bodyPr/>
          <a:lstStyle/>
          <a:p>
            <a:pPr marL="0" indent="0">
              <a:buFont typeface="Arial" panose="020B0604020202020204" pitchFamily="34" charset="0"/>
              <a:buNone/>
              <a:defRPr/>
            </a:pPr>
            <a:endParaRPr lang="es-PE" dirty="0" smtClean="0"/>
          </a:p>
          <a:p>
            <a:pPr marL="0" indent="0">
              <a:buFont typeface="Arial" panose="020B0604020202020204" pitchFamily="34" charset="0"/>
              <a:buNone/>
              <a:defRPr/>
            </a:pPr>
            <a:endParaRPr lang="es-PE" dirty="0"/>
          </a:p>
          <a:p>
            <a:pPr marL="0" indent="0" algn="ctr">
              <a:buFont typeface="Arial" panose="020B0604020202020204" pitchFamily="34" charset="0"/>
              <a:buNone/>
              <a:defRPr/>
            </a:pPr>
            <a:r>
              <a:rPr lang="es-PE" sz="4400" b="1" dirty="0" smtClean="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PROCESOS PENALES</a:t>
            </a:r>
            <a:endParaRPr lang="es-PE" sz="4400" b="1" dirty="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22550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Marcador de contenido 4"/>
          <p:cNvSpPr>
            <a:spLocks noGrp="1"/>
          </p:cNvSpPr>
          <p:nvPr>
            <p:ph sz="half" idx="1"/>
          </p:nvPr>
        </p:nvSpPr>
        <p:spPr>
          <a:xfrm>
            <a:off x="462764" y="2852936"/>
            <a:ext cx="4536504" cy="841375"/>
          </a:xfrm>
        </p:spPr>
        <p:txBody>
          <a:bodyPr>
            <a:normAutofit/>
          </a:bodyPr>
          <a:lstStyle/>
          <a:p>
            <a:pPr marL="0" indent="0">
              <a:buFont typeface="Arial" charset="0"/>
              <a:buNone/>
            </a:pPr>
            <a:r>
              <a:rPr lang="es-PE" altLang="es-PE" sz="3600" b="1" dirty="0" smtClean="0"/>
              <a:t> </a:t>
            </a:r>
            <a:r>
              <a:rPr lang="es-PE" altLang="es-PE" sz="3600" b="1" dirty="0" smtClean="0">
                <a:solidFill>
                  <a:srgbClr val="CC3300"/>
                </a:solidFill>
                <a:latin typeface="Times New Roman" panose="02020603050405020304" pitchFamily="18" charset="0"/>
                <a:cs typeface="Times New Roman" panose="02020603050405020304" pitchFamily="18" charset="0"/>
              </a:rPr>
              <a:t>Delito de Usurpación</a:t>
            </a:r>
          </a:p>
        </p:txBody>
      </p:sp>
      <p:pic>
        <p:nvPicPr>
          <p:cNvPr id="39939"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453655"/>
            <a:ext cx="3804311" cy="3287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4607676"/>
      </p:ext>
    </p:extLst>
  </p:cSld>
  <p:clrMapOvr>
    <a:masterClrMapping/>
  </p:clrMapOvr>
  <p:transition advClick="0">
    <p:cover dir="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5"/>
          <p:cNvSpPr txBox="1">
            <a:spLocks noChangeArrowheads="1"/>
          </p:cNvSpPr>
          <p:nvPr/>
        </p:nvSpPr>
        <p:spPr bwMode="auto">
          <a:xfrm>
            <a:off x="4560094" y="589756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s-PE" sz="1800">
              <a:solidFill>
                <a:srgbClr val="000000"/>
              </a:solidFill>
              <a:latin typeface="Arial" charset="0"/>
              <a:cs typeface="Arial" charset="0"/>
            </a:endParaRPr>
          </a:p>
        </p:txBody>
      </p:sp>
      <p:sp>
        <p:nvSpPr>
          <p:cNvPr id="7" name="6 Rectángulo"/>
          <p:cNvSpPr/>
          <p:nvPr/>
        </p:nvSpPr>
        <p:spPr>
          <a:xfrm>
            <a:off x="3727847" y="1857376"/>
            <a:ext cx="1366838" cy="461963"/>
          </a:xfrm>
          <a:prstGeom prst="rect">
            <a:avLst/>
          </a:prstGeom>
        </p:spPr>
        <p:txBody>
          <a:bodyPr>
            <a:spAutoFit/>
          </a:bodyPr>
          <a:lstStyle/>
          <a:p>
            <a:pPr algn="ctr">
              <a:defRPr/>
            </a:pPr>
            <a:endParaRPr lang="es-ES" sz="2400" b="1" dirty="0">
              <a:solidFill>
                <a:srgbClr val="C00000"/>
              </a:solidFill>
              <a:effectLst>
                <a:outerShdw blurRad="38100" dist="38100" dir="2700000" algn="tl">
                  <a:srgbClr val="C0C0C0"/>
                </a:outerShdw>
              </a:effectLst>
              <a:latin typeface="Arial" panose="020B0604020202020204" pitchFamily="34" charset="0"/>
              <a:cs typeface="Arial" charset="0"/>
            </a:endParaRPr>
          </a:p>
        </p:txBody>
      </p:sp>
      <p:pic>
        <p:nvPicPr>
          <p:cNvPr id="40964" name="Imagen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941389"/>
            <a:ext cx="976313"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Imagen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96385" y="2536394"/>
            <a:ext cx="944166"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Imagen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80312" y="4198074"/>
            <a:ext cx="694456" cy="96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a 1"/>
          <p:cNvGraphicFramePr/>
          <p:nvPr>
            <p:extLst>
              <p:ext uri="{D42A27DB-BD31-4B8C-83A1-F6EECF244321}">
                <p14:modId xmlns:p14="http://schemas.microsoft.com/office/powerpoint/2010/main" val="4252073214"/>
              </p:ext>
            </p:extLst>
          </p:nvPr>
        </p:nvGraphicFramePr>
        <p:xfrm>
          <a:off x="685235" y="908720"/>
          <a:ext cx="6388587" cy="46999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31550152"/>
      </p:ext>
    </p:ext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7"/>
          <p:cNvSpPr/>
          <p:nvPr/>
        </p:nvSpPr>
        <p:spPr>
          <a:xfrm>
            <a:off x="4604148" y="4869160"/>
            <a:ext cx="3436144" cy="1557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 altLang="es-PE" sz="1400" dirty="0">
                <a:solidFill>
                  <a:srgbClr val="000000"/>
                </a:solidFill>
                <a:latin typeface="Times New Roman" panose="02020603050405020304" pitchFamily="18" charset="0"/>
                <a:cs typeface="Times New Roman" panose="02020603050405020304" pitchFamily="18" charset="0"/>
              </a:rPr>
              <a:t>(…) </a:t>
            </a:r>
            <a:endParaRPr lang="es-PE" altLang="es-PE" sz="1400" dirty="0">
              <a:solidFill>
                <a:srgbClr val="000000"/>
              </a:solidFill>
              <a:latin typeface="Times New Roman" panose="02020603050405020304" pitchFamily="18" charset="0"/>
              <a:cs typeface="Times New Roman" panose="02020603050405020304" pitchFamily="18" charset="0"/>
            </a:endParaRPr>
          </a:p>
          <a:p>
            <a:pPr algn="just">
              <a:defRPr/>
            </a:pPr>
            <a:r>
              <a:rPr lang="es-ES" altLang="es-PE" sz="1400" dirty="0">
                <a:solidFill>
                  <a:srgbClr val="000000"/>
                </a:solidFill>
                <a:latin typeface="Times New Roman" panose="02020603050405020304" pitchFamily="18" charset="0"/>
                <a:cs typeface="Times New Roman" panose="02020603050405020304" pitchFamily="18" charset="0"/>
              </a:rPr>
              <a:t> Será reprimido con la misma pena el que organice, financie, facilite, fomente, dirija, provoque o promueva la realización de usurpaciones de inmuebles de propiedad pública o privada.</a:t>
            </a:r>
            <a:endParaRPr lang="es-PE" altLang="es-PE" sz="1400" dirty="0">
              <a:solidFill>
                <a:srgbClr val="000000"/>
              </a:solidFill>
              <a:latin typeface="Times New Roman" panose="02020603050405020304" pitchFamily="18" charset="0"/>
              <a:cs typeface="Times New Roman" panose="02020603050405020304" pitchFamily="18" charset="0"/>
            </a:endParaRPr>
          </a:p>
        </p:txBody>
      </p:sp>
      <p:sp>
        <p:nvSpPr>
          <p:cNvPr id="2" name="1 Título"/>
          <p:cNvSpPr>
            <a:spLocks noGrp="1"/>
          </p:cNvSpPr>
          <p:nvPr>
            <p:ph type="title"/>
          </p:nvPr>
        </p:nvSpPr>
        <p:spPr>
          <a:xfrm>
            <a:off x="1429941" y="627063"/>
            <a:ext cx="2571750" cy="646112"/>
          </a:xfrm>
        </p:spPr>
        <p:style>
          <a:lnRef idx="1">
            <a:schemeClr val="accent2"/>
          </a:lnRef>
          <a:fillRef idx="2">
            <a:schemeClr val="accent2"/>
          </a:fillRef>
          <a:effectRef idx="1">
            <a:schemeClr val="accent2"/>
          </a:effectRef>
          <a:fontRef idx="minor">
            <a:schemeClr val="dk1"/>
          </a:fontRef>
        </p:style>
        <p:txBody>
          <a:bodyPr>
            <a:normAutofit/>
          </a:bodyPr>
          <a:lstStyle/>
          <a:p>
            <a:pPr>
              <a:defRPr/>
            </a:pPr>
            <a:r>
              <a:rPr lang="es-ES" sz="2800" b="1" dirty="0">
                <a:solidFill>
                  <a:schemeClr val="tx1"/>
                </a:solidFill>
                <a:latin typeface="Times New Roman" panose="02020603050405020304" pitchFamily="18" charset="0"/>
                <a:cs typeface="Times New Roman" panose="02020603050405020304" pitchFamily="18" charset="0"/>
              </a:rPr>
              <a:t>Usurpación</a:t>
            </a:r>
            <a:endParaRPr lang="es-PE" sz="2800" b="1" dirty="0">
              <a:solidFill>
                <a:schemeClr val="tx1"/>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247775" y="2009994"/>
            <a:ext cx="2753916" cy="4011294"/>
          </a:xfr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a:normAutofit/>
          </a:bodyPr>
          <a:lstStyle/>
          <a:p>
            <a:pPr marL="0" indent="0" algn="just" eaLnBrk="1" fontAlgn="auto" hangingPunct="1">
              <a:spcBef>
                <a:spcPts val="0"/>
              </a:spcBef>
              <a:spcAft>
                <a:spcPts val="0"/>
              </a:spcAft>
              <a:buFont typeface="Arial" panose="020B0604020202020204" pitchFamily="34" charset="0"/>
              <a:buNone/>
              <a:defRPr/>
            </a:pPr>
            <a:r>
              <a:rPr lang="es-PE" sz="1800" b="1" dirty="0">
                <a:solidFill>
                  <a:prstClr val="black"/>
                </a:solidFill>
                <a:latin typeface="Times New Roman" panose="02020603050405020304" pitchFamily="18" charset="0"/>
                <a:cs typeface="Times New Roman" panose="02020603050405020304" pitchFamily="18" charset="0"/>
              </a:rPr>
              <a:t>Artículo 202.- </a:t>
            </a:r>
            <a:r>
              <a:rPr lang="es-PE" sz="1800" i="1" dirty="0">
                <a:solidFill>
                  <a:prstClr val="black"/>
                </a:solidFill>
                <a:latin typeface="Times New Roman" panose="02020603050405020304" pitchFamily="18" charset="0"/>
                <a:cs typeface="Times New Roman" panose="02020603050405020304" pitchFamily="18" charset="0"/>
              </a:rPr>
              <a:t>Será reprimido con pena privativa de libertad no menor de </a:t>
            </a:r>
            <a:r>
              <a:rPr lang="es-PE" sz="1800" b="1" i="1" dirty="0">
                <a:solidFill>
                  <a:prstClr val="black"/>
                </a:solidFill>
                <a:latin typeface="Times New Roman" panose="02020603050405020304" pitchFamily="18" charset="0"/>
                <a:cs typeface="Times New Roman" panose="02020603050405020304" pitchFamily="18" charset="0"/>
              </a:rPr>
              <a:t>dos (2)</a:t>
            </a:r>
            <a:r>
              <a:rPr lang="es-PE" sz="1800" i="1" dirty="0">
                <a:solidFill>
                  <a:prstClr val="black"/>
                </a:solidFill>
                <a:latin typeface="Times New Roman" panose="02020603050405020304" pitchFamily="18" charset="0"/>
                <a:cs typeface="Times New Roman" panose="02020603050405020304" pitchFamily="18" charset="0"/>
              </a:rPr>
              <a:t> ni mayor de </a:t>
            </a:r>
            <a:r>
              <a:rPr lang="es-PE" sz="1800" b="1" i="1" dirty="0">
                <a:solidFill>
                  <a:prstClr val="black"/>
                </a:solidFill>
                <a:latin typeface="Times New Roman" panose="02020603050405020304" pitchFamily="18" charset="0"/>
                <a:cs typeface="Times New Roman" panose="02020603050405020304" pitchFamily="18" charset="0"/>
              </a:rPr>
              <a:t>cinco (5)</a:t>
            </a:r>
            <a:r>
              <a:rPr lang="es-PE" sz="1800" i="1" dirty="0">
                <a:solidFill>
                  <a:prstClr val="black"/>
                </a:solidFill>
                <a:latin typeface="Times New Roman" panose="02020603050405020304" pitchFamily="18" charset="0"/>
                <a:cs typeface="Times New Roman" panose="02020603050405020304" pitchFamily="18" charset="0"/>
              </a:rPr>
              <a:t> años:</a:t>
            </a:r>
            <a:endParaRPr lang="es-PE" sz="1800" dirty="0">
              <a:solidFill>
                <a:prstClr val="black"/>
              </a:solidFill>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defRPr/>
            </a:pPr>
            <a:r>
              <a:rPr lang="es-PE" sz="1800" i="1" dirty="0">
                <a:latin typeface="Times New Roman" panose="02020603050405020304" pitchFamily="18" charset="0"/>
                <a:cs typeface="Times New Roman" panose="02020603050405020304" pitchFamily="18" charset="0"/>
              </a:rPr>
              <a:t>(…) </a:t>
            </a:r>
          </a:p>
          <a:p>
            <a:pPr marL="0" indent="0" algn="just">
              <a:buFont typeface="Arial" panose="020B0604020202020204" pitchFamily="34" charset="0"/>
              <a:buNone/>
              <a:defRPr/>
            </a:pPr>
            <a:r>
              <a:rPr lang="es-ES" sz="1800" i="1" dirty="0">
                <a:latin typeface="Times New Roman" panose="02020603050405020304" pitchFamily="18" charset="0"/>
                <a:cs typeface="Times New Roman" panose="02020603050405020304" pitchFamily="18" charset="0"/>
              </a:rPr>
              <a:t>El que, </a:t>
            </a:r>
            <a:r>
              <a:rPr lang="es-ES" sz="1800" b="1" i="1" u="sng" dirty="0" err="1">
                <a:latin typeface="Times New Roman" panose="02020603050405020304" pitchFamily="18" charset="0"/>
                <a:cs typeface="Times New Roman" panose="02020603050405020304" pitchFamily="18" charset="0"/>
              </a:rPr>
              <a:t>ilegitimamente</a:t>
            </a:r>
            <a:r>
              <a:rPr lang="es-ES" sz="1800" b="1" i="1" u="sng" dirty="0">
                <a:latin typeface="Times New Roman" panose="02020603050405020304" pitchFamily="18" charset="0"/>
                <a:cs typeface="Times New Roman" panose="02020603050405020304" pitchFamily="18" charset="0"/>
              </a:rPr>
              <a:t>, ingrese a un inmueble, mediante actos ocultos, en ausencia del poseedor o con precauciones para asegurarse el desconocimiento</a:t>
            </a:r>
            <a:r>
              <a:rPr lang="es-ES" sz="1800" i="1" dirty="0">
                <a:latin typeface="Times New Roman" panose="02020603050405020304" pitchFamily="18" charset="0"/>
                <a:cs typeface="Times New Roman" panose="02020603050405020304" pitchFamily="18" charset="0"/>
              </a:rPr>
              <a:t> de quienes tengan derecho a oponerse .</a:t>
            </a:r>
            <a:endParaRPr lang="es-PE" sz="1800" dirty="0">
              <a:latin typeface="Times New Roman" panose="02020603050405020304" pitchFamily="18" charset="0"/>
              <a:cs typeface="Times New Roman" panose="02020603050405020304" pitchFamily="18" charset="0"/>
            </a:endParaRPr>
          </a:p>
          <a:p>
            <a:pPr marL="0" indent="0" algn="just" eaLnBrk="1" fontAlgn="auto" hangingPunct="1">
              <a:spcBef>
                <a:spcPts val="0"/>
              </a:spcBef>
              <a:spcAft>
                <a:spcPts val="0"/>
              </a:spcAft>
              <a:buFont typeface="Arial" panose="020B0604020202020204" pitchFamily="34" charset="0"/>
              <a:buNone/>
              <a:defRPr/>
            </a:pPr>
            <a:endParaRPr lang="es-PE" sz="1800" dirty="0">
              <a:solidFill>
                <a:prstClr val="black"/>
              </a:solidFill>
            </a:endParaRPr>
          </a:p>
          <a:p>
            <a:pPr>
              <a:buFont typeface="Arial" panose="020B0604020202020204" pitchFamily="34" charset="0"/>
              <a:buChar char="•"/>
              <a:defRPr/>
            </a:pPr>
            <a:endParaRPr lang="es-PE" sz="1800" dirty="0"/>
          </a:p>
        </p:txBody>
      </p:sp>
      <p:sp>
        <p:nvSpPr>
          <p:cNvPr id="43013" name="CuadroTexto 5"/>
          <p:cNvSpPr txBox="1">
            <a:spLocks noChangeArrowheads="1"/>
          </p:cNvSpPr>
          <p:nvPr/>
        </p:nvSpPr>
        <p:spPr bwMode="auto">
          <a:xfrm>
            <a:off x="1353741" y="1363663"/>
            <a:ext cx="5553075"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PE" altLang="es-PE" sz="1800" b="1" dirty="0">
                <a:solidFill>
                  <a:srgbClr val="FF0000"/>
                </a:solidFill>
                <a:latin typeface="Times New Roman" panose="02020603050405020304" pitchFamily="18" charset="0"/>
                <a:cs typeface="Times New Roman" panose="02020603050405020304" pitchFamily="18" charset="0"/>
              </a:rPr>
              <a:t>Modificado por la Ley N° 30076 (2013)  y   el Decreto legislativo 1187 (2015) </a:t>
            </a:r>
          </a:p>
        </p:txBody>
      </p:sp>
      <p:sp>
        <p:nvSpPr>
          <p:cNvPr id="7" name="1 Título"/>
          <p:cNvSpPr txBox="1">
            <a:spLocks/>
          </p:cNvSpPr>
          <p:nvPr/>
        </p:nvSpPr>
        <p:spPr bwMode="auto">
          <a:xfrm>
            <a:off x="4402930" y="630238"/>
            <a:ext cx="3913485" cy="646112"/>
          </a:xfrm>
          <a:prstGeom prst="rect">
            <a:avLst/>
          </a:prstGeom>
          <a:ln/>
          <a:extLst/>
        </p:spPr>
        <p:style>
          <a:lnRef idx="1">
            <a:schemeClr val="accent2"/>
          </a:lnRef>
          <a:fillRef idx="2">
            <a:schemeClr val="accent2"/>
          </a:fillRef>
          <a:effectRef idx="1">
            <a:schemeClr val="accent2"/>
          </a:effectRef>
          <a:fontRef idx="minor">
            <a:schemeClr val="dk1"/>
          </a:fontRef>
        </p:style>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s-ES" sz="2800" b="1" dirty="0">
                <a:latin typeface="Times New Roman" panose="02020603050405020304" pitchFamily="18" charset="0"/>
                <a:cs typeface="Times New Roman" panose="02020603050405020304" pitchFamily="18" charset="0"/>
              </a:rPr>
              <a:t>Usurpación Agravada</a:t>
            </a:r>
            <a:endParaRPr lang="es-PE" sz="2800" b="1" dirty="0">
              <a:latin typeface="Times New Roman" panose="02020603050405020304" pitchFamily="18" charset="0"/>
              <a:cs typeface="Times New Roman" panose="02020603050405020304" pitchFamily="18" charset="0"/>
            </a:endParaRPr>
          </a:p>
        </p:txBody>
      </p:sp>
      <p:sp>
        <p:nvSpPr>
          <p:cNvPr id="4" name="Rectángulo 3"/>
          <p:cNvSpPr/>
          <p:nvPr/>
        </p:nvSpPr>
        <p:spPr>
          <a:xfrm>
            <a:off x="4510088" y="1909763"/>
            <a:ext cx="3429000" cy="86793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eaLnBrk="1" hangingPunct="1">
              <a:defRPr/>
            </a:pPr>
            <a:r>
              <a:rPr lang="es-ES" altLang="es-PE" sz="1400" dirty="0">
                <a:solidFill>
                  <a:srgbClr val="000000"/>
                </a:solidFill>
                <a:latin typeface="Times New Roman" panose="02020603050405020304" pitchFamily="18" charset="0"/>
                <a:cs typeface="Times New Roman" panose="02020603050405020304" pitchFamily="18" charset="0"/>
              </a:rPr>
              <a:t>Artículo 204. La pena será privativa de libertad no menor de </a:t>
            </a:r>
            <a:r>
              <a:rPr lang="es-ES" altLang="es-PE" sz="1400" b="1" dirty="0">
                <a:solidFill>
                  <a:srgbClr val="000000"/>
                </a:solidFill>
                <a:latin typeface="Times New Roman" panose="02020603050405020304" pitchFamily="18" charset="0"/>
                <a:cs typeface="Times New Roman" panose="02020603050405020304" pitchFamily="18" charset="0"/>
              </a:rPr>
              <a:t>cinco (5) ni mayor de doce (12) años</a:t>
            </a:r>
            <a:r>
              <a:rPr lang="es-ES" altLang="es-PE" sz="1400" dirty="0">
                <a:solidFill>
                  <a:srgbClr val="000000"/>
                </a:solidFill>
                <a:latin typeface="Times New Roman" panose="02020603050405020304" pitchFamily="18" charset="0"/>
                <a:cs typeface="Times New Roman" panose="02020603050405020304" pitchFamily="18" charset="0"/>
              </a:rPr>
              <a:t> e inhabilitación cuando corresponda, cuando:</a:t>
            </a:r>
            <a:endParaRPr lang="es-PE" altLang="es-PE" sz="1400" dirty="0">
              <a:solidFill>
                <a:srgbClr val="000000"/>
              </a:solidFill>
              <a:latin typeface="Times New Roman" panose="02020603050405020304" pitchFamily="18" charset="0"/>
              <a:cs typeface="Times New Roman" panose="02020603050405020304" pitchFamily="18" charset="0"/>
            </a:endParaRPr>
          </a:p>
        </p:txBody>
      </p:sp>
      <p:sp>
        <p:nvSpPr>
          <p:cNvPr id="9" name="Rectángulo redondeado 8"/>
          <p:cNvSpPr/>
          <p:nvPr/>
        </p:nvSpPr>
        <p:spPr>
          <a:xfrm>
            <a:off x="4564857" y="3233202"/>
            <a:ext cx="3475435" cy="1384837"/>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eaLnBrk="1" hangingPunct="1">
              <a:defRPr/>
            </a:pPr>
            <a:r>
              <a:rPr lang="es-ES" altLang="es-PE" sz="1600" dirty="0">
                <a:solidFill>
                  <a:srgbClr val="000000"/>
                </a:solidFill>
              </a:rPr>
              <a:t>(…)</a:t>
            </a:r>
            <a:endParaRPr lang="es-PE" altLang="es-PE" sz="1600" dirty="0">
              <a:solidFill>
                <a:srgbClr val="000000"/>
              </a:solidFill>
            </a:endParaRPr>
          </a:p>
          <a:p>
            <a:pPr algn="just" eaLnBrk="1" hangingPunct="1">
              <a:defRPr/>
            </a:pPr>
            <a:r>
              <a:rPr lang="es-ES" altLang="es-PE" sz="1600" dirty="0">
                <a:solidFill>
                  <a:srgbClr val="000000"/>
                </a:solidFill>
                <a:latin typeface="Times New Roman" panose="02020603050405020304" pitchFamily="18" charset="0"/>
                <a:cs typeface="Times New Roman" panose="02020603050405020304" pitchFamily="18" charset="0"/>
              </a:rPr>
              <a:t>4. </a:t>
            </a:r>
            <a:r>
              <a:rPr lang="es-ES" altLang="es-PE" sz="1400" b="1" u="sng" dirty="0">
                <a:solidFill>
                  <a:srgbClr val="000000"/>
                </a:solidFill>
                <a:latin typeface="Times New Roman" panose="02020603050405020304" pitchFamily="18" charset="0"/>
                <a:cs typeface="Times New Roman" panose="02020603050405020304" pitchFamily="18" charset="0"/>
              </a:rPr>
              <a:t>Sobre bienes del Estado </a:t>
            </a:r>
            <a:r>
              <a:rPr lang="es-ES" altLang="es-PE" sz="1400" dirty="0">
                <a:solidFill>
                  <a:srgbClr val="000000"/>
                </a:solidFill>
                <a:latin typeface="Times New Roman" panose="02020603050405020304" pitchFamily="18" charset="0"/>
                <a:cs typeface="Times New Roman" panose="02020603050405020304" pitchFamily="18" charset="0"/>
              </a:rPr>
              <a:t>de Comunidades Campesinas o Nativas, </a:t>
            </a:r>
            <a:r>
              <a:rPr lang="es-ES" altLang="es-PE" sz="1400" u="sng" dirty="0">
                <a:solidFill>
                  <a:srgbClr val="000000"/>
                </a:solidFill>
                <a:latin typeface="Times New Roman" panose="02020603050405020304" pitchFamily="18" charset="0"/>
                <a:cs typeface="Times New Roman" panose="02020603050405020304" pitchFamily="18" charset="0"/>
              </a:rPr>
              <a:t>o sobre bienes destinados a servicios públicos o inmuebles que integran el patrimonio cultural de la Nación declarados por la entidad competente o sobre las áreas naturales protegidas</a:t>
            </a:r>
            <a:r>
              <a:rPr lang="es-ES" altLang="es-PE" sz="1400" dirty="0">
                <a:solidFill>
                  <a:srgbClr val="000000"/>
                </a:solidFill>
                <a:latin typeface="Times New Roman" panose="02020603050405020304" pitchFamily="18" charset="0"/>
                <a:cs typeface="Times New Roman" panose="02020603050405020304" pitchFamily="18" charset="0"/>
              </a:rPr>
              <a:t>. </a:t>
            </a:r>
            <a:endParaRPr lang="es-PE" altLang="es-PE" sz="1400" dirty="0">
              <a:solidFill>
                <a:srgbClr val="000000"/>
              </a:solidFill>
              <a:latin typeface="Times New Roman" panose="02020603050405020304" pitchFamily="18" charset="0"/>
              <a:cs typeface="Times New Roman" panose="02020603050405020304" pitchFamily="18" charset="0"/>
            </a:endParaRPr>
          </a:p>
          <a:p>
            <a:pPr algn="ctr" eaLnBrk="1" hangingPunct="1">
              <a:defRPr/>
            </a:pPr>
            <a:endParaRPr lang="es-PE" altLang="es-PE" sz="1400" dirty="0">
              <a:solidFill>
                <a:srgbClr val="000000"/>
              </a:solidFill>
            </a:endParaRPr>
          </a:p>
        </p:txBody>
      </p:sp>
      <p:cxnSp>
        <p:nvCxnSpPr>
          <p:cNvPr id="12" name="Conector recto 11"/>
          <p:cNvCxnSpPr/>
          <p:nvPr/>
        </p:nvCxnSpPr>
        <p:spPr>
          <a:xfrm flipH="1">
            <a:off x="4248150" y="1765301"/>
            <a:ext cx="15479" cy="48672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8280829"/>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p:txBody>
          <a:bodyPr/>
          <a:lstStyle/>
          <a:p>
            <a:r>
              <a:rPr lang="es-PE" altLang="es-MX" b="1" dirty="0" smtClean="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ANTECEDENTES</a:t>
            </a:r>
          </a:p>
        </p:txBody>
      </p:sp>
      <p:sp>
        <p:nvSpPr>
          <p:cNvPr id="3" name="Marcador de contenido 2"/>
          <p:cNvSpPr>
            <a:spLocks noGrp="1"/>
          </p:cNvSpPr>
          <p:nvPr>
            <p:ph idx="1"/>
          </p:nvPr>
        </p:nvSpPr>
        <p:spPr>
          <a:xfrm>
            <a:off x="603429" y="1556792"/>
            <a:ext cx="8229600" cy="4865688"/>
          </a:xfrm>
        </p:spPr>
        <p:txBody>
          <a:bodyPr/>
          <a:lstStyle/>
          <a:p>
            <a:pPr marL="0" indent="0">
              <a:buFont typeface="Arial" panose="020B0604020202020204" pitchFamily="34" charset="0"/>
              <a:buNone/>
              <a:defRPr/>
            </a:pPr>
            <a:r>
              <a:rPr lang="es-PE" dirty="0">
                <a:latin typeface="Times New Roman" panose="02020603050405020304" pitchFamily="18" charset="0"/>
                <a:cs typeface="Times New Roman" panose="02020603050405020304" pitchFamily="18" charset="0"/>
              </a:rPr>
              <a:t>DECRETO LEY Nº </a:t>
            </a:r>
            <a:r>
              <a:rPr lang="es-PE" dirty="0" smtClean="0">
                <a:latin typeface="Times New Roman" panose="02020603050405020304" pitchFamily="18" charset="0"/>
                <a:cs typeface="Times New Roman" panose="02020603050405020304" pitchFamily="18" charset="0"/>
              </a:rPr>
              <a:t>17537 (25/03/1969)</a:t>
            </a:r>
          </a:p>
          <a:p>
            <a:pPr>
              <a:buFont typeface="Arial" panose="020B0604020202020204" pitchFamily="34" charset="0"/>
              <a:buChar char="•"/>
              <a:defRPr/>
            </a:pPr>
            <a:r>
              <a:rPr lang="es-PE" sz="1800" dirty="0" smtClean="0">
                <a:latin typeface="Times New Roman" panose="02020603050405020304" pitchFamily="18" charset="0"/>
                <a:cs typeface="Times New Roman" panose="02020603050405020304" pitchFamily="18" charset="0"/>
              </a:rPr>
              <a:t>Crea </a:t>
            </a:r>
            <a:r>
              <a:rPr lang="es-PE" sz="1800" dirty="0">
                <a:latin typeface="Times New Roman" panose="02020603050405020304" pitchFamily="18" charset="0"/>
                <a:cs typeface="Times New Roman" panose="02020603050405020304" pitchFamily="18" charset="0"/>
              </a:rPr>
              <a:t>el Consejo de Defensa Judicial del Estado </a:t>
            </a:r>
            <a:r>
              <a:rPr lang="es-PE" sz="1800" dirty="0" smtClean="0">
                <a:latin typeface="Times New Roman" panose="02020603050405020304" pitchFamily="18" charset="0"/>
                <a:cs typeface="Times New Roman" panose="02020603050405020304" pitchFamily="18" charset="0"/>
              </a:rPr>
              <a:t>(CDJE).</a:t>
            </a:r>
            <a:endParaRPr lang="es-PE" sz="1800" dirty="0">
              <a:latin typeface="Times New Roman" panose="02020603050405020304" pitchFamily="18" charset="0"/>
              <a:cs typeface="Times New Roman" panose="02020603050405020304" pitchFamily="18" charset="0"/>
            </a:endParaRPr>
          </a:p>
          <a:p>
            <a:pPr>
              <a:buFont typeface="Arial" panose="020B0604020202020204" pitchFamily="34" charset="0"/>
              <a:buChar char="•"/>
              <a:defRPr/>
            </a:pPr>
            <a:r>
              <a:rPr lang="es-PE" sz="1800" dirty="0" smtClean="0">
                <a:latin typeface="Times New Roman" panose="02020603050405020304" pitchFamily="18" charset="0"/>
                <a:cs typeface="Times New Roman" panose="02020603050405020304" pitchFamily="18" charset="0"/>
              </a:rPr>
              <a:t>Sólo </a:t>
            </a:r>
            <a:r>
              <a:rPr lang="es-PE" sz="1800" dirty="0">
                <a:latin typeface="Times New Roman" panose="02020603050405020304" pitchFamily="18" charset="0"/>
                <a:cs typeface="Times New Roman" panose="02020603050405020304" pitchFamily="18" charset="0"/>
              </a:rPr>
              <a:t>se regula la actuación del Procurador Público cuando actúa como demandado, demandante, denunciante o parte </a:t>
            </a:r>
            <a:r>
              <a:rPr lang="es-PE" sz="1800" dirty="0" smtClean="0">
                <a:latin typeface="Times New Roman" panose="02020603050405020304" pitchFamily="18" charset="0"/>
                <a:cs typeface="Times New Roman" panose="02020603050405020304" pitchFamily="18" charset="0"/>
              </a:rPr>
              <a:t>civil.</a:t>
            </a:r>
            <a:endParaRPr lang="es-PE" sz="1800" dirty="0">
              <a:latin typeface="Times New Roman" panose="02020603050405020304" pitchFamily="18" charset="0"/>
              <a:cs typeface="Times New Roman" panose="02020603050405020304" pitchFamily="18" charset="0"/>
            </a:endParaRPr>
          </a:p>
          <a:p>
            <a:pPr>
              <a:buFont typeface="Arial" panose="020B0604020202020204" pitchFamily="34" charset="0"/>
              <a:buChar char="•"/>
              <a:defRPr/>
            </a:pPr>
            <a:r>
              <a:rPr lang="es-PE" sz="1800" dirty="0" smtClean="0">
                <a:latin typeface="Times New Roman" panose="02020603050405020304" pitchFamily="18" charset="0"/>
                <a:cs typeface="Times New Roman" panose="02020603050405020304" pitchFamily="18" charset="0"/>
              </a:rPr>
              <a:t>Todos </a:t>
            </a:r>
            <a:r>
              <a:rPr lang="es-PE" sz="1800" dirty="0">
                <a:latin typeface="Times New Roman" panose="02020603050405020304" pitchFamily="18" charset="0"/>
                <a:cs typeface="Times New Roman" panose="02020603050405020304" pitchFamily="18" charset="0"/>
              </a:rPr>
              <a:t>los Procuradores constituyen el CDJE (31 Procuradores Públicos Sectoriales).</a:t>
            </a:r>
          </a:p>
          <a:p>
            <a:pPr>
              <a:buFont typeface="Arial" panose="020B0604020202020204" pitchFamily="34" charset="0"/>
              <a:buChar char="•"/>
              <a:defRPr/>
            </a:pPr>
            <a:r>
              <a:rPr lang="es-PE" sz="1800" dirty="0" smtClean="0">
                <a:latin typeface="Times New Roman" panose="02020603050405020304" pitchFamily="18" charset="0"/>
                <a:cs typeface="Times New Roman" panose="02020603050405020304" pitchFamily="18" charset="0"/>
              </a:rPr>
              <a:t>Actuación </a:t>
            </a:r>
            <a:r>
              <a:rPr lang="es-PE" sz="1800" dirty="0">
                <a:latin typeface="Times New Roman" panose="02020603050405020304" pitchFamily="18" charset="0"/>
                <a:cs typeface="Times New Roman" panose="02020603050405020304" pitchFamily="18" charset="0"/>
              </a:rPr>
              <a:t>Judicial:</a:t>
            </a:r>
          </a:p>
          <a:p>
            <a:pPr marL="0" indent="0">
              <a:buFont typeface="Arial" panose="020B0604020202020204" pitchFamily="34" charset="0"/>
              <a:buNone/>
              <a:defRPr/>
            </a:pPr>
            <a:r>
              <a:rPr lang="es-PE" sz="1800" dirty="0" smtClean="0">
                <a:latin typeface="Times New Roman" panose="02020603050405020304" pitchFamily="18" charset="0"/>
                <a:cs typeface="Times New Roman" panose="02020603050405020304" pitchFamily="18" charset="0"/>
              </a:rPr>
              <a:t>	• </a:t>
            </a:r>
            <a:r>
              <a:rPr lang="es-PE" sz="1800" dirty="0">
                <a:latin typeface="Times New Roman" panose="02020603050405020304" pitchFamily="18" charset="0"/>
                <a:cs typeface="Times New Roman" panose="02020603050405020304" pitchFamily="18" charset="0"/>
              </a:rPr>
              <a:t>Para demandar y/o denunciar </a:t>
            </a:r>
            <a:r>
              <a:rPr lang="es-PE" sz="1800" dirty="0" smtClean="0">
                <a:latin typeface="Times New Roman" panose="02020603050405020304" pitchFamily="18" charset="0"/>
                <a:cs typeface="Times New Roman" panose="02020603050405020304" pitchFamily="18" charset="0"/>
              </a:rPr>
              <a:t>es </a:t>
            </a:r>
            <a:r>
              <a:rPr lang="es-PE" sz="1800" dirty="0">
                <a:latin typeface="Times New Roman" panose="02020603050405020304" pitchFamily="18" charset="0"/>
                <a:cs typeface="Times New Roman" panose="02020603050405020304" pitchFamily="18" charset="0"/>
              </a:rPr>
              <a:t>necesario la expedición de la resolución </a:t>
            </a:r>
            <a:r>
              <a:rPr lang="es-PE" sz="1800" dirty="0" smtClean="0">
                <a:latin typeface="Times New Roman" panose="02020603050405020304" pitchFamily="18" charset="0"/>
                <a:cs typeface="Times New Roman" panose="02020603050405020304" pitchFamily="18" charset="0"/>
              </a:rPr>
              <a:t>	autoritativa</a:t>
            </a:r>
            <a:r>
              <a:rPr lang="es-PE" sz="1800" dirty="0">
                <a:latin typeface="Times New Roman" panose="02020603050405020304" pitchFamily="18" charset="0"/>
                <a:cs typeface="Times New Roman" panose="02020603050405020304" pitchFamily="18" charset="0"/>
              </a:rPr>
              <a:t>.</a:t>
            </a:r>
          </a:p>
          <a:p>
            <a:pPr marL="0" indent="0">
              <a:buFont typeface="Arial" panose="020B0604020202020204" pitchFamily="34" charset="0"/>
              <a:buNone/>
              <a:defRPr/>
            </a:pPr>
            <a:r>
              <a:rPr lang="es-PE" sz="1800" dirty="0" smtClean="0">
                <a:latin typeface="Times New Roman" panose="02020603050405020304" pitchFamily="18" charset="0"/>
                <a:cs typeface="Times New Roman" panose="02020603050405020304" pitchFamily="18" charset="0"/>
              </a:rPr>
              <a:t>	• </a:t>
            </a:r>
            <a:r>
              <a:rPr lang="es-PE" sz="1800" dirty="0">
                <a:latin typeface="Times New Roman" panose="02020603050405020304" pitchFamily="18" charset="0"/>
                <a:cs typeface="Times New Roman" panose="02020603050405020304" pitchFamily="18" charset="0"/>
              </a:rPr>
              <a:t>Se requiere de Resolución Suprema para conciliar, transigir o desistirse.</a:t>
            </a:r>
          </a:p>
          <a:p>
            <a:pPr marL="0" indent="0">
              <a:buFont typeface="Arial" panose="020B0604020202020204" pitchFamily="34" charset="0"/>
              <a:buNone/>
              <a:defRPr/>
            </a:pPr>
            <a:r>
              <a:rPr lang="es-PE" sz="1800" dirty="0" smtClean="0">
                <a:latin typeface="Times New Roman" panose="02020603050405020304" pitchFamily="18" charset="0"/>
                <a:cs typeface="Times New Roman" panose="02020603050405020304" pitchFamily="18" charset="0"/>
              </a:rPr>
              <a:t>	• </a:t>
            </a:r>
            <a:r>
              <a:rPr lang="es-PE" sz="1800" dirty="0">
                <a:latin typeface="Times New Roman" panose="02020603050405020304" pitchFamily="18" charset="0"/>
                <a:cs typeface="Times New Roman" panose="02020603050405020304" pitchFamily="18" charset="0"/>
              </a:rPr>
              <a:t>No se contemplaba la figura </a:t>
            </a:r>
            <a:r>
              <a:rPr lang="es-PE" sz="1800" dirty="0" smtClean="0">
                <a:latin typeface="Times New Roman" panose="02020603050405020304" pitchFamily="18" charset="0"/>
                <a:cs typeface="Times New Roman" panose="02020603050405020304" pitchFamily="18" charset="0"/>
              </a:rPr>
              <a:t>de: Procurador </a:t>
            </a:r>
            <a:r>
              <a:rPr lang="es-PE" sz="1800" dirty="0">
                <a:latin typeface="Times New Roman" panose="02020603050405020304" pitchFamily="18" charset="0"/>
                <a:cs typeface="Times New Roman" panose="02020603050405020304" pitchFamily="18" charset="0"/>
              </a:rPr>
              <a:t>Público </a:t>
            </a:r>
            <a:r>
              <a:rPr lang="es-PE" sz="1800" dirty="0" smtClean="0">
                <a:latin typeface="Times New Roman" panose="02020603050405020304" pitchFamily="18" charset="0"/>
                <a:cs typeface="Times New Roman" panose="02020603050405020304" pitchFamily="18" charset="0"/>
              </a:rPr>
              <a:t>Regional, Municipal, 	Procurador Público </a:t>
            </a:r>
            <a:r>
              <a:rPr lang="es-PE" sz="1800" dirty="0">
                <a:latin typeface="Times New Roman" panose="02020603050405020304" pitchFamily="18" charset="0"/>
                <a:cs typeface="Times New Roman" panose="02020603050405020304" pitchFamily="18" charset="0"/>
              </a:rPr>
              <a:t>Especializado (TID, Terrorismo, Anticorrupción</a:t>
            </a:r>
            <a:r>
              <a:rPr lang="es-PE" sz="1800" dirty="0" smtClean="0">
                <a:latin typeface="Times New Roman" panose="02020603050405020304" pitchFamily="18" charset="0"/>
                <a:cs typeface="Times New Roman" panose="02020603050405020304" pitchFamily="18" charset="0"/>
              </a:rPr>
              <a:t>).</a:t>
            </a:r>
            <a:endParaRPr lang="es-PE" sz="18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defRPr/>
            </a:pPr>
            <a:endParaRPr lang="es-PE" dirty="0"/>
          </a:p>
        </p:txBody>
      </p:sp>
    </p:spTree>
    <p:extLst>
      <p:ext uri="{BB962C8B-B14F-4D97-AF65-F5344CB8AC3E}">
        <p14:creationId xmlns:p14="http://schemas.microsoft.com/office/powerpoint/2010/main" val="16110306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1 Objeto"/>
          <p:cNvGraphicFramePr>
            <a:graphicFrameLocks noChangeAspect="1"/>
          </p:cNvGraphicFramePr>
          <p:nvPr/>
        </p:nvGraphicFramePr>
        <p:xfrm>
          <a:off x="1877616" y="1755775"/>
          <a:ext cx="5376863" cy="4737100"/>
        </p:xfrm>
        <a:graphic>
          <a:graphicData uri="http://schemas.openxmlformats.org/presentationml/2006/ole">
            <mc:AlternateContent xmlns:mc="http://schemas.openxmlformats.org/markup-compatibility/2006">
              <mc:Choice xmlns:v="urn:schemas-microsoft-com:vml" Requires="v">
                <p:oleObj spid="_x0000_s1030" name="Worksheet" r:id="rId4" imgW="6343785" imgH="4191090" progId="Excel.Sheet.8">
                  <p:embed/>
                </p:oleObj>
              </mc:Choice>
              <mc:Fallback>
                <p:oleObj name="Worksheet" r:id="rId4" imgW="6343785" imgH="419109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7616" y="1755775"/>
                        <a:ext cx="5376863" cy="4737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1 Título"/>
          <p:cNvSpPr txBox="1">
            <a:spLocks/>
          </p:cNvSpPr>
          <p:nvPr/>
        </p:nvSpPr>
        <p:spPr bwMode="auto">
          <a:xfrm>
            <a:off x="1641872" y="1055689"/>
            <a:ext cx="5848350" cy="523875"/>
          </a:xfrm>
          <a:prstGeom prst="rect">
            <a:avLst/>
          </a:prstGeom>
          <a:noFill/>
          <a:ln w="9525">
            <a:noFill/>
            <a:miter lim="800000"/>
            <a:headEnd/>
            <a:tailEnd/>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defRPr/>
            </a:pPr>
            <a:r>
              <a:rPr lang="es-PE" sz="2800" b="1" kern="0" dirty="0">
                <a:solidFill>
                  <a:srgbClr val="FF0000"/>
                </a:solidFill>
                <a:latin typeface="Times New Roman" panose="02020603050405020304" pitchFamily="18" charset="0"/>
                <a:cs typeface="Times New Roman" panose="02020603050405020304" pitchFamily="18" charset="0"/>
              </a:rPr>
              <a:t>Histórico Procesos judiciales concluidos SBN </a:t>
            </a:r>
          </a:p>
        </p:txBody>
      </p:sp>
    </p:spTree>
    <p:extLst>
      <p:ext uri="{BB962C8B-B14F-4D97-AF65-F5344CB8AC3E}">
        <p14:creationId xmlns:p14="http://schemas.microsoft.com/office/powerpoint/2010/main" val="107587969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ángulo 11"/>
          <p:cNvSpPr>
            <a:spLocks noChangeArrowheads="1"/>
          </p:cNvSpPr>
          <p:nvPr/>
        </p:nvSpPr>
        <p:spPr bwMode="auto">
          <a:xfrm>
            <a:off x="5148263" y="6051551"/>
            <a:ext cx="12656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s-PE" altLang="es-PE" sz="700"/>
              <a:t>Fuente Memorando emitidos a PP</a:t>
            </a:r>
          </a:p>
        </p:txBody>
      </p:sp>
      <p:sp>
        <p:nvSpPr>
          <p:cNvPr id="45059" name="Rectángulo 12"/>
          <p:cNvSpPr>
            <a:spLocks noChangeArrowheads="1"/>
          </p:cNvSpPr>
          <p:nvPr/>
        </p:nvSpPr>
        <p:spPr bwMode="auto">
          <a:xfrm>
            <a:off x="845344" y="6518276"/>
            <a:ext cx="12656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s-PE" altLang="es-PE" sz="700"/>
              <a:t>Fuente Memorando emitidos a PP</a:t>
            </a:r>
          </a:p>
        </p:txBody>
      </p:sp>
      <p:pic>
        <p:nvPicPr>
          <p:cNvPr id="45060" name="Imagen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397" y="1609726"/>
            <a:ext cx="4808934"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Imagen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344" y="3676650"/>
            <a:ext cx="3200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Imagen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1366" y="1844825"/>
            <a:ext cx="3995738" cy="501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p:cNvSpPr>
            <a:spLocks noChangeArrowheads="1"/>
          </p:cNvSpPr>
          <p:nvPr/>
        </p:nvSpPr>
        <p:spPr bwMode="auto">
          <a:xfrm>
            <a:off x="127397" y="122587"/>
            <a:ext cx="8827294" cy="1205436"/>
          </a:xfrm>
          <a:prstGeom prst="roundRect">
            <a:avLst/>
          </a:prstGeom>
          <a:solidFill>
            <a:srgbClr val="C00000"/>
          </a:solidFill>
          <a:ln/>
        </p:spPr>
        <p:style>
          <a:lnRef idx="1">
            <a:schemeClr val="accent2"/>
          </a:lnRef>
          <a:fillRef idx="2">
            <a:schemeClr val="accent2"/>
          </a:fillRef>
          <a:effectRef idx="1">
            <a:schemeClr val="accent2"/>
          </a:effectRef>
          <a:fontRef idx="minor">
            <a:schemeClr val="dk1"/>
          </a:fontRef>
        </p:style>
        <p:txBody>
          <a:bodyPr anchor="b">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 typeface="Arial" charset="0"/>
              <a:buNone/>
              <a:defRPr/>
            </a:pPr>
            <a:r>
              <a:rPr lang="es-ES" altLang="es-PE" sz="2400" b="1" dirty="0" smtClean="0">
                <a:solidFill>
                  <a:prstClr val="white"/>
                </a:solidFill>
                <a:latin typeface="Times New Roman" panose="02020603050405020304" pitchFamily="18" charset="0"/>
                <a:cs typeface="Times New Roman" panose="02020603050405020304" pitchFamily="18" charset="0"/>
              </a:rPr>
              <a:t>Cantidad de predios y áreas a recuperar: Judicial vs Extrajudicial </a:t>
            </a:r>
          </a:p>
          <a:p>
            <a:pPr algn="ctr" eaLnBrk="1" hangingPunct="1">
              <a:spcBef>
                <a:spcPct val="0"/>
              </a:spcBef>
              <a:buFont typeface="Arial" charset="0"/>
              <a:buNone/>
              <a:defRPr/>
            </a:pPr>
            <a:r>
              <a:rPr lang="es-ES" altLang="es-PE" sz="2400" b="1" dirty="0" smtClean="0">
                <a:solidFill>
                  <a:prstClr val="white"/>
                </a:solidFill>
                <a:latin typeface="Times New Roman" panose="02020603050405020304" pitchFamily="18" charset="0"/>
                <a:cs typeface="Times New Roman" panose="02020603050405020304" pitchFamily="18" charset="0"/>
              </a:rPr>
              <a:t>Periodo 2014 – 2015 - 2016</a:t>
            </a:r>
            <a:endParaRPr lang="es-ES" altLang="es-PE" sz="24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6070490"/>
      </p:ext>
    </p:extLst>
  </p:cSld>
  <p:clrMapOvr>
    <a:masterClrMapping/>
  </p:clrMapOvr>
  <p:transition spd="slow"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1" y="404664"/>
            <a:ext cx="7211144" cy="598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24971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ítulo 1"/>
          <p:cNvSpPr>
            <a:spLocks noGrp="1"/>
          </p:cNvSpPr>
          <p:nvPr>
            <p:ph type="title"/>
          </p:nvPr>
        </p:nvSpPr>
        <p:spPr>
          <a:xfrm>
            <a:off x="457200" y="274639"/>
            <a:ext cx="8229600" cy="5978525"/>
          </a:xfrm>
        </p:spPr>
        <p:txBody>
          <a:bodyPr/>
          <a:lstStyle/>
          <a:p>
            <a:r>
              <a:rPr lang="es-PE" altLang="es-MX" smtClean="0"/>
              <a:t/>
            </a:r>
            <a:br>
              <a:rPr lang="es-PE" altLang="es-MX" smtClean="0"/>
            </a:br>
            <a:endParaRPr lang="es-PE" altLang="es-MX" smtClean="0"/>
          </a:p>
        </p:txBody>
      </p:sp>
      <p:pic>
        <p:nvPicPr>
          <p:cNvPr id="47107"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36712"/>
            <a:ext cx="7092936" cy="519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05247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985963" y="2707481"/>
            <a:ext cx="5143500" cy="1028700"/>
          </a:xfrm>
          <a:prstGeom prst="rect">
            <a:avLst/>
          </a:prstGeom>
          <a:solidFill>
            <a:srgbClr val="FF0000"/>
          </a:solidFill>
          <a:ln w="9525">
            <a:noFill/>
            <a:round/>
            <a:headEnd/>
            <a:tailEnd/>
          </a:ln>
        </p:spPr>
        <p:txBody>
          <a:bodyPr wrap="none" anchor="ctr"/>
          <a:lstStyle/>
          <a:p>
            <a:pPr defTabSz="252710">
              <a:defRPr/>
            </a:pPr>
            <a:endParaRPr lang="es-ES" sz="1800">
              <a:ln>
                <a:solidFill>
                  <a:srgbClr val="FF0000"/>
                </a:solidFill>
              </a:ln>
              <a:solidFill>
                <a:srgbClr val="FFFFFF"/>
              </a:solidFill>
            </a:endParaRPr>
          </a:p>
        </p:txBody>
      </p:sp>
      <p:sp>
        <p:nvSpPr>
          <p:cNvPr id="5" name="Text Box 7"/>
          <p:cNvSpPr txBox="1">
            <a:spLocks noChangeArrowheads="1"/>
          </p:cNvSpPr>
          <p:nvPr/>
        </p:nvSpPr>
        <p:spPr bwMode="auto">
          <a:xfrm>
            <a:off x="2092227" y="2972694"/>
            <a:ext cx="4875610" cy="427113"/>
          </a:xfrm>
          <a:prstGeom prst="rect">
            <a:avLst/>
          </a:prstGeom>
          <a:noFill/>
          <a:ln w="9525">
            <a:noFill/>
            <a:round/>
            <a:headEnd/>
            <a:tailEnd/>
          </a:ln>
        </p:spPr>
        <p:txBody>
          <a:bodyPr lIns="50625" tIns="26325" rIns="50625" bIns="26325">
            <a:spAutoFit/>
          </a:bodyPr>
          <a:lstStyle/>
          <a:p>
            <a:pPr defTabSz="252710">
              <a:spcBef>
                <a:spcPts val="2321"/>
              </a:spcBef>
              <a:buClr>
                <a:srgbClr val="FFFFFF"/>
              </a:buClr>
              <a:tabLst>
                <a:tab pos="0" algn="l"/>
                <a:tab pos="251817" algn="l"/>
                <a:tab pos="504528" algn="l"/>
                <a:tab pos="757238" algn="l"/>
                <a:tab pos="1009948" algn="l"/>
                <a:tab pos="1262658" algn="l"/>
                <a:tab pos="1515368" algn="l"/>
                <a:tab pos="1768079" algn="l"/>
                <a:tab pos="2020789" algn="l"/>
                <a:tab pos="2273498" algn="l"/>
                <a:tab pos="2526209" algn="l"/>
                <a:tab pos="2778919" algn="l"/>
                <a:tab pos="3031629" algn="l"/>
                <a:tab pos="3284339" algn="l"/>
                <a:tab pos="3537050" algn="l"/>
                <a:tab pos="3789760" algn="l"/>
                <a:tab pos="4042470" algn="l"/>
                <a:tab pos="4295180" algn="l"/>
                <a:tab pos="4547891" algn="l"/>
                <a:tab pos="4800600" algn="l"/>
                <a:tab pos="5053310" algn="l"/>
              </a:tabLst>
              <a:defRPr/>
            </a:pPr>
            <a:r>
              <a:rPr lang="en-GB" sz="2700" dirty="0">
                <a:solidFill>
                  <a:srgbClr val="FFFFFF"/>
                </a:solidFill>
                <a:effectLst>
                  <a:outerShdw blurRad="38100" dist="38100" dir="2700000" algn="tl">
                    <a:srgbClr val="000000">
                      <a:alpha val="43137"/>
                    </a:srgbClr>
                  </a:outerShdw>
                </a:effectLst>
                <a:latin typeface="Arial Black" pitchFamily="34" charset="0"/>
              </a:rPr>
              <a:t>Gracias por </a:t>
            </a:r>
            <a:r>
              <a:rPr lang="en-GB" sz="2700" dirty="0" err="1">
                <a:solidFill>
                  <a:srgbClr val="FFFFFF"/>
                </a:solidFill>
                <a:effectLst>
                  <a:outerShdw blurRad="38100" dist="38100" dir="2700000" algn="tl">
                    <a:srgbClr val="000000">
                      <a:alpha val="43137"/>
                    </a:srgbClr>
                  </a:outerShdw>
                </a:effectLst>
                <a:latin typeface="Arial Black" pitchFamily="34" charset="0"/>
              </a:rPr>
              <a:t>su</a:t>
            </a:r>
            <a:r>
              <a:rPr lang="en-GB" sz="2700" dirty="0">
                <a:solidFill>
                  <a:srgbClr val="FFFFFF"/>
                </a:solidFill>
                <a:effectLst>
                  <a:outerShdw blurRad="38100" dist="38100" dir="2700000" algn="tl">
                    <a:srgbClr val="000000">
                      <a:alpha val="43137"/>
                    </a:srgbClr>
                  </a:outerShdw>
                </a:effectLst>
                <a:latin typeface="Arial Black" pitchFamily="34" charset="0"/>
              </a:rPr>
              <a:t> </a:t>
            </a:r>
            <a:r>
              <a:rPr lang="en-GB" sz="2700" dirty="0" err="1">
                <a:solidFill>
                  <a:srgbClr val="FFFFFF"/>
                </a:solidFill>
                <a:effectLst>
                  <a:outerShdw blurRad="38100" dist="38100" dir="2700000" algn="tl">
                    <a:srgbClr val="000000">
                      <a:alpha val="43137"/>
                    </a:srgbClr>
                  </a:outerShdw>
                </a:effectLst>
                <a:latin typeface="Arial Black" pitchFamily="34" charset="0"/>
              </a:rPr>
              <a:t>atención</a:t>
            </a:r>
            <a:endParaRPr lang="en-GB" sz="2700" dirty="0">
              <a:solidFill>
                <a:srgbClr val="FFFFFF"/>
              </a:solidFill>
              <a:effectLst>
                <a:outerShdw blurRad="38100" dist="38100" dir="2700000" algn="tl">
                  <a:srgbClr val="000000">
                    <a:alpha val="43137"/>
                  </a:srgbClr>
                </a:outerShdw>
              </a:effectLst>
              <a:latin typeface="Arial Black" pitchFamily="34" charset="0"/>
            </a:endParaRPr>
          </a:p>
        </p:txBody>
      </p:sp>
      <p:pic>
        <p:nvPicPr>
          <p:cNvPr id="78853" name="Picture 3" descr="blu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963" y="3736181"/>
            <a:ext cx="51435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Picture 4" descr="blu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963" y="2624570"/>
            <a:ext cx="51435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978446"/>
      </p:ext>
    </p:extLst>
  </p:cSld>
  <p:clrMapOvr>
    <a:masterClrMapping/>
  </p:clrMapOvr>
  <p:transition>
    <p:cover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title"/>
          </p:nvPr>
        </p:nvSpPr>
        <p:spPr/>
        <p:txBody>
          <a:bodyPr>
            <a:normAutofit/>
          </a:bodyPr>
          <a:lstStyle/>
          <a:p>
            <a:pPr algn="ctr"/>
            <a:r>
              <a:rPr lang="es-PE" altLang="es-MX" b="1" dirty="0" smtClean="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 CONSEJO DE DEFENSA JURÍDICA DEL ESTADO</a:t>
            </a:r>
          </a:p>
        </p:txBody>
      </p:sp>
      <p:sp>
        <p:nvSpPr>
          <p:cNvPr id="3" name="Marcador de contenido 2"/>
          <p:cNvSpPr>
            <a:spLocks noGrp="1"/>
          </p:cNvSpPr>
          <p:nvPr>
            <p:ph idx="1"/>
          </p:nvPr>
        </p:nvSpPr>
        <p:spPr>
          <a:xfrm>
            <a:off x="457200" y="2348880"/>
            <a:ext cx="8229600" cy="3672407"/>
          </a:xfrm>
        </p:spPr>
        <p:txBody>
          <a:bodyPr/>
          <a:lstStyle/>
          <a:p>
            <a:pPr marL="0" indent="0">
              <a:buFont typeface="Arial" panose="020B0604020202020204" pitchFamily="34" charset="0"/>
              <a:buNone/>
              <a:defRPr/>
            </a:pPr>
            <a:r>
              <a:rPr lang="es-PE" sz="2800" dirty="0" smtClean="0">
                <a:latin typeface="Times New Roman" panose="02020603050405020304" pitchFamily="18" charset="0"/>
                <a:cs typeface="Times New Roman" panose="02020603050405020304" pitchFamily="18" charset="0"/>
              </a:rPr>
              <a:t>Creado </a:t>
            </a:r>
            <a:r>
              <a:rPr lang="es-PE" sz="2800" dirty="0">
                <a:latin typeface="Times New Roman" panose="02020603050405020304" pitchFamily="18" charset="0"/>
                <a:cs typeface="Times New Roman" panose="02020603050405020304" pitchFamily="18" charset="0"/>
              </a:rPr>
              <a:t>mediante Decreto Ley N° 17537 y reglamentado por Decreto Supremo Nº 002-2000-JUS.</a:t>
            </a:r>
          </a:p>
          <a:p>
            <a:pPr marL="0" indent="0">
              <a:buFont typeface="Arial" panose="020B0604020202020204" pitchFamily="34" charset="0"/>
              <a:buNone/>
              <a:defRPr/>
            </a:pPr>
            <a:r>
              <a:rPr lang="es-PE" sz="2800" dirty="0">
                <a:latin typeface="Times New Roman" panose="02020603050405020304" pitchFamily="18" charset="0"/>
                <a:cs typeface="Times New Roman" panose="02020603050405020304" pitchFamily="18" charset="0"/>
              </a:rPr>
              <a:t>“El Consejo de Defensa </a:t>
            </a:r>
            <a:r>
              <a:rPr lang="es-PE" sz="28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Judicial</a:t>
            </a:r>
            <a:r>
              <a:rPr lang="es-PE" sz="2800" dirty="0">
                <a:latin typeface="Times New Roman" panose="02020603050405020304" pitchFamily="18" charset="0"/>
                <a:cs typeface="Times New Roman" panose="02020603050405020304" pitchFamily="18" charset="0"/>
              </a:rPr>
              <a:t> del Estado, es el órgano del Ministerio de Justicia, constituido por los Procuradores Públicos titulares, cuya función principal es la de velar por la defensa de los intereses del Estado, conforme a ley”</a:t>
            </a:r>
          </a:p>
          <a:p>
            <a:pPr marL="0" indent="0">
              <a:buFont typeface="Arial" panose="020B0604020202020204" pitchFamily="34" charset="0"/>
              <a:buNone/>
              <a:defRPr/>
            </a:pPr>
            <a:endParaRPr lang="es-PE" dirty="0"/>
          </a:p>
          <a:p>
            <a:pPr marL="0" indent="0">
              <a:buFont typeface="Arial" panose="020B0604020202020204" pitchFamily="34" charset="0"/>
              <a:buNone/>
              <a:defRPr/>
            </a:pPr>
            <a:endParaRPr lang="es-PE" dirty="0"/>
          </a:p>
        </p:txBody>
      </p:sp>
    </p:spTree>
    <p:extLst>
      <p:ext uri="{BB962C8B-B14F-4D97-AF65-F5344CB8AC3E}">
        <p14:creationId xmlns:p14="http://schemas.microsoft.com/office/powerpoint/2010/main" val="32115581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Marcador de contenido 2"/>
          <p:cNvSpPr>
            <a:spLocks noGrp="1"/>
          </p:cNvSpPr>
          <p:nvPr>
            <p:ph idx="1"/>
          </p:nvPr>
        </p:nvSpPr>
        <p:spPr>
          <a:xfrm>
            <a:off x="457200" y="728663"/>
            <a:ext cx="8229600" cy="5397500"/>
          </a:xfrm>
        </p:spPr>
        <p:txBody>
          <a:bodyPr>
            <a:normAutofit/>
          </a:bodyPr>
          <a:lstStyle/>
          <a:p>
            <a:pPr marL="0" indent="0" algn="ctr">
              <a:buFont typeface="Arial" charset="0"/>
              <a:buNone/>
            </a:pPr>
            <a:endParaRPr lang="es-PE" altLang="es-MX" b="1" dirty="0" smtClean="0"/>
          </a:p>
          <a:p>
            <a:pPr marL="0" indent="0" algn="ctr">
              <a:buFont typeface="Arial" charset="0"/>
              <a:buNone/>
            </a:pPr>
            <a:r>
              <a:rPr lang="es-PE" altLang="es-MX" sz="2400" b="1" dirty="0" smtClean="0">
                <a:solidFill>
                  <a:srgbClr val="CC3300"/>
                </a:solidFill>
                <a:latin typeface="Times New Roman" panose="02020603050405020304" pitchFamily="18" charset="0"/>
                <a:cs typeface="Times New Roman" panose="02020603050405020304" pitchFamily="18" charset="0"/>
              </a:rPr>
              <a:t>CONSTITUCIÓN POLÍTICA DE 1979</a:t>
            </a:r>
          </a:p>
          <a:p>
            <a:pPr marL="0" indent="0" algn="just">
              <a:buFont typeface="Arial" charset="0"/>
              <a:buNone/>
            </a:pPr>
            <a:r>
              <a:rPr lang="es-MX" sz="2400" b="1" dirty="0">
                <a:latin typeface="Times New Roman" panose="02020603050405020304" pitchFamily="18" charset="0"/>
                <a:cs typeface="Times New Roman" panose="02020603050405020304" pitchFamily="18" charset="0"/>
              </a:rPr>
              <a:t>Artículo 147.­</a:t>
            </a:r>
            <a:r>
              <a:rPr lang="es-MX" sz="2400" dirty="0">
                <a:latin typeface="Times New Roman" panose="02020603050405020304" pitchFamily="18" charset="0"/>
                <a:cs typeface="Times New Roman" panose="02020603050405020304" pitchFamily="18" charset="0"/>
              </a:rPr>
              <a:t>La defensa de los intereses del Estado </a:t>
            </a:r>
            <a:r>
              <a:rPr lang="es-MX" sz="2400" dirty="0" smtClean="0">
                <a:latin typeface="Times New Roman" panose="02020603050405020304" pitchFamily="18" charset="0"/>
                <a:cs typeface="Times New Roman" panose="02020603050405020304" pitchFamily="18" charset="0"/>
              </a:rPr>
              <a:t>está </a:t>
            </a:r>
            <a:r>
              <a:rPr lang="es-MX" sz="2400" dirty="0">
                <a:latin typeface="Times New Roman" panose="02020603050405020304" pitchFamily="18" charset="0"/>
                <a:cs typeface="Times New Roman" panose="02020603050405020304" pitchFamily="18" charset="0"/>
              </a:rPr>
              <a:t>a cargo de Procuradores Públicos </a:t>
            </a:r>
            <a:r>
              <a:rPr lang="es-MX" sz="2400" i="1" dirty="0">
                <a:latin typeface="Times New Roman" panose="02020603050405020304" pitchFamily="18" charset="0"/>
                <a:cs typeface="Times New Roman" panose="02020603050405020304" pitchFamily="18" charset="0"/>
              </a:rPr>
              <a:t>permanentes o eventuales que dependen del Poder Ejecutivo. Son libremente nombrados y removidos por este</a:t>
            </a:r>
            <a:r>
              <a:rPr lang="es-MX" sz="2400" i="1" dirty="0" smtClean="0">
                <a:latin typeface="Times New Roman" panose="02020603050405020304" pitchFamily="18" charset="0"/>
                <a:cs typeface="Times New Roman" panose="02020603050405020304" pitchFamily="18" charset="0"/>
              </a:rPr>
              <a:t>.</a:t>
            </a:r>
          </a:p>
          <a:p>
            <a:pPr marL="0" indent="0" algn="just">
              <a:buFont typeface="Arial" charset="0"/>
              <a:buNone/>
            </a:pPr>
            <a:endParaRPr lang="es-PE" altLang="es-MX" sz="2400" b="1" dirty="0" smtClean="0">
              <a:latin typeface="Times New Roman" panose="02020603050405020304" pitchFamily="18" charset="0"/>
              <a:cs typeface="Times New Roman" panose="02020603050405020304" pitchFamily="18" charset="0"/>
            </a:endParaRPr>
          </a:p>
          <a:p>
            <a:pPr marL="0" indent="0" algn="ctr">
              <a:buFont typeface="Arial" charset="0"/>
              <a:buNone/>
            </a:pPr>
            <a:r>
              <a:rPr lang="es-PE" altLang="es-MX" sz="2400" b="1" dirty="0" smtClean="0">
                <a:solidFill>
                  <a:srgbClr val="CC3300"/>
                </a:solidFill>
                <a:latin typeface="Times New Roman" panose="02020603050405020304" pitchFamily="18" charset="0"/>
                <a:cs typeface="Times New Roman" panose="02020603050405020304" pitchFamily="18" charset="0"/>
              </a:rPr>
              <a:t>CONSTITUCIÓN POLÍTICA DE 1993</a:t>
            </a:r>
          </a:p>
          <a:p>
            <a:pPr marL="0" indent="0" algn="just">
              <a:buFont typeface="Arial" charset="0"/>
              <a:buNone/>
            </a:pPr>
            <a:r>
              <a:rPr lang="es-PE" altLang="es-MX" sz="2400" b="1" dirty="0" smtClean="0">
                <a:latin typeface="Times New Roman" panose="02020603050405020304" pitchFamily="18" charset="0"/>
                <a:cs typeface="Times New Roman" panose="02020603050405020304" pitchFamily="18" charset="0"/>
              </a:rPr>
              <a:t>Artículo 47°.- </a:t>
            </a:r>
            <a:r>
              <a:rPr lang="es-PE" altLang="es-MX" sz="2400" dirty="0" smtClean="0">
                <a:latin typeface="Times New Roman" panose="02020603050405020304" pitchFamily="18" charset="0"/>
                <a:cs typeface="Times New Roman" panose="02020603050405020304" pitchFamily="18" charset="0"/>
              </a:rPr>
              <a:t>La defensa de los intereses del Estado está a cargo de los Procuradores Públicos </a:t>
            </a:r>
            <a:r>
              <a:rPr lang="es-PE" altLang="es-MX" sz="2400" i="1" dirty="0" smtClean="0">
                <a:latin typeface="Times New Roman" panose="02020603050405020304" pitchFamily="18" charset="0"/>
                <a:cs typeface="Times New Roman" panose="02020603050405020304" pitchFamily="18" charset="0"/>
              </a:rPr>
              <a:t>conforme a ley. El Estado está exonerado del pago de gastos judiciales.</a:t>
            </a:r>
            <a:r>
              <a:rPr lang="es-PE" altLang="es-MX" sz="2400" dirty="0" smtClean="0">
                <a:latin typeface="Times New Roman" panose="02020603050405020304" pitchFamily="18" charset="0"/>
                <a:cs typeface="Times New Roman" panose="02020603050405020304" pitchFamily="18" charset="0"/>
              </a:rPr>
              <a:t> </a:t>
            </a:r>
            <a:endParaRPr lang="es-PE" altLang="es-MX" sz="24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79124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00050" y="548680"/>
            <a:ext cx="8229600" cy="778098"/>
          </a:xfrm>
        </p:spPr>
        <p:txBody>
          <a:bodyPr>
            <a:normAutofit/>
          </a:bodyPr>
          <a:lstStyle/>
          <a:p>
            <a:pPr algn="ctr"/>
            <a:r>
              <a:rPr lang="es-MX" b="1" dirty="0" smtClean="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Modificaciones del actual D. Leg 1068</a:t>
            </a:r>
            <a:endParaRPr lang="es-MX" b="1" dirty="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4 Marcador de contenido"/>
          <p:cNvSpPr>
            <a:spLocks noGrp="1"/>
          </p:cNvSpPr>
          <p:nvPr>
            <p:ph sz="half" idx="1"/>
          </p:nvPr>
        </p:nvSpPr>
        <p:spPr/>
        <p:txBody>
          <a:bodyPr>
            <a:normAutofit fontScale="25000" lnSpcReduction="20000"/>
          </a:bodyPr>
          <a:lstStyle/>
          <a:p>
            <a:pPr marL="0" indent="0" algn="ctr">
              <a:buNone/>
              <a:defRPr/>
            </a:pPr>
            <a:r>
              <a:rPr lang="es-PE" sz="6400" b="1" u="sng" dirty="0" smtClean="0">
                <a:latin typeface="Times New Roman" panose="02020603050405020304" pitchFamily="18" charset="0"/>
                <a:cs typeface="Times New Roman" panose="02020603050405020304" pitchFamily="18" charset="0"/>
              </a:rPr>
              <a:t>DECRETO LEY 17537 (1969)</a:t>
            </a:r>
          </a:p>
          <a:p>
            <a:pPr algn="just">
              <a:defRPr/>
            </a:pPr>
            <a:r>
              <a:rPr lang="es-PE" sz="6400" dirty="0" smtClean="0">
                <a:latin typeface="Times New Roman" panose="02020603050405020304" pitchFamily="18" charset="0"/>
                <a:cs typeface="Times New Roman" panose="02020603050405020304" pitchFamily="18" charset="0"/>
              </a:rPr>
              <a:t>Consejo </a:t>
            </a:r>
            <a:r>
              <a:rPr lang="es-PE" sz="6400" dirty="0">
                <a:latin typeface="Times New Roman" panose="02020603050405020304" pitchFamily="18" charset="0"/>
                <a:cs typeface="Times New Roman" panose="02020603050405020304" pitchFamily="18" charset="0"/>
              </a:rPr>
              <a:t>de Defensa Judicial del </a:t>
            </a:r>
            <a:r>
              <a:rPr lang="es-PE" sz="6400" dirty="0" smtClean="0">
                <a:latin typeface="Times New Roman" panose="02020603050405020304" pitchFamily="18" charset="0"/>
                <a:cs typeface="Times New Roman" panose="02020603050405020304" pitchFamily="18" charset="0"/>
              </a:rPr>
              <a:t>Estado</a:t>
            </a:r>
          </a:p>
          <a:p>
            <a:pPr marL="0" indent="0" algn="just">
              <a:buNone/>
              <a:defRPr/>
            </a:pPr>
            <a:endParaRPr lang="es-PE" sz="6400" dirty="0">
              <a:latin typeface="Times New Roman" panose="02020603050405020304" pitchFamily="18" charset="0"/>
              <a:cs typeface="Times New Roman" panose="02020603050405020304" pitchFamily="18" charset="0"/>
            </a:endParaRPr>
          </a:p>
          <a:p>
            <a:pPr algn="just">
              <a:defRPr/>
            </a:pPr>
            <a:r>
              <a:rPr lang="es-PE" sz="6400" dirty="0" smtClean="0">
                <a:latin typeface="Times New Roman" panose="02020603050405020304" pitchFamily="18" charset="0"/>
                <a:cs typeface="Times New Roman" panose="02020603050405020304" pitchFamily="18" charset="0"/>
              </a:rPr>
              <a:t>Actuación </a:t>
            </a:r>
            <a:r>
              <a:rPr lang="es-PE" sz="6400" dirty="0">
                <a:latin typeface="Times New Roman" panose="02020603050405020304" pitchFamily="18" charset="0"/>
                <a:cs typeface="Times New Roman" panose="02020603050405020304" pitchFamily="18" charset="0"/>
              </a:rPr>
              <a:t>del Procurador Público cuando actúa como demandado, demandante, denunciante o parte civil</a:t>
            </a:r>
            <a:r>
              <a:rPr lang="es-PE" sz="6400" dirty="0" smtClean="0">
                <a:latin typeface="Times New Roman" panose="02020603050405020304" pitchFamily="18" charset="0"/>
                <a:cs typeface="Times New Roman" panose="02020603050405020304" pitchFamily="18" charset="0"/>
              </a:rPr>
              <a:t>.</a:t>
            </a:r>
          </a:p>
          <a:p>
            <a:pPr marL="0" indent="0" algn="just">
              <a:buNone/>
              <a:defRPr/>
            </a:pPr>
            <a:endParaRPr lang="es-PE" sz="6400" dirty="0">
              <a:latin typeface="Times New Roman" panose="02020603050405020304" pitchFamily="18" charset="0"/>
              <a:cs typeface="Times New Roman" panose="02020603050405020304" pitchFamily="18" charset="0"/>
            </a:endParaRPr>
          </a:p>
          <a:p>
            <a:pPr algn="just">
              <a:defRPr/>
            </a:pPr>
            <a:r>
              <a:rPr lang="es-PE" sz="6400" dirty="0">
                <a:latin typeface="Times New Roman" panose="02020603050405020304" pitchFamily="18" charset="0"/>
                <a:cs typeface="Times New Roman" panose="02020603050405020304" pitchFamily="18" charset="0"/>
              </a:rPr>
              <a:t>Todos los Procuradores constituyen el CDJE (31 Procuradores Públicos Sectoriales</a:t>
            </a:r>
            <a:r>
              <a:rPr lang="es-PE" sz="6400" dirty="0" smtClean="0">
                <a:latin typeface="Times New Roman" panose="02020603050405020304" pitchFamily="18" charset="0"/>
                <a:cs typeface="Times New Roman" panose="02020603050405020304" pitchFamily="18" charset="0"/>
              </a:rPr>
              <a:t>).</a:t>
            </a:r>
          </a:p>
          <a:p>
            <a:pPr marL="0" indent="0" algn="just">
              <a:buNone/>
              <a:defRPr/>
            </a:pPr>
            <a:endParaRPr lang="es-PE" sz="6400" dirty="0">
              <a:latin typeface="Times New Roman" panose="02020603050405020304" pitchFamily="18" charset="0"/>
              <a:cs typeface="Times New Roman" panose="02020603050405020304" pitchFamily="18" charset="0"/>
            </a:endParaRPr>
          </a:p>
          <a:p>
            <a:pPr algn="just">
              <a:defRPr/>
            </a:pPr>
            <a:r>
              <a:rPr lang="es-PE" sz="6400" dirty="0">
                <a:latin typeface="Times New Roman" panose="02020603050405020304" pitchFamily="18" charset="0"/>
                <a:cs typeface="Times New Roman" panose="02020603050405020304" pitchFamily="18" charset="0"/>
              </a:rPr>
              <a:t>Actuación Judicial:</a:t>
            </a:r>
          </a:p>
          <a:p>
            <a:pPr marL="0" indent="0" algn="just">
              <a:buNone/>
              <a:defRPr/>
            </a:pPr>
            <a:r>
              <a:rPr lang="es-PE" sz="6400" dirty="0">
                <a:latin typeface="Times New Roman" panose="02020603050405020304" pitchFamily="18" charset="0"/>
                <a:cs typeface="Times New Roman" panose="02020603050405020304" pitchFamily="18" charset="0"/>
              </a:rPr>
              <a:t>	• Para demandar y/o denunciar es necesario la expedición de la resolución 	autoritativa.</a:t>
            </a:r>
          </a:p>
          <a:p>
            <a:pPr marL="0" indent="0" algn="just">
              <a:buNone/>
              <a:defRPr/>
            </a:pPr>
            <a:r>
              <a:rPr lang="es-PE" sz="6400" dirty="0">
                <a:latin typeface="Times New Roman" panose="02020603050405020304" pitchFamily="18" charset="0"/>
                <a:cs typeface="Times New Roman" panose="02020603050405020304" pitchFamily="18" charset="0"/>
              </a:rPr>
              <a:t>	• Se requiere de Resolución Suprema para conciliar, transigir o desistirse.</a:t>
            </a:r>
          </a:p>
          <a:p>
            <a:pPr marL="0" indent="0" algn="just">
              <a:buNone/>
              <a:defRPr/>
            </a:pPr>
            <a:r>
              <a:rPr lang="es-PE" sz="6400" dirty="0">
                <a:latin typeface="Times New Roman" panose="02020603050405020304" pitchFamily="18" charset="0"/>
                <a:cs typeface="Times New Roman" panose="02020603050405020304" pitchFamily="18" charset="0"/>
              </a:rPr>
              <a:t>	• No se contemplaba la figura de: Procurador Público Regional, Municipal, 	Procurador Público Especializado (TID, Terrorismo, Anticorrupción).</a:t>
            </a:r>
          </a:p>
          <a:p>
            <a:endParaRPr lang="es-MX" dirty="0"/>
          </a:p>
        </p:txBody>
      </p:sp>
      <p:sp>
        <p:nvSpPr>
          <p:cNvPr id="6" name="5 Marcador de contenido"/>
          <p:cNvSpPr>
            <a:spLocks noGrp="1"/>
          </p:cNvSpPr>
          <p:nvPr>
            <p:ph sz="half" idx="2"/>
          </p:nvPr>
        </p:nvSpPr>
        <p:spPr>
          <a:xfrm>
            <a:off x="4629150" y="1825625"/>
            <a:ext cx="4407346" cy="5032375"/>
          </a:xfrm>
        </p:spPr>
        <p:txBody>
          <a:bodyPr>
            <a:normAutofit fontScale="25000" lnSpcReduction="20000"/>
          </a:bodyPr>
          <a:lstStyle/>
          <a:p>
            <a:pPr marL="0" indent="0" algn="ctr">
              <a:buNone/>
              <a:defRPr/>
            </a:pPr>
            <a:r>
              <a:rPr lang="es-PE" sz="6400" b="1" u="sng" dirty="0" smtClean="0">
                <a:latin typeface="Times New Roman" panose="02020603050405020304" pitchFamily="18" charset="0"/>
                <a:cs typeface="Times New Roman" panose="02020603050405020304" pitchFamily="18" charset="0"/>
              </a:rPr>
              <a:t>DECRETO LEGISLATIVO 1068 (2008)</a:t>
            </a:r>
          </a:p>
          <a:p>
            <a:pPr algn="just">
              <a:defRPr/>
            </a:pPr>
            <a:r>
              <a:rPr lang="es-PE" sz="6400" dirty="0" smtClean="0">
                <a:latin typeface="Times New Roman" panose="02020603050405020304" pitchFamily="18" charset="0"/>
                <a:cs typeface="Times New Roman" panose="02020603050405020304" pitchFamily="18" charset="0"/>
              </a:rPr>
              <a:t>Consejo de Defensa </a:t>
            </a:r>
            <a:r>
              <a:rPr lang="es-PE" sz="6400" u="sng" dirty="0">
                <a:latin typeface="Times New Roman" panose="02020603050405020304" pitchFamily="18" charset="0"/>
                <a:cs typeface="Times New Roman" panose="02020603050405020304" pitchFamily="18" charset="0"/>
              </a:rPr>
              <a:t>Jurídica</a:t>
            </a:r>
            <a:r>
              <a:rPr lang="es-PE" sz="6400" dirty="0">
                <a:latin typeface="Times New Roman" panose="02020603050405020304" pitchFamily="18" charset="0"/>
                <a:cs typeface="Times New Roman" panose="02020603050405020304" pitchFamily="18" charset="0"/>
              </a:rPr>
              <a:t> del </a:t>
            </a:r>
            <a:r>
              <a:rPr lang="es-PE" sz="6400" dirty="0" smtClean="0">
                <a:latin typeface="Times New Roman" panose="02020603050405020304" pitchFamily="18" charset="0"/>
                <a:cs typeface="Times New Roman" panose="02020603050405020304" pitchFamily="18" charset="0"/>
              </a:rPr>
              <a:t>Estado</a:t>
            </a:r>
            <a:endParaRPr lang="es-PE" sz="6400" dirty="0">
              <a:latin typeface="Times New Roman" panose="02020603050405020304" pitchFamily="18" charset="0"/>
              <a:cs typeface="Times New Roman" panose="02020603050405020304" pitchFamily="18" charset="0"/>
            </a:endParaRPr>
          </a:p>
          <a:p>
            <a:pPr algn="just">
              <a:defRPr/>
            </a:pPr>
            <a:r>
              <a:rPr lang="es-PE" sz="6400" dirty="0" smtClean="0">
                <a:latin typeface="Times New Roman" panose="02020603050405020304" pitchFamily="18" charset="0"/>
                <a:cs typeface="Times New Roman" panose="02020603050405020304" pitchFamily="18" charset="0"/>
              </a:rPr>
              <a:t>Actuación del Procurador Público más allá de un proceso judicial. </a:t>
            </a:r>
            <a:endParaRPr lang="es-PE" sz="6400" dirty="0">
              <a:latin typeface="Times New Roman" panose="02020603050405020304" pitchFamily="18" charset="0"/>
              <a:cs typeface="Times New Roman" panose="02020603050405020304" pitchFamily="18" charset="0"/>
            </a:endParaRPr>
          </a:p>
          <a:p>
            <a:pPr algn="just">
              <a:defRPr/>
            </a:pPr>
            <a:r>
              <a:rPr lang="es-MX" sz="6400" dirty="0">
                <a:latin typeface="Times New Roman" panose="02020603050405020304" pitchFamily="18" charset="0"/>
                <a:cs typeface="Times New Roman" panose="02020603050405020304" pitchFamily="18" charset="0"/>
              </a:rPr>
              <a:t>El </a:t>
            </a:r>
            <a:r>
              <a:rPr lang="es-MX" sz="6400" dirty="0" smtClean="0">
                <a:latin typeface="Times New Roman" panose="02020603050405020304" pitchFamily="18" charset="0"/>
                <a:cs typeface="Times New Roman" panose="02020603050405020304" pitchFamily="18" charset="0"/>
              </a:rPr>
              <a:t>CDJE lo constituyen: Presidente </a:t>
            </a:r>
            <a:r>
              <a:rPr lang="es-MX" sz="6400" dirty="0">
                <a:latin typeface="Times New Roman" panose="02020603050405020304" pitchFamily="18" charset="0"/>
                <a:cs typeface="Times New Roman" panose="02020603050405020304" pitchFamily="18" charset="0"/>
              </a:rPr>
              <a:t>del </a:t>
            </a:r>
            <a:r>
              <a:rPr lang="es-MX" sz="6400" dirty="0" smtClean="0">
                <a:latin typeface="Times New Roman" panose="02020603050405020304" pitchFamily="18" charset="0"/>
                <a:cs typeface="Times New Roman" panose="02020603050405020304" pitchFamily="18" charset="0"/>
              </a:rPr>
              <a:t>CDJE, los Consejeros, los </a:t>
            </a:r>
            <a:r>
              <a:rPr lang="es-MX" sz="6400" dirty="0">
                <a:latin typeface="Times New Roman" panose="02020603050405020304" pitchFamily="18" charset="0"/>
                <a:cs typeface="Times New Roman" panose="02020603050405020304" pitchFamily="18" charset="0"/>
              </a:rPr>
              <a:t>Procuradores </a:t>
            </a:r>
            <a:r>
              <a:rPr lang="es-MX" sz="6400" dirty="0" smtClean="0">
                <a:latin typeface="Times New Roman" panose="02020603050405020304" pitchFamily="18" charset="0"/>
                <a:cs typeface="Times New Roman" panose="02020603050405020304" pitchFamily="18" charset="0"/>
              </a:rPr>
              <a:t>Públicos, y el </a:t>
            </a:r>
            <a:r>
              <a:rPr lang="es-MX" sz="6400" dirty="0">
                <a:latin typeface="Times New Roman" panose="02020603050405020304" pitchFamily="18" charset="0"/>
                <a:cs typeface="Times New Roman" panose="02020603050405020304" pitchFamily="18" charset="0"/>
              </a:rPr>
              <a:t>Presidente del Tribunal de Sanción</a:t>
            </a:r>
            <a:r>
              <a:rPr lang="es-MX" sz="6400" dirty="0" smtClean="0">
                <a:latin typeface="Times New Roman" panose="02020603050405020304" pitchFamily="18" charset="0"/>
                <a:cs typeface="Times New Roman" panose="02020603050405020304" pitchFamily="18" charset="0"/>
              </a:rPr>
              <a:t>.</a:t>
            </a:r>
            <a:endParaRPr lang="es-PE" sz="6400" dirty="0">
              <a:latin typeface="Times New Roman" panose="02020603050405020304" pitchFamily="18" charset="0"/>
              <a:cs typeface="Times New Roman" panose="02020603050405020304" pitchFamily="18" charset="0"/>
            </a:endParaRPr>
          </a:p>
          <a:p>
            <a:pPr marL="0" indent="0" algn="just">
              <a:buNone/>
              <a:defRPr/>
            </a:pPr>
            <a:r>
              <a:rPr lang="es-PE" sz="6400" dirty="0" smtClean="0">
                <a:latin typeface="Times New Roman" panose="02020603050405020304" pitchFamily="18" charset="0"/>
                <a:cs typeface="Times New Roman" panose="02020603050405020304" pitchFamily="18" charset="0"/>
              </a:rPr>
              <a:t>• Actuación:</a:t>
            </a:r>
          </a:p>
          <a:p>
            <a:pPr lvl="1" algn="just">
              <a:defRPr/>
            </a:pPr>
            <a:r>
              <a:rPr lang="es-PE" sz="6400" dirty="0" smtClean="0">
                <a:latin typeface="Times New Roman" panose="02020603050405020304" pitchFamily="18" charset="0"/>
                <a:cs typeface="Times New Roman" panose="02020603050405020304" pitchFamily="18" charset="0"/>
              </a:rPr>
              <a:t>Para </a:t>
            </a:r>
            <a:r>
              <a:rPr lang="es-PE" sz="6400" dirty="0">
                <a:latin typeface="Times New Roman" panose="02020603050405020304" pitchFamily="18" charset="0"/>
                <a:cs typeface="Times New Roman" panose="02020603050405020304" pitchFamily="18" charset="0"/>
              </a:rPr>
              <a:t>demandar y/o denunciar a nombre del Estado ya no es necesario la expedición de la resolución </a:t>
            </a:r>
            <a:r>
              <a:rPr lang="es-PE" sz="6400" dirty="0" smtClean="0">
                <a:latin typeface="Times New Roman" panose="02020603050405020304" pitchFamily="18" charset="0"/>
                <a:cs typeface="Times New Roman" panose="02020603050405020304" pitchFamily="18" charset="0"/>
              </a:rPr>
              <a:t>autoritativa.</a:t>
            </a:r>
          </a:p>
          <a:p>
            <a:pPr lvl="1" algn="just">
              <a:defRPr/>
            </a:pPr>
            <a:r>
              <a:rPr lang="es-PE" sz="6400" dirty="0" smtClean="0">
                <a:latin typeface="Times New Roman" panose="02020603050405020304" pitchFamily="18" charset="0"/>
                <a:cs typeface="Times New Roman" panose="02020603050405020304" pitchFamily="18" charset="0"/>
              </a:rPr>
              <a:t>Se </a:t>
            </a:r>
            <a:r>
              <a:rPr lang="es-PE" sz="6400" dirty="0">
                <a:latin typeface="Times New Roman" panose="02020603050405020304" pitchFamily="18" charset="0"/>
                <a:cs typeface="Times New Roman" panose="02020603050405020304" pitchFamily="18" charset="0"/>
              </a:rPr>
              <a:t>autoriza a </a:t>
            </a:r>
            <a:r>
              <a:rPr lang="es-PE" sz="6400" dirty="0" smtClean="0">
                <a:latin typeface="Times New Roman" panose="02020603050405020304" pitchFamily="18" charset="0"/>
                <a:cs typeface="Times New Roman" panose="02020603050405020304" pitchFamily="18" charset="0"/>
              </a:rPr>
              <a:t>transigir </a:t>
            </a:r>
            <a:r>
              <a:rPr lang="es-PE" sz="6400" dirty="0">
                <a:latin typeface="Times New Roman" panose="02020603050405020304" pitchFamily="18" charset="0"/>
                <a:cs typeface="Times New Roman" panose="02020603050405020304" pitchFamily="18" charset="0"/>
              </a:rPr>
              <a:t>o conciliar las pretensiones controvertidas bajo las cuantías y con las autorizaciones </a:t>
            </a:r>
            <a:r>
              <a:rPr lang="es-PE" sz="6400" dirty="0" smtClean="0">
                <a:latin typeface="Times New Roman" panose="02020603050405020304" pitchFamily="18" charset="0"/>
                <a:cs typeface="Times New Roman" panose="02020603050405020304" pitchFamily="18" charset="0"/>
              </a:rPr>
              <a:t>señaladas en el Reglamento.</a:t>
            </a:r>
          </a:p>
          <a:p>
            <a:endParaRPr lang="es-MX" dirty="0"/>
          </a:p>
        </p:txBody>
      </p:sp>
      <p:sp>
        <p:nvSpPr>
          <p:cNvPr id="2" name="Rectángulo 1"/>
          <p:cNvSpPr/>
          <p:nvPr/>
        </p:nvSpPr>
        <p:spPr>
          <a:xfrm>
            <a:off x="4629150" y="5013176"/>
            <a:ext cx="3111202" cy="1643527"/>
          </a:xfrm>
          <a:prstGeom prst="rect">
            <a:avLst/>
          </a:prstGeom>
        </p:spPr>
        <p:txBody>
          <a:bodyPr wrap="square">
            <a:spAutoFit/>
          </a:bodyPr>
          <a:lstStyle/>
          <a:p>
            <a:pPr lvl="1" algn="just">
              <a:defRPr/>
            </a:pPr>
            <a:r>
              <a:rPr lang="es-PE" sz="1600" dirty="0">
                <a:solidFill>
                  <a:schemeClr val="tx1"/>
                </a:solidFill>
                <a:cs typeface="Times New Roman" panose="02020603050405020304" pitchFamily="18" charset="0"/>
              </a:rPr>
              <a:t>Se contempla la figura del Procurador Público Regional, Municipal, Procurador Público Especializado (TID, Terrorismo, Anticorrupción, entre otros), Supranacional y de sede extranjera.</a:t>
            </a:r>
          </a:p>
        </p:txBody>
      </p:sp>
    </p:spTree>
    <p:extLst>
      <p:ext uri="{BB962C8B-B14F-4D97-AF65-F5344CB8AC3E}">
        <p14:creationId xmlns:p14="http://schemas.microsoft.com/office/powerpoint/2010/main" val="62941067"/>
      </p:ext>
    </p:extLst>
  </p:cSld>
  <p:clrMapOvr>
    <a:masterClrMapping/>
  </p:clrMapOvr>
  <p:transition>
    <p:cover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a:xfrm>
            <a:off x="1907704" y="1628800"/>
            <a:ext cx="7102029" cy="2852589"/>
          </a:xfrm>
        </p:spPr>
        <p:txBody>
          <a:bodyPr>
            <a:normAutofit/>
          </a:bodyPr>
          <a:lstStyle/>
          <a:p>
            <a:r>
              <a:rPr lang="es-PE" altLang="es-PE" sz="4800" b="1" dirty="0" smtClean="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r>
              <a:rPr lang="es-PE" altLang="es-PE" b="1" dirty="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PE" altLang="es-PE" sz="4800" b="1" dirty="0" smtClean="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Uso indebido e invasiones de predios del Estado</a:t>
            </a:r>
          </a:p>
        </p:txBody>
      </p:sp>
    </p:spTree>
    <p:extLst>
      <p:ext uri="{BB962C8B-B14F-4D97-AF65-F5344CB8AC3E}">
        <p14:creationId xmlns:p14="http://schemas.microsoft.com/office/powerpoint/2010/main" val="2021482934"/>
      </p:ext>
    </p:extLst>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93006" y="609601"/>
            <a:ext cx="6697266"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80868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4702169" y="2564904"/>
            <a:ext cx="4409385" cy="4204740"/>
          </a:xfrm>
          <a:prstGeom prst="rect">
            <a:avLst/>
          </a:prstGeom>
          <a:ln w="19050">
            <a:solidFill>
              <a:schemeClr val="accent6">
                <a:lumMod val="75000"/>
              </a:schemeClr>
            </a:solidFill>
          </a:ln>
        </p:spPr>
      </p:pic>
      <p:pic>
        <p:nvPicPr>
          <p:cNvPr id="14339" name="Imagen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9167" y="2636913"/>
            <a:ext cx="4271963" cy="4132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1679973" y="721250"/>
            <a:ext cx="5617369" cy="837676"/>
          </a:xfrm>
          <a:prstGeom prst="roundRect">
            <a:avLst/>
          </a:prstGeom>
          <a:solidFill>
            <a:srgbClr val="C00000"/>
          </a:solidFill>
          <a:ln/>
        </p:spPr>
        <p:style>
          <a:lnRef idx="1">
            <a:schemeClr val="accent2"/>
          </a:lnRef>
          <a:fillRef idx="2">
            <a:schemeClr val="accent2"/>
          </a:fillRef>
          <a:effectRef idx="1">
            <a:schemeClr val="accent2"/>
          </a:effectRef>
          <a:fontRef idx="minor">
            <a:schemeClr val="dk1"/>
          </a:fontRef>
        </p:style>
        <p:txBody>
          <a:bodyPr anchor="b">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 typeface="Arial" charset="0"/>
              <a:buNone/>
              <a:defRPr/>
            </a:pPr>
            <a:r>
              <a:rPr lang="es-ES" altLang="es-PE" sz="2400" b="1" dirty="0" smtClean="0">
                <a:solidFill>
                  <a:prstClr val="white"/>
                </a:solidFill>
                <a:latin typeface="Times New Roman" panose="02020603050405020304" pitchFamily="18" charset="0"/>
                <a:cs typeface="Times New Roman" panose="02020603050405020304" pitchFamily="18" charset="0"/>
              </a:rPr>
              <a:t>Denuncias recibidas por diferentes medios</a:t>
            </a:r>
            <a:endParaRPr lang="es-ES" altLang="es-PE" sz="24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2630513"/>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8139</TotalTime>
  <Words>1924</Words>
  <Application>Microsoft Office PowerPoint</Application>
  <PresentationFormat>Presentación en pantalla (4:3)</PresentationFormat>
  <Paragraphs>171</Paragraphs>
  <Slides>34</Slides>
  <Notes>3</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34</vt:i4>
      </vt:variant>
    </vt:vector>
  </HeadingPairs>
  <TitlesOfParts>
    <vt:vector size="44" baseType="lpstr">
      <vt:lpstr>Arial</vt:lpstr>
      <vt:lpstr>Arial Black</vt:lpstr>
      <vt:lpstr>Baskerville Old Face</vt:lpstr>
      <vt:lpstr>Calibri</vt:lpstr>
      <vt:lpstr>Calibri Light</vt:lpstr>
      <vt:lpstr>Lucida Sans Unicode</vt:lpstr>
      <vt:lpstr>Tahoma</vt:lpstr>
      <vt:lpstr>Times New Roman</vt:lpstr>
      <vt:lpstr>Tema de Office</vt:lpstr>
      <vt:lpstr>Worksheet</vt:lpstr>
      <vt:lpstr>Presentación de PowerPoint</vt:lpstr>
      <vt:lpstr>Presentación de PowerPoint</vt:lpstr>
      <vt:lpstr>ANTECEDENTES</vt:lpstr>
      <vt:lpstr>EL CONSEJO DE DEFENSA JURÍDICA DEL ESTADO</vt:lpstr>
      <vt:lpstr>Presentación de PowerPoint</vt:lpstr>
      <vt:lpstr>Modificaciones del actual D. Leg 1068</vt:lpstr>
      <vt:lpstr>II. Uso indebido e invasiones de predios del Estado</vt:lpstr>
      <vt:lpstr>Presentación de PowerPoint</vt:lpstr>
      <vt:lpstr>Presentación de PowerPoint</vt:lpstr>
      <vt:lpstr>Presentación de PowerPoint</vt:lpstr>
      <vt:lpstr>MOTIVOS DE LA INVASIÓN</vt:lpstr>
      <vt:lpstr>III. CONSIDERACIONES SOBRE LA DEFENSA Y RECUPERACIÓN DE LOS BIENES DEL ESTADO</vt:lpstr>
      <vt:lpstr>Presentación de PowerPoint</vt:lpstr>
      <vt:lpstr>Imprescriptibilidad de los Inmuebles del Estado</vt:lpstr>
      <vt:lpstr>Presentación de PowerPoint</vt:lpstr>
      <vt:lpstr>Presentación de PowerPoint</vt:lpstr>
      <vt:lpstr>Presentación de PowerPoint</vt:lpstr>
      <vt:lpstr>IV. FORMAS DE DEFENSA Y RECUPERACIÓN DE PREDIOS DEL ESTADO</vt:lpstr>
      <vt:lpstr>1. INTERVENCIONES EN FLAGRANCIA</vt:lpstr>
      <vt:lpstr>Intervención en Flagrancia</vt:lpstr>
      <vt:lpstr>2. RECUPERACIÓN EXTRAJUDICIAL  </vt:lpstr>
      <vt:lpstr>LEY 30230</vt:lpstr>
      <vt:lpstr>Presentación de PowerPoint</vt:lpstr>
      <vt:lpstr>Presentación de PowerPoint</vt:lpstr>
      <vt:lpstr>Presentación de PowerPoint</vt:lpstr>
      <vt:lpstr>Presentación de PowerPoint</vt:lpstr>
      <vt:lpstr>Presentación de PowerPoint</vt:lpstr>
      <vt:lpstr>Presentación de PowerPoint</vt:lpstr>
      <vt:lpstr>Usurpación</vt:lpstr>
      <vt:lpstr>Presentación de PowerPoint</vt:lpstr>
      <vt:lpstr>Presentación de PowerPoint</vt:lpstr>
      <vt:lpstr>Presentación de PowerPoint</vt:lpstr>
      <vt:lpstr> </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Exposición Alta_Baja</dc:title>
  <dc:creator>Julio Barra</dc:creator>
  <cp:lastModifiedBy>Willjhem Pablo Sanchez Medina</cp:lastModifiedBy>
  <cp:revision>716</cp:revision>
  <cp:lastPrinted>2016-06-28T14:05:30Z</cp:lastPrinted>
  <dcterms:modified xsi:type="dcterms:W3CDTF">2016-11-22T15:45:44Z</dcterms:modified>
</cp:coreProperties>
</file>