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9" r:id="rId2"/>
    <p:sldId id="34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5" r:id="rId2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7EFA9-CACC-4DF9-8B0B-9E65D6E49DC6}" type="datetimeFigureOut">
              <a:rPr lang="es-PE" smtClean="0"/>
              <a:t>22/11/2016</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732CE-1161-412E-9CE7-D308FB37827C}" type="slidenum">
              <a:rPr lang="es-PE" smtClean="0"/>
              <a:t>‹Nº›</a:t>
            </a:fld>
            <a:endParaRPr lang="es-PE"/>
          </a:p>
        </p:txBody>
      </p:sp>
    </p:spTree>
    <p:extLst>
      <p:ext uri="{BB962C8B-B14F-4D97-AF65-F5344CB8AC3E}">
        <p14:creationId xmlns:p14="http://schemas.microsoft.com/office/powerpoint/2010/main" val="191469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xfrm>
            <a:off x="908050" y="4721225"/>
            <a:ext cx="4989513" cy="447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s-PE" smtClean="0"/>
          </a:p>
        </p:txBody>
      </p:sp>
    </p:spTree>
    <p:extLst>
      <p:ext uri="{BB962C8B-B14F-4D97-AF65-F5344CB8AC3E}">
        <p14:creationId xmlns:p14="http://schemas.microsoft.com/office/powerpoint/2010/main" val="240407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98622350-08B8-41D4-8EDE-34525B3DF270}"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FC3B410-50F5-481D-A086-5955815DEA4F}"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3998982012"/>
      </p:ext>
    </p:extLst>
  </p:cSld>
  <p:clrMapOvr>
    <a:masterClrMapping/>
  </p:clrMapOvr>
  <p:transition>
    <p:cover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CFAF788B-9573-4429-86EC-ED12ACA2437D}"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1DE5BD5-730D-4855-AF26-663A23797C2D}"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3706059552"/>
      </p:ext>
    </p:extLst>
  </p:cSld>
  <p:clrMapOvr>
    <a:masterClrMapping/>
  </p:clrMapOvr>
  <p:transition>
    <p:cover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6280BFB7-3CD5-4AFB-A18D-E6BC9BBAFB03}"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75F986-6D3E-41AE-A88B-BDA805851782}"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954915667"/>
      </p:ext>
    </p:extLst>
  </p:cSld>
  <p:clrMapOvr>
    <a:masterClrMapping/>
  </p:clrMapOvr>
  <p:transition>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4A6637CE-440A-428E-8023-DB494BCB7E44}"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85EBEC4-00C6-4FBA-BD77-75612D1F449D}"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244014811"/>
      </p:ext>
    </p:extLst>
  </p:cSld>
  <p:clrMapOvr>
    <a:masterClrMapping/>
  </p:clrMapOvr>
  <p:transition>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23C2A088-98C1-4A3C-BE08-30CD7EF4E1C2}"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04F2D9B-47B5-4D40-AD24-BF86B09F7A08}"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454470598"/>
      </p:ext>
    </p:extLst>
  </p:cSld>
  <p:clrMapOvr>
    <a:masterClrMapping/>
  </p:clrMapOvr>
  <p:transition>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1F06F2BF-8D20-4472-96BC-BD4AE021ED15}"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8B5451-D751-41F8-A01D-612C91BE814C}"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1278881467"/>
      </p:ext>
    </p:extLst>
  </p:cSld>
  <p:clrMapOvr>
    <a:masterClrMapping/>
  </p:clrMapOvr>
  <p:transition>
    <p:cover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7C1CC06C-71D8-42CE-B97E-4C6FAC3F71EF}"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F5399B1-D6F2-4987-AD65-D9E7E0BAEB2A}"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1374210052"/>
      </p:ext>
    </p:extLst>
  </p:cSld>
  <p:clrMapOvr>
    <a:masterClrMapping/>
  </p:clrMapOvr>
  <p:transition>
    <p:cover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5287375E-1DF3-410E-A4ED-444CC884590C}"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E88C676-D543-4765-B275-91E97A104645}"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1779105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DF898F-99A6-4164-A7CC-C76F18F3B736}"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B3F92B6-396B-4E9E-9D7A-D8EC20D19447}"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363131153"/>
      </p:ext>
    </p:extLst>
  </p:cSld>
  <p:clrMapOvr>
    <a:masterClrMapping/>
  </p:clrMapOvr>
  <p:transition>
    <p:cover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3803370B-8297-42A5-AE7C-37B7DD5E1FEE}"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B73F5DF-4D73-4105-A5C3-F6EE9F3904B0}"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4216419776"/>
      </p:ext>
    </p:extLst>
  </p:cSld>
  <p:clrMapOvr>
    <a:masterClrMapping/>
  </p:clrMapOvr>
  <p:transition>
    <p:cover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57DCFD33-F97B-4209-920F-2206AF638E07}"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9E8DB5-C6D0-49FD-8862-819617AD7571}"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2415622205"/>
      </p:ext>
    </p:extLst>
  </p:cSld>
  <p:clrMapOvr>
    <a:masterClrMapping/>
  </p:clrMapOvr>
  <p:transition>
    <p:cover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5287375E-1DF3-410E-A4ED-444CC884590C}" type="datetimeFigureOut">
              <a:rPr lang="es-ES" smtClean="0">
                <a:solidFill>
                  <a:prstClr val="black">
                    <a:tint val="75000"/>
                  </a:prstClr>
                </a:solidFill>
                <a:latin typeface="Arial" panose="020B0604020202020204" pitchFamily="34" charset="0"/>
              </a:rPr>
              <a:pPr eaLnBrk="0" fontAlgn="base" hangingPunct="0">
                <a:spcBef>
                  <a:spcPct val="0"/>
                </a:spcBef>
                <a:spcAft>
                  <a:spcPct val="0"/>
                </a:spcAft>
                <a:defRPr/>
              </a:pPr>
              <a:t>22/11/2016</a:t>
            </a:fld>
            <a:endParaRPr lang="es-E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s-E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E88C676-D543-4765-B275-91E97A104645}" type="slidenum">
              <a:rPr lang="es-ES" altLang="es-ES" smtClean="0">
                <a:solidFill>
                  <a:prstClr val="black">
                    <a:tint val="75000"/>
                  </a:prstClr>
                </a:solidFill>
                <a:latin typeface="Arial" panose="020B0604020202020204" pitchFamily="34" charset="0"/>
              </a:rPr>
              <a:pPr eaLnBrk="0" fontAlgn="base" hangingPunct="0">
                <a:spcBef>
                  <a:spcPct val="0"/>
                </a:spcBef>
                <a:spcAft>
                  <a:spcPct val="0"/>
                </a:spcAft>
                <a:defRPr/>
              </a:pPr>
              <a:t>‹Nº›</a:t>
            </a:fld>
            <a:endParaRPr lang="es-ES" altLang="es-E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17929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dir="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uadroTexto 1"/>
          <p:cNvSpPr txBox="1">
            <a:spLocks noChangeArrowheads="1"/>
          </p:cNvSpPr>
          <p:nvPr/>
        </p:nvSpPr>
        <p:spPr bwMode="auto">
          <a:xfrm>
            <a:off x="3539148" y="1428780"/>
            <a:ext cx="5904656" cy="830997"/>
          </a:xfrm>
          <a:prstGeom prst="rect">
            <a:avLst/>
          </a:prstGeom>
          <a:noFill/>
          <a:ln w="9525">
            <a:noFill/>
            <a:miter lim="800000"/>
            <a:headEnd/>
            <a:tailEnd/>
          </a:ln>
          <a:scene3d>
            <a:camera prst="orthographicFront"/>
            <a:lightRig rig="threePt" dir="t"/>
          </a:scene3d>
          <a:sp3d extrusionH="38100"/>
        </p:spPr>
        <p:txBody>
          <a:bodyPr>
            <a:spAutoFit/>
          </a:bodyPr>
          <a:lstStyle/>
          <a:p>
            <a:pPr algn="ctr">
              <a:defRPr/>
            </a:pPr>
            <a:r>
              <a:rPr lang="es-PE" altLang="es-PE" sz="4800" b="1" dirty="0">
                <a:solidFill>
                  <a:srgbClr val="FF0000"/>
                </a:solidFill>
                <a:latin typeface="Arial" charset="0"/>
                <a:cs typeface="Arial" charset="0"/>
              </a:rPr>
              <a:t>Subasta </a:t>
            </a:r>
            <a:r>
              <a:rPr lang="es-PE" altLang="es-PE" sz="4800" b="1" dirty="0" smtClean="0">
                <a:solidFill>
                  <a:srgbClr val="FF0000"/>
                </a:solidFill>
                <a:latin typeface="Arial" charset="0"/>
                <a:cs typeface="Arial" charset="0"/>
              </a:rPr>
              <a:t>pública. </a:t>
            </a:r>
            <a:endParaRPr lang="es-PE" altLang="es-PE" sz="4800" b="1" dirty="0">
              <a:solidFill>
                <a:srgbClr val="FF0000"/>
              </a:solidFill>
              <a:latin typeface="Arial" charset="0"/>
              <a:cs typeface="Arial" charset="0"/>
            </a:endParaRPr>
          </a:p>
        </p:txBody>
      </p:sp>
      <p:pic>
        <p:nvPicPr>
          <p:cNvPr id="5125" name="Picture 7" descr="http://4.bp.blogspot.com/-_dxkd7QWs88/UmE-NPw9D2I/AAAAAAAACms/S_wasrHzlAk/s1600/SUBASTA-penny-auction-micro-subas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3068638"/>
            <a:ext cx="410527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690269"/>
      </p:ext>
    </p:extLst>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a:xfrm>
            <a:off x="3503613" y="1844676"/>
            <a:ext cx="5327650" cy="461963"/>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3: Apertura del Expediente</a:t>
            </a:r>
          </a:p>
        </p:txBody>
      </p:sp>
      <p:sp>
        <p:nvSpPr>
          <p:cNvPr id="3" name="Text Box 5"/>
          <p:cNvSpPr txBox="1">
            <a:spLocks noChangeArrowheads="1"/>
          </p:cNvSpPr>
          <p:nvPr/>
        </p:nvSpPr>
        <p:spPr>
          <a:xfrm>
            <a:off x="3503613" y="2951163"/>
            <a:ext cx="5327650" cy="46355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4: Saneamiento</a:t>
            </a:r>
          </a:p>
        </p:txBody>
      </p:sp>
      <p:sp>
        <p:nvSpPr>
          <p:cNvPr id="4" name="Text Box 5"/>
          <p:cNvSpPr txBox="1">
            <a:spLocks noChangeArrowheads="1"/>
          </p:cNvSpPr>
          <p:nvPr/>
        </p:nvSpPr>
        <p:spPr bwMode="auto">
          <a:xfrm>
            <a:off x="3503613" y="4059238"/>
            <a:ext cx="5327650" cy="461962"/>
          </a:xfrm>
          <a:prstGeom prst="rect">
            <a:avLst/>
          </a:prstGeom>
          <a:solidFill>
            <a:srgbClr val="FF0000"/>
          </a:solidFill>
          <a:ln w="25400" cap="flat" cmpd="sng" algn="ctr">
            <a:solidFill>
              <a:schemeClr val="accent2">
                <a:shade val="50000"/>
              </a:schemeClr>
            </a:solidFill>
            <a:prstDash val="solid"/>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2400" b="1" dirty="0">
                <a:solidFill>
                  <a:prstClr val="white"/>
                </a:solidFill>
              </a:rPr>
              <a:t>5: Tasación</a:t>
            </a:r>
          </a:p>
        </p:txBody>
      </p:sp>
    </p:spTree>
    <p:extLst>
      <p:ext uri="{BB962C8B-B14F-4D97-AF65-F5344CB8AC3E}">
        <p14:creationId xmlns:p14="http://schemas.microsoft.com/office/powerpoint/2010/main" val="437926207"/>
      </p:ext>
    </p:extLst>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27464" y="549276"/>
            <a:ext cx="4537075" cy="460375"/>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6: Informe Técnico-Legal</a:t>
            </a:r>
          </a:p>
        </p:txBody>
      </p:sp>
      <p:sp>
        <p:nvSpPr>
          <p:cNvPr id="16387" name="3 Marcador de contenido"/>
          <p:cNvSpPr>
            <a:spLocks noGrp="1"/>
          </p:cNvSpPr>
          <p:nvPr>
            <p:ph idx="1"/>
          </p:nvPr>
        </p:nvSpPr>
        <p:spPr>
          <a:xfrm>
            <a:off x="1981200" y="1600201"/>
            <a:ext cx="8229600" cy="3700463"/>
          </a:xfrm>
        </p:spPr>
        <p:txBody>
          <a:bodyPr/>
          <a:lstStyle/>
          <a:p>
            <a:pPr algn="just">
              <a:buFont typeface="Arial" panose="020B0604020202020204" pitchFamily="34" charset="0"/>
              <a:buNone/>
            </a:pPr>
            <a:r>
              <a:rPr lang="es-PE" altLang="es-PE" sz="2000"/>
              <a:t>Informe:</a:t>
            </a:r>
          </a:p>
          <a:p>
            <a:pPr algn="just"/>
            <a:r>
              <a:rPr lang="es-PE" altLang="es-PE" sz="2000"/>
              <a:t>Elaborado por un abogado y un ingeniero o arquitecto.</a:t>
            </a:r>
          </a:p>
          <a:p>
            <a:pPr algn="just"/>
            <a:r>
              <a:rPr lang="es-PE" altLang="es-PE" sz="2000"/>
              <a:t>Contiene la evaluación técnico-legal que sustenta y concluye que el predio es de propiedad de o administrado por la entidad que instruye el procedimiento, es de dominio privado, se encuentra inscrito en RRPP, es de libre disponibilidad, y n</a:t>
            </a:r>
            <a:r>
              <a:rPr lang="es-ES" altLang="es-PE" sz="2000"/>
              <a:t>o está destinado a un proyecto de interés público o importancia colectiva.</a:t>
            </a:r>
          </a:p>
          <a:p>
            <a:pPr algn="just"/>
            <a:r>
              <a:rPr lang="es-ES" altLang="es-PE" sz="2000"/>
              <a:t>Contiene la evaluación técnico-legal que sustenta y recomienda, en base a un análisis costo-beneficio y a un análisis de potencialidades, que el predio debe ser subastado.</a:t>
            </a:r>
          </a:p>
          <a:p>
            <a:pPr algn="just"/>
            <a:endParaRPr lang="es-ES" altLang="es-PE" sz="2000"/>
          </a:p>
          <a:p>
            <a:pPr algn="just"/>
            <a:endParaRPr lang="es-ES" altLang="es-PE" sz="2000" b="1"/>
          </a:p>
          <a:p>
            <a:endParaRPr lang="es-PE" altLang="es-PE" sz="2000"/>
          </a:p>
        </p:txBody>
      </p:sp>
    </p:spTree>
    <p:extLst>
      <p:ext uri="{BB962C8B-B14F-4D97-AF65-F5344CB8AC3E}">
        <p14:creationId xmlns:p14="http://schemas.microsoft.com/office/powerpoint/2010/main" val="1925366350"/>
      </p:ext>
    </p:extLst>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p:txBody>
          <a:bodyPr/>
          <a:lstStyle/>
          <a:p>
            <a:pPr marL="0" indent="0" algn="just">
              <a:buNone/>
              <a:defRPr/>
            </a:pPr>
            <a:r>
              <a:rPr lang="es-PE" sz="2000" dirty="0"/>
              <a:t>Requieren Opinión Técnica de la SBN:</a:t>
            </a:r>
          </a:p>
          <a:p>
            <a:pPr algn="just">
              <a:buFont typeface="Wingdings" panose="05000000000000000000" pitchFamily="2" charset="2"/>
              <a:buChar char="§"/>
              <a:defRPr/>
            </a:pPr>
            <a:r>
              <a:rPr lang="es-PE" sz="2000" dirty="0"/>
              <a:t>GORES con funciones transferidas </a:t>
            </a:r>
            <a:r>
              <a:rPr lang="es-PE" sz="2000" b="1" dirty="0"/>
              <a:t>respecto de predios de propiedad del Estado.</a:t>
            </a:r>
          </a:p>
          <a:p>
            <a:pPr algn="just">
              <a:buFont typeface="Wingdings" panose="05000000000000000000" pitchFamily="2" charset="2"/>
              <a:buChar char="§"/>
              <a:defRPr/>
            </a:pPr>
            <a:r>
              <a:rPr lang="es-PE" sz="2000" dirty="0"/>
              <a:t>Entidades del Sistema.</a:t>
            </a:r>
          </a:p>
          <a:p>
            <a:pPr marL="0" indent="0" algn="just">
              <a:buNone/>
              <a:defRPr/>
            </a:pPr>
            <a:endParaRPr lang="es-PE" sz="2000" dirty="0"/>
          </a:p>
          <a:p>
            <a:pPr marL="0" indent="0" algn="just">
              <a:buNone/>
              <a:defRPr/>
            </a:pPr>
            <a:r>
              <a:rPr lang="es-PE" sz="2000" dirty="0"/>
              <a:t>NO requieren Opinión Técnica de la SBN:</a:t>
            </a:r>
          </a:p>
          <a:p>
            <a:pPr algn="just">
              <a:buFont typeface="Wingdings" panose="05000000000000000000" pitchFamily="2" charset="2"/>
              <a:buChar char="§"/>
              <a:defRPr/>
            </a:pPr>
            <a:r>
              <a:rPr lang="es-PE" sz="2000" dirty="0"/>
              <a:t>GORES </a:t>
            </a:r>
            <a:r>
              <a:rPr lang="es-PE" sz="2000" b="1" dirty="0"/>
              <a:t>respecto de predios de su propiedad.</a:t>
            </a:r>
          </a:p>
          <a:p>
            <a:pPr marL="0" indent="0" algn="just">
              <a:buNone/>
              <a:defRPr/>
            </a:pPr>
            <a:endParaRPr lang="es-PE" sz="2000" dirty="0"/>
          </a:p>
          <a:p>
            <a:pPr algn="just">
              <a:defRPr/>
            </a:pPr>
            <a:endParaRPr lang="es-PE" sz="2000" dirty="0"/>
          </a:p>
          <a:p>
            <a:pPr algn="just">
              <a:buFont typeface="Arial" panose="020B0604020202020204" pitchFamily="34" charset="0"/>
              <a:buNone/>
              <a:defRPr/>
            </a:pPr>
            <a:endParaRPr lang="es-PE" sz="2000" dirty="0"/>
          </a:p>
          <a:p>
            <a:pPr algn="just">
              <a:defRPr/>
            </a:pPr>
            <a:endParaRPr lang="es-PE" sz="2000" dirty="0"/>
          </a:p>
        </p:txBody>
      </p:sp>
      <p:sp>
        <p:nvSpPr>
          <p:cNvPr id="4" name="Text Box 5"/>
          <p:cNvSpPr txBox="1">
            <a:spLocks noGrp="1" noChangeArrowheads="1"/>
          </p:cNvSpPr>
          <p:nvPr>
            <p:ph type="title"/>
          </p:nvPr>
        </p:nvSpPr>
        <p:spPr>
          <a:xfrm>
            <a:off x="3878264" y="567096"/>
            <a:ext cx="4435475"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7: Opinión Técnica de la SBN</a:t>
            </a:r>
          </a:p>
        </p:txBody>
      </p:sp>
    </p:spTree>
    <p:extLst>
      <p:ext uri="{BB962C8B-B14F-4D97-AF65-F5344CB8AC3E}">
        <p14:creationId xmlns:p14="http://schemas.microsoft.com/office/powerpoint/2010/main" val="236640037"/>
      </p:ext>
    </p:extLst>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idx="1"/>
          </p:nvPr>
        </p:nvSpPr>
        <p:spPr>
          <a:xfrm>
            <a:off x="1992314" y="620713"/>
            <a:ext cx="8351837" cy="5256212"/>
          </a:xfrm>
        </p:spPr>
        <p:txBody>
          <a:bodyPr/>
          <a:lstStyle/>
          <a:p>
            <a:pPr>
              <a:defRPr/>
            </a:pPr>
            <a:r>
              <a:rPr lang="es-PE" altLang="es-PE" dirty="0" smtClean="0"/>
              <a:t>Requisitos</a:t>
            </a:r>
            <a:r>
              <a:rPr lang="es-ES" altLang="es-PE" dirty="0" smtClean="0"/>
              <a:t> (en Copia certificada):</a:t>
            </a:r>
          </a:p>
          <a:p>
            <a:pPr marL="0" indent="0">
              <a:buNone/>
              <a:defRPr/>
            </a:pPr>
            <a:endParaRPr lang="es-PE" altLang="es-PE" sz="2200" dirty="0"/>
          </a:p>
          <a:p>
            <a:pPr>
              <a:buFont typeface="Wingdings" panose="05000000000000000000" pitchFamily="2" charset="2"/>
              <a:buChar char="Ø"/>
              <a:defRPr/>
            </a:pPr>
            <a:r>
              <a:rPr lang="es-ES" altLang="es-PE" sz="2000" dirty="0"/>
              <a:t>Partida registral</a:t>
            </a:r>
            <a:endParaRPr lang="es-PE" altLang="es-PE" sz="2000" dirty="0"/>
          </a:p>
          <a:p>
            <a:pPr>
              <a:buFont typeface="Wingdings" panose="05000000000000000000" pitchFamily="2" charset="2"/>
              <a:buChar char="Ø"/>
              <a:defRPr/>
            </a:pPr>
            <a:r>
              <a:rPr lang="es-ES" altLang="es-PE" sz="2000" dirty="0"/>
              <a:t>Plano Perimétrico-Ubicación</a:t>
            </a:r>
            <a:endParaRPr lang="es-PE" altLang="es-PE" sz="2000" dirty="0"/>
          </a:p>
          <a:p>
            <a:pPr>
              <a:buFont typeface="Wingdings" panose="05000000000000000000" pitchFamily="2" charset="2"/>
              <a:buChar char="Ø"/>
              <a:defRPr/>
            </a:pPr>
            <a:r>
              <a:rPr lang="es-ES" altLang="es-PE" sz="2000" dirty="0"/>
              <a:t>Memoria Descriptiva</a:t>
            </a:r>
            <a:endParaRPr lang="es-PE" altLang="es-PE" sz="2000" dirty="0"/>
          </a:p>
          <a:p>
            <a:pPr>
              <a:buFont typeface="Wingdings" panose="05000000000000000000" pitchFamily="2" charset="2"/>
              <a:buChar char="Ø"/>
              <a:defRPr/>
            </a:pPr>
            <a:r>
              <a:rPr lang="es-ES" altLang="es-PE" sz="2000" dirty="0"/>
              <a:t>Fotografías del predio</a:t>
            </a:r>
            <a:endParaRPr lang="es-PE" altLang="es-PE" sz="2000" dirty="0"/>
          </a:p>
          <a:p>
            <a:pPr>
              <a:buFont typeface="Wingdings" panose="05000000000000000000" pitchFamily="2" charset="2"/>
              <a:buChar char="Ø"/>
              <a:defRPr/>
            </a:pPr>
            <a:r>
              <a:rPr lang="es-ES" altLang="es-PE" sz="2000" dirty="0"/>
              <a:t>Informe de Procuraduría respecto a situación judicial (de ser el caso)</a:t>
            </a:r>
            <a:endParaRPr lang="es-PE" altLang="es-PE" sz="2000" dirty="0"/>
          </a:p>
          <a:p>
            <a:pPr>
              <a:buFont typeface="Wingdings" panose="05000000000000000000" pitchFamily="2" charset="2"/>
              <a:buChar char="Ø"/>
              <a:defRPr/>
            </a:pPr>
            <a:r>
              <a:rPr lang="es-ES" altLang="es-PE" sz="2000" dirty="0"/>
              <a:t>Conformidad de venta</a:t>
            </a:r>
            <a:endParaRPr lang="es-PE" altLang="es-PE" sz="2000" dirty="0"/>
          </a:p>
          <a:p>
            <a:pPr>
              <a:buFont typeface="Wingdings" panose="05000000000000000000" pitchFamily="2" charset="2"/>
              <a:buChar char="Ø"/>
              <a:defRPr/>
            </a:pPr>
            <a:r>
              <a:rPr lang="es-ES" altLang="es-PE" sz="2000" dirty="0"/>
              <a:t>Tasación</a:t>
            </a:r>
            <a:endParaRPr lang="es-PE" altLang="es-PE" sz="2000" dirty="0"/>
          </a:p>
          <a:p>
            <a:pPr>
              <a:buFont typeface="Wingdings" panose="05000000000000000000" pitchFamily="2" charset="2"/>
              <a:buChar char="Ø"/>
              <a:defRPr/>
            </a:pPr>
            <a:r>
              <a:rPr lang="es-ES" altLang="es-PE" sz="2000" dirty="0"/>
              <a:t>ITL</a:t>
            </a:r>
            <a:endParaRPr lang="es-PE" altLang="es-PE" sz="2000" dirty="0"/>
          </a:p>
          <a:p>
            <a:pPr>
              <a:buFont typeface="Wingdings" panose="05000000000000000000" pitchFamily="2" charset="2"/>
              <a:buChar char="Ø"/>
              <a:defRPr/>
            </a:pPr>
            <a:r>
              <a:rPr lang="es-ES" altLang="es-PE" sz="2000" dirty="0"/>
              <a:t>Certificado de Zonificación y Vías o Certificado de Parámetros Urbanísticos y Edificatorios</a:t>
            </a:r>
            <a:endParaRPr lang="es-PE" altLang="es-PE" sz="2000" dirty="0"/>
          </a:p>
          <a:p>
            <a:pPr>
              <a:buFont typeface="Wingdings" panose="05000000000000000000" pitchFamily="2" charset="2"/>
              <a:buChar char="Ø"/>
              <a:defRPr/>
            </a:pPr>
            <a:r>
              <a:rPr lang="es-ES" altLang="es-PE" sz="2000" dirty="0"/>
              <a:t>Otros documentos que sustenten la decisión de venta</a:t>
            </a:r>
            <a:endParaRPr lang="es-PE" altLang="es-PE" sz="2000" dirty="0"/>
          </a:p>
          <a:p>
            <a:pPr>
              <a:defRPr/>
            </a:pPr>
            <a:endParaRPr lang="es-PE" altLang="es-PE" sz="2000" dirty="0"/>
          </a:p>
        </p:txBody>
      </p:sp>
    </p:spTree>
    <p:extLst>
      <p:ext uri="{BB962C8B-B14F-4D97-AF65-F5344CB8AC3E}">
        <p14:creationId xmlns:p14="http://schemas.microsoft.com/office/powerpoint/2010/main" val="660848811"/>
      </p:ext>
    </p:extLst>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1919288" y="1412876"/>
            <a:ext cx="8229600" cy="4968875"/>
          </a:xfrm>
        </p:spPr>
        <p:txBody>
          <a:bodyPr/>
          <a:lstStyle/>
          <a:p>
            <a:pPr algn="just"/>
            <a:r>
              <a:rPr lang="es-PE" altLang="es-PE" sz="2000"/>
              <a:t>GORES </a:t>
            </a:r>
            <a:r>
              <a:rPr lang="es-PE" altLang="es-PE" sz="2000" b="1"/>
              <a:t>respecto de predios de su propiedad:</a:t>
            </a:r>
          </a:p>
          <a:p>
            <a:pPr algn="just">
              <a:buFont typeface="Arial" panose="020B0604020202020204" pitchFamily="34" charset="0"/>
              <a:buNone/>
            </a:pPr>
            <a:r>
              <a:rPr lang="es-PE" altLang="es-PE" sz="2000"/>
              <a:t>	Aprobada por el órgano competente de acuerdo al ROF o, en su defecto, por el Gobernador Regional en su calidad de máxima autoridad administrativa (numeral 75.1 del artículo 75 del Reglamento).</a:t>
            </a:r>
          </a:p>
          <a:p>
            <a:pPr algn="just">
              <a:buFont typeface="Arial" panose="020B0604020202020204" pitchFamily="34" charset="0"/>
              <a:buNone/>
            </a:pPr>
            <a:endParaRPr lang="es-PE" altLang="es-PE" sz="2000"/>
          </a:p>
          <a:p>
            <a:pPr algn="just"/>
            <a:r>
              <a:rPr lang="es-PE" altLang="es-PE" sz="2000"/>
              <a:t>GORES con funciones transferidas </a:t>
            </a:r>
            <a:r>
              <a:rPr lang="es-PE" altLang="es-PE" sz="2000" b="1"/>
              <a:t>respecto de predios de propiedad del Estado:</a:t>
            </a:r>
          </a:p>
          <a:p>
            <a:pPr algn="just">
              <a:buFont typeface="Arial" panose="020B0604020202020204" pitchFamily="34" charset="0"/>
              <a:buNone/>
            </a:pPr>
            <a:r>
              <a:rPr lang="es-PE" altLang="es-PE" sz="2000"/>
              <a:t>	Aprobada por el Gobernador Regional (numeral 75.1 del artículo 75 del Reglamento).</a:t>
            </a:r>
          </a:p>
          <a:p>
            <a:pPr algn="just">
              <a:buFont typeface="Arial" panose="020B0604020202020204" pitchFamily="34" charset="0"/>
              <a:buNone/>
            </a:pPr>
            <a:endParaRPr lang="es-PE" altLang="es-PE" sz="2000"/>
          </a:p>
          <a:p>
            <a:pPr algn="just"/>
            <a:r>
              <a:rPr lang="es-PE" altLang="es-PE" sz="2000"/>
              <a:t>Entidades del Sistema:</a:t>
            </a:r>
          </a:p>
          <a:p>
            <a:pPr algn="just">
              <a:buFont typeface="Arial" panose="020B0604020202020204" pitchFamily="34" charset="0"/>
              <a:buNone/>
            </a:pPr>
            <a:r>
              <a:rPr lang="es-PE" altLang="es-PE" sz="2000"/>
              <a:t>	Aprobada por la máxima autoridad administrativa (numeral 75.1 del artículo 75 del Reglamento).</a:t>
            </a:r>
          </a:p>
          <a:p>
            <a:pPr algn="just">
              <a:buFont typeface="Arial" panose="020B0604020202020204" pitchFamily="34" charset="0"/>
              <a:buNone/>
            </a:pPr>
            <a:endParaRPr lang="es-PE" altLang="es-PE" sz="2000"/>
          </a:p>
        </p:txBody>
      </p:sp>
      <p:sp>
        <p:nvSpPr>
          <p:cNvPr id="4" name="Text Box 5"/>
          <p:cNvSpPr txBox="1">
            <a:spLocks noGrp="1" noChangeArrowheads="1"/>
          </p:cNvSpPr>
          <p:nvPr>
            <p:ph type="title"/>
          </p:nvPr>
        </p:nvSpPr>
        <p:spPr>
          <a:xfrm>
            <a:off x="3071814" y="567096"/>
            <a:ext cx="6346825"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8: Resolución que autoriza la subasta pública</a:t>
            </a:r>
          </a:p>
        </p:txBody>
      </p:sp>
    </p:spTree>
    <p:extLst>
      <p:ext uri="{BB962C8B-B14F-4D97-AF65-F5344CB8AC3E}">
        <p14:creationId xmlns:p14="http://schemas.microsoft.com/office/powerpoint/2010/main" val="765460996"/>
      </p:ext>
    </p:extLst>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648075" y="2997201"/>
            <a:ext cx="5111750" cy="461963"/>
          </a:xfrm>
          <a:prstGeom prst="rect">
            <a:avLst/>
          </a:prstGeom>
          <a:solidFill>
            <a:srgbClr val="FF0000"/>
          </a:solidFill>
          <a:ln w="25400" cap="flat" cmpd="sng" algn="ctr">
            <a:solidFill>
              <a:schemeClr val="accent2">
                <a:shade val="50000"/>
              </a:schemeClr>
            </a:solidFill>
            <a:prstDash val="solid"/>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2400" b="1" dirty="0">
                <a:solidFill>
                  <a:prstClr val="white"/>
                </a:solidFill>
              </a:rPr>
              <a:t>9: Actualización del SINABIP</a:t>
            </a:r>
          </a:p>
        </p:txBody>
      </p:sp>
    </p:spTree>
    <p:extLst>
      <p:ext uri="{BB962C8B-B14F-4D97-AF65-F5344CB8AC3E}">
        <p14:creationId xmlns:p14="http://schemas.microsoft.com/office/powerpoint/2010/main" val="3067076882"/>
      </p:ext>
    </p:extLst>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462339" y="598489"/>
            <a:ext cx="5578475" cy="460375"/>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II: EJECUCIÓN DE SUBASTA PÚBLICA</a:t>
            </a:r>
          </a:p>
        </p:txBody>
      </p:sp>
      <p:sp>
        <p:nvSpPr>
          <p:cNvPr id="7" name="Rectángulo 1"/>
          <p:cNvSpPr/>
          <p:nvPr/>
        </p:nvSpPr>
        <p:spPr>
          <a:xfrm>
            <a:off x="1919289" y="1073150"/>
            <a:ext cx="6408737" cy="5016500"/>
          </a:xfrm>
          <a:prstGeom prst="rect">
            <a:avLst/>
          </a:prstGeom>
        </p:spPr>
        <p:txBody>
          <a:bodyPr>
            <a:spAutoFit/>
          </a:bodyPr>
          <a:lstStyle/>
          <a:p>
            <a:pPr>
              <a:defRPr/>
            </a:pPr>
            <a:endParaRPr lang="es-PE" sz="2000" dirty="0">
              <a:cs typeface="Arial" charset="0"/>
            </a:endParaRPr>
          </a:p>
          <a:p>
            <a:pPr>
              <a:defRPr/>
            </a:pPr>
            <a:r>
              <a:rPr lang="es-PE" sz="2000" dirty="0">
                <a:cs typeface="Arial" charset="0"/>
              </a:rPr>
              <a:t>1.	Aprobación de las Bases</a:t>
            </a:r>
          </a:p>
          <a:p>
            <a:pPr>
              <a:defRPr/>
            </a:pPr>
            <a:r>
              <a:rPr lang="es-PE" sz="2000" dirty="0">
                <a:cs typeface="Arial" charset="0"/>
              </a:rPr>
              <a:t>	(fecha, propietario, predios,</a:t>
            </a:r>
          </a:p>
          <a:p>
            <a:pPr>
              <a:defRPr/>
            </a:pPr>
            <a:r>
              <a:rPr lang="es-PE" sz="2000" dirty="0">
                <a:cs typeface="Arial" charset="0"/>
              </a:rPr>
              <a:t>	precios bases, etc.)</a:t>
            </a:r>
          </a:p>
          <a:p>
            <a:pPr>
              <a:defRPr/>
            </a:pPr>
            <a:endParaRPr lang="es-PE" sz="2000" dirty="0">
              <a:cs typeface="Arial" charset="0"/>
            </a:endParaRPr>
          </a:p>
          <a:p>
            <a:pPr>
              <a:defRPr/>
            </a:pPr>
            <a:r>
              <a:rPr lang="es-PE" sz="2000" dirty="0">
                <a:cs typeface="Arial" charset="0"/>
              </a:rPr>
              <a:t>3.	Publicación de la subasta</a:t>
            </a:r>
          </a:p>
          <a:p>
            <a:pPr algn="ctr">
              <a:defRPr/>
            </a:pPr>
            <a:endParaRPr lang="es-PE" sz="2000" dirty="0">
              <a:cs typeface="Arial" charset="0"/>
            </a:endParaRPr>
          </a:p>
          <a:p>
            <a:pPr>
              <a:defRPr/>
            </a:pPr>
            <a:r>
              <a:rPr lang="es-PE" sz="2000" dirty="0">
                <a:cs typeface="Arial" charset="0"/>
              </a:rPr>
              <a:t>4.	Venta de bases</a:t>
            </a:r>
          </a:p>
          <a:p>
            <a:pPr>
              <a:defRPr/>
            </a:pPr>
            <a:endParaRPr lang="es-PE" sz="2000" dirty="0">
              <a:cs typeface="Arial" charset="0"/>
            </a:endParaRPr>
          </a:p>
          <a:p>
            <a:pPr>
              <a:defRPr/>
            </a:pPr>
            <a:r>
              <a:rPr lang="es-PE" sz="2000" dirty="0">
                <a:cs typeface="Arial" charset="0"/>
              </a:rPr>
              <a:t>5.	Acto de subasta</a:t>
            </a:r>
          </a:p>
          <a:p>
            <a:pPr>
              <a:defRPr/>
            </a:pPr>
            <a:endParaRPr lang="es-PE" sz="2000" dirty="0">
              <a:cs typeface="Arial" charset="0"/>
            </a:endParaRPr>
          </a:p>
          <a:p>
            <a:pPr>
              <a:defRPr/>
            </a:pPr>
            <a:r>
              <a:rPr lang="es-PE" sz="2000" dirty="0">
                <a:cs typeface="Arial" charset="0"/>
              </a:rPr>
              <a:t>6.	Cancelación de precio</a:t>
            </a:r>
          </a:p>
          <a:p>
            <a:pPr>
              <a:defRPr/>
            </a:pPr>
            <a:endParaRPr lang="es-PE" sz="2000" dirty="0">
              <a:cs typeface="Arial" charset="0"/>
            </a:endParaRPr>
          </a:p>
          <a:p>
            <a:pPr>
              <a:defRPr/>
            </a:pPr>
            <a:r>
              <a:rPr lang="es-PE" sz="2000" dirty="0">
                <a:cs typeface="Arial" charset="0"/>
              </a:rPr>
              <a:t>7.	Suscripción de contrato / escritura / inscripción</a:t>
            </a:r>
          </a:p>
          <a:p>
            <a:pPr>
              <a:defRPr/>
            </a:pPr>
            <a:endParaRPr lang="es-PE" sz="2000" dirty="0">
              <a:cs typeface="Arial" charset="0"/>
            </a:endParaRPr>
          </a:p>
          <a:p>
            <a:pPr>
              <a:defRPr/>
            </a:pPr>
            <a:r>
              <a:rPr lang="es-PE" sz="2000" dirty="0">
                <a:cs typeface="Arial" charset="0"/>
              </a:rPr>
              <a:t>8.	Actualización de SINABIP</a:t>
            </a:r>
          </a:p>
        </p:txBody>
      </p:sp>
      <p:pic>
        <p:nvPicPr>
          <p:cNvPr id="21508" name="Picture 6" descr="http://www.sbn.gob.pe/Repositorio/noticias_web/fotos/IMG_NOTICIA_83_2e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2060575"/>
            <a:ext cx="3633788"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921622"/>
      </p:ext>
    </p:extLst>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648076" y="504826"/>
            <a:ext cx="5516563"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EJECUCIÓN DE SUBASTA PÚBLICA</a:t>
            </a:r>
          </a:p>
        </p:txBody>
      </p:sp>
      <p:pic>
        <p:nvPicPr>
          <p:cNvPr id="22531"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981076"/>
            <a:ext cx="860266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073967"/>
      </p:ext>
    </p:extLst>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432176" y="260351"/>
            <a:ext cx="5516563"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EJECUCIÓN DE SUBASTA PÚBLICA</a:t>
            </a:r>
          </a:p>
        </p:txBody>
      </p:sp>
      <p:pic>
        <p:nvPicPr>
          <p:cNvPr id="2355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722313"/>
            <a:ext cx="4106862"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725489"/>
            <a:ext cx="4535487"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755656"/>
      </p:ext>
    </p:extLst>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408363" y="247651"/>
            <a:ext cx="5518150"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EJECUCIÓN DE SUBASTA PÚBLICA</a:t>
            </a:r>
          </a:p>
        </p:txBody>
      </p:sp>
      <p:pic>
        <p:nvPicPr>
          <p:cNvPr id="24579"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709613"/>
            <a:ext cx="4392613"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709613"/>
            <a:ext cx="4310063"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873817"/>
      </p:ext>
    </p:extLst>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38564" y="549276"/>
            <a:ext cx="4714875" cy="460375"/>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MARCO NORMATIVO</a:t>
            </a:r>
          </a:p>
        </p:txBody>
      </p:sp>
      <p:sp>
        <p:nvSpPr>
          <p:cNvPr id="6147" name="2 Marcador de contenido"/>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Wingdings" panose="05000000000000000000" pitchFamily="2" charset="2"/>
              <a:buChar char="§"/>
            </a:pPr>
            <a:r>
              <a:rPr lang="es-PE" altLang="es-PE" sz="2000" dirty="0"/>
              <a:t>Ley 29151: “Ley General del Sistema Nacional de Bienes Estatales”</a:t>
            </a:r>
          </a:p>
          <a:p>
            <a:pPr algn="just">
              <a:buFont typeface="Wingdings" panose="05000000000000000000" pitchFamily="2" charset="2"/>
              <a:buChar char="§"/>
            </a:pPr>
            <a:endParaRPr lang="es-PE" altLang="es-PE" sz="2000" dirty="0"/>
          </a:p>
          <a:p>
            <a:pPr algn="just">
              <a:buFont typeface="Wingdings" panose="05000000000000000000" pitchFamily="2" charset="2"/>
              <a:buChar char="§"/>
            </a:pPr>
            <a:r>
              <a:rPr lang="es-PE" altLang="es-PE" sz="2000" dirty="0"/>
              <a:t>Reglamento de la Ley General del Sistema Nacional de Bienes Estatales, aprobado mediante el Decreto Supremo N° 007-2008-VIVIENDA</a:t>
            </a:r>
          </a:p>
          <a:p>
            <a:pPr algn="just">
              <a:buFont typeface="Wingdings" panose="05000000000000000000" pitchFamily="2" charset="2"/>
              <a:buChar char="§"/>
            </a:pPr>
            <a:endParaRPr lang="es-PE" altLang="es-PE" sz="2000" dirty="0"/>
          </a:p>
          <a:p>
            <a:pPr algn="just">
              <a:buFont typeface="Wingdings" panose="05000000000000000000" pitchFamily="2" charset="2"/>
              <a:buChar char="§"/>
            </a:pPr>
            <a:r>
              <a:rPr lang="es-PE" altLang="es-PE" sz="2000" dirty="0"/>
              <a:t>Directiva N° 001-2016: “Procedimientos para la venta mediante subasta pública de predios de dominio privado del Estado de libre disponibilidad”</a:t>
            </a:r>
          </a:p>
          <a:p>
            <a:pPr algn="just">
              <a:buFont typeface="Wingdings" panose="05000000000000000000" pitchFamily="2" charset="2"/>
              <a:buChar char="§"/>
            </a:pPr>
            <a:endParaRPr lang="es-PE" altLang="es-PE" sz="2000" dirty="0"/>
          </a:p>
          <a:p>
            <a:pPr algn="just">
              <a:buFont typeface="Wingdings" panose="05000000000000000000" pitchFamily="2" charset="2"/>
              <a:buChar char="§"/>
            </a:pPr>
            <a:r>
              <a:rPr lang="es-PE" altLang="es-PE" sz="2000" dirty="0"/>
              <a:t>Código Civil</a:t>
            </a:r>
          </a:p>
          <a:p>
            <a:pPr algn="just">
              <a:buFont typeface="Wingdings" panose="05000000000000000000" pitchFamily="2" charset="2"/>
              <a:buChar char="§"/>
            </a:pPr>
            <a:endParaRPr lang="es-PE" altLang="es-PE" sz="2000" dirty="0"/>
          </a:p>
        </p:txBody>
      </p:sp>
    </p:spTree>
    <p:extLst>
      <p:ext uri="{BB962C8B-B14F-4D97-AF65-F5344CB8AC3E}">
        <p14:creationId xmlns:p14="http://schemas.microsoft.com/office/powerpoint/2010/main" val="2468706109"/>
      </p:ext>
    </p:extLst>
  </p:cSld>
  <p:clrMapOvr>
    <a:masterClrMapping/>
  </p:clrMapOvr>
  <p:transition>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2208213" y="2708275"/>
            <a:ext cx="8229600" cy="1143000"/>
          </a:xfrm>
        </p:spPr>
        <p:txBody>
          <a:bodyPr>
            <a:normAutofit fontScale="90000"/>
          </a:bodyPr>
          <a:lstStyle/>
          <a:p>
            <a:r>
              <a:rPr lang="es-PE" altLang="es-PE" smtClean="0"/>
              <a:t/>
            </a:r>
            <a:br>
              <a:rPr lang="es-PE" altLang="es-PE" smtClean="0"/>
            </a:br>
            <a:endParaRPr lang="es-PE" altLang="es-PE" smtClean="0"/>
          </a:p>
        </p:txBody>
      </p:sp>
      <p:sp>
        <p:nvSpPr>
          <p:cNvPr id="5" name="CuadroTexto 1"/>
          <p:cNvSpPr txBox="1">
            <a:spLocks noGrp="1" noChangeArrowheads="1"/>
          </p:cNvSpPr>
          <p:nvPr>
            <p:ph idx="1"/>
          </p:nvPr>
        </p:nvSpPr>
        <p:spPr>
          <a:xfrm>
            <a:off x="1981200" y="1124745"/>
            <a:ext cx="8075240" cy="5718489"/>
          </a:xfrm>
          <a:noFill/>
          <a:ln>
            <a:miter lim="800000"/>
            <a:headEnd/>
            <a:tailEnd/>
          </a:ln>
          <a:scene3d>
            <a:camera prst="orthographicFront"/>
            <a:lightRig rig="threePt" dir="t"/>
          </a:scene3d>
          <a:sp3d extrusionH="38100"/>
          <a:extLst/>
        </p:spPr>
        <p:txBody>
          <a:bodyPr>
            <a:spAutoFit/>
          </a:bodyPr>
          <a:lstStyle/>
          <a:p>
            <a:pPr marL="0" indent="0" algn="just">
              <a:buNone/>
              <a:defRPr/>
            </a:pPr>
            <a:r>
              <a:rPr lang="es-ES" sz="1600" b="1" dirty="0"/>
              <a:t>Numeral 6.1.1) Identificación y evaluación de predios de libre disponibilidad</a:t>
            </a:r>
            <a:endParaRPr lang="es-PE" sz="1600" dirty="0"/>
          </a:p>
          <a:p>
            <a:pPr algn="just">
              <a:defRPr/>
            </a:pPr>
            <a:r>
              <a:rPr lang="es-ES" sz="1600" dirty="0"/>
              <a:t>Si durante la inspección de campo se advierte que sobre el predio o en parte de él, existen posesionarios con obras civiles, la entidad procede a notificar a quien o quienes se encuentren en el predio, con el objeto que, en el plazo de quince (15) días hábiles, presenten su solicitud a efectos de regularizar su situación jurídica, conforme a los procedimientos que contemplan las normas del SNBE</a:t>
            </a:r>
            <a:r>
              <a:rPr lang="es-ES" sz="1600" i="1" dirty="0"/>
              <a:t>.</a:t>
            </a:r>
            <a:endParaRPr lang="es-PE" sz="1600" dirty="0"/>
          </a:p>
          <a:p>
            <a:pPr algn="just">
              <a:defRPr/>
            </a:pPr>
            <a:r>
              <a:rPr lang="es-ES" sz="1600" dirty="0"/>
              <a:t>De presentarse situaciones que imposibiliten la notificación personal, la entidad procederá a efectuar una publicación en el Diario Oficial El Peruano y otro de mayor circulación, conforme a lo establecido en el numeral 20.1.3 de la Ley N° 27444.</a:t>
            </a:r>
            <a:endParaRPr lang="es-PE" sz="1600" dirty="0"/>
          </a:p>
          <a:p>
            <a:pPr algn="just">
              <a:defRPr/>
            </a:pPr>
            <a:r>
              <a:rPr lang="es-ES" sz="1600" dirty="0"/>
              <a:t>La solicitud de regularización será dirigida a la entidad que sustenta la subasta pública y debe contener los requisitos exigidos para el tipo de procedimiento que se solicite. La solicitud presentada en el plazo establecido genera la suspensión de las acciones administrativas que se venían efectuando sobre el predio hasta que concluya el procedimiento administrativo solicitado.</a:t>
            </a:r>
            <a:endParaRPr lang="es-PE" sz="1600" dirty="0"/>
          </a:p>
          <a:p>
            <a:pPr algn="just">
              <a:defRPr/>
            </a:pPr>
            <a:r>
              <a:rPr lang="es-ES" sz="1600" dirty="0"/>
              <a:t>Si no se presenta la solicitud en el plazo establecido o, habiéndose presentado, se deniega su petitorio, el área encargada de la sustentación del expediente de venta procede a remitir copia de la documentación pertinente a la Procuraduría Pública, para los fines de su competencia, prosiguiendo con el procedimiento de venta del predio, mediante el mecanismo de la subasta pública. En el caso de la SBN, corresponde a la SDDI remitir dicha documentación, comunicando, además, a la SDS para que complemente las acciones que fueran necesarias</a:t>
            </a:r>
            <a:r>
              <a:rPr lang="es-ES" sz="1600" i="1" dirty="0"/>
              <a:t>.</a:t>
            </a:r>
            <a:endParaRPr lang="es-PE" sz="1600" dirty="0"/>
          </a:p>
          <a:p>
            <a:pPr marL="0" indent="0">
              <a:buNone/>
              <a:defRPr/>
            </a:pPr>
            <a:endParaRPr lang="es-PE" sz="1400" dirty="0"/>
          </a:p>
        </p:txBody>
      </p:sp>
      <p:sp>
        <p:nvSpPr>
          <p:cNvPr id="6" name="Text Box 5"/>
          <p:cNvSpPr txBox="1">
            <a:spLocks noChangeArrowheads="1"/>
          </p:cNvSpPr>
          <p:nvPr/>
        </p:nvSpPr>
        <p:spPr bwMode="auto">
          <a:xfrm>
            <a:off x="2351088" y="293688"/>
            <a:ext cx="7416800"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dirty="0"/>
              <a:t>Principales innovaciones de la Directiva N° 001-2016/SBN</a:t>
            </a:r>
            <a:endParaRPr lang="es-PE" sz="2400" b="1" dirty="0">
              <a:solidFill>
                <a:prstClr val="white"/>
              </a:solidFill>
            </a:endParaRPr>
          </a:p>
        </p:txBody>
      </p:sp>
    </p:spTree>
    <p:extLst>
      <p:ext uri="{BB962C8B-B14F-4D97-AF65-F5344CB8AC3E}">
        <p14:creationId xmlns:p14="http://schemas.microsoft.com/office/powerpoint/2010/main" val="2007667958"/>
      </p:ext>
    </p:extLst>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1052514"/>
            <a:ext cx="8229600" cy="5329237"/>
          </a:xfrm>
        </p:spPr>
        <p:txBody>
          <a:bodyPr/>
          <a:lstStyle/>
          <a:p>
            <a:pPr marL="914400" lvl="2" indent="0">
              <a:buNone/>
              <a:defRPr/>
            </a:pPr>
            <a:r>
              <a:rPr lang="es-ES" sz="1600" b="1" dirty="0"/>
              <a:t>Numeral 6.2.2) De las Bases Administrativas y Convocatoria</a:t>
            </a:r>
            <a:endParaRPr lang="es-PE" sz="1600" dirty="0"/>
          </a:p>
          <a:p>
            <a:pPr>
              <a:defRPr/>
            </a:pPr>
            <a:r>
              <a:rPr lang="es-ES" sz="1500" b="1" u="sng" dirty="0"/>
              <a:t>Literal e)</a:t>
            </a:r>
          </a:p>
          <a:p>
            <a:pPr marL="0" indent="0" algn="just">
              <a:buNone/>
              <a:defRPr/>
            </a:pPr>
            <a:r>
              <a:rPr lang="es-ES" sz="1500" dirty="0"/>
              <a:t>Luego de la convocatoria de los lotes a ser subastados, los terceros que se consideren  afectados en algún derecho real que tuvieran sobre el predio materia de venta, pueden presentar ante la SDDI, su solicitud de oposición debidamente sustentada, dentro del plazo de cinco (05) días hábiles contados a partir del día siguiente del acto de publicación efectuado en el Diario Oficial “El Peruano”. </a:t>
            </a:r>
            <a:endParaRPr lang="es-PE" sz="1500" dirty="0"/>
          </a:p>
          <a:p>
            <a:pPr marL="0" indent="0" algn="just">
              <a:buNone/>
              <a:defRPr/>
            </a:pPr>
            <a:r>
              <a:rPr lang="es-ES" sz="1500" dirty="0"/>
              <a:t>La SDDI resuelve la oposición formulada en el plazo de dos (02) días hábiles. Contra lo resuelto por la SDDI, el administrado puede interponer recurso impugnatorio en el plazo de tres (03) días hábiles, contados a partir de la notificación del acto que recurre.</a:t>
            </a:r>
            <a:endParaRPr lang="es-PE" sz="1500" dirty="0"/>
          </a:p>
          <a:p>
            <a:pPr marL="0" indent="0" algn="just">
              <a:buNone/>
              <a:defRPr/>
            </a:pPr>
            <a:r>
              <a:rPr lang="es-ES" sz="1500" dirty="0"/>
              <a:t>La DGPE resuelve el recurso impugnatorio dentro del plazo máximo de dos (02) días hábiles, con lo cual se da por agotada la vía administrativa.</a:t>
            </a:r>
          </a:p>
          <a:p>
            <a:pPr marL="0" indent="0" algn="just">
              <a:buNone/>
              <a:defRPr/>
            </a:pPr>
            <a:endParaRPr lang="es-PE" sz="1500" dirty="0"/>
          </a:p>
          <a:p>
            <a:pPr>
              <a:defRPr/>
            </a:pPr>
            <a:r>
              <a:rPr lang="es-ES" sz="1500" b="1" u="sng" dirty="0"/>
              <a:t>Literal f)</a:t>
            </a:r>
          </a:p>
          <a:p>
            <a:pPr marL="0" indent="0" algn="just">
              <a:buNone/>
              <a:defRPr/>
            </a:pPr>
            <a:r>
              <a:rPr lang="es-ES" sz="1500" dirty="0"/>
              <a:t>Para participar en la subasta pública, el postor debe entregar en garantía un cheque de gerencia equivalente </a:t>
            </a:r>
            <a:r>
              <a:rPr lang="es-ES" sz="1500" b="1" dirty="0"/>
              <a:t>al 20% del precio base </a:t>
            </a:r>
            <a:r>
              <a:rPr lang="es-ES" sz="1200" b="1" i="1" dirty="0"/>
              <a:t>(1)</a:t>
            </a:r>
            <a:r>
              <a:rPr lang="es-ES" sz="1200" i="1" dirty="0"/>
              <a:t>. </a:t>
            </a:r>
            <a:r>
              <a:rPr lang="es-ES" sz="1500" dirty="0"/>
              <a:t>En caso concurra el supuesto establecido en el literal l) del numeral 6.2.4 de la presente Directiva, el postor entregará un cheque de gerencia equivalente al 30% del precio base.</a:t>
            </a:r>
            <a:endParaRPr lang="es-PE" sz="1500" dirty="0"/>
          </a:p>
          <a:p>
            <a:pPr marL="0" indent="0">
              <a:buNone/>
              <a:defRPr/>
            </a:pPr>
            <a:endParaRPr lang="es-PE" sz="1400" i="1" dirty="0"/>
          </a:p>
          <a:p>
            <a:pPr marL="0" indent="0">
              <a:buNone/>
              <a:defRPr/>
            </a:pPr>
            <a:r>
              <a:rPr lang="es-PE" sz="1400" i="1" dirty="0"/>
              <a:t>(</a:t>
            </a:r>
            <a:r>
              <a:rPr lang="es-PE" sz="1400" b="1" i="1" dirty="0"/>
              <a:t>1) Según Directiva N° 065-2013/SBN (anterior) se requería cheque de gerencia por el monto del 10% del precio base.</a:t>
            </a:r>
          </a:p>
          <a:p>
            <a:pPr marL="0" indent="0" algn="just">
              <a:buNone/>
              <a:defRPr/>
            </a:pPr>
            <a:endParaRPr lang="es-PE" dirty="0" smtClean="0"/>
          </a:p>
          <a:p>
            <a:pPr algn="ctr">
              <a:defRPr/>
            </a:pPr>
            <a:endParaRPr lang="es-PE" dirty="0"/>
          </a:p>
          <a:p>
            <a:pPr algn="ctr">
              <a:defRPr/>
            </a:pPr>
            <a:endParaRPr lang="es-PE" dirty="0" smtClean="0"/>
          </a:p>
          <a:p>
            <a:pPr algn="ctr">
              <a:defRPr/>
            </a:pPr>
            <a:endParaRPr lang="es-PE" dirty="0"/>
          </a:p>
          <a:p>
            <a:pPr algn="ctr">
              <a:defRPr/>
            </a:pPr>
            <a:endParaRPr lang="es-PE" dirty="0" smtClean="0"/>
          </a:p>
          <a:p>
            <a:pPr algn="ctr">
              <a:defRPr/>
            </a:pPr>
            <a:endParaRPr lang="es-PE" dirty="0"/>
          </a:p>
        </p:txBody>
      </p:sp>
      <p:sp>
        <p:nvSpPr>
          <p:cNvPr id="6" name="Text Box 5"/>
          <p:cNvSpPr txBox="1">
            <a:spLocks noGrp="1" noChangeArrowheads="1"/>
          </p:cNvSpPr>
          <p:nvPr>
            <p:ph type="title"/>
          </p:nvPr>
        </p:nvSpPr>
        <p:spPr>
          <a:xfrm>
            <a:off x="1981200" y="343259"/>
            <a:ext cx="8229600" cy="424732"/>
          </a:xfr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dirty="0"/>
              <a:t>Principales innovaciones de la Directiva N° 001-2016/SBN</a:t>
            </a:r>
            <a:endParaRPr lang="es-PE" sz="2400" b="1" dirty="0">
              <a:solidFill>
                <a:prstClr val="white"/>
              </a:solidFill>
            </a:endParaRPr>
          </a:p>
        </p:txBody>
      </p:sp>
    </p:spTree>
    <p:extLst>
      <p:ext uri="{BB962C8B-B14F-4D97-AF65-F5344CB8AC3E}">
        <p14:creationId xmlns:p14="http://schemas.microsoft.com/office/powerpoint/2010/main" val="1341472352"/>
      </p:ext>
    </p:extLst>
  </p:cSld>
  <p:clrMapOvr>
    <a:masterClrMapping/>
  </p:clrMapOvr>
  <p:transition>
    <p:cover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1125539"/>
            <a:ext cx="8229600" cy="5399087"/>
          </a:xfrm>
        </p:spPr>
        <p:txBody>
          <a:bodyPr>
            <a:normAutofit lnSpcReduction="10000"/>
          </a:bodyPr>
          <a:lstStyle/>
          <a:p>
            <a:pPr marL="0" lvl="2" indent="0">
              <a:buNone/>
              <a:defRPr/>
            </a:pPr>
            <a:r>
              <a:rPr lang="es-ES" sz="1500" b="1" dirty="0"/>
              <a:t>Numeral 6.2.4) Del acto de subasta pública y adjudicación de la Buena Pro</a:t>
            </a:r>
            <a:endParaRPr lang="es-PE" sz="1500" dirty="0"/>
          </a:p>
          <a:p>
            <a:pPr marL="0" lvl="2" indent="0">
              <a:buNone/>
              <a:defRPr/>
            </a:pPr>
            <a:endParaRPr lang="es-PE" sz="1400" i="1" dirty="0"/>
          </a:p>
          <a:p>
            <a:pPr marL="285750" lvl="2" indent="-285750">
              <a:defRPr/>
            </a:pPr>
            <a:r>
              <a:rPr lang="es-PE" sz="1400" b="1" u="sng" dirty="0"/>
              <a:t>Literal e) </a:t>
            </a:r>
          </a:p>
          <a:p>
            <a:pPr marL="0" indent="0" algn="just">
              <a:buNone/>
              <a:defRPr/>
            </a:pPr>
            <a:r>
              <a:rPr lang="es-ES" sz="1400" dirty="0"/>
              <a:t>Si durante la realización de la subasta, en la  puja </a:t>
            </a:r>
            <a:r>
              <a:rPr lang="es-ES" sz="1400" b="1" dirty="0"/>
              <a:t>se llega al 500% del precio base del lote</a:t>
            </a:r>
            <a:r>
              <a:rPr lang="es-ES" sz="1400" dirty="0"/>
              <a:t>, se suspende la subasta, debiendo todos los postores interesados en continuar con la puja elevar su garantía al 20% de sus respectivas ofertas.</a:t>
            </a:r>
            <a:endParaRPr lang="es-PE" sz="1400" dirty="0"/>
          </a:p>
          <a:p>
            <a:pPr marL="0" indent="0" algn="just">
              <a:buNone/>
              <a:defRPr/>
            </a:pPr>
            <a:r>
              <a:rPr lang="es-ES" sz="1400" dirty="0"/>
              <a:t>El plazo para elevar la garantía es de tres (03) días hábiles contados a partir de la realización del acto público, reanudándose el mismo al día siguiente de vencido dicho plazo.</a:t>
            </a:r>
            <a:endParaRPr lang="es-PE" sz="1400" dirty="0"/>
          </a:p>
          <a:p>
            <a:pPr marL="0" indent="0" algn="just">
              <a:buNone/>
              <a:defRPr/>
            </a:pPr>
            <a:r>
              <a:rPr lang="es-ES" sz="1400" dirty="0"/>
              <a:t>Si solo un postor cumple con elevar su garantía, se le adjudica a éste la buena pro del lote. Si ningún postor eleva su garantía, el lote es adjudicado a quien presentó la mayor oferta. En ambos casos, la adjudicación se efectúa aun cuando los postores no se encuentren presentes en el acto público.</a:t>
            </a:r>
            <a:endParaRPr lang="es-PE" sz="1400" dirty="0"/>
          </a:p>
          <a:p>
            <a:pPr marL="0" indent="0" algn="just">
              <a:buNone/>
              <a:defRPr/>
            </a:pPr>
            <a:endParaRPr lang="es-PE" sz="1400" dirty="0"/>
          </a:p>
          <a:p>
            <a:pPr algn="just">
              <a:defRPr/>
            </a:pPr>
            <a:r>
              <a:rPr lang="es-ES" sz="1400" b="1" u="sng" dirty="0"/>
              <a:t> Literal h)</a:t>
            </a:r>
            <a:endParaRPr lang="es-PE" sz="1400" b="1" u="sng" dirty="0"/>
          </a:p>
          <a:p>
            <a:pPr marL="0" indent="0" algn="just">
              <a:buNone/>
              <a:defRPr/>
            </a:pPr>
            <a:r>
              <a:rPr lang="es-ES" sz="1400" dirty="0"/>
              <a:t>En el plazo máximo de tres (3) días hábiles, contados desde el día siguiente del acto público de subasta, el adjudicatario de la buena pro eleva el fondo de garantía </a:t>
            </a:r>
            <a:r>
              <a:rPr lang="es-ES" sz="1400" b="1" dirty="0"/>
              <a:t>hasta el 30% </a:t>
            </a:r>
            <a:r>
              <a:rPr lang="es-ES" sz="1200" b="1" i="1" dirty="0"/>
              <a:t>(1) </a:t>
            </a:r>
            <a:r>
              <a:rPr lang="es-ES" sz="1400" b="1" dirty="0"/>
              <a:t>del monto de adjudicación con cheque de gerencia emitido por una entidad financiera  </a:t>
            </a:r>
            <a:r>
              <a:rPr lang="es-ES" sz="1400" dirty="0"/>
              <a:t>o mediante depósito en la cuenta de la SBN, al tipo de cambio del día fijado por la Superintendencia de Banca y Seguros - SBS, en caso de haberse establecido el pago en moneda extranjera. Elevada la garantía se procede al pago del precio de venta conforme a los plazos establecidos en el literal a) del numeral 6.2.5. de la presente Directiva.</a:t>
            </a:r>
            <a:endParaRPr lang="es-PE" sz="1400" dirty="0"/>
          </a:p>
          <a:p>
            <a:pPr marL="0" indent="0">
              <a:buNone/>
              <a:defRPr/>
            </a:pPr>
            <a:endParaRPr lang="es-PE" sz="1400" dirty="0"/>
          </a:p>
          <a:p>
            <a:pPr marL="0" indent="0">
              <a:buNone/>
              <a:defRPr/>
            </a:pPr>
            <a:r>
              <a:rPr lang="es-PE" sz="1400" b="1" i="1" dirty="0"/>
              <a:t>(1) Según Directiva N° 065-2013/SBN (anterior) se requería elevar el fondo de garantía al 20% del monto de adjudicación</a:t>
            </a:r>
          </a:p>
          <a:p>
            <a:pPr marL="0" indent="0">
              <a:buNone/>
              <a:defRPr/>
            </a:pPr>
            <a:endParaRPr lang="es-PE" sz="1400" b="1" i="1" dirty="0"/>
          </a:p>
        </p:txBody>
      </p:sp>
      <p:sp>
        <p:nvSpPr>
          <p:cNvPr id="4" name="Text Box 5"/>
          <p:cNvSpPr txBox="1">
            <a:spLocks noGrp="1" noChangeArrowheads="1"/>
          </p:cNvSpPr>
          <p:nvPr>
            <p:ph type="title"/>
          </p:nvPr>
        </p:nvSpPr>
        <p:spPr>
          <a:xfrm>
            <a:off x="1981200" y="307540"/>
            <a:ext cx="8229600" cy="424732"/>
          </a:xfr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dirty="0"/>
              <a:t>Principales innovaciones de la Directiva N° 001-2016/SBN</a:t>
            </a:r>
            <a:endParaRPr lang="es-PE" sz="2400" b="1" dirty="0">
              <a:solidFill>
                <a:prstClr val="white"/>
              </a:solidFill>
            </a:endParaRPr>
          </a:p>
        </p:txBody>
      </p:sp>
    </p:spTree>
    <p:extLst>
      <p:ext uri="{BB962C8B-B14F-4D97-AF65-F5344CB8AC3E}">
        <p14:creationId xmlns:p14="http://schemas.microsoft.com/office/powerpoint/2010/main" val="1535179254"/>
      </p:ext>
    </p:extLst>
  </p:cSld>
  <p:clrMapOvr>
    <a:masterClrMapping/>
  </p:clrMapOvr>
  <p:transition>
    <p:cover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836613"/>
            <a:ext cx="8229600" cy="5289550"/>
          </a:xfrm>
        </p:spPr>
        <p:txBody>
          <a:bodyPr>
            <a:normAutofit fontScale="77500" lnSpcReduction="20000"/>
          </a:bodyPr>
          <a:lstStyle/>
          <a:p>
            <a:pPr marL="0" indent="0">
              <a:buNone/>
              <a:defRPr/>
            </a:pPr>
            <a:r>
              <a:rPr lang="es-ES" sz="1500" b="1" dirty="0"/>
              <a:t>Numeral 6.2.4) Del acto de subasta pública y adjudicación de la Buena Pro</a:t>
            </a:r>
            <a:endParaRPr lang="es-PE" sz="1500" dirty="0"/>
          </a:p>
          <a:p>
            <a:pPr>
              <a:defRPr/>
            </a:pPr>
            <a:r>
              <a:rPr lang="es-ES" sz="1500" b="1" u="sng" dirty="0"/>
              <a:t>Literal l)</a:t>
            </a:r>
          </a:p>
          <a:p>
            <a:pPr marL="0" indent="0">
              <a:buNone/>
              <a:defRPr/>
            </a:pPr>
            <a:r>
              <a:rPr lang="es-ES" sz="1500" dirty="0"/>
              <a:t>En caso que el lote objeto de una nueva convocatoria haya sido declarado en abandono y por el cual se realizaron ofertas hasta el 500% de su precio base en la última puja, el monto de la garantía que deben entregar los postores es el equivalente al 30% del precio base.</a:t>
            </a:r>
            <a:endParaRPr lang="es-PE" sz="1500" dirty="0"/>
          </a:p>
          <a:p>
            <a:pPr marL="0" lvl="2" indent="0">
              <a:buNone/>
              <a:defRPr/>
            </a:pPr>
            <a:endParaRPr lang="es-PE" sz="1500" i="1" dirty="0"/>
          </a:p>
          <a:p>
            <a:pPr>
              <a:defRPr/>
            </a:pPr>
            <a:r>
              <a:rPr lang="es-ES" sz="1500" b="1" dirty="0"/>
              <a:t>Numeral 6.2.5)  Del pago del precio de venta</a:t>
            </a:r>
            <a:endParaRPr lang="es-PE" sz="1500" dirty="0"/>
          </a:p>
          <a:p>
            <a:pPr marL="0" indent="0">
              <a:buNone/>
              <a:defRPr/>
            </a:pPr>
            <a:r>
              <a:rPr lang="es-ES" sz="1500" dirty="0"/>
              <a:t> El adjudicatario de la buena pro debe cancelar el precio de venta de acuerdo a los plazos que se indican a continuación, contados desde el día siguiente del acto público de subasta:</a:t>
            </a:r>
            <a:endParaRPr lang="es-PE" sz="1500" dirty="0"/>
          </a:p>
          <a:p>
            <a:pPr marL="0" indent="0">
              <a:buNone/>
              <a:defRPr/>
            </a:pPr>
            <a:r>
              <a:rPr lang="es-ES" sz="1500" dirty="0"/>
              <a:t> </a:t>
            </a:r>
            <a:endParaRPr lang="es-PE" sz="1500" dirty="0"/>
          </a:p>
          <a:p>
            <a:pPr>
              <a:buFont typeface="Wingdings" panose="05000000000000000000" pitchFamily="2" charset="2"/>
              <a:buChar char="ü"/>
              <a:defRPr/>
            </a:pPr>
            <a:r>
              <a:rPr lang="es-ES" sz="1500" dirty="0"/>
              <a:t>Quince (15) días hábiles para las adjudicaciones hasta 500 UIT.</a:t>
            </a:r>
            <a:endParaRPr lang="es-PE" sz="1500" dirty="0"/>
          </a:p>
          <a:p>
            <a:pPr>
              <a:buFont typeface="Wingdings" panose="05000000000000000000" pitchFamily="2" charset="2"/>
              <a:buChar char="ü"/>
              <a:defRPr/>
            </a:pPr>
            <a:r>
              <a:rPr lang="es-ES" sz="1500" dirty="0"/>
              <a:t>Veinte (20) días hábiles para las adjudicaciones mayores a 500 UIT y hasta 1000 UIT.</a:t>
            </a:r>
            <a:endParaRPr lang="es-PE" sz="1500" dirty="0"/>
          </a:p>
          <a:p>
            <a:pPr>
              <a:buFont typeface="Wingdings" panose="05000000000000000000" pitchFamily="2" charset="2"/>
              <a:buChar char="ü"/>
              <a:defRPr/>
            </a:pPr>
            <a:r>
              <a:rPr lang="es-ES" sz="1500" dirty="0"/>
              <a:t>Treinta (30) días hábiles para las adjudicaciones superiores a 1000 UIT. </a:t>
            </a:r>
            <a:r>
              <a:rPr lang="es-ES" sz="1300" b="1" i="1" dirty="0"/>
              <a:t>(1)</a:t>
            </a:r>
            <a:endParaRPr lang="es-PE" sz="1300" b="1" i="1" dirty="0"/>
          </a:p>
          <a:p>
            <a:pPr marL="0" indent="0">
              <a:buNone/>
              <a:defRPr/>
            </a:pPr>
            <a:endParaRPr lang="es-PE" sz="1500" dirty="0"/>
          </a:p>
          <a:p>
            <a:pPr marL="0" indent="0">
              <a:buNone/>
              <a:defRPr/>
            </a:pPr>
            <a:r>
              <a:rPr lang="es-PE" sz="1300" b="1" i="1" dirty="0"/>
              <a:t>(1) Según Directiva N° 065-2013/SBN (anterior) los plazos eran los siguientes:</a:t>
            </a:r>
          </a:p>
          <a:p>
            <a:pPr>
              <a:buFont typeface="Wingdings" panose="05000000000000000000" pitchFamily="2" charset="2"/>
              <a:buChar char="ü"/>
              <a:defRPr/>
            </a:pPr>
            <a:r>
              <a:rPr lang="es-ES" sz="1200" dirty="0"/>
              <a:t>Diez (10) días hábiles para las adjudicaciones hasta 500 UIT.</a:t>
            </a:r>
            <a:endParaRPr lang="es-PE" sz="1200" dirty="0"/>
          </a:p>
          <a:p>
            <a:pPr>
              <a:buFont typeface="Wingdings" panose="05000000000000000000" pitchFamily="2" charset="2"/>
              <a:buChar char="ü"/>
              <a:defRPr/>
            </a:pPr>
            <a:r>
              <a:rPr lang="es-ES" sz="1200" dirty="0"/>
              <a:t>Quince (15) días hábiles para las adjudicaciones mayores a 500 UIT y hasta 1000 UIT.</a:t>
            </a:r>
            <a:endParaRPr lang="es-PE" sz="1200" dirty="0"/>
          </a:p>
          <a:p>
            <a:pPr>
              <a:buFont typeface="Wingdings" panose="05000000000000000000" pitchFamily="2" charset="2"/>
              <a:buChar char="ü"/>
              <a:defRPr/>
            </a:pPr>
            <a:r>
              <a:rPr lang="es-ES" sz="1200" dirty="0"/>
              <a:t>Veinte (20) días hábiles para las adjudicaciones superiores a 1000 UIT.</a:t>
            </a:r>
            <a:endParaRPr lang="es-PE" sz="1200" i="1" dirty="0"/>
          </a:p>
          <a:p>
            <a:pPr marL="0" indent="0">
              <a:buNone/>
              <a:defRPr/>
            </a:pPr>
            <a:endParaRPr lang="es-PE" sz="1200" dirty="0"/>
          </a:p>
          <a:p>
            <a:pPr marL="0" indent="0">
              <a:buNone/>
              <a:defRPr/>
            </a:pPr>
            <a:endParaRPr lang="es-PE" sz="1000" dirty="0"/>
          </a:p>
          <a:p>
            <a:pPr marL="0" indent="0">
              <a:buNone/>
              <a:defRPr/>
            </a:pPr>
            <a:endParaRPr lang="es-PE" sz="1000" dirty="0"/>
          </a:p>
          <a:p>
            <a:pPr>
              <a:defRPr/>
            </a:pPr>
            <a:endParaRPr lang="es-PE" sz="1400" dirty="0"/>
          </a:p>
          <a:p>
            <a:pPr marL="0" indent="0">
              <a:buNone/>
              <a:defRPr/>
            </a:pPr>
            <a:r>
              <a:rPr lang="es-ES" sz="1400" dirty="0"/>
              <a:t> </a:t>
            </a:r>
          </a:p>
          <a:p>
            <a:pPr marL="0" indent="0">
              <a:buNone/>
              <a:defRPr/>
            </a:pPr>
            <a:endParaRPr lang="es-ES" sz="1400" dirty="0"/>
          </a:p>
          <a:p>
            <a:pPr marL="0" indent="0">
              <a:buNone/>
              <a:defRPr/>
            </a:pPr>
            <a:endParaRPr lang="es-ES" sz="1400" dirty="0"/>
          </a:p>
          <a:p>
            <a:pPr marL="0" indent="0">
              <a:buNone/>
              <a:defRPr/>
            </a:pPr>
            <a:endParaRPr lang="es-PE" sz="1400" dirty="0"/>
          </a:p>
          <a:p>
            <a:pPr marL="0" indent="0">
              <a:buNone/>
              <a:defRPr/>
            </a:pPr>
            <a:endParaRPr lang="es-PE" sz="1400" dirty="0"/>
          </a:p>
        </p:txBody>
      </p:sp>
      <p:sp>
        <p:nvSpPr>
          <p:cNvPr id="7" name="Text Box 5"/>
          <p:cNvSpPr txBox="1">
            <a:spLocks noGrp="1" noChangeArrowheads="1"/>
          </p:cNvSpPr>
          <p:nvPr>
            <p:ph type="title"/>
          </p:nvPr>
        </p:nvSpPr>
        <p:spPr>
          <a:xfrm>
            <a:off x="2063750" y="365485"/>
            <a:ext cx="8229600" cy="424732"/>
          </a:xfr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dirty="0"/>
              <a:t>Principales innovaciones de la Directiva N° 001-2016/SBN</a:t>
            </a:r>
            <a:endParaRPr lang="es-PE" sz="2400" b="1" dirty="0">
              <a:solidFill>
                <a:prstClr val="white"/>
              </a:solidFill>
            </a:endParaRPr>
          </a:p>
        </p:txBody>
      </p:sp>
    </p:spTree>
    <p:extLst>
      <p:ext uri="{BB962C8B-B14F-4D97-AF65-F5344CB8AC3E}">
        <p14:creationId xmlns:p14="http://schemas.microsoft.com/office/powerpoint/2010/main" val="1368702610"/>
      </p:ext>
    </p:extLst>
  </p:cSld>
  <p:clrMapOvr>
    <a:masterClrMapping/>
  </p:clrMapOvr>
  <p:transition>
    <p:cover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1632585"/>
            <a:ext cx="8229600" cy="5145088"/>
          </a:xfrm>
        </p:spPr>
        <p:txBody>
          <a:bodyPr/>
          <a:lstStyle/>
          <a:p>
            <a:pPr marL="0" indent="0">
              <a:buNone/>
              <a:defRPr/>
            </a:pPr>
            <a:r>
              <a:rPr lang="es-ES" sz="1800" b="1" dirty="0">
                <a:latin typeface="Times New Roman" panose="02020603050405020304" pitchFamily="18" charset="0"/>
                <a:cs typeface="Times New Roman" panose="02020603050405020304" pitchFamily="18" charset="0"/>
              </a:rPr>
              <a:t>Numeral 6.2.7) De la firma del contrato</a:t>
            </a:r>
            <a:endParaRPr lang="es-PE" sz="1800" dirty="0">
              <a:latin typeface="Times New Roman" panose="02020603050405020304" pitchFamily="18" charset="0"/>
              <a:cs typeface="Times New Roman" panose="02020603050405020304" pitchFamily="18" charset="0"/>
            </a:endParaRPr>
          </a:p>
          <a:p>
            <a:pPr>
              <a:defRPr/>
            </a:pPr>
            <a:r>
              <a:rPr lang="es-ES" sz="1800" b="1" u="sng" dirty="0">
                <a:latin typeface="Times New Roman" panose="02020603050405020304" pitchFamily="18" charset="0"/>
                <a:cs typeface="Times New Roman" panose="02020603050405020304" pitchFamily="18" charset="0"/>
              </a:rPr>
              <a:t>Literal a)</a:t>
            </a:r>
          </a:p>
          <a:p>
            <a:pPr marL="0" indent="0">
              <a:buNone/>
              <a:defRPr/>
            </a:pPr>
            <a:r>
              <a:rPr lang="es-PE" sz="1800" dirty="0">
                <a:latin typeface="Times New Roman" panose="02020603050405020304" pitchFamily="18" charset="0"/>
                <a:cs typeface="Times New Roman" panose="02020603050405020304" pitchFamily="18" charset="0"/>
              </a:rPr>
              <a:t>Una vez cancelado el total del precio de venta, en un plazo máximo de diez (10) días hábiles, contados a partir de la comunicación del SAT sobre la realización del pago del precio de venta a la SDDI, la DGPE suscribe, previa conformidad de la OAJ, la correspondiente minuta a favor del adjudicatario, respecto de los predios de competencia de la SBN.</a:t>
            </a:r>
          </a:p>
          <a:p>
            <a:pPr marL="0" indent="0">
              <a:buNone/>
              <a:defRPr/>
            </a:pPr>
            <a:endParaRPr lang="es-PE" sz="1800" dirty="0">
              <a:latin typeface="Times New Roman" panose="02020603050405020304" pitchFamily="18" charset="0"/>
              <a:cs typeface="Times New Roman" panose="02020603050405020304" pitchFamily="18" charset="0"/>
            </a:endParaRPr>
          </a:p>
          <a:p>
            <a:pPr marL="0" indent="0">
              <a:buNone/>
              <a:defRPr/>
            </a:pPr>
            <a:endParaRPr lang="es-PE" sz="1800" dirty="0">
              <a:latin typeface="Times New Roman" panose="02020603050405020304" pitchFamily="18" charset="0"/>
              <a:cs typeface="Times New Roman" panose="02020603050405020304" pitchFamily="18" charset="0"/>
            </a:endParaRPr>
          </a:p>
          <a:p>
            <a:pPr marL="0" indent="0">
              <a:buNone/>
              <a:defRPr/>
            </a:pPr>
            <a:endParaRPr lang="es-PE" sz="1800" dirty="0">
              <a:latin typeface="Times New Roman" panose="02020603050405020304" pitchFamily="18" charset="0"/>
              <a:cs typeface="Times New Roman" panose="02020603050405020304" pitchFamily="18" charset="0"/>
            </a:endParaRPr>
          </a:p>
          <a:p>
            <a:pPr marL="0" indent="0">
              <a:buNone/>
              <a:defRPr/>
            </a:pPr>
            <a:r>
              <a:rPr lang="es-PE" sz="1800" b="1" i="1" dirty="0">
                <a:latin typeface="Times New Roman" panose="02020603050405020304" pitchFamily="18" charset="0"/>
                <a:cs typeface="Times New Roman" panose="02020603050405020304" pitchFamily="18" charset="0"/>
              </a:rPr>
              <a:t>(1) Según Directiva N° 065-2013/SBN (anterior),  el plazo máximo para la suscripción de la minuta era de cinco (5) días hábiles.</a:t>
            </a:r>
          </a:p>
          <a:p>
            <a:pPr marL="0" indent="0">
              <a:buNone/>
              <a:defRPr/>
            </a:pPr>
            <a:endParaRPr lang="es-PE" sz="1400" dirty="0"/>
          </a:p>
          <a:p>
            <a:pPr marL="0" indent="0">
              <a:buNone/>
              <a:defRPr/>
            </a:pPr>
            <a:endParaRPr lang="es-PE" sz="1500" dirty="0"/>
          </a:p>
          <a:p>
            <a:pPr marL="0" indent="0">
              <a:buNone/>
              <a:defRPr/>
            </a:pPr>
            <a:endParaRPr lang="es-PE" dirty="0"/>
          </a:p>
        </p:txBody>
      </p:sp>
      <p:sp>
        <p:nvSpPr>
          <p:cNvPr id="4" name="Text Box 5"/>
          <p:cNvSpPr txBox="1">
            <a:spLocks noGrp="1" noChangeArrowheads="1"/>
          </p:cNvSpPr>
          <p:nvPr>
            <p:ph type="title"/>
          </p:nvPr>
        </p:nvSpPr>
        <p:spPr>
          <a:xfrm>
            <a:off x="1981200" y="271028"/>
            <a:ext cx="8229600" cy="424732"/>
          </a:xfr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dirty="0"/>
              <a:t>Principales innovaciones de la Directiva N° 001-2016/SBN</a:t>
            </a:r>
            <a:endParaRPr lang="es-PE" sz="2400" b="1" dirty="0">
              <a:solidFill>
                <a:prstClr val="white"/>
              </a:solidFill>
            </a:endParaRPr>
          </a:p>
        </p:txBody>
      </p:sp>
    </p:spTree>
    <p:extLst>
      <p:ext uri="{BB962C8B-B14F-4D97-AF65-F5344CB8AC3E}">
        <p14:creationId xmlns:p14="http://schemas.microsoft.com/office/powerpoint/2010/main" val="4289970612"/>
      </p:ext>
    </p:extLst>
  </p:cSld>
  <p:clrMapOvr>
    <a:masterClrMapping/>
  </p:clrMapOvr>
  <p:transition>
    <p:cover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47950" y="2466975"/>
            <a:ext cx="6858000" cy="1371600"/>
          </a:xfrm>
          <a:prstGeom prst="rect">
            <a:avLst/>
          </a:prstGeom>
          <a:solidFill>
            <a:srgbClr val="FF0000"/>
          </a:solidFill>
          <a:ln w="9525">
            <a:noFill/>
            <a:round/>
            <a:headEnd/>
            <a:tailEnd/>
          </a:ln>
        </p:spPr>
        <p:txBody>
          <a:bodyPr wrap="none" anchor="ctr"/>
          <a:lstStyle/>
          <a:p>
            <a:pPr defTabSz="336947">
              <a:defRPr/>
            </a:pPr>
            <a:endParaRPr lang="es-ES">
              <a:ln>
                <a:solidFill>
                  <a:srgbClr val="FF0000"/>
                </a:solidFill>
              </a:ln>
              <a:solidFill>
                <a:srgbClr val="FFFFFF"/>
              </a:solidFill>
            </a:endParaRPr>
          </a:p>
        </p:txBody>
      </p:sp>
      <p:sp>
        <p:nvSpPr>
          <p:cNvPr id="5" name="Text Box 7"/>
          <p:cNvSpPr txBox="1">
            <a:spLocks noChangeArrowheads="1"/>
          </p:cNvSpPr>
          <p:nvPr/>
        </p:nvSpPr>
        <p:spPr bwMode="auto">
          <a:xfrm>
            <a:off x="2789636" y="2820592"/>
            <a:ext cx="6500813" cy="624883"/>
          </a:xfrm>
          <a:prstGeom prst="rect">
            <a:avLst/>
          </a:prstGeom>
          <a:noFill/>
          <a:ln w="9525">
            <a:noFill/>
            <a:round/>
            <a:headEnd/>
            <a:tailEnd/>
          </a:ln>
        </p:spPr>
        <p:txBody>
          <a:bodyPr lIns="67500" tIns="35100" rIns="67500" bIns="35100">
            <a:spAutoFit/>
          </a:bodyPr>
          <a:lstStyle/>
          <a:p>
            <a:pPr defTabSz="336947">
              <a:spcBef>
                <a:spcPts val="3094"/>
              </a:spcBef>
              <a:buClr>
                <a:srgbClr val="FFFF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3600" dirty="0">
                <a:solidFill>
                  <a:srgbClr val="FFFFFF"/>
                </a:solidFill>
                <a:effectLst>
                  <a:outerShdw blurRad="38100" dist="38100" dir="2700000" algn="tl">
                    <a:srgbClr val="000000">
                      <a:alpha val="43137"/>
                    </a:srgbClr>
                  </a:outerShdw>
                </a:effectLst>
                <a:latin typeface="Arial Black" pitchFamily="34" charset="0"/>
              </a:rPr>
              <a:t>Gracias por </a:t>
            </a:r>
            <a:r>
              <a:rPr lang="en-GB" sz="3600" dirty="0" err="1">
                <a:solidFill>
                  <a:srgbClr val="FFFFFF"/>
                </a:solidFill>
                <a:effectLst>
                  <a:outerShdw blurRad="38100" dist="38100" dir="2700000" algn="tl">
                    <a:srgbClr val="000000">
                      <a:alpha val="43137"/>
                    </a:srgbClr>
                  </a:outerShdw>
                </a:effectLst>
                <a:latin typeface="Arial Black" pitchFamily="34" charset="0"/>
              </a:rPr>
              <a:t>su</a:t>
            </a:r>
            <a:r>
              <a:rPr lang="en-GB" sz="3600" dirty="0">
                <a:solidFill>
                  <a:srgbClr val="FFFFFF"/>
                </a:solidFill>
                <a:effectLst>
                  <a:outerShdw blurRad="38100" dist="38100" dir="2700000" algn="tl">
                    <a:srgbClr val="000000">
                      <a:alpha val="43137"/>
                    </a:srgbClr>
                  </a:outerShdw>
                </a:effectLst>
                <a:latin typeface="Arial Black" pitchFamily="34" charset="0"/>
              </a:rPr>
              <a:t> </a:t>
            </a:r>
            <a:r>
              <a:rPr lang="en-GB" sz="3600" dirty="0" err="1">
                <a:solidFill>
                  <a:srgbClr val="FFFFFF"/>
                </a:solidFill>
                <a:effectLst>
                  <a:outerShdw blurRad="38100" dist="38100" dir="2700000" algn="tl">
                    <a:srgbClr val="000000">
                      <a:alpha val="43137"/>
                    </a:srgbClr>
                  </a:outerShdw>
                </a:effectLst>
                <a:latin typeface="Arial Black" pitchFamily="34" charset="0"/>
              </a:rPr>
              <a:t>atención</a:t>
            </a:r>
            <a:endParaRPr lang="en-GB" sz="3600" dirty="0">
              <a:solidFill>
                <a:srgbClr val="FFFFFF"/>
              </a:solidFill>
              <a:effectLst>
                <a:outerShdw blurRad="38100" dist="38100" dir="2700000" algn="tl">
                  <a:srgbClr val="000000">
                    <a:alpha val="43137"/>
                  </a:srgbClr>
                </a:outerShdw>
              </a:effectLst>
              <a:latin typeface="Arial Black" pitchFamily="34" charset="0"/>
            </a:endParaRPr>
          </a:p>
        </p:txBody>
      </p:sp>
      <p:pic>
        <p:nvPicPr>
          <p:cNvPr id="78853" name="Picture 3"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3838575"/>
            <a:ext cx="685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4"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2356427"/>
            <a:ext cx="685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147589"/>
      </p:ext>
    </p:extLst>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576764" y="506414"/>
            <a:ext cx="3184525" cy="460375"/>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ETAPAS</a:t>
            </a:r>
          </a:p>
        </p:txBody>
      </p:sp>
      <p:sp>
        <p:nvSpPr>
          <p:cNvPr id="7171" name="2 Marcador de contenido"/>
          <p:cNvSpPr txBox="1">
            <a:spLocks/>
          </p:cNvSpPr>
          <p:nvPr/>
        </p:nvSpPr>
        <p:spPr bwMode="auto">
          <a:xfrm>
            <a:off x="1928813" y="1412875"/>
            <a:ext cx="4324350" cy="876300"/>
          </a:xfrm>
          <a:prstGeom prst="rect">
            <a:avLst/>
          </a:prstGeom>
          <a:noFill/>
          <a:ln w="9525">
            <a:noFill/>
            <a:miter lim="800000"/>
            <a:headEnd/>
            <a:tailEnd/>
          </a:ln>
        </p:spPr>
        <p:txBody>
          <a:bodyPr/>
          <a:lstStyle/>
          <a:p>
            <a:pPr eaLnBrk="1" hangingPunct="1">
              <a:lnSpc>
                <a:spcPct val="80000"/>
              </a:lnSpc>
              <a:spcBef>
                <a:spcPct val="20000"/>
              </a:spcBef>
              <a:defRPr/>
            </a:pPr>
            <a:r>
              <a:rPr lang="es-PE" altLang="es-PE" sz="2000" b="1" dirty="0">
                <a:solidFill>
                  <a:srgbClr val="000000"/>
                </a:solidFill>
                <a:cs typeface="Arial" charset="0"/>
              </a:rPr>
              <a:t>I.      Aprobación de la subasta pública:</a:t>
            </a:r>
          </a:p>
          <a:p>
            <a:pPr marL="457200" indent="-457200">
              <a:lnSpc>
                <a:spcPct val="80000"/>
              </a:lnSpc>
              <a:spcBef>
                <a:spcPct val="20000"/>
              </a:spcBef>
              <a:defRPr/>
            </a:pPr>
            <a:r>
              <a:rPr lang="es-PE" altLang="es-PE" sz="2000" dirty="0">
                <a:solidFill>
                  <a:srgbClr val="000000"/>
                </a:solidFill>
                <a:cs typeface="Arial" charset="0"/>
              </a:rPr>
              <a:t>	Resolución administrativa que autoriza la subasta.</a:t>
            </a:r>
          </a:p>
        </p:txBody>
      </p:sp>
      <p:sp>
        <p:nvSpPr>
          <p:cNvPr id="7" name="2 Marcador de contenido"/>
          <p:cNvSpPr txBox="1">
            <a:spLocks/>
          </p:cNvSpPr>
          <p:nvPr/>
        </p:nvSpPr>
        <p:spPr bwMode="auto">
          <a:xfrm>
            <a:off x="6672263" y="1423989"/>
            <a:ext cx="3384550" cy="903287"/>
          </a:xfrm>
          <a:prstGeom prst="rect">
            <a:avLst/>
          </a:prstGeom>
          <a:noFill/>
          <a:ln>
            <a:noFill/>
          </a:ln>
          <a:extLst/>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80000"/>
              </a:lnSpc>
              <a:spcAft>
                <a:spcPts val="0"/>
              </a:spcAft>
              <a:buNone/>
              <a:defRPr/>
            </a:pPr>
            <a:r>
              <a:rPr lang="es-PE" sz="2000" b="1" dirty="0">
                <a:solidFill>
                  <a:prstClr val="black"/>
                </a:solidFill>
                <a:cs typeface="Arial" pitchFamily="34" charset="0"/>
              </a:rPr>
              <a:t>II.     Ejecución de subasta:</a:t>
            </a:r>
          </a:p>
          <a:p>
            <a:pPr marL="457200" indent="-457200" eaLnBrk="1" fontAlgn="auto" hangingPunct="1">
              <a:lnSpc>
                <a:spcPct val="80000"/>
              </a:lnSpc>
              <a:spcAft>
                <a:spcPts val="0"/>
              </a:spcAft>
              <a:buNone/>
              <a:defRPr/>
            </a:pPr>
            <a:r>
              <a:rPr lang="es-PE" sz="2000" b="1" dirty="0">
                <a:solidFill>
                  <a:prstClr val="black"/>
                </a:solidFill>
                <a:cs typeface="Arial" pitchFamily="34" charset="0"/>
              </a:rPr>
              <a:t>	</a:t>
            </a:r>
            <a:r>
              <a:rPr lang="es-PE" sz="2000" dirty="0">
                <a:solidFill>
                  <a:prstClr val="black"/>
                </a:solidFill>
                <a:cs typeface="Arial" pitchFamily="34" charset="0"/>
              </a:rPr>
              <a:t>Convocatoria y remate.</a:t>
            </a:r>
          </a:p>
          <a:p>
            <a:pPr algn="just" eaLnBrk="1" fontAlgn="auto" hangingPunct="1">
              <a:lnSpc>
                <a:spcPct val="80000"/>
              </a:lnSpc>
              <a:spcAft>
                <a:spcPts val="0"/>
              </a:spcAft>
              <a:buNone/>
              <a:defRPr/>
            </a:pPr>
            <a:endParaRPr lang="es-PE" sz="2200" dirty="0">
              <a:solidFill>
                <a:prstClr val="black"/>
              </a:solidFill>
              <a:latin typeface="Arial" pitchFamily="34" charset="0"/>
              <a:cs typeface="Arial" pitchFamily="34" charset="0"/>
            </a:endParaRPr>
          </a:p>
        </p:txBody>
      </p:sp>
      <p:pic>
        <p:nvPicPr>
          <p:cNvPr id="717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2327276"/>
            <a:ext cx="37449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https://encrypted-tbn2.gstatic.com/images?q=tbn:ANd9GcR52RGY4npiVI7igOOl3Rb9mUpq6ijFkfmv5WeNN9KVAJtoN3l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513" y="2781301"/>
            <a:ext cx="32893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192018"/>
      </p:ext>
    </p:extLst>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3479801" y="6165850"/>
            <a:ext cx="5699125" cy="5476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dirty="0">
                <a:latin typeface="+mj-lt"/>
              </a:rPr>
              <a:t>Artículos 74 al 76 del Reglamento de la Ley General del</a:t>
            </a:r>
          </a:p>
          <a:p>
            <a:pPr algn="ctr">
              <a:defRPr/>
            </a:pPr>
            <a:r>
              <a:rPr lang="es-ES" dirty="0">
                <a:latin typeface="+mj-lt"/>
              </a:rPr>
              <a:t>Sistema Nacional de Bienes Estatales</a:t>
            </a:r>
            <a:endParaRPr lang="en-US" dirty="0">
              <a:latin typeface="+mj-lt"/>
            </a:endParaRPr>
          </a:p>
        </p:txBody>
      </p:sp>
      <p:sp>
        <p:nvSpPr>
          <p:cNvPr id="7" name="Text Box 5"/>
          <p:cNvSpPr txBox="1">
            <a:spLocks noChangeArrowheads="1"/>
          </p:cNvSpPr>
          <p:nvPr/>
        </p:nvSpPr>
        <p:spPr bwMode="auto">
          <a:xfrm>
            <a:off x="4097339" y="401639"/>
            <a:ext cx="4211637" cy="460375"/>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COMPETENCIAS</a:t>
            </a:r>
          </a:p>
        </p:txBody>
      </p:sp>
      <p:graphicFrame>
        <p:nvGraphicFramePr>
          <p:cNvPr id="9" name="8 Tabla"/>
          <p:cNvGraphicFramePr>
            <a:graphicFrameLocks noGrp="1"/>
          </p:cNvGraphicFramePr>
          <p:nvPr/>
        </p:nvGraphicFramePr>
        <p:xfrm>
          <a:off x="2495550" y="944564"/>
          <a:ext cx="7416800" cy="5138738"/>
        </p:xfrm>
        <a:graphic>
          <a:graphicData uri="http://schemas.openxmlformats.org/drawingml/2006/table">
            <a:tbl>
              <a:tblPr/>
              <a:tblGrid>
                <a:gridCol w="3131538"/>
                <a:gridCol w="2177329"/>
                <a:gridCol w="2107933"/>
              </a:tblGrid>
              <a:tr h="556568">
                <a:tc>
                  <a:txBody>
                    <a:bodyPr/>
                    <a:lstStyle/>
                    <a:p>
                      <a:pPr algn="ctr" rtl="0" fontAlgn="ctr"/>
                      <a:r>
                        <a:rPr lang="es-PE" sz="1800" b="1" i="0" u="none" strike="noStrike" dirty="0">
                          <a:solidFill>
                            <a:srgbClr val="000000"/>
                          </a:solidFill>
                          <a:latin typeface="+mn-lt"/>
                        </a:rPr>
                        <a:t>PROPIETARIO</a:t>
                      </a: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s-PE" sz="1800" b="1" i="0" u="none" strike="noStrike" dirty="0" smtClean="0">
                          <a:solidFill>
                            <a:srgbClr val="000000"/>
                          </a:solidFill>
                          <a:latin typeface="+mn-lt"/>
                        </a:rPr>
                        <a:t>APROBACIÓN</a:t>
                      </a:r>
                      <a:r>
                        <a:rPr lang="es-PE" sz="1800" b="1" i="0" u="none" strike="noStrike" baseline="0" dirty="0" smtClean="0">
                          <a:solidFill>
                            <a:srgbClr val="000000"/>
                          </a:solidFill>
                          <a:latin typeface="+mn-lt"/>
                        </a:rPr>
                        <a:t> </a:t>
                      </a:r>
                    </a:p>
                    <a:p>
                      <a:pPr algn="ctr" rtl="0" fontAlgn="ctr"/>
                      <a:r>
                        <a:rPr lang="es-PE" sz="1800" b="1" i="0" u="none" strike="noStrike" baseline="0" dirty="0" smtClean="0">
                          <a:solidFill>
                            <a:srgbClr val="000000"/>
                          </a:solidFill>
                          <a:latin typeface="+mn-lt"/>
                        </a:rPr>
                        <a:t>DE LA SUBASTA</a:t>
                      </a: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s-PE" sz="1800" b="1" i="0" u="none" strike="noStrike" dirty="0" smtClean="0">
                          <a:solidFill>
                            <a:srgbClr val="000000"/>
                          </a:solidFill>
                          <a:latin typeface="+mn-lt"/>
                        </a:rPr>
                        <a:t>EJECUCIÓN</a:t>
                      </a:r>
                      <a:endParaRPr lang="es-PE" sz="1800" b="1" i="0" u="none" strike="noStrike" baseline="0" dirty="0" smtClean="0">
                        <a:solidFill>
                          <a:srgbClr val="000000"/>
                        </a:solidFill>
                        <a:latin typeface="+mn-lt"/>
                      </a:endParaRPr>
                    </a:p>
                    <a:p>
                      <a:pPr algn="ctr" rtl="0" fontAlgn="ctr"/>
                      <a:r>
                        <a:rPr lang="es-PE" sz="1800" b="1" i="0" u="none" strike="noStrike" baseline="0" dirty="0" smtClean="0">
                          <a:solidFill>
                            <a:srgbClr val="000000"/>
                          </a:solidFill>
                          <a:latin typeface="+mn-lt"/>
                        </a:rPr>
                        <a:t>DE LA SUBASTA</a:t>
                      </a: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556568">
                <a:tc>
                  <a:txBody>
                    <a:bodyPr/>
                    <a:lstStyle/>
                    <a:p>
                      <a:pPr algn="ctr" rtl="0" fontAlgn="ctr"/>
                      <a:r>
                        <a:rPr lang="es-PE" sz="1800" b="1" i="0" u="none" strike="noStrike" dirty="0">
                          <a:solidFill>
                            <a:srgbClr val="CC0000"/>
                          </a:solidFill>
                          <a:latin typeface="+mn-lt"/>
                        </a:rPr>
                        <a:t>ESTADO (sin transferencia de funciones a Gobierno Regional)</a:t>
                      </a: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PE" sz="1800" b="1" i="0" u="none" strike="noStrike">
                          <a:solidFill>
                            <a:srgbClr val="000000"/>
                          </a:solidFill>
                          <a:latin typeface="+mn-lt"/>
                        </a:rPr>
                        <a:t>SBN</a:t>
                      </a: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PE" sz="1800" b="1" i="0" u="none" strike="noStrike" dirty="0">
                          <a:solidFill>
                            <a:srgbClr val="000000"/>
                          </a:solidFill>
                          <a:latin typeface="+mn-lt"/>
                        </a:rPr>
                        <a:t>SBN</a:t>
                      </a: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79616">
                <a:tc>
                  <a:txBody>
                    <a:bodyPr/>
                    <a:lstStyle/>
                    <a:p>
                      <a:pPr algn="ctr" rtl="0" fontAlgn="ctr"/>
                      <a:r>
                        <a:rPr lang="es-PE" sz="1800" b="1" i="0" u="none" strike="noStrike">
                          <a:solidFill>
                            <a:srgbClr val="CC0000"/>
                          </a:solidFill>
                          <a:latin typeface="+mn-lt"/>
                        </a:rPr>
                        <a:t>ESTADO (con transferencia de funciones a Gobierno Regional)</a:t>
                      </a: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PE" sz="1800" b="1" i="0" u="none" strike="noStrike" dirty="0" smtClean="0">
                        <a:solidFill>
                          <a:srgbClr val="000000"/>
                        </a:solidFill>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r>
                        <a:rPr lang="es-PE" sz="1800" b="1" i="0" u="none" strike="noStrike" dirty="0" smtClean="0">
                          <a:solidFill>
                            <a:srgbClr val="000000"/>
                          </a:solidFill>
                          <a:latin typeface="+mn-lt"/>
                        </a:rPr>
                        <a:t>GOBIERNO REGIONAL</a:t>
                      </a:r>
                    </a:p>
                    <a:p>
                      <a:pPr marL="0" marR="0" indent="0" algn="ctr" defTabSz="914400" rtl="0" eaLnBrk="1" fontAlgn="ctr" latinLnBrk="0" hangingPunct="1">
                        <a:lnSpc>
                          <a:spcPct val="100000"/>
                        </a:lnSpc>
                        <a:spcBef>
                          <a:spcPts val="0"/>
                        </a:spcBef>
                        <a:spcAft>
                          <a:spcPts val="0"/>
                        </a:spcAft>
                        <a:buClrTx/>
                        <a:buSzTx/>
                        <a:buFontTx/>
                        <a:buNone/>
                        <a:tabLst/>
                        <a:defRPr/>
                      </a:pPr>
                      <a:r>
                        <a:rPr lang="es-PE" sz="1800" b="1" i="0" u="none" strike="noStrike" dirty="0" smtClean="0">
                          <a:solidFill>
                            <a:srgbClr val="000000"/>
                          </a:solidFill>
                          <a:latin typeface="+mn-lt"/>
                        </a:rPr>
                        <a:t>(previa Opinión Técnica de la</a:t>
                      </a:r>
                      <a:r>
                        <a:rPr lang="es-PE" sz="1800" b="1" i="0" u="none" strike="noStrike" baseline="0" dirty="0" smtClean="0">
                          <a:solidFill>
                            <a:srgbClr val="000000"/>
                          </a:solidFill>
                          <a:latin typeface="+mn-lt"/>
                        </a:rPr>
                        <a:t> </a:t>
                      </a:r>
                      <a:r>
                        <a:rPr lang="es-PE" sz="1800" b="1" i="0" u="none" strike="noStrike" dirty="0" smtClean="0">
                          <a:solidFill>
                            <a:srgbClr val="000000"/>
                          </a:solidFill>
                          <a:latin typeface="+mn-lt"/>
                        </a:rPr>
                        <a:t>SBN)</a:t>
                      </a:r>
                    </a:p>
                    <a:p>
                      <a:pPr algn="ctr" rtl="0" fontAlgn="ct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PE" sz="1800" b="1" i="0" u="none" strike="noStrike" dirty="0" smtClean="0">
                          <a:solidFill>
                            <a:srgbClr val="000000"/>
                          </a:solidFill>
                          <a:latin typeface="+mn-lt"/>
                        </a:rPr>
                        <a:t>GOBIERNO </a:t>
                      </a:r>
                      <a:r>
                        <a:rPr lang="es-PE" sz="1800" b="1" i="0" u="none" strike="noStrike" dirty="0">
                          <a:solidFill>
                            <a:srgbClr val="000000"/>
                          </a:solidFill>
                          <a:latin typeface="+mn-lt"/>
                        </a:rPr>
                        <a:t>REGIONAL</a:t>
                      </a: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79616">
                <a:tc>
                  <a:txBody>
                    <a:bodyPr/>
                    <a:lstStyle/>
                    <a:p>
                      <a:pPr algn="ctr" rtl="0" fontAlgn="ctr"/>
                      <a:r>
                        <a:rPr lang="es-PE" sz="1800" b="1" i="0" u="none" strike="noStrike" dirty="0" smtClean="0">
                          <a:solidFill>
                            <a:srgbClr val="CC0000"/>
                          </a:solidFill>
                          <a:latin typeface="+mn-lt"/>
                        </a:rPr>
                        <a:t>GOBIERNO REGIONAL</a:t>
                      </a:r>
                      <a:endParaRPr lang="es-PE" sz="1800" b="1" i="0" u="none" strike="noStrike" dirty="0">
                        <a:solidFill>
                          <a:srgbClr val="CC0000"/>
                        </a:solidFill>
                        <a:latin typeface="+mn-lt"/>
                      </a:endParaRP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endParaRPr lang="es-PE" sz="1800" b="1" i="0" u="none" strike="noStrike" dirty="0" smtClean="0">
                        <a:solidFill>
                          <a:srgbClr val="000000"/>
                        </a:solidFill>
                        <a:latin typeface="+mn-lt"/>
                      </a:endParaRPr>
                    </a:p>
                    <a:p>
                      <a:pPr algn="ctr" rtl="0" fontAlgn="ctr"/>
                      <a:endParaRPr lang="es-PE" sz="1800" b="1" i="0" u="none" strike="noStrike" dirty="0" smtClean="0">
                        <a:solidFill>
                          <a:srgbClr val="000000"/>
                        </a:solidFill>
                        <a:latin typeface="+mn-lt"/>
                      </a:endParaRPr>
                    </a:p>
                    <a:p>
                      <a:pPr algn="ctr" rtl="0" fontAlgn="ctr"/>
                      <a:r>
                        <a:rPr lang="es-PE" sz="1800" b="1" i="0" u="none" strike="noStrike" dirty="0" smtClean="0">
                          <a:solidFill>
                            <a:srgbClr val="000000"/>
                          </a:solidFill>
                          <a:latin typeface="+mn-lt"/>
                        </a:rPr>
                        <a:t>GOBIERNO REGIONAL</a:t>
                      </a:r>
                    </a:p>
                    <a:p>
                      <a:pPr algn="ctr" rtl="0" fontAlgn="ctr"/>
                      <a:endParaRPr lang="es-PE" sz="1800" b="1" i="0" u="none" strike="noStrike" dirty="0" smtClean="0">
                        <a:solidFill>
                          <a:srgbClr val="000000"/>
                        </a:solidFill>
                        <a:latin typeface="+mn-lt"/>
                      </a:endParaRPr>
                    </a:p>
                    <a:p>
                      <a:pPr algn="ctr" rtl="0" fontAlgn="ct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PE" sz="1800" b="1" i="0" u="none" strike="noStrike" dirty="0" smtClean="0">
                          <a:solidFill>
                            <a:srgbClr val="000000"/>
                          </a:solidFill>
                          <a:latin typeface="+mn-lt"/>
                        </a:rPr>
                        <a:t>GOBIERNO REGIONAL</a:t>
                      </a: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r h="1266370">
                <a:tc>
                  <a:txBody>
                    <a:bodyPr/>
                    <a:lstStyle/>
                    <a:p>
                      <a:pPr algn="ctr" rtl="0" fontAlgn="ctr"/>
                      <a:r>
                        <a:rPr lang="es-PE" sz="1800" b="1" i="0" u="none" strike="noStrike" dirty="0" smtClean="0">
                          <a:solidFill>
                            <a:srgbClr val="CC0000"/>
                          </a:solidFill>
                          <a:latin typeface="+mn-lt"/>
                        </a:rPr>
                        <a:t>ENTIDAD PÚBLICA</a:t>
                      </a:r>
                      <a:endParaRPr lang="es-PE" sz="1800" b="1" i="0" u="none" strike="noStrike" dirty="0">
                        <a:solidFill>
                          <a:srgbClr val="CC0000"/>
                        </a:solidFill>
                        <a:latin typeface="+mn-lt"/>
                      </a:endParaRPr>
                    </a:p>
                  </a:txBody>
                  <a:tcPr marL="7869" marR="7869" marT="787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PE" sz="1800" b="1" i="0" u="none" strike="noStrike" dirty="0" smtClean="0">
                          <a:solidFill>
                            <a:srgbClr val="000000"/>
                          </a:solidFill>
                          <a:latin typeface="+mn-lt"/>
                        </a:rPr>
                        <a:t>ENTIDAD</a:t>
                      </a:r>
                      <a:r>
                        <a:rPr lang="es-PE" sz="1800" b="1" i="0" u="none" strike="noStrike" baseline="0" dirty="0" smtClean="0">
                          <a:solidFill>
                            <a:srgbClr val="000000"/>
                          </a:solidFill>
                          <a:latin typeface="+mn-lt"/>
                        </a:rPr>
                        <a:t> PÚBLICA</a:t>
                      </a:r>
                    </a:p>
                    <a:p>
                      <a:pPr marL="0" marR="0" indent="0" algn="ctr" defTabSz="914400" rtl="0" eaLnBrk="1" fontAlgn="ctr" latinLnBrk="0" hangingPunct="1">
                        <a:lnSpc>
                          <a:spcPct val="100000"/>
                        </a:lnSpc>
                        <a:spcBef>
                          <a:spcPts val="0"/>
                        </a:spcBef>
                        <a:spcAft>
                          <a:spcPts val="0"/>
                        </a:spcAft>
                        <a:buClrTx/>
                        <a:buSzTx/>
                        <a:buFontTx/>
                        <a:buNone/>
                        <a:tabLst/>
                        <a:defRPr/>
                      </a:pPr>
                      <a:r>
                        <a:rPr lang="es-PE" sz="1800" b="1" i="0" u="none" strike="noStrike" dirty="0" smtClean="0">
                          <a:solidFill>
                            <a:srgbClr val="000000"/>
                          </a:solidFill>
                          <a:latin typeface="+mn-lt"/>
                        </a:rPr>
                        <a:t>(previa Opinión Técnica de la</a:t>
                      </a:r>
                      <a:r>
                        <a:rPr lang="es-PE" sz="1800" b="1" i="0" u="none" strike="noStrike" baseline="0" dirty="0" smtClean="0">
                          <a:solidFill>
                            <a:srgbClr val="000000"/>
                          </a:solidFill>
                          <a:latin typeface="+mn-lt"/>
                        </a:rPr>
                        <a:t> </a:t>
                      </a:r>
                      <a:r>
                        <a:rPr lang="es-PE" sz="1800" b="1" i="0" u="none" strike="noStrike" dirty="0" smtClean="0">
                          <a:solidFill>
                            <a:srgbClr val="000000"/>
                          </a:solidFill>
                          <a:latin typeface="+mn-lt"/>
                        </a:rPr>
                        <a:t>SBN)</a:t>
                      </a:r>
                    </a:p>
                  </a:txBody>
                  <a:tcPr marL="7869" marR="7869" marT="787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PE" sz="1800" b="1" i="0" u="none" strike="noStrike" dirty="0" smtClean="0">
                          <a:solidFill>
                            <a:srgbClr val="000000"/>
                          </a:solidFill>
                          <a:latin typeface="+mn-lt"/>
                        </a:rPr>
                        <a:t>SBN</a:t>
                      </a:r>
                      <a:endParaRPr lang="es-PE" sz="1800" b="1" i="0" u="none" strike="noStrike" dirty="0">
                        <a:solidFill>
                          <a:srgbClr val="000000"/>
                        </a:solidFill>
                        <a:latin typeface="+mn-lt"/>
                      </a:endParaRPr>
                    </a:p>
                  </a:txBody>
                  <a:tcPr marL="7869" marR="7869" marT="787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21061331"/>
      </p:ext>
    </p:extLst>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882776" y="1052514"/>
            <a:ext cx="8461375" cy="4321175"/>
          </a:xfrm>
        </p:spPr>
        <p:txBody>
          <a:bodyPr/>
          <a:lstStyle/>
          <a:p>
            <a:pPr algn="just" eaLnBrk="1" hangingPunct="1">
              <a:lnSpc>
                <a:spcPct val="80000"/>
              </a:lnSpc>
              <a:buFont typeface="Arial" charset="0"/>
              <a:buChar char="•"/>
              <a:defRPr/>
            </a:pPr>
            <a:r>
              <a:rPr lang="es-ES_tradnl" altLang="es-PE" sz="2000" dirty="0">
                <a:cs typeface="Arial" charset="0"/>
              </a:rPr>
              <a:t>Finalidad del SNBE: Incentivar la inversión pública y privada, procurando una eficiente gestión del portafolio inmobiliario del Estado.</a:t>
            </a:r>
          </a:p>
          <a:p>
            <a:pPr algn="just" eaLnBrk="1" hangingPunct="1">
              <a:lnSpc>
                <a:spcPct val="80000"/>
              </a:lnSpc>
              <a:buFont typeface="Arial" charset="0"/>
              <a:buChar char="•"/>
              <a:defRPr/>
            </a:pPr>
            <a:endParaRPr lang="es-ES_tradnl" altLang="es-PE" sz="2000" dirty="0">
              <a:cs typeface="Arial" charset="0"/>
            </a:endParaRPr>
          </a:p>
          <a:p>
            <a:pPr algn="just" eaLnBrk="1" hangingPunct="1">
              <a:lnSpc>
                <a:spcPct val="80000"/>
              </a:lnSpc>
              <a:buFont typeface="Arial" charset="0"/>
              <a:buChar char="•"/>
              <a:defRPr/>
            </a:pPr>
            <a:r>
              <a:rPr lang="es-ES_tradnl" altLang="es-PE" sz="2000" dirty="0">
                <a:cs typeface="Arial" charset="0"/>
              </a:rPr>
              <a:t>Garantías del SNBE:</a:t>
            </a:r>
          </a:p>
          <a:p>
            <a:pPr lvl="1" algn="just" eaLnBrk="1" hangingPunct="1">
              <a:lnSpc>
                <a:spcPct val="80000"/>
              </a:lnSpc>
              <a:buFont typeface="Wingdings" pitchFamily="2" charset="2"/>
              <a:buChar char="Ø"/>
              <a:defRPr/>
            </a:pPr>
            <a:r>
              <a:rPr lang="es-ES_tradnl" altLang="es-PE" sz="2000" dirty="0">
                <a:cs typeface="Arial" charset="0"/>
              </a:rPr>
              <a:t>La disposición de inmuebles de dominio privado estatal a favor de particulares debe ser a título oneroso y a valor comercial.</a:t>
            </a:r>
          </a:p>
          <a:p>
            <a:pPr lvl="1" algn="just" eaLnBrk="1" hangingPunct="1">
              <a:lnSpc>
                <a:spcPct val="80000"/>
              </a:lnSpc>
              <a:buFont typeface="Wingdings" pitchFamily="2" charset="2"/>
              <a:buChar char="Ø"/>
              <a:defRPr/>
            </a:pPr>
            <a:r>
              <a:rPr lang="es-ES_tradnl" altLang="es-PE" sz="2000" dirty="0">
                <a:cs typeface="Arial" charset="0"/>
              </a:rPr>
              <a:t>La venta vía subasta pública es la regla.</a:t>
            </a:r>
          </a:p>
          <a:p>
            <a:pPr lvl="1" algn="just" eaLnBrk="1" hangingPunct="1">
              <a:lnSpc>
                <a:spcPct val="80000"/>
              </a:lnSpc>
              <a:buFont typeface="Wingdings" pitchFamily="2" charset="2"/>
              <a:buChar char="Ø"/>
              <a:defRPr/>
            </a:pPr>
            <a:r>
              <a:rPr lang="es-ES_tradnl" altLang="es-PE" sz="2000" dirty="0">
                <a:cs typeface="Arial" charset="0"/>
              </a:rPr>
              <a:t>La compraventa directa es la excepción.</a:t>
            </a:r>
          </a:p>
          <a:p>
            <a:pPr algn="just" eaLnBrk="1" hangingPunct="1">
              <a:lnSpc>
                <a:spcPct val="80000"/>
              </a:lnSpc>
              <a:buFont typeface="Arial" charset="0"/>
              <a:buChar char="•"/>
              <a:defRPr/>
            </a:pPr>
            <a:endParaRPr lang="es-ES_tradnl" altLang="es-PE" sz="2000" dirty="0">
              <a:cs typeface="Arial" charset="0"/>
            </a:endParaRPr>
          </a:p>
          <a:p>
            <a:pPr algn="just" eaLnBrk="1" hangingPunct="1">
              <a:lnSpc>
                <a:spcPct val="80000"/>
              </a:lnSpc>
              <a:buFont typeface="Arial" charset="0"/>
              <a:buChar char="•"/>
              <a:defRPr/>
            </a:pPr>
            <a:r>
              <a:rPr lang="es-ES_tradnl" altLang="es-PE" sz="2000" dirty="0">
                <a:cs typeface="Arial" charset="0"/>
              </a:rPr>
              <a:t>Compraventa vía subasta pública: Acto sobre </a:t>
            </a:r>
            <a:r>
              <a:rPr lang="es-ES_tradnl" altLang="es-PE" sz="2000" b="1" dirty="0">
                <a:cs typeface="Arial" charset="0"/>
              </a:rPr>
              <a:t>predios estatales de dominio privado.</a:t>
            </a:r>
          </a:p>
          <a:p>
            <a:pPr algn="just" eaLnBrk="1" hangingPunct="1">
              <a:lnSpc>
                <a:spcPct val="80000"/>
              </a:lnSpc>
              <a:buFont typeface="Arial" charset="0"/>
              <a:buChar char="•"/>
              <a:defRPr/>
            </a:pPr>
            <a:endParaRPr lang="es-ES_tradnl" altLang="es-PE" sz="2000" dirty="0">
              <a:cs typeface="Arial" charset="0"/>
            </a:endParaRPr>
          </a:p>
          <a:p>
            <a:pPr algn="just" eaLnBrk="1" hangingPunct="1">
              <a:lnSpc>
                <a:spcPct val="80000"/>
              </a:lnSpc>
              <a:buFont typeface="Arial" charset="0"/>
              <a:buChar char="•"/>
              <a:defRPr/>
            </a:pPr>
            <a:r>
              <a:rPr lang="es-ES_tradnl" altLang="es-PE" sz="2000" dirty="0">
                <a:cs typeface="Arial" charset="0"/>
              </a:rPr>
              <a:t>Es un </a:t>
            </a:r>
            <a:r>
              <a:rPr lang="es-ES_tradnl" altLang="es-PE" sz="2000" b="1" dirty="0">
                <a:cs typeface="Arial" charset="0"/>
              </a:rPr>
              <a:t>procedimiento de oficio.</a:t>
            </a:r>
          </a:p>
          <a:p>
            <a:pPr algn="just" eaLnBrk="1" hangingPunct="1">
              <a:lnSpc>
                <a:spcPct val="80000"/>
              </a:lnSpc>
              <a:buFont typeface="Arial" charset="0"/>
              <a:buChar char="•"/>
              <a:defRPr/>
            </a:pPr>
            <a:endParaRPr lang="es-ES_tradnl" altLang="es-PE" sz="2000" dirty="0">
              <a:cs typeface="Arial" charset="0"/>
            </a:endParaRPr>
          </a:p>
          <a:p>
            <a:pPr algn="just" eaLnBrk="1" hangingPunct="1">
              <a:lnSpc>
                <a:spcPct val="80000"/>
              </a:lnSpc>
              <a:buFont typeface="Arial" charset="0"/>
              <a:buChar char="•"/>
              <a:defRPr/>
            </a:pPr>
            <a:endParaRPr lang="es-ES_tradnl" altLang="es-PE" sz="2200" dirty="0">
              <a:cs typeface="Arial" charset="0"/>
            </a:endParaRPr>
          </a:p>
          <a:p>
            <a:pPr marL="457200" lvl="1" indent="0">
              <a:lnSpc>
                <a:spcPct val="80000"/>
              </a:lnSpc>
              <a:buNone/>
              <a:defRPr/>
            </a:pPr>
            <a:endParaRPr lang="es-ES" altLang="es-PE" sz="2200" dirty="0">
              <a:cs typeface="Arial" charset="0"/>
            </a:endParaRPr>
          </a:p>
        </p:txBody>
      </p:sp>
      <p:sp>
        <p:nvSpPr>
          <p:cNvPr id="10243" name="Rectangle 5"/>
          <p:cNvSpPr>
            <a:spLocks noChangeArrowheads="1"/>
          </p:cNvSpPr>
          <p:nvPr/>
        </p:nvSpPr>
        <p:spPr bwMode="auto">
          <a:xfrm>
            <a:off x="1524001" y="26934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1800">
              <a:solidFill>
                <a:srgbClr val="000000"/>
              </a:solidFill>
            </a:endParaRPr>
          </a:p>
        </p:txBody>
      </p:sp>
      <p:sp>
        <p:nvSpPr>
          <p:cNvPr id="10244" name="Text Box 4"/>
          <p:cNvSpPr txBox="1">
            <a:spLocks noChangeArrowheads="1"/>
          </p:cNvSpPr>
          <p:nvPr/>
        </p:nvSpPr>
        <p:spPr bwMode="auto">
          <a:xfrm>
            <a:off x="7050088" y="3071813"/>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1800">
              <a:solidFill>
                <a:srgbClr val="000000"/>
              </a:solidFill>
            </a:endParaRPr>
          </a:p>
        </p:txBody>
      </p:sp>
      <p:sp>
        <p:nvSpPr>
          <p:cNvPr id="7" name="Text Box 5"/>
          <p:cNvSpPr txBox="1">
            <a:spLocks noChangeArrowheads="1"/>
          </p:cNvSpPr>
          <p:nvPr/>
        </p:nvSpPr>
        <p:spPr bwMode="auto">
          <a:xfrm>
            <a:off x="4114800" y="547688"/>
            <a:ext cx="3995738"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PRINCIPIOS</a:t>
            </a:r>
          </a:p>
        </p:txBody>
      </p:sp>
      <p:sp>
        <p:nvSpPr>
          <p:cNvPr id="2" name="Rectángulo redondeado 1"/>
          <p:cNvSpPr/>
          <p:nvPr/>
        </p:nvSpPr>
        <p:spPr>
          <a:xfrm>
            <a:off x="2314576" y="5805489"/>
            <a:ext cx="7273925"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dirty="0"/>
              <a:t>Literal a) del artículo 6, literal d) y e) del artículo 7 de la Ley General del Sistema Nacional de Bienes Estatales, y artículo 74 de su Reglamento.</a:t>
            </a:r>
          </a:p>
        </p:txBody>
      </p:sp>
      <p:sp>
        <p:nvSpPr>
          <p:cNvPr id="10247" name="AutoShape 8"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PE" altLang="es-PE" sz="1800">
              <a:latin typeface="Arial" panose="020B0604020202020204" pitchFamily="34" charset="0"/>
            </a:endParaRPr>
          </a:p>
        </p:txBody>
      </p:sp>
      <p:sp>
        <p:nvSpPr>
          <p:cNvPr id="10248" name="AutoShape 10"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PE" altLang="es-PE" sz="1800">
              <a:latin typeface="Arial" panose="020B0604020202020204" pitchFamily="34" charset="0"/>
            </a:endParaRPr>
          </a:p>
        </p:txBody>
      </p:sp>
      <p:pic>
        <p:nvPicPr>
          <p:cNvPr id="1024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4089400"/>
            <a:ext cx="2590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742145"/>
      </p:ext>
    </p:extLst>
  </p:cSld>
  <p:clrMapOvr>
    <a:masterClrMapping/>
  </p:clrMapOvr>
  <p:transition>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4294967295"/>
          </p:nvPr>
        </p:nvSpPr>
        <p:spPr>
          <a:xfrm>
            <a:off x="2063751" y="1323975"/>
            <a:ext cx="7781925" cy="2249488"/>
          </a:xfrm>
        </p:spPr>
        <p:txBody>
          <a:bodyPr>
            <a:normAutofit fontScale="92500"/>
          </a:bodyPr>
          <a:lstStyle/>
          <a:p>
            <a:pPr algn="just" eaLnBrk="1" hangingPunct="1">
              <a:lnSpc>
                <a:spcPct val="80000"/>
              </a:lnSpc>
            </a:pPr>
            <a:r>
              <a:rPr lang="es-ES" altLang="es-PE" sz="2000" dirty="0">
                <a:cs typeface="Arial" panose="020B0604020202020204" pitchFamily="34" charset="0"/>
              </a:rPr>
              <a:t>Es un mecanismo de celebración del contrato de compraventa en el que el precio y comprador se determinan mediante la puja de los participantes.</a:t>
            </a:r>
          </a:p>
          <a:p>
            <a:pPr algn="just" eaLnBrk="1" hangingPunct="1">
              <a:lnSpc>
                <a:spcPct val="80000"/>
              </a:lnSpc>
            </a:pPr>
            <a:endParaRPr lang="es-ES" altLang="es-PE" sz="2000" dirty="0">
              <a:cs typeface="Arial" panose="020B0604020202020204" pitchFamily="34" charset="0"/>
            </a:endParaRPr>
          </a:p>
          <a:p>
            <a:pPr algn="just" eaLnBrk="1" hangingPunct="1">
              <a:lnSpc>
                <a:spcPct val="80000"/>
              </a:lnSpc>
            </a:pPr>
            <a:r>
              <a:rPr lang="es-ES" altLang="es-PE" sz="2000" dirty="0">
                <a:cs typeface="Arial" panose="020B0604020202020204" pitchFamily="34" charset="0"/>
              </a:rPr>
              <a:t>El bien se adjudica a aquel que ofrece pagar más.</a:t>
            </a:r>
          </a:p>
          <a:p>
            <a:pPr algn="just" eaLnBrk="1" hangingPunct="1">
              <a:lnSpc>
                <a:spcPct val="80000"/>
              </a:lnSpc>
            </a:pPr>
            <a:endParaRPr lang="es-ES" altLang="es-PE" sz="2000" dirty="0">
              <a:cs typeface="Arial" panose="020B0604020202020204" pitchFamily="34" charset="0"/>
            </a:endParaRPr>
          </a:p>
          <a:p>
            <a:pPr algn="just" eaLnBrk="1" hangingPunct="1">
              <a:lnSpc>
                <a:spcPct val="80000"/>
              </a:lnSpc>
            </a:pPr>
            <a:r>
              <a:rPr lang="es-ES" altLang="es-PE" sz="2000" dirty="0">
                <a:cs typeface="Arial" panose="020B0604020202020204" pitchFamily="34" charset="0"/>
              </a:rPr>
              <a:t>El contrato queda celebrado cuando el subastador adjudica la buena pro. </a:t>
            </a:r>
            <a:endParaRPr lang="es-PE" altLang="es-PE" sz="2000" dirty="0">
              <a:cs typeface="Arial" panose="020B0604020202020204" pitchFamily="34" charset="0"/>
            </a:endParaRPr>
          </a:p>
          <a:p>
            <a:pPr algn="just" eaLnBrk="1" hangingPunct="1"/>
            <a:endParaRPr lang="es-ES" altLang="es-PE" sz="2000" dirty="0">
              <a:cs typeface="Arial" panose="020B0604020202020204" pitchFamily="34" charset="0"/>
            </a:endParaRPr>
          </a:p>
        </p:txBody>
      </p:sp>
      <p:sp>
        <p:nvSpPr>
          <p:cNvPr id="4" name="Text Box 5"/>
          <p:cNvSpPr txBox="1">
            <a:spLocks noChangeArrowheads="1"/>
          </p:cNvSpPr>
          <p:nvPr/>
        </p:nvSpPr>
        <p:spPr bwMode="auto">
          <a:xfrm>
            <a:off x="4418013" y="592138"/>
            <a:ext cx="3441700"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LA FIGURA</a:t>
            </a:r>
          </a:p>
        </p:txBody>
      </p:sp>
      <p:sp>
        <p:nvSpPr>
          <p:cNvPr id="11268" name="AutoShape 2" descr="data:image/jpeg;base64,/9j/4AAQSkZJRgABAQAAAQABAAD/2wCEAAkGBxQQEBAPDxAPDxAQEBAPFA8PDw8PDxAQFRQWFhQUFBQYHCggGBolHBQUIjEhJSkrLi4uFx8zODMsNygtLisBCgoKDg0OGxAQGiwlHSQsLCwsLCwsLCwsLCwsLCwsLCwsLCwsLCwsLCwsLCwsLCwsLCwsLCwsLCwsLCwsLCwsLP/AABEIALUBFgMBIgACEQEDEQH/xAAcAAABBQEBAQAAAAAAAAAAAAACAAEDBAUGBwj/xABDEAACAQIDBQUDBwoGAwEAAAABAgADEQQSIQUTMUFxBiJRYYGRscEUMkJScpKhByMkM1NiorLR8DRzgsLh8RVjdEP/xAAZAQADAQEBAAAAAAAAAAAAAAAAAQIEAwX/xAAoEQEBAAICAgIBAwQDAAAAAAAAAQIRAzESIRNBUSIy8ARhoeEUUoH/2gAMAwEAAhEDEQA/AOcVYYWOBDAmZoCFhAQgIQEAYCEBHAhgQPRgsMLHAhgRGECEo19B8Y4EJRr6QB7QgI4EcCI2vg/mr0E08OZlYT5q9Jo0TPNz7rROm9s59ROmSpoOk5HAvqJ0C1tB0nOXSOTHbQFSEKkzd/F8onScmUcviaW8j7yZvyiL5RK+bP8AJfC0d5FvJnfKIt/D5cvyPiX95G3kob+LfSfK0/iX95G3ko76Pvotj4l3eRt5KW+jb6B/Gu7yCakpmtBNeB/GuGpG3somvAOIgrwjQ3sbfTOOIgHEwHhGpvopknExRn4R46BDAjKIYE9RnICOBHAhgQMwEMCICGoiMgIYEQEO0DCBHA19ISiOBqOh+EQEBCtHAhWiJdwvzRL1IyhhuAl2lPP5P3Vpx6amDbWarVuHSY2GMu1H4dJz+zq3v42/lLeRs8ol3fxfKJRzxZ4aGl7fxb+Uc8WePQXt/H+UShnizx6C/wDKIvlEobyNvIaGmh8ojHETPNWMasNDS+cRBOImea0E1o9EvmvBNeUDVgGrANA14BryiasY1IBdNaKUN5FAOEetUdy7rTBY3O7JVV8gtpIBLGHwjVHKqOZuTwHWA9PKSuhsSLjhpPSZoECEBEBDAiMwEMCICGBAEoh2iUQiIjDHUajofhEokhGo9YEICEBEBCAiCxh+AlylKdDhLdOYOX91acel7DmWarcOkqUTJqrcPWcvtVFmizSLNFml6SlzRs0jvGzQ0EuaNmkd4149GlzRZpFeNeMJc8YvIs0YtDRJC8EvIy0EmMDLwS8AmCTAhl4OeRkwbxklzxs8jvGvDRpc0UivFDQUadTdUSCCr3Ym9uJ4a+yZAl7aVa4HUjTy/wC5SAnoM0OBCEYCGBEZwIYEECGBEYkEMiMohxEZRE3Fep9xhKIzDVevwMAMCEBEIQEAloy3TlWjLaTDy/urTh0s0zDqnh6yJDDc8Jynar0V4rzyzt12rrNXqYWg5pUqRyMyGz1HHzu9xAB0sPAzkaOIqMyg1KpuQLbxz7NfObMf6a2btZ7zSXUfQN4rznuxWIZ8LlqVN7u3NMOTd8oVSA/mLkeYAM37zhZq6dRXivBjxGeNFGjBGCTMDblOriKiJg6ppVMMS7VLnc5iulJ1HziRY+Q6ibiXyjNbNYXy8M1tbeUetQCJgExzBJgDEwSYiYBMZHMExiY14A94rwbxXgBXigXigGPiEsLgqQWBuKi1DqG00AtwkKzY2fgEqYurRZbK4rKuUaqy2KkdLShjcC9Co1KoLMvsIPAjynoWfbLKhAhARhCElQgIYEZRDAiAlEKIR4gSxMOHX4GOIn5dRAhiEIwjiBpaMtpKlKXEmLm/dWnj/akUx3bhOV292q3DmnSCsw0JbgGlLY/a6o75KwRgx0K90j/iLHhy1srlN6edbYb9IxFze9eqbjgbuTf8ZpbLwAGSqWubXsRa1x4yXt5UptjL06W7JVWdj/8Aqx55eAta3nrK420jZVNMUdACVZnQH6wFsyjy709L3cJpm4/HHO+Tt+xmJ3bVs1RadJUzsGICXJAzFidOXW/kJ1dDadFyFStScnQBaisSfQzlcVsunT2dinpVDW3lAPvLjIyqc3dA5aHjczjth17HKVLZ7qLEizEWBJGtrkTJ4ecuUaMs/wBWns4jzzPsxiqhxVEipUpo7ENRLNkuhYsdeRynjOtxnbDC0qyYfebyo9RKZ3VnSmWNru97C3MC58pzvHd6nseU1ut2pUCgsxCqBcsSAAPMzExG3lqOuHwzXqVDlFXLdKYsSWA+kQAbcr25TM7U1K9SucMqlwoDqtMHVTwZ/W4100h9muz9WnVWvWyplzWS+ZzdSNSDYcfOPwmM/V26etOkwmEWkgpoLKt9SbszHVmY8yTck+cmMMwDISAwDDMAxgJgGEYBjIjBMRjQBRoooAoo0UA3tlYRKNajiC+td8abECy7slBY+dzMztnjFqPTtbOAbnmF5D23mM20HDE5rgVKyKDeyqWzEDX6xJlZnLG7EknmeM9C5etMkxu9kIYgiGshYlhqIIhrJAxFEImYDiQOptACET8B1X3zPfbVFWKl9QbGwJAlxayuLowYZl4dRGNVOIQgiEIEkpy2vCUgZcpHSYef9zVxfteKuHdyCe8GIOc/SB19b3kuyyDUClirrr4DQ8PdKuIxZetVq3/WVaj/AHmJ+MjtZhUBNyTcehnp2XTDL7We1eI3mIJsRZFBHK+p09vvmNL21cUamQEDuLa/0jfxPhp75QvK45rGQuWy52xbo4+qi5Fq1FQhlNMO2Qhr5hlvbW55c5JgdoGk2bIr24Alltw5g+QlC81cTsN0XDtnRxiaW9QpfThdTe2oJsYZeM7+yx8r19KmKxj1PnsW8uA9gkNKmXIRFZmOgVFLMT5AazsuyfZKlXaoa7VHWnksF/NhmOa4PPQAcxxm9icCNkVvlmHQnB1AKeIor3mp69yohY8Lm1r8/PTjefGXxx7dPhyv6snS7Mx35micQN1VairsH7p0yg38LFufjLabQo8q1M/6hOdxO1qeLpUK9I2L7+lu3yiot1uLrfhmprrw1Ez8Fs5q5ux7nC+nqJ5nJcvO3L09Pjww8Jr27JtoUv2qfeEY42n+0T7wnJYrZNGm2UliTwF/dC/8JTKgjPy1ufWLzn5/x/srjPx/n/TqhiEJsHUk8gwvHJnD0sP8nxFJgSULgAnlO1LTpK55Y+tkTAMRMEmWgiY14xjExg8a8a8EmAYXbPbVTB0adSiEJarkO8VmFspOliPCKSdp8Jv6KoRe1QN/Cw+MU08Xh4+445zLfoTtof8AOrc/NYSGOtBmVio4VazW9RApy76ROkwhqIAkiwMQhrBhrJIibAnwE5/alcuwzC1rgeH0T8Zu4n5jdJzWN1uR5+9BFV4XVUMTQGY+JuT1Os3NiHKAp5n4gzJxA1v/AHwE0NnNYpfxH9I79Lk7dOIQgiOI3EnOksMxFNyOSMbnyUmQotyOt/ZrNSrsmrVw9VVCozo4RqjZQSyka8wNRynP4Zllur+S446j5+o/NHSSXnouE/JFVyje43DoQNRTpvW8uJKyXEfkrTKVp4+9YD5r0lCE9A1166zbWWSvNcZQG7Spm1JK5SOIHMH1lGdhtTYFSns+tvkyV8DjSGF7g0aqUxcHmM2Qg+BM4+LE8+zzruzVYV8P8ne2bDVMyNYXWnUJY2/1D+ITkZobBxu5rqx+a35tvskix9CFPpOX9RhcsLrv6dP6fOY8k311XruwqAUVCPp1Cx+6o+E12QEEEBgQQVIBBB4giZWwGuh6/CbKieTh7xm3p8k1nXn2M2PT2fiC6qu6xBTdMR3qNSm4Y0r/AFWTNY88tjOj2O1qbLpdWYS12iwIr0t0fpFrHmrim5Rh5hgD6TndlY/PTWoLKx0Zb6ioPnD23/CVyy8k39/zRcesZ4/z+6DtW7DJUQ5SjXPwm1szHCpRRgQTYAjwPwnKdrMTmakt7C5MxcPWak4dSQVINwbe3ylzg8+OT7csuXxzrt9rUwwJXRl1AJHEcLToMNUzIreKg/hOKx20hULZTpl9l+B906Xs5Wz4en+7dfZJmFx1tdymUumneCTHMAmdY5FeMTGvGJjByYBMcwCYBHUig1DGgtLslrq45h2IN+RJMquO832j75Dg6+S9jpdraHjmtb8byUTdlWHGCEkEAQxIWarUCKWIJCi5sLm3SZNDtAhxAp3YI4REGVbbw3uSeP1RLO1MJmR2VqgupDIoDq62sboeJt4EXnGYDBh8TT7zMm9FnpjUZbG+uii5HskOuGMsd/tB7U2PQfjOexWii31S38STc2jTC0CBewy2uSTxHEnjMLHch4U/9ywv0jHuq7NpdufAn0lzD8FZdSCpt5XmTXqk2Um4S9hpp/dpYosQLroRqPPylXGuuNjuI95HSa6qfEA+0SSNnXtkIGqqG4H4a/CdUCt+A/71+A9k43D1snfHFSPZLVXtHSQ6s9xbQI3iTztfmPWdcOnPObrosZWsj5OIViOtricvgcIWYE3ve+bnfxvHXtVSDDSrbgbhLZfvcR+M0qOPw1NDUFegKY1LNVRcvkbnToY+6n3Ii7TbOFehVpGwavQamTbnluh9CZ85ie7bO7RjHV8Q9I3w9IpRpsQQXcXao9uQ7yAfZ855B2rwW4xuJp2sN6zrpYZX74t0DWk439Vis5+mVkxQqaF2CoCzMbBVFyT5TcOy0o0yHcPiG+ililHyJ+kf785dykRjhcr6d/8Ak8xBqYXMxub2JtbgSv8AtnWCeKYPaG4IsXqKPnU946K3UqdJpYntaz0tylM0QSBvErOzDW9r2Gp6zzrwXfrp6XyT1u+3qWM0Ab6rqegvZj7CZ5htj8xVamCUV2qLppaojEA+qZfuiZv/AJHEMMgxOJa5sF3lRiTyA1uZFtI1aS5MQzZi2YU6l2cG3E34cvPWXhxSZT2nPO+N9LOJw+cZszM1uJIPpaURiLIVt3tBfykmGx4YL3cp56kg9LyviUtUbzN/brO8x1dVnuUs3GlQbuKxOh0PwnY9jq3cqU/qsCOhnHpQvSAHEi468ZsdhsTauyMSMyEeo1nDmx9bdODL3Y7loJMRMEmco60iY141415RETAYxyZGxgEbmKC8eNSkSbcSdLa8ACQTYcuAllZVQ3EsUzNLKlEkEjEIQITXnF9oadT5QBTXvs9kyAKTdF1Y8+DanwnW4rG06IDVXVATYFjxPgPGc1R2pS+Ub6rXQ92pZUVytO+RVUG1zoGN7cSYaXjnMbtsV9mLQo1Gp5y2W5zVHYOfMHQa+FpgHaIqO1hYZFBB8dLidI2Np1qVTd1A+VRmGoIvqLg9Jyj2DtawFzCT2Xle9nrL3248eeku4ZLgHoJUaoAddSdbf1l2jjsguVBW/C/ERZZOuE9uuwx7ifZX3S/s/BNWYhSAALknl6c5m4Rr00I4FVIv4Wl3CY40je9g1gbePKNwvbYp7KpqbVGY5tLXAv6D+s5btxhRRoYjISRumZSfnKeBsYHabtUKFegKhe1RRawGQd6xJJN+fK8r/lH2hkwyCxbfjdBgdF+lfz0Ecl9Jtnt5ziKbtlIzEGkmpOmbLrqZFtGmBWqaD57e+R1aobLodFCdbc4sRXzsWIIJ146Tu4u2/JnjWvVo6ZFCuBbXMxIJJ9BNHt2qU6iVXsDUQcQLlk0v7ConEdnduHB1GqKhfOuUgVN3pe/EAzpNtY1sdstsU9OzUKtlJOcgZkV+9YcmHsnHPD3to4uSSObqYpVLGkCrOdX1NRvJQOA8hGp4OpU5CmviTqfQf8Spsmrep55Tx6ib9KpbS0dx/JfJ+FajstF498/vcPZB2sQEp2sMtZDYAW5zQEzNrWyWH11P4wkTa9K2NsGlhgCi5qhGtV7FtfD6o6TlvyhYIZmcqO9SR1a2uZXAcX+zlne0m7qnxVT+E5rt2l8Pm8BUX0ZG+IE83C2ZyvRslxs/s8wQW/vnLNY5jfyX8Ymw54hWN9b5TCWk2ncf7p9J6eWUrzsccp9NXDVLKo8rSfZj7vE0n4XYKeh0lTD3tqp4eEJ2IsQp0IPA8pyzm8aeG5nLp6XeCTIsLWDojjUMqtceYvDMyxspExiY14JMoiYwCY5MAmMwMYo6VSpupsbW1CsLdGBEUeoW688p7SrftX9t52mx6pehSdjdmUEnxM86WuP7tO22El8NSY5xdWI77AEZiAQAfKaeTc6jJx6vbdEx+2NRlwjsjMhD09VYqbFgDqOsPcj97n9NvLzmR2ooqMM5A1Bp8yfpiRjbuLy8dXX8/wAuPqYh2+c7t9p2b3mR3jRCamVYwDWq0j4OvvnU7Uo5Mp8Rf2icrgxepTH76e8TsNtVM1NNQSDk8xYc5x5PWUaOHVxyZiC7aDhpLxoFgB58AZWGhUy4lQD+nhOWUaMK62hiqYVRnQWUD5w5CSrWVrG4K3BuNRof+JlBri3WLHuUw7shykUyQfAy5Ge2Ojp18HWtvhRdlGQbxU7ysRdRcdDbynG/lRqqq4eiLXFSpUsDey5QAP4pyq38baaeUix7lkJYliCveOp56XnSY6c7ds4xRRTo5lN2njCmyq1O5y1cWtPLyBCpULexbeyYUt1q/wChinl0+VtUL3/9SgLb0MVVir7L/Wf6W+E3kM5/Z36wdD7ptgyM+1YdLBeVNoL+bJvwZffJQZBj/wBW1vL3iTFXp65hW/N0/sJ/KJR7QUw+GrqwBG6qHXkQpIMm2Y96FA+NGkf4BKPaqplweI8TSZB/q7vxnnSfq/8AW/f6WNsrBIKed0DZkp5c2o4G9vwhHBp9RfZJsC2bDYY+NCmfaokoSVIdqouDT6i+yTYDA0wzA00N9RdQbf38JYFOEFy2bwtfp/fvjs9CX20aQAAAAAGgA0AEcxJw0jMY4imJgkxyYBMoiJgExyYJMYAxigtFA3lFp6DsM3wmGseFIg25HO88+E7fsqf0VftVP5jNnJ0wcfbUA1HQ/CZXalf0Wr1p/wA6zWvqOh+EzO0/+Eq9E/nWcp26XpwMUUdeI6iaWdNgD+dp/bX3zp8bQJa4B9hmIMSRawX7qywu0Hse9rbjYHmJzyxtu3XDOTtvnZua2XXQdBpw8pZpbLKgFioH2Vacwu06vDeN6WEE7Rq/tan3jOPx5flo/wCRh/1dvS4e33wtpC+Eq/5NT+UzhPltQ8atT77SviNo1TdTWqFdRlztYjwtOsxZrkPOTBrfq26qfxlQVD4mOXPiZ00jaNFJ0AJPgASfYJcOyMQOOGxIvr/h63D7srrUYcHcdGI90LfseNSoert/WMkdWmVJV1ZGHFWUqw6gwWqHLkv3Sc2XT51rXjsYDQAsD+tX19xm2Jh4M/nV6n3GbWac8nTBIGkWMN6bcOA94jM0grnut0ih16psRv0XD/5FL+QTK7UVs1Pdj6RI9Mp+NpLsvE/otAD9ko/CUcec1Smvk591vcZh8dW1ul9RNscfo2G/+el/IJfQTL7Pk/JaF/2SW6AW+E00MqQb9CMJBfQ8CCIBMJTqI6UHg6mhU8VNpMxlOs2Vw3JtD1/690s3kRV/JEwSYrwTLSYwGMdmleo945C2GrU8IpE0UrSdvNFna9lT+jD7b++KKauTpjw7arcR6zO7RG+Fq9F/mEaKcZ26Xpwi0785MuH53/CKKaXBJbWEh49B7xFFECPj4xo0UAkVYJpLzBJ62iijkAGyj6J+8ZGzD6v8RiigAmNFFAGaA0eKALC/rF6n3TYSKKRm6YdGaQ1R3W6GPFJiq7PYjXw9H7A98QN8Q37qW9x/3RRTJn3WvDqD7P8A+Fw/lTA9hImkpjxR/dH1CJjxRQB8Ut0byGb1GsLDNdRGikfa/pIYBMUUpCGqZAxjxS4momiiilJf/9k="/>
          <p:cNvSpPr>
            <a:spLocks noChangeAspect="1" noChangeArrowheads="1"/>
          </p:cNvSpPr>
          <p:nvPr/>
        </p:nvSpPr>
        <p:spPr bwMode="auto">
          <a:xfrm>
            <a:off x="158750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PE" altLang="es-PE" sz="1800">
              <a:latin typeface="Arial" panose="020B0604020202020204" pitchFamily="34" charset="0"/>
            </a:endParaRPr>
          </a:p>
        </p:txBody>
      </p:sp>
      <p:sp>
        <p:nvSpPr>
          <p:cNvPr id="11269" name="2 Marcador de contenido"/>
          <p:cNvSpPr txBox="1">
            <a:spLocks/>
          </p:cNvSpPr>
          <p:nvPr/>
        </p:nvSpPr>
        <p:spPr bwMode="auto">
          <a:xfrm>
            <a:off x="2171700" y="4076701"/>
            <a:ext cx="5784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endParaRPr lang="es-ES" altLang="es-PE" sz="1800">
              <a:latin typeface="Arial" panose="020B0604020202020204" pitchFamily="34" charset="0"/>
            </a:endParaRPr>
          </a:p>
        </p:txBody>
      </p:sp>
      <p:sp>
        <p:nvSpPr>
          <p:cNvPr id="9" name="Rectángulo redondeado 1"/>
          <p:cNvSpPr/>
          <p:nvPr/>
        </p:nvSpPr>
        <p:spPr>
          <a:xfrm>
            <a:off x="3719513" y="6021388"/>
            <a:ext cx="4818062" cy="3603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dirty="0"/>
              <a:t>Artículo 1389 del Código Civil.</a:t>
            </a:r>
          </a:p>
        </p:txBody>
      </p:sp>
      <p:pic>
        <p:nvPicPr>
          <p:cNvPr id="11271" name="Picture 8" descr="https://encrypted-tbn2.gstatic.com/images?q=tbn:ANd9GcRD1Ab-UQUf-Cwoziew8h3Vn8I59CueN3DIiA2lX8K88vafcIRb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3695700"/>
            <a:ext cx="47990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117514"/>
      </p:ext>
    </p:extLst>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4294967295"/>
          </p:nvPr>
        </p:nvSpPr>
        <p:spPr>
          <a:xfrm>
            <a:off x="1992313" y="2276475"/>
            <a:ext cx="8274050" cy="2738438"/>
          </a:xfrm>
        </p:spPr>
        <p:txBody>
          <a:bodyPr/>
          <a:lstStyle/>
          <a:p>
            <a:pPr marL="457200" indent="-457200" algn="just">
              <a:lnSpc>
                <a:spcPct val="70000"/>
              </a:lnSpc>
            </a:pPr>
            <a:r>
              <a:rPr lang="es-PE" altLang="es-PE" sz="2000">
                <a:cs typeface="Arial" panose="020B0604020202020204" pitchFamily="34" charset="0"/>
              </a:rPr>
              <a:t>Se genera o recopila los siguientes documentos:</a:t>
            </a:r>
          </a:p>
          <a:p>
            <a:pPr marL="457200" indent="-457200" algn="just">
              <a:lnSpc>
                <a:spcPct val="70000"/>
              </a:lnSpc>
              <a:buFont typeface="Wingdings" panose="05000000000000000000" pitchFamily="2" charset="2"/>
              <a:buChar char="ü"/>
            </a:pPr>
            <a:r>
              <a:rPr lang="es-PE" altLang="es-PE" sz="2000">
                <a:cs typeface="Arial" panose="020B0604020202020204" pitchFamily="34" charset="0"/>
              </a:rPr>
              <a:t>Plano Perimétrico-Ubicación</a:t>
            </a:r>
          </a:p>
          <a:p>
            <a:pPr marL="457200" indent="-457200" algn="just">
              <a:lnSpc>
                <a:spcPct val="70000"/>
              </a:lnSpc>
              <a:buFont typeface="Wingdings" panose="05000000000000000000" pitchFamily="2" charset="2"/>
              <a:buChar char="ü"/>
            </a:pPr>
            <a:r>
              <a:rPr lang="es-PE" altLang="es-PE" sz="2000">
                <a:cs typeface="Arial" panose="020B0604020202020204" pitchFamily="34" charset="0"/>
              </a:rPr>
              <a:t>Memoria Descriptiva</a:t>
            </a:r>
          </a:p>
          <a:p>
            <a:pPr marL="457200" indent="-457200" algn="just">
              <a:lnSpc>
                <a:spcPct val="70000"/>
              </a:lnSpc>
              <a:buFont typeface="Wingdings" panose="05000000000000000000" pitchFamily="2" charset="2"/>
              <a:buChar char="ü"/>
            </a:pPr>
            <a:r>
              <a:rPr lang="es-PE" altLang="es-PE" sz="2000">
                <a:cs typeface="Arial" panose="020B0604020202020204" pitchFamily="34" charset="0"/>
              </a:rPr>
              <a:t>Partida Registral</a:t>
            </a:r>
          </a:p>
          <a:p>
            <a:pPr marL="457200" indent="-457200" algn="just">
              <a:lnSpc>
                <a:spcPct val="70000"/>
              </a:lnSpc>
              <a:buFont typeface="Wingdings" panose="05000000000000000000" pitchFamily="2" charset="2"/>
              <a:buChar char="ü"/>
            </a:pPr>
            <a:r>
              <a:rPr lang="es-PE" altLang="es-PE" sz="2000">
                <a:cs typeface="Arial" panose="020B0604020202020204" pitchFamily="34" charset="0"/>
              </a:rPr>
              <a:t>Certificado de Parámetros Urbanísticos</a:t>
            </a:r>
          </a:p>
          <a:p>
            <a:pPr marL="457200" indent="-457200" algn="just">
              <a:lnSpc>
                <a:spcPct val="70000"/>
              </a:lnSpc>
              <a:buFont typeface="Wingdings" panose="05000000000000000000" pitchFamily="2" charset="2"/>
              <a:buChar char="ü"/>
            </a:pPr>
            <a:endParaRPr lang="es-PE" altLang="es-PE" sz="2000">
              <a:cs typeface="Arial" panose="020B0604020202020204" pitchFamily="34" charset="0"/>
            </a:endParaRPr>
          </a:p>
          <a:p>
            <a:pPr marL="457200" indent="-457200" algn="just">
              <a:lnSpc>
                <a:spcPct val="70000"/>
              </a:lnSpc>
            </a:pPr>
            <a:r>
              <a:rPr lang="es-PE" altLang="es-PE" sz="2000">
                <a:cs typeface="Arial" panose="020B0604020202020204" pitchFamily="34" charset="0"/>
              </a:rPr>
              <a:t>Informe que incluye un </a:t>
            </a:r>
            <a:r>
              <a:rPr lang="es-PE" altLang="es-PE" sz="2000" b="1">
                <a:cs typeface="Arial" panose="020B0604020202020204" pitchFamily="34" charset="0"/>
              </a:rPr>
              <a:t>ANÁLISIS COSTO-BENEFICIO</a:t>
            </a:r>
            <a:r>
              <a:rPr lang="es-ES" altLang="es-PE" sz="2000" b="1">
                <a:cs typeface="Arial" panose="020B0604020202020204" pitchFamily="34" charset="0"/>
              </a:rPr>
              <a:t> </a:t>
            </a:r>
            <a:r>
              <a:rPr lang="es-ES" altLang="es-PE" sz="2000">
                <a:cs typeface="Arial" panose="020B0604020202020204" pitchFamily="34" charset="0"/>
              </a:rPr>
              <a:t>y un  </a:t>
            </a:r>
            <a:r>
              <a:rPr lang="es-ES" altLang="es-PE" sz="2000" b="1">
                <a:cs typeface="Arial" panose="020B0604020202020204" pitchFamily="34" charset="0"/>
              </a:rPr>
              <a:t>ANÁLISIS DE POTENCIALIDADES </a:t>
            </a:r>
            <a:r>
              <a:rPr lang="es-ES" altLang="es-PE" sz="2000">
                <a:cs typeface="Arial" panose="020B0604020202020204" pitchFamily="34" charset="0"/>
              </a:rPr>
              <a:t>(justificación de la propuesta de subasta).</a:t>
            </a:r>
            <a:endParaRPr lang="es-PE" altLang="es-PE" sz="2000">
              <a:cs typeface="Arial" panose="020B0604020202020204" pitchFamily="34" charset="0"/>
            </a:endParaRPr>
          </a:p>
          <a:p>
            <a:pPr marL="457200" indent="-457200" algn="just">
              <a:lnSpc>
                <a:spcPct val="70000"/>
              </a:lnSpc>
              <a:buFont typeface="Calibri" panose="020F0502020204030204" pitchFamily="34" charset="0"/>
              <a:buAutoNum type="arabicPeriod"/>
            </a:pPr>
            <a:endParaRPr lang="es-PE" altLang="es-PE" sz="2000">
              <a:cs typeface="Arial" panose="020B0604020202020204" pitchFamily="34" charset="0"/>
            </a:endParaRPr>
          </a:p>
        </p:txBody>
      </p:sp>
      <p:sp>
        <p:nvSpPr>
          <p:cNvPr id="4" name="Text Box 5"/>
          <p:cNvSpPr txBox="1">
            <a:spLocks noChangeArrowheads="1"/>
          </p:cNvSpPr>
          <p:nvPr/>
        </p:nvSpPr>
        <p:spPr bwMode="auto">
          <a:xfrm>
            <a:off x="2849563" y="628651"/>
            <a:ext cx="6559550" cy="460375"/>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I: APROBACIÓN DE LA SUBASTA PÚBLICA</a:t>
            </a:r>
          </a:p>
        </p:txBody>
      </p:sp>
      <p:sp>
        <p:nvSpPr>
          <p:cNvPr id="5" name="Text Box 5"/>
          <p:cNvSpPr txBox="1">
            <a:spLocks noChangeArrowheads="1"/>
          </p:cNvSpPr>
          <p:nvPr/>
        </p:nvSpPr>
        <p:spPr bwMode="auto">
          <a:xfrm>
            <a:off x="1992313" y="1484313"/>
            <a:ext cx="4824412"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s-PE" sz="2400" b="1" dirty="0">
                <a:solidFill>
                  <a:prstClr val="white"/>
                </a:solidFill>
              </a:rPr>
              <a:t>1: Recopilación de documentación</a:t>
            </a:r>
          </a:p>
        </p:txBody>
      </p:sp>
    </p:spTree>
    <p:extLst>
      <p:ext uri="{BB962C8B-B14F-4D97-AF65-F5344CB8AC3E}">
        <p14:creationId xmlns:p14="http://schemas.microsoft.com/office/powerpoint/2010/main" val="124464360"/>
      </p:ext>
    </p:extLst>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1774825" y="115888"/>
            <a:ext cx="8662988" cy="906462"/>
          </a:xfrm>
        </p:spPr>
        <p:txBody>
          <a:bodyPr/>
          <a:lstStyle/>
          <a:p>
            <a:r>
              <a:rPr lang="es-ES" altLang="es-PE" sz="2400" b="1"/>
              <a:t>FICHA RESUMEN DE PROPUESTA PARA SUBASTA PÚBLICA</a:t>
            </a:r>
            <a:br>
              <a:rPr lang="es-ES" altLang="es-PE" sz="2400" b="1"/>
            </a:br>
            <a:r>
              <a:rPr lang="es-ES" altLang="es-PE" sz="2400" b="1"/>
              <a:t>REGISTRO SINABIP Nº 1157-MOQUEGUA / REGISTRO CUS N° 55869</a:t>
            </a:r>
          </a:p>
        </p:txBody>
      </p:sp>
      <p:sp>
        <p:nvSpPr>
          <p:cNvPr id="9" name="8 Marcador de texto"/>
          <p:cNvSpPr>
            <a:spLocks noGrp="1"/>
          </p:cNvSpPr>
          <p:nvPr>
            <p:ph type="body" idx="1"/>
          </p:nvPr>
        </p:nvSpPr>
        <p:spPr>
          <a:xfrm>
            <a:off x="1703388" y="4149725"/>
            <a:ext cx="4464050" cy="2063750"/>
          </a:xfrm>
        </p:spPr>
        <p:txBody>
          <a:bodyPr>
            <a:normAutofit fontScale="77500" lnSpcReduction="20000"/>
          </a:bodyPr>
          <a:lstStyle/>
          <a:p>
            <a:pPr>
              <a:buFont typeface="Arial" charset="0"/>
              <a:buNone/>
              <a:defRPr/>
            </a:pPr>
            <a:r>
              <a:rPr lang="es-ES" sz="2300" u="sng" dirty="0"/>
              <a:t>-DETALLE DE UBICACIÓN Y ACCESOS</a:t>
            </a:r>
          </a:p>
          <a:p>
            <a:pPr>
              <a:buFont typeface="Arial" charset="0"/>
              <a:buNone/>
              <a:defRPr/>
            </a:pPr>
            <a:r>
              <a:rPr lang="es-ES" sz="2300" u="sng" dirty="0"/>
              <a:t>-POTENCIALIDADES / INTERÉS DE TERCEROS </a:t>
            </a:r>
          </a:p>
          <a:p>
            <a:pPr>
              <a:buFont typeface="Arial" charset="0"/>
              <a:buNone/>
              <a:defRPr/>
            </a:pPr>
            <a:r>
              <a:rPr lang="es-ES" sz="2300" u="sng" dirty="0"/>
              <a:t>-RESTRICCIONES O CONTINGENCIAS</a:t>
            </a:r>
          </a:p>
          <a:p>
            <a:pPr>
              <a:buFont typeface="Arial" charset="0"/>
              <a:buNone/>
              <a:defRPr/>
            </a:pPr>
            <a:r>
              <a:rPr lang="es-ES" sz="2300" u="sng" dirty="0"/>
              <a:t>-ACCIONES DE SANEAMIENTO NECESARIAS</a:t>
            </a:r>
          </a:p>
          <a:p>
            <a:pPr>
              <a:buFont typeface="Arial" charset="0"/>
              <a:buNone/>
              <a:defRPr/>
            </a:pPr>
            <a:r>
              <a:rPr lang="es-ES" sz="2300" u="sng" dirty="0"/>
              <a:t>-RECOMENDACIÓN: PROPUESTA DE SUBASTA</a:t>
            </a:r>
          </a:p>
          <a:p>
            <a:pPr>
              <a:buFont typeface="Arial" charset="0"/>
              <a:buNone/>
              <a:defRPr/>
            </a:pPr>
            <a:endParaRPr lang="es-ES" sz="2200" b="0" u="sng" dirty="0"/>
          </a:p>
        </p:txBody>
      </p:sp>
      <p:sp>
        <p:nvSpPr>
          <p:cNvPr id="10" name="9 Marcador de texto"/>
          <p:cNvSpPr>
            <a:spLocks noGrp="1"/>
          </p:cNvSpPr>
          <p:nvPr>
            <p:ph type="body" sz="quarter" idx="3"/>
          </p:nvPr>
        </p:nvSpPr>
        <p:spPr>
          <a:xfrm>
            <a:off x="6311900" y="3068639"/>
            <a:ext cx="4294188" cy="1711325"/>
          </a:xfrm>
        </p:spPr>
        <p:txBody>
          <a:bodyPr>
            <a:noAutofit/>
          </a:bodyPr>
          <a:lstStyle/>
          <a:p>
            <a:pPr>
              <a:buFont typeface="Arial" charset="0"/>
              <a:buNone/>
              <a:defRPr/>
            </a:pPr>
            <a:r>
              <a:rPr lang="es-PE" sz="1800" dirty="0"/>
              <a:t>PROPIETARIO: ESTADO (DOMINIO PRIVADO)</a:t>
            </a:r>
          </a:p>
          <a:p>
            <a:pPr>
              <a:buFont typeface="Arial" charset="0"/>
              <a:buNone/>
              <a:defRPr/>
            </a:pPr>
            <a:r>
              <a:rPr lang="es-ES" sz="1800" dirty="0"/>
              <a:t>P.E. Nº 11013893 O.R. de </a:t>
            </a:r>
            <a:r>
              <a:rPr lang="es-ES" sz="1800" dirty="0" err="1"/>
              <a:t>Ilo</a:t>
            </a:r>
            <a:r>
              <a:rPr lang="es-ES" sz="1800" dirty="0"/>
              <a:t>.</a:t>
            </a:r>
          </a:p>
          <a:p>
            <a:pPr>
              <a:buFont typeface="Arial" charset="0"/>
              <a:buNone/>
              <a:defRPr/>
            </a:pPr>
            <a:r>
              <a:rPr lang="es-PE" sz="1800" dirty="0">
                <a:solidFill>
                  <a:schemeClr val="bg1">
                    <a:lumMod val="50000"/>
                  </a:schemeClr>
                </a:solidFill>
              </a:rPr>
              <a:t>TERRENO ERIAZO FRENTE AL MAR (MESETA SUPERIOR DEL ACANTILADO)</a:t>
            </a:r>
            <a:endParaRPr lang="es-ES" sz="1800" dirty="0">
              <a:solidFill>
                <a:schemeClr val="bg1">
                  <a:lumMod val="50000"/>
                </a:schemeClr>
              </a:solidFill>
            </a:endParaRPr>
          </a:p>
          <a:p>
            <a:pPr>
              <a:buFont typeface="Arial" charset="0"/>
              <a:buNone/>
              <a:defRPr/>
            </a:pPr>
            <a:r>
              <a:rPr lang="es-ES" sz="1800" dirty="0"/>
              <a:t>DISTRITO: PACOCHA /  PROV.: ILO / </a:t>
            </a:r>
          </a:p>
          <a:p>
            <a:pPr>
              <a:buFont typeface="Arial" charset="0"/>
              <a:buNone/>
              <a:defRPr/>
            </a:pPr>
            <a:r>
              <a:rPr lang="es-ES" sz="1800" dirty="0"/>
              <a:t>DPTO: MOQUEGUA</a:t>
            </a:r>
          </a:p>
          <a:p>
            <a:pPr>
              <a:buFont typeface="Arial" charset="0"/>
              <a:buNone/>
              <a:defRPr/>
            </a:pPr>
            <a:r>
              <a:rPr lang="es-ES" sz="1800" dirty="0">
                <a:solidFill>
                  <a:schemeClr val="bg1">
                    <a:lumMod val="50000"/>
                  </a:schemeClr>
                </a:solidFill>
              </a:rPr>
              <a:t>AREA: 349 942,50 m²</a:t>
            </a:r>
          </a:p>
          <a:p>
            <a:pPr>
              <a:buFont typeface="Arial" charset="0"/>
              <a:buNone/>
              <a:defRPr/>
            </a:pPr>
            <a:r>
              <a:rPr lang="es-ES" sz="1800" dirty="0"/>
              <a:t>VALOR TASACIÓN (REFERENCIAL):  </a:t>
            </a:r>
          </a:p>
          <a:p>
            <a:pPr>
              <a:buFont typeface="Arial" charset="0"/>
              <a:buNone/>
              <a:defRPr/>
            </a:pPr>
            <a:r>
              <a:rPr lang="es-ES" sz="1800" dirty="0"/>
              <a:t>$ 1 749 712,50  ($ 5,00 /m²)</a:t>
            </a:r>
          </a:p>
          <a:p>
            <a:pPr>
              <a:buFont typeface="Arial" charset="0"/>
              <a:buNone/>
              <a:defRPr/>
            </a:pPr>
            <a:r>
              <a:rPr lang="es-ES" sz="1800" dirty="0">
                <a:solidFill>
                  <a:schemeClr val="bg1">
                    <a:lumMod val="50000"/>
                  </a:schemeClr>
                </a:solidFill>
              </a:rPr>
              <a:t>ZONIFICACIÓN:  EXTRAURBANO</a:t>
            </a:r>
          </a:p>
        </p:txBody>
      </p:sp>
      <p:pic>
        <p:nvPicPr>
          <p:cNvPr id="1331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439" y="4797425"/>
            <a:ext cx="42497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058863"/>
            <a:ext cx="4170362"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949411"/>
      </p:ext>
    </p:extLst>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1992313" y="1412876"/>
            <a:ext cx="8229600" cy="4525963"/>
          </a:xfrm>
        </p:spPr>
        <p:txBody>
          <a:bodyPr/>
          <a:lstStyle/>
          <a:p>
            <a:pPr algn="just"/>
            <a:r>
              <a:rPr lang="es-PE" altLang="es-PE" sz="2000"/>
              <a:t>GORES </a:t>
            </a:r>
            <a:r>
              <a:rPr lang="es-PE" altLang="es-PE" sz="2000" b="1"/>
              <a:t>respecto de predios de su propiedad:</a:t>
            </a:r>
          </a:p>
          <a:p>
            <a:pPr algn="just">
              <a:buFont typeface="Arial" panose="020B0604020202020204" pitchFamily="34" charset="0"/>
              <a:buNone/>
            </a:pPr>
            <a:r>
              <a:rPr lang="es-PE" altLang="es-PE" sz="2000"/>
              <a:t>	Consejo Regional </a:t>
            </a:r>
            <a:r>
              <a:rPr lang="es-PE" altLang="es-PE" sz="2000" b="1"/>
              <a:t>autoriza la continuación del procedimiento</a:t>
            </a:r>
            <a:r>
              <a:rPr lang="es-PE" altLang="es-PE" sz="2000"/>
              <a:t> (literal i del artículo 14 de la Ley Orgánica de Gobiernos Regionales).</a:t>
            </a:r>
          </a:p>
          <a:p>
            <a:pPr algn="just"/>
            <a:endParaRPr lang="es-PE" altLang="es-PE" sz="2000"/>
          </a:p>
          <a:p>
            <a:pPr algn="just"/>
            <a:r>
              <a:rPr lang="es-PE" altLang="es-PE" sz="2000"/>
              <a:t>GORES con funciones transferidas </a:t>
            </a:r>
            <a:r>
              <a:rPr lang="es-PE" altLang="es-PE" sz="2000" b="1"/>
              <a:t>respecto de predios de propiedad del Estado, </a:t>
            </a:r>
            <a:r>
              <a:rPr lang="es-PE" altLang="es-PE" sz="2000"/>
              <a:t>y demás entidades del Sistema respecto de predios de su propiedad:</a:t>
            </a:r>
          </a:p>
          <a:p>
            <a:pPr algn="just">
              <a:buFont typeface="Arial" panose="020B0604020202020204" pitchFamily="34" charset="0"/>
              <a:buNone/>
            </a:pPr>
            <a:r>
              <a:rPr lang="es-PE" altLang="es-PE" sz="2000"/>
              <a:t>	Otorgada por el Titular de la entidad.</a:t>
            </a:r>
          </a:p>
        </p:txBody>
      </p:sp>
      <p:sp>
        <p:nvSpPr>
          <p:cNvPr id="4" name="Text Box 5"/>
          <p:cNvSpPr txBox="1">
            <a:spLocks noGrp="1" noChangeArrowheads="1"/>
          </p:cNvSpPr>
          <p:nvPr>
            <p:ph type="title"/>
          </p:nvPr>
        </p:nvSpPr>
        <p:spPr>
          <a:xfrm>
            <a:off x="3263901" y="567890"/>
            <a:ext cx="5688013"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2: Conformidad de la subasta pública</a:t>
            </a:r>
          </a:p>
        </p:txBody>
      </p:sp>
    </p:spTree>
    <p:extLst>
      <p:ext uri="{BB962C8B-B14F-4D97-AF65-F5344CB8AC3E}">
        <p14:creationId xmlns:p14="http://schemas.microsoft.com/office/powerpoint/2010/main" val="2417000939"/>
      </p:ext>
    </p:extLst>
  </p:cSld>
  <p:clrMapOvr>
    <a:masterClrMapping/>
  </p:clrMapOvr>
  <p:transition>
    <p:cover dir="ru"/>
  </p:transition>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1679</Words>
  <Application>Microsoft Office PowerPoint</Application>
  <PresentationFormat>Panorámica</PresentationFormat>
  <Paragraphs>216</Paragraphs>
  <Slides>25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Arial Black</vt:lpstr>
      <vt:lpstr>Calibri</vt:lpstr>
      <vt:lpstr>Calibri Light</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FICHA RESUMEN DE PROPUESTA PARA SUBASTA PÚBLICA REGISTRO SINABIP Nº 1157-MOQUEGUA / REGISTRO CUS N° 55869</vt:lpstr>
      <vt:lpstr>2: Conformidad de la subasta pública</vt:lpstr>
      <vt:lpstr>Presentación de PowerPoint</vt:lpstr>
      <vt:lpstr>Presentación de PowerPoint</vt:lpstr>
      <vt:lpstr>7: Opinión Técnica de la SBN</vt:lpstr>
      <vt:lpstr>Presentación de PowerPoint</vt:lpstr>
      <vt:lpstr>8: Resolución que autoriza la subasta pública</vt:lpstr>
      <vt:lpstr>Presentación de PowerPoint</vt:lpstr>
      <vt:lpstr>Presentación de PowerPoint</vt:lpstr>
      <vt:lpstr>Presentación de PowerPoint</vt:lpstr>
      <vt:lpstr>Presentación de PowerPoint</vt:lpstr>
      <vt:lpstr>Presentación de PowerPoint</vt:lpstr>
      <vt:lpstr> </vt:lpstr>
      <vt:lpstr>Principales innovaciones de la Directiva N° 001-2016/SBN</vt:lpstr>
      <vt:lpstr>Principales innovaciones de la Directiva N° 001-2016/SBN</vt:lpstr>
      <vt:lpstr>Principales innovaciones de la Directiva N° 001-2016/SBN</vt:lpstr>
      <vt:lpstr>Principales innovaciones de la Directiva N° 001-2016/SBN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Willjhem Pablo Sanchez Medina</dc:creator>
  <cp:lastModifiedBy>Willjhem Pablo Sanchez Medina</cp:lastModifiedBy>
  <cp:revision>6</cp:revision>
  <dcterms:created xsi:type="dcterms:W3CDTF">2016-11-22T13:37:25Z</dcterms:created>
  <dcterms:modified xsi:type="dcterms:W3CDTF">2016-11-22T15:46:04Z</dcterms:modified>
</cp:coreProperties>
</file>