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6" r:id="rId1"/>
  </p:sldMasterIdLst>
  <p:notesMasterIdLst>
    <p:notesMasterId r:id="rId19"/>
  </p:notesMasterIdLst>
  <p:handoutMasterIdLst>
    <p:handoutMasterId r:id="rId20"/>
  </p:handoutMasterIdLst>
  <p:sldIdLst>
    <p:sldId id="652" r:id="rId2"/>
    <p:sldId id="653" r:id="rId3"/>
    <p:sldId id="654" r:id="rId4"/>
    <p:sldId id="655" r:id="rId5"/>
    <p:sldId id="656" r:id="rId6"/>
    <p:sldId id="657" r:id="rId7"/>
    <p:sldId id="658" r:id="rId8"/>
    <p:sldId id="659" r:id="rId9"/>
    <p:sldId id="660" r:id="rId10"/>
    <p:sldId id="661" r:id="rId11"/>
    <p:sldId id="662" r:id="rId12"/>
    <p:sldId id="663" r:id="rId13"/>
    <p:sldId id="664" r:id="rId14"/>
    <p:sldId id="665" r:id="rId15"/>
    <p:sldId id="666" r:id="rId16"/>
    <p:sldId id="667" r:id="rId17"/>
    <p:sldId id="669" r:id="rId18"/>
  </p:sldIdLst>
  <p:sldSz cx="9144000" cy="6858000" type="screen4x3"/>
  <p:notesSz cx="9944100" cy="6805613"/>
  <p:defaultTextStyle>
    <a:defPPr>
      <a:defRPr lang="en-GB"/>
    </a:defPPr>
    <a:lvl1pPr algn="l" defTabSz="449263" rtl="0" fontAlgn="base">
      <a:lnSpc>
        <a:spcPct val="90000"/>
      </a:lnSpc>
      <a:spcBef>
        <a:spcPct val="0"/>
      </a:spcBef>
      <a:spcAft>
        <a:spcPct val="0"/>
      </a:spcAft>
      <a:buClr>
        <a:srgbClr val="000099"/>
      </a:buClr>
      <a:buSzPct val="100000"/>
      <a:buFont typeface="Times New Roman" pitchFamily="18" charset="0"/>
      <a:defRPr sz="2400" kern="1200">
        <a:solidFill>
          <a:schemeClr val="bg1"/>
        </a:solidFill>
        <a:latin typeface="Times New Roman" pitchFamily="18" charset="0"/>
        <a:ea typeface="+mn-ea"/>
        <a:cs typeface="Lucida Sans Unicode" pitchFamily="34" charset="0"/>
      </a:defRPr>
    </a:lvl1pPr>
    <a:lvl2pPr marL="457200" algn="l" defTabSz="449263" rtl="0" fontAlgn="base">
      <a:lnSpc>
        <a:spcPct val="90000"/>
      </a:lnSpc>
      <a:spcBef>
        <a:spcPct val="0"/>
      </a:spcBef>
      <a:spcAft>
        <a:spcPct val="0"/>
      </a:spcAft>
      <a:buClr>
        <a:srgbClr val="000099"/>
      </a:buClr>
      <a:buSzPct val="100000"/>
      <a:buFont typeface="Times New Roman" pitchFamily="18" charset="0"/>
      <a:defRPr sz="2400" kern="1200">
        <a:solidFill>
          <a:schemeClr val="bg1"/>
        </a:solidFill>
        <a:latin typeface="Times New Roman" pitchFamily="18" charset="0"/>
        <a:ea typeface="+mn-ea"/>
        <a:cs typeface="Lucida Sans Unicode" pitchFamily="34" charset="0"/>
      </a:defRPr>
    </a:lvl2pPr>
    <a:lvl3pPr marL="914400" algn="l" defTabSz="449263" rtl="0" fontAlgn="base">
      <a:lnSpc>
        <a:spcPct val="90000"/>
      </a:lnSpc>
      <a:spcBef>
        <a:spcPct val="0"/>
      </a:spcBef>
      <a:spcAft>
        <a:spcPct val="0"/>
      </a:spcAft>
      <a:buClr>
        <a:srgbClr val="000099"/>
      </a:buClr>
      <a:buSzPct val="100000"/>
      <a:buFont typeface="Times New Roman" pitchFamily="18" charset="0"/>
      <a:defRPr sz="2400" kern="1200">
        <a:solidFill>
          <a:schemeClr val="bg1"/>
        </a:solidFill>
        <a:latin typeface="Times New Roman" pitchFamily="18" charset="0"/>
        <a:ea typeface="+mn-ea"/>
        <a:cs typeface="Lucida Sans Unicode" pitchFamily="34" charset="0"/>
      </a:defRPr>
    </a:lvl3pPr>
    <a:lvl4pPr marL="1371600" algn="l" defTabSz="449263" rtl="0" fontAlgn="base">
      <a:lnSpc>
        <a:spcPct val="90000"/>
      </a:lnSpc>
      <a:spcBef>
        <a:spcPct val="0"/>
      </a:spcBef>
      <a:spcAft>
        <a:spcPct val="0"/>
      </a:spcAft>
      <a:buClr>
        <a:srgbClr val="000099"/>
      </a:buClr>
      <a:buSzPct val="100000"/>
      <a:buFont typeface="Times New Roman" pitchFamily="18" charset="0"/>
      <a:defRPr sz="2400" kern="1200">
        <a:solidFill>
          <a:schemeClr val="bg1"/>
        </a:solidFill>
        <a:latin typeface="Times New Roman" pitchFamily="18" charset="0"/>
        <a:ea typeface="+mn-ea"/>
        <a:cs typeface="Lucida Sans Unicode" pitchFamily="34" charset="0"/>
      </a:defRPr>
    </a:lvl4pPr>
    <a:lvl5pPr marL="1828800" algn="l" defTabSz="449263" rtl="0" fontAlgn="base">
      <a:lnSpc>
        <a:spcPct val="90000"/>
      </a:lnSpc>
      <a:spcBef>
        <a:spcPct val="0"/>
      </a:spcBef>
      <a:spcAft>
        <a:spcPct val="0"/>
      </a:spcAft>
      <a:buClr>
        <a:srgbClr val="000099"/>
      </a:buClr>
      <a:buSzPct val="100000"/>
      <a:buFont typeface="Times New Roman" pitchFamily="18" charset="0"/>
      <a:defRPr sz="2400" kern="1200">
        <a:solidFill>
          <a:schemeClr val="bg1"/>
        </a:solidFill>
        <a:latin typeface="Times New Roman" pitchFamily="18" charset="0"/>
        <a:ea typeface="+mn-ea"/>
        <a:cs typeface="Lucida Sans Unicode" pitchFamily="34" charset="0"/>
      </a:defRPr>
    </a:lvl5pPr>
    <a:lvl6pPr marL="2286000" algn="l" defTabSz="914400" rtl="0" eaLnBrk="1" latinLnBrk="0" hangingPunct="1">
      <a:defRPr sz="2400" kern="1200">
        <a:solidFill>
          <a:schemeClr val="bg1"/>
        </a:solidFill>
        <a:latin typeface="Times New Roman" pitchFamily="18" charset="0"/>
        <a:ea typeface="+mn-ea"/>
        <a:cs typeface="Lucida Sans Unicode" pitchFamily="34" charset="0"/>
      </a:defRPr>
    </a:lvl6pPr>
    <a:lvl7pPr marL="2743200" algn="l" defTabSz="914400" rtl="0" eaLnBrk="1" latinLnBrk="0" hangingPunct="1">
      <a:defRPr sz="2400" kern="1200">
        <a:solidFill>
          <a:schemeClr val="bg1"/>
        </a:solidFill>
        <a:latin typeface="Times New Roman" pitchFamily="18" charset="0"/>
        <a:ea typeface="+mn-ea"/>
        <a:cs typeface="Lucida Sans Unicode" pitchFamily="34" charset="0"/>
      </a:defRPr>
    </a:lvl7pPr>
    <a:lvl8pPr marL="3200400" algn="l" defTabSz="914400" rtl="0" eaLnBrk="1" latinLnBrk="0" hangingPunct="1">
      <a:defRPr sz="2400" kern="1200">
        <a:solidFill>
          <a:schemeClr val="bg1"/>
        </a:solidFill>
        <a:latin typeface="Times New Roman" pitchFamily="18" charset="0"/>
        <a:ea typeface="+mn-ea"/>
        <a:cs typeface="Lucida Sans Unicode" pitchFamily="34" charset="0"/>
      </a:defRPr>
    </a:lvl8pPr>
    <a:lvl9pPr marL="3657600" algn="l" defTabSz="914400" rtl="0" eaLnBrk="1" latinLnBrk="0" hangingPunct="1">
      <a:defRPr sz="2400" kern="1200">
        <a:solidFill>
          <a:schemeClr val="bg1"/>
        </a:solidFill>
        <a:latin typeface="Times New Roman" pitchFamily="18" charset="0"/>
        <a:ea typeface="+mn-ea"/>
        <a:cs typeface="Lucida Sans Unicode"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14" userDrawn="1">
          <p15:clr>
            <a:srgbClr val="A4A3A4"/>
          </p15:clr>
        </p15:guide>
        <p15:guide id="2" pos="307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iorella Alvarado Marroquin" initials="FAM" lastIdx="1" clrIdx="0">
    <p:extLst>
      <p:ext uri="{19B8F6BF-5375-455C-9EA6-DF929625EA0E}">
        <p15:presenceInfo xmlns:p15="http://schemas.microsoft.com/office/powerpoint/2012/main" userId="S-1-5-21-3405411714-2524048882-2427011793-177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9900"/>
    <a:srgbClr val="0066FF"/>
    <a:srgbClr val="CC3300"/>
    <a:srgbClr val="3366FF"/>
    <a:srgbClr val="FF66FF"/>
    <a:srgbClr val="FFFF00"/>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21" autoAdjust="0"/>
    <p:restoredTop sz="94660"/>
  </p:normalViewPr>
  <p:slideViewPr>
    <p:cSldViewPr>
      <p:cViewPr varScale="1">
        <p:scale>
          <a:sx n="87" d="100"/>
          <a:sy n="87" d="100"/>
        </p:scale>
        <p:origin x="1302"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1956" y="-108"/>
      </p:cViewPr>
      <p:guideLst>
        <p:guide orient="horz" pos="2114"/>
        <p:guide pos="307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11-21T16:14:57.883" idx="1">
    <p:pos x="10" y="10"/>
    <p:text/>
    <p:extLst>
      <p:ext uri="{C676402C-5697-4E1C-873F-D02D1690AC5C}">
        <p15:threadingInfo xmlns:p15="http://schemas.microsoft.com/office/powerpoint/2012/main" timeZoneBias="30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4EFE79-A78C-4538-95F7-9985C9FFB8B9}"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s-PE"/>
        </a:p>
      </dgm:t>
    </dgm:pt>
    <dgm:pt modelId="{9D8DCE4D-7234-49FE-BE8E-B6B6720CA4C5}">
      <dgm:prSet phldrT="[Texto]"/>
      <dgm:spPr>
        <a:solidFill>
          <a:schemeClr val="accent6">
            <a:lumMod val="20000"/>
            <a:lumOff val="80000"/>
          </a:schemeClr>
        </a:solidFill>
      </dgm:spPr>
      <dgm:t>
        <a:bodyPr/>
        <a:lstStyle/>
        <a:p>
          <a:r>
            <a:rPr lang="es-PE" b="1" dirty="0" smtClean="0">
              <a:solidFill>
                <a:schemeClr val="tx1"/>
              </a:solidFill>
            </a:rPr>
            <a:t>Estado</a:t>
          </a:r>
        </a:p>
        <a:p>
          <a:r>
            <a:rPr lang="es-PE" b="1" dirty="0" smtClean="0">
              <a:solidFill>
                <a:schemeClr val="tx1"/>
              </a:solidFill>
            </a:rPr>
            <a:t>SBN – Gob. Reg</a:t>
          </a:r>
          <a:r>
            <a:rPr lang="es-PE" dirty="0" smtClean="0"/>
            <a:t>.</a:t>
          </a:r>
          <a:endParaRPr lang="es-PE" dirty="0"/>
        </a:p>
      </dgm:t>
    </dgm:pt>
    <dgm:pt modelId="{15ABE7D4-0A2E-471B-9C9E-58C36AD5E7C6}" type="parTrans" cxnId="{42E08EFC-BCB3-4683-9A2B-4FED0C1D27E7}">
      <dgm:prSet/>
      <dgm:spPr/>
      <dgm:t>
        <a:bodyPr/>
        <a:lstStyle/>
        <a:p>
          <a:endParaRPr lang="es-PE"/>
        </a:p>
      </dgm:t>
    </dgm:pt>
    <dgm:pt modelId="{441251EC-5B00-40E8-916A-D1EFFECE511B}" type="sibTrans" cxnId="{42E08EFC-BCB3-4683-9A2B-4FED0C1D27E7}">
      <dgm:prSet/>
      <dgm:spPr>
        <a:solidFill>
          <a:schemeClr val="bg1">
            <a:lumMod val="75000"/>
          </a:schemeClr>
        </a:solidFill>
      </dgm:spPr>
      <dgm:t>
        <a:bodyPr/>
        <a:lstStyle/>
        <a:p>
          <a:endParaRPr lang="es-PE"/>
        </a:p>
      </dgm:t>
    </dgm:pt>
    <dgm:pt modelId="{AF1CE2E4-B75F-4F3C-9BE0-A5C9D1AD5780}">
      <dgm:prSet phldrT="[Texto]"/>
      <dgm:spPr>
        <a:solidFill>
          <a:schemeClr val="bg2">
            <a:lumMod val="20000"/>
            <a:lumOff val="80000"/>
          </a:schemeClr>
        </a:solidFill>
      </dgm:spPr>
      <dgm:t>
        <a:bodyPr/>
        <a:lstStyle/>
        <a:p>
          <a:r>
            <a:rPr lang="es-PE" b="1" dirty="0" smtClean="0">
              <a:solidFill>
                <a:schemeClr val="tx1"/>
              </a:solidFill>
            </a:rPr>
            <a:t>Otras entidades públicas</a:t>
          </a:r>
          <a:endParaRPr lang="es-PE" b="1" dirty="0">
            <a:solidFill>
              <a:schemeClr val="tx1"/>
            </a:solidFill>
          </a:endParaRPr>
        </a:p>
      </dgm:t>
    </dgm:pt>
    <dgm:pt modelId="{3BC31B75-B799-4C20-B266-FC3F8C747CB3}" type="parTrans" cxnId="{EFC6B3FB-F112-4E35-B7B8-D543FA267A6F}">
      <dgm:prSet/>
      <dgm:spPr/>
      <dgm:t>
        <a:bodyPr/>
        <a:lstStyle/>
        <a:p>
          <a:endParaRPr lang="es-PE"/>
        </a:p>
      </dgm:t>
    </dgm:pt>
    <dgm:pt modelId="{6405F37E-793E-403E-892D-73F398FE62A6}" type="sibTrans" cxnId="{EFC6B3FB-F112-4E35-B7B8-D543FA267A6F}">
      <dgm:prSet/>
      <dgm:spPr/>
      <dgm:t>
        <a:bodyPr/>
        <a:lstStyle/>
        <a:p>
          <a:endParaRPr lang="es-PE"/>
        </a:p>
      </dgm:t>
    </dgm:pt>
    <dgm:pt modelId="{6634DD3D-B4DF-4D6E-8700-13DD295646E0}">
      <dgm:prSet phldrT="[Texto]"/>
      <dgm:spPr>
        <a:solidFill>
          <a:schemeClr val="accent6">
            <a:lumMod val="20000"/>
            <a:lumOff val="80000"/>
          </a:schemeClr>
        </a:solidFill>
      </dgm:spPr>
      <dgm:t>
        <a:bodyPr/>
        <a:lstStyle/>
        <a:p>
          <a:r>
            <a:rPr lang="es-PE" b="1" dirty="0" smtClean="0">
              <a:solidFill>
                <a:schemeClr val="tx1"/>
              </a:solidFill>
            </a:rPr>
            <a:t>Gobiernos Regionales</a:t>
          </a:r>
          <a:endParaRPr lang="es-PE" b="1" dirty="0">
            <a:solidFill>
              <a:schemeClr val="tx1"/>
            </a:solidFill>
          </a:endParaRPr>
        </a:p>
      </dgm:t>
    </dgm:pt>
    <dgm:pt modelId="{832B0DD5-3B30-467B-A223-916680C1FC81}" type="parTrans" cxnId="{A9D02D2B-E60E-42FB-99AB-77124F30E8F8}">
      <dgm:prSet/>
      <dgm:spPr/>
      <dgm:t>
        <a:bodyPr/>
        <a:lstStyle/>
        <a:p>
          <a:endParaRPr lang="es-PE"/>
        </a:p>
      </dgm:t>
    </dgm:pt>
    <dgm:pt modelId="{DF4EF815-6FFD-47BD-9412-EEBB8DCF4F1A}" type="sibTrans" cxnId="{A9D02D2B-E60E-42FB-99AB-77124F30E8F8}">
      <dgm:prSet/>
      <dgm:spPr/>
      <dgm:t>
        <a:bodyPr/>
        <a:lstStyle/>
        <a:p>
          <a:endParaRPr lang="es-PE"/>
        </a:p>
      </dgm:t>
    </dgm:pt>
    <dgm:pt modelId="{B3CBEC51-DF7F-45DC-A029-1A45410081C8}">
      <dgm:prSet phldrT="[Texto]"/>
      <dgm:spPr>
        <a:solidFill>
          <a:schemeClr val="accent5"/>
        </a:solidFill>
      </dgm:spPr>
      <dgm:t>
        <a:bodyPr/>
        <a:lstStyle/>
        <a:p>
          <a:r>
            <a:rPr lang="es-PE" b="1" dirty="0" smtClean="0">
              <a:solidFill>
                <a:schemeClr val="tx1"/>
              </a:solidFill>
            </a:rPr>
            <a:t>Gobiernos Locales</a:t>
          </a:r>
          <a:endParaRPr lang="es-PE" b="1" dirty="0">
            <a:solidFill>
              <a:schemeClr val="tx1"/>
            </a:solidFill>
          </a:endParaRPr>
        </a:p>
      </dgm:t>
    </dgm:pt>
    <dgm:pt modelId="{CD777C6D-C13E-4521-81BD-402503DA8EC1}" type="parTrans" cxnId="{F5DDC4ED-F64F-405A-8250-0DA18F64EF2F}">
      <dgm:prSet/>
      <dgm:spPr/>
      <dgm:t>
        <a:bodyPr/>
        <a:lstStyle/>
        <a:p>
          <a:endParaRPr lang="es-PE"/>
        </a:p>
      </dgm:t>
    </dgm:pt>
    <dgm:pt modelId="{B39B921E-18DA-4566-A1CA-A5BAB83345F6}" type="sibTrans" cxnId="{F5DDC4ED-F64F-405A-8250-0DA18F64EF2F}">
      <dgm:prSet/>
      <dgm:spPr/>
      <dgm:t>
        <a:bodyPr/>
        <a:lstStyle/>
        <a:p>
          <a:endParaRPr lang="es-PE"/>
        </a:p>
      </dgm:t>
    </dgm:pt>
    <dgm:pt modelId="{9C3D6FE9-2C82-4159-8DAD-8E331F039B79}" type="pres">
      <dgm:prSet presAssocID="{BE4EFE79-A78C-4538-95F7-9985C9FFB8B9}" presName="Name0" presStyleCnt="0">
        <dgm:presLayoutVars>
          <dgm:dir/>
          <dgm:resizeHandles val="exact"/>
        </dgm:presLayoutVars>
      </dgm:prSet>
      <dgm:spPr/>
      <dgm:t>
        <a:bodyPr/>
        <a:lstStyle/>
        <a:p>
          <a:endParaRPr lang="es-PE"/>
        </a:p>
      </dgm:t>
    </dgm:pt>
    <dgm:pt modelId="{D8293BE3-3774-420A-B14A-E3D2491402F4}" type="pres">
      <dgm:prSet presAssocID="{BE4EFE79-A78C-4538-95F7-9985C9FFB8B9}" presName="cycle" presStyleCnt="0"/>
      <dgm:spPr/>
    </dgm:pt>
    <dgm:pt modelId="{892C6E19-9376-45C3-AE0C-93315896E50C}" type="pres">
      <dgm:prSet presAssocID="{9D8DCE4D-7234-49FE-BE8E-B6B6720CA4C5}" presName="nodeFirstNode" presStyleLbl="node1" presStyleIdx="0" presStyleCnt="4">
        <dgm:presLayoutVars>
          <dgm:bulletEnabled val="1"/>
        </dgm:presLayoutVars>
      </dgm:prSet>
      <dgm:spPr/>
      <dgm:t>
        <a:bodyPr/>
        <a:lstStyle/>
        <a:p>
          <a:endParaRPr lang="es-PE"/>
        </a:p>
      </dgm:t>
    </dgm:pt>
    <dgm:pt modelId="{4A3FA6DB-FE14-4332-8731-FD8E28815E41}" type="pres">
      <dgm:prSet presAssocID="{441251EC-5B00-40E8-916A-D1EFFECE511B}" presName="sibTransFirstNode" presStyleLbl="bgShp" presStyleIdx="0" presStyleCnt="1"/>
      <dgm:spPr/>
      <dgm:t>
        <a:bodyPr/>
        <a:lstStyle/>
        <a:p>
          <a:endParaRPr lang="es-PE"/>
        </a:p>
      </dgm:t>
    </dgm:pt>
    <dgm:pt modelId="{42739F86-7E86-4D45-BCFD-A4AB22868341}" type="pres">
      <dgm:prSet presAssocID="{AF1CE2E4-B75F-4F3C-9BE0-A5C9D1AD5780}" presName="nodeFollowingNodes" presStyleLbl="node1" presStyleIdx="1" presStyleCnt="4">
        <dgm:presLayoutVars>
          <dgm:bulletEnabled val="1"/>
        </dgm:presLayoutVars>
      </dgm:prSet>
      <dgm:spPr/>
      <dgm:t>
        <a:bodyPr/>
        <a:lstStyle/>
        <a:p>
          <a:endParaRPr lang="es-PE"/>
        </a:p>
      </dgm:t>
    </dgm:pt>
    <dgm:pt modelId="{0DB85079-9771-4D07-87CF-F0F309D6E587}" type="pres">
      <dgm:prSet presAssocID="{6634DD3D-B4DF-4D6E-8700-13DD295646E0}" presName="nodeFollowingNodes" presStyleLbl="node1" presStyleIdx="2" presStyleCnt="4">
        <dgm:presLayoutVars>
          <dgm:bulletEnabled val="1"/>
        </dgm:presLayoutVars>
      </dgm:prSet>
      <dgm:spPr/>
      <dgm:t>
        <a:bodyPr/>
        <a:lstStyle/>
        <a:p>
          <a:endParaRPr lang="es-PE"/>
        </a:p>
      </dgm:t>
    </dgm:pt>
    <dgm:pt modelId="{FCF039F5-9175-40C4-B558-1E9019E4C22A}" type="pres">
      <dgm:prSet presAssocID="{B3CBEC51-DF7F-45DC-A029-1A45410081C8}" presName="nodeFollowingNodes" presStyleLbl="node1" presStyleIdx="3" presStyleCnt="4">
        <dgm:presLayoutVars>
          <dgm:bulletEnabled val="1"/>
        </dgm:presLayoutVars>
      </dgm:prSet>
      <dgm:spPr/>
      <dgm:t>
        <a:bodyPr/>
        <a:lstStyle/>
        <a:p>
          <a:endParaRPr lang="es-PE"/>
        </a:p>
      </dgm:t>
    </dgm:pt>
  </dgm:ptLst>
  <dgm:cxnLst>
    <dgm:cxn modelId="{80F4F27A-4099-460F-B28E-E988C21FBC27}" type="presOf" srcId="{BE4EFE79-A78C-4538-95F7-9985C9FFB8B9}" destId="{9C3D6FE9-2C82-4159-8DAD-8E331F039B79}" srcOrd="0" destOrd="0" presId="urn:microsoft.com/office/officeart/2005/8/layout/cycle3"/>
    <dgm:cxn modelId="{EF3BA969-EF7B-4430-87DC-5734E7E60A52}" type="presOf" srcId="{441251EC-5B00-40E8-916A-D1EFFECE511B}" destId="{4A3FA6DB-FE14-4332-8731-FD8E28815E41}" srcOrd="0" destOrd="0" presId="urn:microsoft.com/office/officeart/2005/8/layout/cycle3"/>
    <dgm:cxn modelId="{EFC6B3FB-F112-4E35-B7B8-D543FA267A6F}" srcId="{BE4EFE79-A78C-4538-95F7-9985C9FFB8B9}" destId="{AF1CE2E4-B75F-4F3C-9BE0-A5C9D1AD5780}" srcOrd="1" destOrd="0" parTransId="{3BC31B75-B799-4C20-B266-FC3F8C747CB3}" sibTransId="{6405F37E-793E-403E-892D-73F398FE62A6}"/>
    <dgm:cxn modelId="{2ED3F762-32C9-4E61-8870-62F02A18543B}" type="presOf" srcId="{9D8DCE4D-7234-49FE-BE8E-B6B6720CA4C5}" destId="{892C6E19-9376-45C3-AE0C-93315896E50C}" srcOrd="0" destOrd="0" presId="urn:microsoft.com/office/officeart/2005/8/layout/cycle3"/>
    <dgm:cxn modelId="{A9D02D2B-E60E-42FB-99AB-77124F30E8F8}" srcId="{BE4EFE79-A78C-4538-95F7-9985C9FFB8B9}" destId="{6634DD3D-B4DF-4D6E-8700-13DD295646E0}" srcOrd="2" destOrd="0" parTransId="{832B0DD5-3B30-467B-A223-916680C1FC81}" sibTransId="{DF4EF815-6FFD-47BD-9412-EEBB8DCF4F1A}"/>
    <dgm:cxn modelId="{3AF92AD3-82B8-41D8-A65C-6C3597DADD2B}" type="presOf" srcId="{B3CBEC51-DF7F-45DC-A029-1A45410081C8}" destId="{FCF039F5-9175-40C4-B558-1E9019E4C22A}" srcOrd="0" destOrd="0" presId="urn:microsoft.com/office/officeart/2005/8/layout/cycle3"/>
    <dgm:cxn modelId="{E50E588E-CC03-4CFB-B2F2-41831E247ECD}" type="presOf" srcId="{AF1CE2E4-B75F-4F3C-9BE0-A5C9D1AD5780}" destId="{42739F86-7E86-4D45-BCFD-A4AB22868341}" srcOrd="0" destOrd="0" presId="urn:microsoft.com/office/officeart/2005/8/layout/cycle3"/>
    <dgm:cxn modelId="{42E08EFC-BCB3-4683-9A2B-4FED0C1D27E7}" srcId="{BE4EFE79-A78C-4538-95F7-9985C9FFB8B9}" destId="{9D8DCE4D-7234-49FE-BE8E-B6B6720CA4C5}" srcOrd="0" destOrd="0" parTransId="{15ABE7D4-0A2E-471B-9C9E-58C36AD5E7C6}" sibTransId="{441251EC-5B00-40E8-916A-D1EFFECE511B}"/>
    <dgm:cxn modelId="{F5DDC4ED-F64F-405A-8250-0DA18F64EF2F}" srcId="{BE4EFE79-A78C-4538-95F7-9985C9FFB8B9}" destId="{B3CBEC51-DF7F-45DC-A029-1A45410081C8}" srcOrd="3" destOrd="0" parTransId="{CD777C6D-C13E-4521-81BD-402503DA8EC1}" sibTransId="{B39B921E-18DA-4566-A1CA-A5BAB83345F6}"/>
    <dgm:cxn modelId="{E826DF13-723A-41F9-8AEB-8133D19EB95A}" type="presOf" srcId="{6634DD3D-B4DF-4D6E-8700-13DD295646E0}" destId="{0DB85079-9771-4D07-87CF-F0F309D6E587}" srcOrd="0" destOrd="0" presId="urn:microsoft.com/office/officeart/2005/8/layout/cycle3"/>
    <dgm:cxn modelId="{65CE1C0B-733A-4C8B-A40D-80BF64BB62D3}" type="presParOf" srcId="{9C3D6FE9-2C82-4159-8DAD-8E331F039B79}" destId="{D8293BE3-3774-420A-B14A-E3D2491402F4}" srcOrd="0" destOrd="0" presId="urn:microsoft.com/office/officeart/2005/8/layout/cycle3"/>
    <dgm:cxn modelId="{91C373E5-93BA-4B17-893E-8F7BC89C14ED}" type="presParOf" srcId="{D8293BE3-3774-420A-B14A-E3D2491402F4}" destId="{892C6E19-9376-45C3-AE0C-93315896E50C}" srcOrd="0" destOrd="0" presId="urn:microsoft.com/office/officeart/2005/8/layout/cycle3"/>
    <dgm:cxn modelId="{70B6BC87-0D5E-439E-9F18-9D1C93B53E4F}" type="presParOf" srcId="{D8293BE3-3774-420A-B14A-E3D2491402F4}" destId="{4A3FA6DB-FE14-4332-8731-FD8E28815E41}" srcOrd="1" destOrd="0" presId="urn:microsoft.com/office/officeart/2005/8/layout/cycle3"/>
    <dgm:cxn modelId="{D9F102EB-33E0-46C1-9BD7-B1EDF09037B9}" type="presParOf" srcId="{D8293BE3-3774-420A-B14A-E3D2491402F4}" destId="{42739F86-7E86-4D45-BCFD-A4AB22868341}" srcOrd="2" destOrd="0" presId="urn:microsoft.com/office/officeart/2005/8/layout/cycle3"/>
    <dgm:cxn modelId="{86A4E51E-3302-45B0-A0DB-009ED446696A}" type="presParOf" srcId="{D8293BE3-3774-420A-B14A-E3D2491402F4}" destId="{0DB85079-9771-4D07-87CF-F0F309D6E587}" srcOrd="3" destOrd="0" presId="urn:microsoft.com/office/officeart/2005/8/layout/cycle3"/>
    <dgm:cxn modelId="{4E98B5DD-3A29-4A6E-BD84-39064BB30504}" type="presParOf" srcId="{D8293BE3-3774-420A-B14A-E3D2491402F4}" destId="{FCF039F5-9175-40C4-B558-1E9019E4C22A}" srcOrd="4"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2"/>
            <a:ext cx="4309407" cy="339911"/>
          </a:xfrm>
          <a:prstGeom prst="rect">
            <a:avLst/>
          </a:prstGeom>
        </p:spPr>
        <p:txBody>
          <a:bodyPr vert="horz" lIns="88336" tIns="44167" rIns="88336" bIns="44167" rtlCol="0"/>
          <a:lstStyle>
            <a:lvl1pPr algn="l">
              <a:defRPr sz="1100"/>
            </a:lvl1pPr>
          </a:lstStyle>
          <a:p>
            <a:pPr>
              <a:defRPr/>
            </a:pPr>
            <a:endParaRPr lang="es-PE"/>
          </a:p>
        </p:txBody>
      </p:sp>
      <p:sp>
        <p:nvSpPr>
          <p:cNvPr id="3" name="2 Marcador de fecha"/>
          <p:cNvSpPr>
            <a:spLocks noGrp="1"/>
          </p:cNvSpPr>
          <p:nvPr>
            <p:ph type="dt" sz="quarter" idx="1"/>
          </p:nvPr>
        </p:nvSpPr>
        <p:spPr>
          <a:xfrm>
            <a:off x="5632472" y="2"/>
            <a:ext cx="4309407" cy="339911"/>
          </a:xfrm>
          <a:prstGeom prst="rect">
            <a:avLst/>
          </a:prstGeom>
        </p:spPr>
        <p:txBody>
          <a:bodyPr vert="horz" lIns="88336" tIns="44167" rIns="88336" bIns="44167" rtlCol="0"/>
          <a:lstStyle>
            <a:lvl1pPr algn="r">
              <a:defRPr sz="1100"/>
            </a:lvl1pPr>
          </a:lstStyle>
          <a:p>
            <a:pPr>
              <a:defRPr/>
            </a:pPr>
            <a:r>
              <a:rPr lang="es-PE" smtClean="0"/>
              <a:t>05/07/2016</a:t>
            </a:r>
            <a:endParaRPr lang="es-PE"/>
          </a:p>
        </p:txBody>
      </p:sp>
      <p:sp>
        <p:nvSpPr>
          <p:cNvPr id="4" name="3 Marcador de pie de página"/>
          <p:cNvSpPr>
            <a:spLocks noGrp="1"/>
          </p:cNvSpPr>
          <p:nvPr>
            <p:ph type="ftr" sz="quarter" idx="2"/>
          </p:nvPr>
        </p:nvSpPr>
        <p:spPr>
          <a:xfrm>
            <a:off x="0" y="6464648"/>
            <a:ext cx="4309407" cy="339911"/>
          </a:xfrm>
          <a:prstGeom prst="rect">
            <a:avLst/>
          </a:prstGeom>
        </p:spPr>
        <p:txBody>
          <a:bodyPr vert="horz" lIns="88336" tIns="44167" rIns="88336" bIns="44167" rtlCol="0" anchor="b"/>
          <a:lstStyle>
            <a:lvl1pPr algn="l">
              <a:defRPr sz="1100"/>
            </a:lvl1pPr>
          </a:lstStyle>
          <a:p>
            <a:pPr>
              <a:defRPr/>
            </a:pPr>
            <a:endParaRPr lang="es-PE"/>
          </a:p>
        </p:txBody>
      </p:sp>
      <p:sp>
        <p:nvSpPr>
          <p:cNvPr id="5" name="4 Marcador de número de diapositiva"/>
          <p:cNvSpPr>
            <a:spLocks noGrp="1"/>
          </p:cNvSpPr>
          <p:nvPr>
            <p:ph type="sldNum" sz="quarter" idx="3"/>
          </p:nvPr>
        </p:nvSpPr>
        <p:spPr>
          <a:xfrm>
            <a:off x="5632472" y="6464648"/>
            <a:ext cx="4309407" cy="339911"/>
          </a:xfrm>
          <a:prstGeom prst="rect">
            <a:avLst/>
          </a:prstGeom>
        </p:spPr>
        <p:txBody>
          <a:bodyPr vert="horz" lIns="88336" tIns="44167" rIns="88336" bIns="44167" rtlCol="0" anchor="b"/>
          <a:lstStyle>
            <a:lvl1pPr algn="r">
              <a:defRPr sz="1100"/>
            </a:lvl1pPr>
          </a:lstStyle>
          <a:p>
            <a:pPr>
              <a:defRPr/>
            </a:pPr>
            <a:fld id="{4E2D7747-B3B2-4186-ACC4-4E8A19359A09}" type="slidenum">
              <a:rPr lang="es-PE"/>
              <a:pPr>
                <a:defRPr/>
              </a:pPr>
              <a:t>‹Nº›</a:t>
            </a:fld>
            <a:endParaRPr lang="es-PE"/>
          </a:p>
        </p:txBody>
      </p:sp>
    </p:spTree>
    <p:extLst>
      <p:ext uri="{BB962C8B-B14F-4D97-AF65-F5344CB8AC3E}">
        <p14:creationId xmlns:p14="http://schemas.microsoft.com/office/powerpoint/2010/main" val="4270433308"/>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1026"/>
          <p:cNvSpPr>
            <a:spLocks noGrp="1" noChangeArrowheads="1"/>
          </p:cNvSpPr>
          <p:nvPr>
            <p:ph type="hdr" sz="quarter"/>
          </p:nvPr>
        </p:nvSpPr>
        <p:spPr bwMode="auto">
          <a:xfrm>
            <a:off x="3" y="0"/>
            <a:ext cx="4340537" cy="335689"/>
          </a:xfrm>
          <a:prstGeom prst="rect">
            <a:avLst/>
          </a:prstGeom>
          <a:noFill/>
          <a:ln w="9525">
            <a:noFill/>
            <a:miter lim="800000"/>
            <a:headEnd/>
            <a:tailEnd/>
          </a:ln>
          <a:effectLst/>
        </p:spPr>
        <p:txBody>
          <a:bodyPr vert="horz" wrap="square" lIns="96996" tIns="48498" rIns="96996" bIns="48498" numCol="1" anchor="t" anchorCtr="0" compatLnSpc="1">
            <a:prstTxWarp prst="textNoShape">
              <a:avLst/>
            </a:prstTxWarp>
          </a:bodyPr>
          <a:lstStyle>
            <a:lvl1pPr defTabSz="477297">
              <a:lnSpc>
                <a:spcPct val="100000"/>
              </a:lnSpc>
              <a:buClrTx/>
              <a:buSzTx/>
              <a:buFontTx/>
              <a:buNone/>
              <a:defRPr sz="1200">
                <a:ea typeface="+mn-ea"/>
              </a:defRPr>
            </a:lvl1pPr>
          </a:lstStyle>
          <a:p>
            <a:pPr>
              <a:defRPr/>
            </a:pPr>
            <a:endParaRPr lang="en-US"/>
          </a:p>
        </p:txBody>
      </p:sp>
      <p:sp>
        <p:nvSpPr>
          <p:cNvPr id="74755" name="Rectangle 1027"/>
          <p:cNvSpPr>
            <a:spLocks noGrp="1" noChangeArrowheads="1"/>
          </p:cNvSpPr>
          <p:nvPr>
            <p:ph type="dt" idx="1"/>
          </p:nvPr>
        </p:nvSpPr>
        <p:spPr bwMode="auto">
          <a:xfrm>
            <a:off x="5643591" y="0"/>
            <a:ext cx="4338315" cy="335689"/>
          </a:xfrm>
          <a:prstGeom prst="rect">
            <a:avLst/>
          </a:prstGeom>
          <a:noFill/>
          <a:ln w="9525">
            <a:noFill/>
            <a:miter lim="800000"/>
            <a:headEnd/>
            <a:tailEnd/>
          </a:ln>
          <a:effectLst/>
        </p:spPr>
        <p:txBody>
          <a:bodyPr vert="horz" wrap="square" lIns="96996" tIns="48498" rIns="96996" bIns="48498" numCol="1" anchor="t" anchorCtr="0" compatLnSpc="1">
            <a:prstTxWarp prst="textNoShape">
              <a:avLst/>
            </a:prstTxWarp>
          </a:bodyPr>
          <a:lstStyle>
            <a:lvl1pPr algn="r" defTabSz="477297">
              <a:lnSpc>
                <a:spcPct val="100000"/>
              </a:lnSpc>
              <a:buClrTx/>
              <a:buSzTx/>
              <a:buFontTx/>
              <a:buNone/>
              <a:defRPr sz="1200">
                <a:ea typeface="+mn-ea"/>
              </a:defRPr>
            </a:lvl1pPr>
          </a:lstStyle>
          <a:p>
            <a:pPr>
              <a:defRPr/>
            </a:pPr>
            <a:r>
              <a:rPr lang="es-PE" smtClean="0"/>
              <a:t>05/07/2016</a:t>
            </a:r>
            <a:endParaRPr lang="en-US"/>
          </a:p>
        </p:txBody>
      </p:sp>
      <p:sp>
        <p:nvSpPr>
          <p:cNvPr id="40964" name="Rectangle 1028"/>
          <p:cNvSpPr>
            <a:spLocks noGrp="1" noRot="1" noChangeAspect="1" noChangeArrowheads="1" noTextEdit="1"/>
          </p:cNvSpPr>
          <p:nvPr>
            <p:ph type="sldImg" idx="2"/>
          </p:nvPr>
        </p:nvSpPr>
        <p:spPr bwMode="auto">
          <a:xfrm>
            <a:off x="3221038" y="503238"/>
            <a:ext cx="3432175" cy="2573337"/>
          </a:xfrm>
          <a:prstGeom prst="rect">
            <a:avLst/>
          </a:prstGeom>
          <a:noFill/>
          <a:ln w="9525">
            <a:solidFill>
              <a:srgbClr val="000000"/>
            </a:solidFill>
            <a:miter lim="800000"/>
            <a:headEnd/>
            <a:tailEnd/>
          </a:ln>
        </p:spPr>
      </p:sp>
      <p:sp>
        <p:nvSpPr>
          <p:cNvPr id="74757" name="Rectangle 1029"/>
          <p:cNvSpPr>
            <a:spLocks noGrp="1" noChangeArrowheads="1"/>
          </p:cNvSpPr>
          <p:nvPr>
            <p:ph type="body" sz="quarter" idx="3"/>
          </p:nvPr>
        </p:nvSpPr>
        <p:spPr bwMode="auto">
          <a:xfrm>
            <a:off x="1300829" y="3244992"/>
            <a:ext cx="7271290" cy="3077146"/>
          </a:xfrm>
          <a:prstGeom prst="rect">
            <a:avLst/>
          </a:prstGeom>
          <a:noFill/>
          <a:ln w="9525">
            <a:noFill/>
            <a:miter lim="800000"/>
            <a:headEnd/>
            <a:tailEnd/>
          </a:ln>
          <a:effectLst/>
        </p:spPr>
        <p:txBody>
          <a:bodyPr vert="horz" wrap="square" lIns="96996" tIns="48498" rIns="96996" bIns="48498" numCol="1" anchor="t" anchorCtr="0" compatLnSpc="1">
            <a:prstTxWarp prst="textNoShape">
              <a:avLst/>
            </a:prstTxWarp>
          </a:bodyPr>
          <a:lstStyle/>
          <a:p>
            <a:pPr lvl="0"/>
            <a:r>
              <a:rPr lang="en-US" noProof="0" smtClean="0"/>
              <a:t>Haga clic para modificar el estilo de texto del patrón</a:t>
            </a:r>
          </a:p>
          <a:p>
            <a:pPr lvl="1"/>
            <a:r>
              <a:rPr lang="en-US" noProof="0" smtClean="0"/>
              <a:t>Segundo nivel</a:t>
            </a:r>
          </a:p>
          <a:p>
            <a:pPr lvl="2"/>
            <a:r>
              <a:rPr lang="en-US" noProof="0" smtClean="0"/>
              <a:t>Tercer nivel</a:t>
            </a:r>
          </a:p>
          <a:p>
            <a:pPr lvl="3"/>
            <a:r>
              <a:rPr lang="en-US" noProof="0" smtClean="0"/>
              <a:t>Cuarto nivel</a:t>
            </a:r>
          </a:p>
          <a:p>
            <a:pPr lvl="4"/>
            <a:r>
              <a:rPr lang="en-US" noProof="0" smtClean="0"/>
              <a:t>Quinto nivel</a:t>
            </a:r>
          </a:p>
        </p:txBody>
      </p:sp>
      <p:sp>
        <p:nvSpPr>
          <p:cNvPr id="74758" name="Rectangle 1030"/>
          <p:cNvSpPr>
            <a:spLocks noGrp="1" noChangeArrowheads="1"/>
          </p:cNvSpPr>
          <p:nvPr>
            <p:ph type="ftr" sz="quarter" idx="4"/>
          </p:nvPr>
        </p:nvSpPr>
        <p:spPr bwMode="auto">
          <a:xfrm>
            <a:off x="3" y="6489982"/>
            <a:ext cx="4340537" cy="335689"/>
          </a:xfrm>
          <a:prstGeom prst="rect">
            <a:avLst/>
          </a:prstGeom>
          <a:noFill/>
          <a:ln w="9525">
            <a:noFill/>
            <a:miter lim="800000"/>
            <a:headEnd/>
            <a:tailEnd/>
          </a:ln>
          <a:effectLst/>
        </p:spPr>
        <p:txBody>
          <a:bodyPr vert="horz" wrap="square" lIns="96996" tIns="48498" rIns="96996" bIns="48498" numCol="1" anchor="b" anchorCtr="0" compatLnSpc="1">
            <a:prstTxWarp prst="textNoShape">
              <a:avLst/>
            </a:prstTxWarp>
          </a:bodyPr>
          <a:lstStyle>
            <a:lvl1pPr defTabSz="477297">
              <a:lnSpc>
                <a:spcPct val="100000"/>
              </a:lnSpc>
              <a:buClrTx/>
              <a:buSzTx/>
              <a:buFontTx/>
              <a:buNone/>
              <a:defRPr sz="1200">
                <a:ea typeface="+mn-ea"/>
              </a:defRPr>
            </a:lvl1pPr>
          </a:lstStyle>
          <a:p>
            <a:pPr>
              <a:defRPr/>
            </a:pPr>
            <a:endParaRPr lang="en-US"/>
          </a:p>
        </p:txBody>
      </p:sp>
      <p:sp>
        <p:nvSpPr>
          <p:cNvPr id="74759" name="Rectangle 1031"/>
          <p:cNvSpPr>
            <a:spLocks noGrp="1" noChangeArrowheads="1"/>
          </p:cNvSpPr>
          <p:nvPr>
            <p:ph type="sldNum" sz="quarter" idx="5"/>
          </p:nvPr>
        </p:nvSpPr>
        <p:spPr bwMode="auto">
          <a:xfrm>
            <a:off x="5643591" y="6489982"/>
            <a:ext cx="4338315" cy="335689"/>
          </a:xfrm>
          <a:prstGeom prst="rect">
            <a:avLst/>
          </a:prstGeom>
          <a:noFill/>
          <a:ln w="9525">
            <a:noFill/>
            <a:miter lim="800000"/>
            <a:headEnd/>
            <a:tailEnd/>
          </a:ln>
          <a:effectLst/>
        </p:spPr>
        <p:txBody>
          <a:bodyPr vert="horz" wrap="square" lIns="96996" tIns="48498" rIns="96996" bIns="48498" numCol="1" anchor="b" anchorCtr="0" compatLnSpc="1">
            <a:prstTxWarp prst="textNoShape">
              <a:avLst/>
            </a:prstTxWarp>
          </a:bodyPr>
          <a:lstStyle>
            <a:lvl1pPr algn="r" defTabSz="477297">
              <a:lnSpc>
                <a:spcPct val="100000"/>
              </a:lnSpc>
              <a:buClrTx/>
              <a:buSzTx/>
              <a:buFontTx/>
              <a:buNone/>
              <a:defRPr sz="1200">
                <a:ea typeface="+mn-ea"/>
              </a:defRPr>
            </a:lvl1pPr>
          </a:lstStyle>
          <a:p>
            <a:pPr>
              <a:defRPr/>
            </a:pPr>
            <a:fld id="{EFF2AF31-2344-44A0-8292-73C54A5D8985}" type="slidenum">
              <a:rPr lang="en-US"/>
              <a:pPr>
                <a:defRPr/>
              </a:pPr>
              <a:t>‹Nº›</a:t>
            </a:fld>
            <a:endParaRPr lang="en-US"/>
          </a:p>
        </p:txBody>
      </p:sp>
    </p:spTree>
    <p:extLst>
      <p:ext uri="{BB962C8B-B14F-4D97-AF65-F5344CB8AC3E}">
        <p14:creationId xmlns:p14="http://schemas.microsoft.com/office/powerpoint/2010/main" val="2871755703"/>
      </p:ext>
    </p:extLst>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2 Marcador de notas"/>
          <p:cNvSpPr>
            <a:spLocks noGrp="1"/>
          </p:cNvSpPr>
          <p:nvPr>
            <p:ph type="body" idx="1"/>
          </p:nvPr>
        </p:nvSpPr>
        <p:spPr bwMode="auto">
          <a:xfrm>
            <a:off x="4354848" y="1080745"/>
            <a:ext cx="34828463" cy="102405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s-PE" dirty="0" smtClean="0"/>
          </a:p>
        </p:txBody>
      </p:sp>
      <p:sp>
        <p:nvSpPr>
          <p:cNvPr id="23556" name="3 Marcador de número de diapositiva"/>
          <p:cNvSpPr txBox="1">
            <a:spLocks noGrp="1"/>
          </p:cNvSpPr>
          <p:nvPr/>
        </p:nvSpPr>
        <p:spPr bwMode="auto">
          <a:xfrm>
            <a:off x="24657060" y="2161125"/>
            <a:ext cx="18870915" cy="113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59" tIns="45779" rIns="91559" bIns="45779"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E538FFEF-3276-4C07-A035-B829D04F5F01}" type="slidenum">
              <a:rPr lang="es-ES" altLang="es-PE">
                <a:solidFill>
                  <a:prstClr val="black"/>
                </a:solidFill>
                <a:latin typeface="Arial" panose="020B0604020202020204" pitchFamily="34" charset="0"/>
                <a:cs typeface="Arial" panose="020B0604020202020204" pitchFamily="34" charset="0"/>
              </a:rPr>
              <a:pPr algn="r" fontAlgn="base">
                <a:spcBef>
                  <a:spcPct val="0"/>
                </a:spcBef>
                <a:spcAft>
                  <a:spcPct val="0"/>
                </a:spcAft>
              </a:pPr>
              <a:t>1</a:t>
            </a:fld>
            <a:endParaRPr lang="es-ES" altLang="es-PE" dirty="0">
              <a:solidFill>
                <a:prstClr val="black"/>
              </a:solidFill>
              <a:latin typeface="Arial" panose="020B0604020202020204" pitchFamily="34" charset="0"/>
              <a:cs typeface="Arial" panose="020B0604020202020204" pitchFamily="34" charset="0"/>
            </a:endParaRPr>
          </a:p>
        </p:txBody>
      </p:sp>
      <p:sp>
        <p:nvSpPr>
          <p:cNvPr id="2" name="Marcador de fecha 1"/>
          <p:cNvSpPr>
            <a:spLocks noGrp="1"/>
          </p:cNvSpPr>
          <p:nvPr>
            <p:ph type="dt" idx="10"/>
          </p:nvPr>
        </p:nvSpPr>
        <p:spPr/>
        <p:txBody>
          <a:bodyPr/>
          <a:lstStyle/>
          <a:p>
            <a:r>
              <a:rPr lang="es-PE" dirty="0" smtClean="0"/>
              <a:t>16/04/2015</a:t>
            </a:r>
            <a:endParaRPr lang="es-PE" dirty="0"/>
          </a:p>
        </p:txBody>
      </p:sp>
    </p:spTree>
    <p:extLst>
      <p:ext uri="{BB962C8B-B14F-4D97-AF65-F5344CB8AC3E}">
        <p14:creationId xmlns:p14="http://schemas.microsoft.com/office/powerpoint/2010/main" val="3799317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TextEdit="1"/>
          </p:cNvSpPr>
          <p:nvPr>
            <p:ph type="sldImg"/>
          </p:nvPr>
        </p:nvSpPr>
        <p:spPr bwMode="auto">
          <a:noFill/>
          <a:ln>
            <a:solidFill>
              <a:srgbClr val="000000"/>
            </a:solidFill>
            <a:miter lim="800000"/>
            <a:headEnd/>
            <a:tailEnd/>
          </a:ln>
        </p:spPr>
      </p:sp>
      <p:sp>
        <p:nvSpPr>
          <p:cNvPr id="28675" name="Rectangle 3"/>
          <p:cNvSpPr>
            <a:spLocks noGrp="1"/>
          </p:cNvSpPr>
          <p:nvPr>
            <p:ph type="body" idx="1"/>
          </p:nvPr>
        </p:nvSpPr>
        <p:spPr bwMode="auto">
          <a:xfrm>
            <a:off x="1327150" y="3232150"/>
            <a:ext cx="7285038" cy="3067050"/>
          </a:xfrm>
          <a:noFill/>
        </p:spPr>
        <p:txBody>
          <a:bodyPr wrap="square" numCol="1" anchor="t" anchorCtr="0" compatLnSpc="1">
            <a:prstTxWarp prst="textNoShape">
              <a:avLst/>
            </a:prstTxWarp>
          </a:bodyPr>
          <a:lstStyle/>
          <a:p>
            <a:pPr eaLnBrk="1" hangingPunct="1"/>
            <a:endParaRPr lang="es-ES" altLang="es-PE" dirty="0" smtClean="0"/>
          </a:p>
        </p:txBody>
      </p:sp>
    </p:spTree>
    <p:extLst>
      <p:ext uri="{BB962C8B-B14F-4D97-AF65-F5344CB8AC3E}">
        <p14:creationId xmlns:p14="http://schemas.microsoft.com/office/powerpoint/2010/main" val="3126975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pPr>
              <a:defRPr/>
            </a:pPr>
            <a:fld id="{98622350-08B8-41D4-8EDE-34525B3DF270}" type="datetimeFigureOut">
              <a:rPr lang="es-ES" smtClean="0"/>
              <a:pPr>
                <a:defRPr/>
              </a:pPr>
              <a:t>22/11/2016</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2FC3B410-50F5-481D-A086-5955815DEA4F}" type="slidenum">
              <a:rPr lang="es-ES" altLang="es-ES" smtClean="0"/>
              <a:pPr>
                <a:defRPr/>
              </a:pPr>
              <a:t>‹Nº›</a:t>
            </a:fld>
            <a:endParaRPr lang="es-ES" altLang="es-ES"/>
          </a:p>
        </p:txBody>
      </p:sp>
    </p:spTree>
    <p:extLst>
      <p:ext uri="{BB962C8B-B14F-4D97-AF65-F5344CB8AC3E}">
        <p14:creationId xmlns:p14="http://schemas.microsoft.com/office/powerpoint/2010/main" val="813426095"/>
      </p:ext>
    </p:extLst>
  </p:cSld>
  <p:clrMapOvr>
    <a:masterClrMapping/>
  </p:clrMapOvr>
  <p:transition>
    <p:cover dir="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a:defRPr/>
            </a:pPr>
            <a:fld id="{CFAF788B-9573-4429-86EC-ED12ACA2437D}" type="datetimeFigureOut">
              <a:rPr lang="es-ES" smtClean="0"/>
              <a:pPr>
                <a:defRPr/>
              </a:pPr>
              <a:t>22/11/2016</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91DE5BD5-730D-4855-AF26-663A23797C2D}" type="slidenum">
              <a:rPr lang="es-ES" altLang="es-ES" smtClean="0"/>
              <a:pPr>
                <a:defRPr/>
              </a:pPr>
              <a:t>‹Nº›</a:t>
            </a:fld>
            <a:endParaRPr lang="es-ES" altLang="es-ES"/>
          </a:p>
        </p:txBody>
      </p:sp>
    </p:spTree>
    <p:extLst>
      <p:ext uri="{BB962C8B-B14F-4D97-AF65-F5344CB8AC3E}">
        <p14:creationId xmlns:p14="http://schemas.microsoft.com/office/powerpoint/2010/main" val="2011274614"/>
      </p:ext>
    </p:extLst>
  </p:cSld>
  <p:clrMapOvr>
    <a:masterClrMapping/>
  </p:clrMapOvr>
  <p:transition>
    <p:cover dir="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a:defRPr/>
            </a:pPr>
            <a:fld id="{6280BFB7-3CD5-4AFB-A18D-E6BC9BBAFB03}" type="datetimeFigureOut">
              <a:rPr lang="es-ES" smtClean="0"/>
              <a:pPr>
                <a:defRPr/>
              </a:pPr>
              <a:t>22/11/2016</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2375F986-6D3E-41AE-A88B-BDA805851782}" type="slidenum">
              <a:rPr lang="es-ES" altLang="es-ES" smtClean="0"/>
              <a:pPr>
                <a:defRPr/>
              </a:pPr>
              <a:t>‹Nº›</a:t>
            </a:fld>
            <a:endParaRPr lang="es-ES" altLang="es-ES"/>
          </a:p>
        </p:txBody>
      </p:sp>
    </p:spTree>
    <p:extLst>
      <p:ext uri="{BB962C8B-B14F-4D97-AF65-F5344CB8AC3E}">
        <p14:creationId xmlns:p14="http://schemas.microsoft.com/office/powerpoint/2010/main" val="2343343086"/>
      </p:ext>
    </p:extLst>
  </p:cSld>
  <p:clrMapOvr>
    <a:masterClrMapping/>
  </p:clrMapOvr>
  <p:transition>
    <p:cover dir="ru"/>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ítulo, 1 objeto y 2 objetos">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p>
            <a:r>
              <a:rPr lang="es-ES" smtClean="0"/>
              <a:t>Haga clic para modificar el estilo de título del patrón</a:t>
            </a:r>
            <a:endParaRPr lang="es-PE"/>
          </a:p>
        </p:txBody>
      </p:sp>
      <p:sp>
        <p:nvSpPr>
          <p:cNvPr id="3" name="Marcador de contenido 2"/>
          <p:cNvSpPr>
            <a:spLocks noGrp="1"/>
          </p:cNvSpPr>
          <p:nvPr>
            <p:ph sz="half" idx="1"/>
          </p:nvPr>
        </p:nvSpPr>
        <p:spPr>
          <a:xfrm>
            <a:off x="457200" y="1600202"/>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contenido 3"/>
          <p:cNvSpPr>
            <a:spLocks noGrp="1"/>
          </p:cNvSpPr>
          <p:nvPr>
            <p:ph sz="quarter" idx="2"/>
          </p:nvPr>
        </p:nvSpPr>
        <p:spPr>
          <a:xfrm>
            <a:off x="4648200" y="1600200"/>
            <a:ext cx="4038600" cy="21859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contenido 4"/>
          <p:cNvSpPr>
            <a:spLocks noGrp="1"/>
          </p:cNvSpPr>
          <p:nvPr>
            <p:ph sz="quarter" idx="3"/>
          </p:nvPr>
        </p:nvSpPr>
        <p:spPr>
          <a:xfrm>
            <a:off x="4648200" y="3938590"/>
            <a:ext cx="4038600" cy="21875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6" name="Rectangle 4"/>
          <p:cNvSpPr>
            <a:spLocks noGrp="1" noChangeArrowheads="1"/>
          </p:cNvSpPr>
          <p:nvPr>
            <p:ph type="dt" sz="half" idx="10"/>
          </p:nvPr>
        </p:nvSpPr>
        <p:spPr>
          <a:ln/>
        </p:spPr>
        <p:txBody>
          <a:bodyPr/>
          <a:lstStyle>
            <a:lvl1pPr>
              <a:defRPr/>
            </a:lvl1pPr>
          </a:lstStyle>
          <a:p>
            <a:pPr>
              <a:defRPr/>
            </a:pPr>
            <a:fld id="{DBE78133-B461-404B-8B09-8CF3A815409E}" type="datetimeFigureOut">
              <a:rPr lang="es-ES">
                <a:solidFill>
                  <a:srgbClr val="000000"/>
                </a:solidFill>
              </a:rPr>
              <a:pPr>
                <a:defRPr/>
              </a:pPr>
              <a:t>22/11/2016</a:t>
            </a:fld>
            <a:endParaRPr lang="es-ES" dirty="0">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s-ES" dirty="0">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fld id="{3F00A246-7CFC-4E8D-9893-25214E7815BA}" type="slidenum">
              <a:rPr lang="es-ES" altLang="es-PE">
                <a:solidFill>
                  <a:srgbClr val="000000"/>
                </a:solidFill>
              </a:rPr>
              <a:pPr/>
              <a:t>‹Nº›</a:t>
            </a:fld>
            <a:endParaRPr lang="es-ES" altLang="es-PE" dirty="0">
              <a:solidFill>
                <a:srgbClr val="000000"/>
              </a:solidFill>
            </a:endParaRPr>
          </a:p>
        </p:txBody>
      </p:sp>
    </p:spTree>
    <p:extLst>
      <p:ext uri="{BB962C8B-B14F-4D97-AF65-F5344CB8AC3E}">
        <p14:creationId xmlns:p14="http://schemas.microsoft.com/office/powerpoint/2010/main" val="2954767386"/>
      </p:ext>
    </p:extLst>
  </p:cSld>
  <p:clrMapOvr>
    <a:masterClrMapping/>
  </p:clrMapOvr>
  <p:transition spd="med">
    <p:cover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a:defRPr/>
            </a:pPr>
            <a:fld id="{4A6637CE-440A-428E-8023-DB494BCB7E44}" type="datetimeFigureOut">
              <a:rPr lang="es-ES" smtClean="0"/>
              <a:pPr>
                <a:defRPr/>
              </a:pPr>
              <a:t>22/11/2016</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D85EBEC4-00C6-4FBA-BD77-75612D1F449D}" type="slidenum">
              <a:rPr lang="es-ES" altLang="es-ES" smtClean="0"/>
              <a:pPr>
                <a:defRPr/>
              </a:pPr>
              <a:t>‹Nº›</a:t>
            </a:fld>
            <a:endParaRPr lang="es-ES" altLang="es-ES"/>
          </a:p>
        </p:txBody>
      </p:sp>
    </p:spTree>
    <p:extLst>
      <p:ext uri="{BB962C8B-B14F-4D97-AF65-F5344CB8AC3E}">
        <p14:creationId xmlns:p14="http://schemas.microsoft.com/office/powerpoint/2010/main" val="2477328716"/>
      </p:ext>
    </p:extLst>
  </p:cSld>
  <p:clrMapOvr>
    <a:masterClrMapping/>
  </p:clrMapOvr>
  <p:transition>
    <p:cover dir="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fld id="{23C2A088-98C1-4A3C-BE08-30CD7EF4E1C2}" type="datetimeFigureOut">
              <a:rPr lang="es-ES" smtClean="0"/>
              <a:pPr>
                <a:defRPr/>
              </a:pPr>
              <a:t>22/11/2016</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704F2D9B-47B5-4D40-AD24-BF86B09F7A08}" type="slidenum">
              <a:rPr lang="es-ES" altLang="es-ES" smtClean="0"/>
              <a:pPr>
                <a:defRPr/>
              </a:pPr>
              <a:t>‹Nº›</a:t>
            </a:fld>
            <a:endParaRPr lang="es-ES" altLang="es-ES"/>
          </a:p>
        </p:txBody>
      </p:sp>
    </p:spTree>
    <p:extLst>
      <p:ext uri="{BB962C8B-B14F-4D97-AF65-F5344CB8AC3E}">
        <p14:creationId xmlns:p14="http://schemas.microsoft.com/office/powerpoint/2010/main" val="3871882729"/>
      </p:ext>
    </p:extLst>
  </p:cSld>
  <p:clrMapOvr>
    <a:masterClrMapping/>
  </p:clrMapOvr>
  <p:transition>
    <p:cover dir="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pPr>
              <a:defRPr/>
            </a:pPr>
            <a:fld id="{1F06F2BF-8D20-4472-96BC-BD4AE021ED15}" type="datetimeFigureOut">
              <a:rPr lang="es-ES" smtClean="0"/>
              <a:pPr>
                <a:defRPr/>
              </a:pPr>
              <a:t>22/11/2016</a:t>
            </a:fld>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pPr>
              <a:defRPr/>
            </a:pPr>
            <a:fld id="{9E8B5451-D751-41F8-A01D-612C91BE814C}" type="slidenum">
              <a:rPr lang="es-ES" altLang="es-ES" smtClean="0"/>
              <a:pPr>
                <a:defRPr/>
              </a:pPr>
              <a:t>‹Nº›</a:t>
            </a:fld>
            <a:endParaRPr lang="es-ES" altLang="es-ES"/>
          </a:p>
        </p:txBody>
      </p:sp>
    </p:spTree>
    <p:extLst>
      <p:ext uri="{BB962C8B-B14F-4D97-AF65-F5344CB8AC3E}">
        <p14:creationId xmlns:p14="http://schemas.microsoft.com/office/powerpoint/2010/main" val="4077019469"/>
      </p:ext>
    </p:extLst>
  </p:cSld>
  <p:clrMapOvr>
    <a:masterClrMapping/>
  </p:clrMapOvr>
  <p:transition>
    <p:cover dir="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pPr>
              <a:defRPr/>
            </a:pPr>
            <a:fld id="{7C1CC06C-71D8-42CE-B97E-4C6FAC3F71EF}" type="datetimeFigureOut">
              <a:rPr lang="es-ES" smtClean="0"/>
              <a:pPr>
                <a:defRPr/>
              </a:pPr>
              <a:t>22/11/2016</a:t>
            </a:fld>
            <a:endParaRPr lang="es-ES"/>
          </a:p>
        </p:txBody>
      </p:sp>
      <p:sp>
        <p:nvSpPr>
          <p:cNvPr id="8" name="Footer Placeholder 7"/>
          <p:cNvSpPr>
            <a:spLocks noGrp="1"/>
          </p:cNvSpPr>
          <p:nvPr>
            <p:ph type="ftr" sz="quarter" idx="11"/>
          </p:nvPr>
        </p:nvSpPr>
        <p:spPr/>
        <p:txBody>
          <a:bodyPr/>
          <a:lstStyle/>
          <a:p>
            <a:pPr>
              <a:defRPr/>
            </a:pPr>
            <a:endParaRPr lang="es-ES"/>
          </a:p>
        </p:txBody>
      </p:sp>
      <p:sp>
        <p:nvSpPr>
          <p:cNvPr id="9" name="Slide Number Placeholder 8"/>
          <p:cNvSpPr>
            <a:spLocks noGrp="1"/>
          </p:cNvSpPr>
          <p:nvPr>
            <p:ph type="sldNum" sz="quarter" idx="12"/>
          </p:nvPr>
        </p:nvSpPr>
        <p:spPr/>
        <p:txBody>
          <a:bodyPr/>
          <a:lstStyle/>
          <a:p>
            <a:pPr>
              <a:defRPr/>
            </a:pPr>
            <a:fld id="{3F5399B1-D6F2-4987-AD65-D9E7E0BAEB2A}" type="slidenum">
              <a:rPr lang="es-ES" altLang="es-ES" smtClean="0"/>
              <a:pPr>
                <a:defRPr/>
              </a:pPr>
              <a:t>‹Nº›</a:t>
            </a:fld>
            <a:endParaRPr lang="es-ES" altLang="es-ES"/>
          </a:p>
        </p:txBody>
      </p:sp>
    </p:spTree>
    <p:extLst>
      <p:ext uri="{BB962C8B-B14F-4D97-AF65-F5344CB8AC3E}">
        <p14:creationId xmlns:p14="http://schemas.microsoft.com/office/powerpoint/2010/main" val="3160803187"/>
      </p:ext>
    </p:extLst>
  </p:cSld>
  <p:clrMapOvr>
    <a:masterClrMapping/>
  </p:clrMapOvr>
  <p:transition>
    <p:cover dir="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pPr>
              <a:defRPr/>
            </a:pPr>
            <a:fld id="{5287375E-1DF3-410E-A4ED-444CC884590C}" type="datetimeFigureOut">
              <a:rPr lang="es-ES" smtClean="0"/>
              <a:pPr>
                <a:defRPr/>
              </a:pPr>
              <a:t>22/11/2016</a:t>
            </a:fld>
            <a:endParaRPr lang="es-ES"/>
          </a:p>
        </p:txBody>
      </p:sp>
      <p:sp>
        <p:nvSpPr>
          <p:cNvPr id="4" name="Footer Placeholder 3"/>
          <p:cNvSpPr>
            <a:spLocks noGrp="1"/>
          </p:cNvSpPr>
          <p:nvPr>
            <p:ph type="ftr" sz="quarter" idx="11"/>
          </p:nvPr>
        </p:nvSpPr>
        <p:spPr/>
        <p:txBody>
          <a:bodyPr/>
          <a:lstStyle/>
          <a:p>
            <a:pPr>
              <a:defRPr/>
            </a:pPr>
            <a:endParaRPr lang="es-ES"/>
          </a:p>
        </p:txBody>
      </p:sp>
      <p:sp>
        <p:nvSpPr>
          <p:cNvPr id="5" name="Slide Number Placeholder 4"/>
          <p:cNvSpPr>
            <a:spLocks noGrp="1"/>
          </p:cNvSpPr>
          <p:nvPr>
            <p:ph type="sldNum" sz="quarter" idx="12"/>
          </p:nvPr>
        </p:nvSpPr>
        <p:spPr/>
        <p:txBody>
          <a:bodyPr/>
          <a:lstStyle/>
          <a:p>
            <a:pPr>
              <a:defRPr/>
            </a:pPr>
            <a:fld id="{5E88C676-D543-4765-B275-91E97A104645}" type="slidenum">
              <a:rPr lang="es-ES" altLang="es-ES" smtClean="0"/>
              <a:pPr>
                <a:defRPr/>
              </a:pPr>
              <a:t>‹Nº›</a:t>
            </a:fld>
            <a:endParaRPr lang="es-ES" altLang="es-ES"/>
          </a:p>
        </p:txBody>
      </p:sp>
    </p:spTree>
    <p:extLst>
      <p:ext uri="{BB962C8B-B14F-4D97-AF65-F5344CB8AC3E}">
        <p14:creationId xmlns:p14="http://schemas.microsoft.com/office/powerpoint/2010/main" val="39383704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ADF898F-99A6-4164-A7CC-C76F18F3B736}" type="datetimeFigureOut">
              <a:rPr lang="es-ES" smtClean="0"/>
              <a:pPr>
                <a:defRPr/>
              </a:pPr>
              <a:t>22/11/2016</a:t>
            </a:fld>
            <a:endParaRPr lang="es-ES"/>
          </a:p>
        </p:txBody>
      </p:sp>
      <p:sp>
        <p:nvSpPr>
          <p:cNvPr id="3" name="Footer Placeholder 2"/>
          <p:cNvSpPr>
            <a:spLocks noGrp="1"/>
          </p:cNvSpPr>
          <p:nvPr>
            <p:ph type="ftr" sz="quarter" idx="11"/>
          </p:nvPr>
        </p:nvSpPr>
        <p:spPr/>
        <p:txBody>
          <a:bodyPr/>
          <a:lstStyle/>
          <a:p>
            <a:pPr>
              <a:defRPr/>
            </a:pPr>
            <a:endParaRPr lang="es-ES"/>
          </a:p>
        </p:txBody>
      </p:sp>
      <p:sp>
        <p:nvSpPr>
          <p:cNvPr id="4" name="Slide Number Placeholder 3"/>
          <p:cNvSpPr>
            <a:spLocks noGrp="1"/>
          </p:cNvSpPr>
          <p:nvPr>
            <p:ph type="sldNum" sz="quarter" idx="12"/>
          </p:nvPr>
        </p:nvSpPr>
        <p:spPr/>
        <p:txBody>
          <a:bodyPr/>
          <a:lstStyle/>
          <a:p>
            <a:pPr>
              <a:defRPr/>
            </a:pPr>
            <a:fld id="{1B3F92B6-396B-4E9E-9D7A-D8EC20D19447}" type="slidenum">
              <a:rPr lang="es-ES" altLang="es-ES" smtClean="0"/>
              <a:pPr>
                <a:defRPr/>
              </a:pPr>
              <a:t>‹Nº›</a:t>
            </a:fld>
            <a:endParaRPr lang="es-ES" altLang="es-ES"/>
          </a:p>
        </p:txBody>
      </p:sp>
    </p:spTree>
    <p:extLst>
      <p:ext uri="{BB962C8B-B14F-4D97-AF65-F5344CB8AC3E}">
        <p14:creationId xmlns:p14="http://schemas.microsoft.com/office/powerpoint/2010/main" val="2416688620"/>
      </p:ext>
    </p:extLst>
  </p:cSld>
  <p:clrMapOvr>
    <a:masterClrMapping/>
  </p:clrMapOvr>
  <p:transition>
    <p:cover dir="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a:defRPr/>
            </a:pPr>
            <a:fld id="{3803370B-8297-42A5-AE7C-37B7DD5E1FEE}" type="datetimeFigureOut">
              <a:rPr lang="es-ES" smtClean="0"/>
              <a:pPr>
                <a:defRPr/>
              </a:pPr>
              <a:t>22/11/2016</a:t>
            </a:fld>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pPr>
              <a:defRPr/>
            </a:pPr>
            <a:fld id="{3B73F5DF-4D73-4105-A5C3-F6EE9F3904B0}" type="slidenum">
              <a:rPr lang="es-ES" altLang="es-ES" smtClean="0"/>
              <a:pPr>
                <a:defRPr/>
              </a:pPr>
              <a:t>‹Nº›</a:t>
            </a:fld>
            <a:endParaRPr lang="es-ES" altLang="es-ES"/>
          </a:p>
        </p:txBody>
      </p:sp>
    </p:spTree>
    <p:extLst>
      <p:ext uri="{BB962C8B-B14F-4D97-AF65-F5344CB8AC3E}">
        <p14:creationId xmlns:p14="http://schemas.microsoft.com/office/powerpoint/2010/main" val="241758344"/>
      </p:ext>
    </p:extLst>
  </p:cSld>
  <p:clrMapOvr>
    <a:masterClrMapping/>
  </p:clrMapOvr>
  <p:transition>
    <p:cover dir="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a:defRPr/>
            </a:pPr>
            <a:fld id="{57DCFD33-F97B-4209-920F-2206AF638E07}" type="datetimeFigureOut">
              <a:rPr lang="es-ES" smtClean="0"/>
              <a:pPr>
                <a:defRPr/>
              </a:pPr>
              <a:t>22/11/2016</a:t>
            </a:fld>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pPr>
              <a:defRPr/>
            </a:pPr>
            <a:fld id="{069E8DB5-C6D0-49FD-8862-819617AD7571}" type="slidenum">
              <a:rPr lang="es-ES" altLang="es-ES" smtClean="0"/>
              <a:pPr>
                <a:defRPr/>
              </a:pPr>
              <a:t>‹Nº›</a:t>
            </a:fld>
            <a:endParaRPr lang="es-ES" altLang="es-ES"/>
          </a:p>
        </p:txBody>
      </p:sp>
    </p:spTree>
    <p:extLst>
      <p:ext uri="{BB962C8B-B14F-4D97-AF65-F5344CB8AC3E}">
        <p14:creationId xmlns:p14="http://schemas.microsoft.com/office/powerpoint/2010/main" val="2819554186"/>
      </p:ext>
    </p:extLst>
  </p:cSld>
  <p:clrMapOvr>
    <a:masterClrMapping/>
  </p:clrMapOvr>
  <p:transition>
    <p:cover dir="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5287375E-1DF3-410E-A4ED-444CC884590C}" type="datetimeFigureOut">
              <a:rPr lang="es-ES" smtClean="0"/>
              <a:pPr>
                <a:defRPr/>
              </a:pPr>
              <a:t>22/11/2016</a:t>
            </a:fld>
            <a:endParaRPr lang="es-E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s-E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5E88C676-D543-4765-B275-91E97A104645}" type="slidenum">
              <a:rPr lang="es-ES" altLang="es-ES" smtClean="0"/>
              <a:pPr>
                <a:defRPr/>
              </a:pPr>
              <a:t>‹Nº›</a:t>
            </a:fld>
            <a:endParaRPr lang="es-ES" altLang="es-ES"/>
          </a:p>
        </p:txBody>
      </p:sp>
    </p:spTree>
    <p:extLst>
      <p:ext uri="{BB962C8B-B14F-4D97-AF65-F5344CB8AC3E}">
        <p14:creationId xmlns:p14="http://schemas.microsoft.com/office/powerpoint/2010/main" val="3901624311"/>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ransition>
    <p:cover dir="ru"/>
  </p:transition>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comments" Target="../comments/commen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5"/>
          <p:cNvSpPr txBox="1">
            <a:spLocks noChangeArrowheads="1"/>
          </p:cNvSpPr>
          <p:nvPr/>
        </p:nvSpPr>
        <p:spPr bwMode="auto">
          <a:xfrm>
            <a:off x="4556523" y="5280423"/>
            <a:ext cx="184731" cy="279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endParaRPr lang="en-US" altLang="es-PE" sz="1350" dirty="0">
              <a:solidFill>
                <a:srgbClr val="000000"/>
              </a:solidFill>
              <a:cs typeface="Arial" panose="020B0604020202020204" pitchFamily="34" charset="0"/>
            </a:endParaRPr>
          </a:p>
        </p:txBody>
      </p:sp>
      <p:sp>
        <p:nvSpPr>
          <p:cNvPr id="2051" name="3 Título"/>
          <p:cNvSpPr>
            <a:spLocks noGrp="1"/>
          </p:cNvSpPr>
          <p:nvPr>
            <p:ph type="title"/>
          </p:nvPr>
        </p:nvSpPr>
        <p:spPr>
          <a:xfrm>
            <a:off x="620746" y="2408093"/>
            <a:ext cx="4841519" cy="1995054"/>
          </a:xfrm>
        </p:spPr>
        <p:txBody>
          <a:bodyPr>
            <a:normAutofit fontScale="90000"/>
          </a:bodyPr>
          <a:lstStyle/>
          <a:p>
            <a:r>
              <a:rPr lang="es-PE" altLang="es-PE" sz="3600" b="1" dirty="0">
                <a:solidFill>
                  <a:srgbClr val="990000"/>
                </a:solidFill>
                <a:latin typeface="Calibri" panose="020F0502020204030204" pitchFamily="34" charset="0"/>
              </a:rPr>
              <a:t/>
            </a:r>
            <a:br>
              <a:rPr lang="es-PE" altLang="es-PE" sz="3600" b="1" dirty="0">
                <a:solidFill>
                  <a:srgbClr val="990000"/>
                </a:solidFill>
                <a:latin typeface="Calibri" panose="020F0502020204030204" pitchFamily="34" charset="0"/>
              </a:rPr>
            </a:br>
            <a:r>
              <a:rPr lang="es-PE" altLang="es-PE" sz="3600" b="1" dirty="0">
                <a:solidFill>
                  <a:srgbClr val="990000"/>
                </a:solidFill>
                <a:latin typeface="Calibri" panose="020F0502020204030204" pitchFamily="34" charset="0"/>
              </a:rPr>
              <a:t/>
            </a:r>
            <a:br>
              <a:rPr lang="es-PE" altLang="es-PE" sz="3600" b="1" dirty="0">
                <a:solidFill>
                  <a:srgbClr val="990000"/>
                </a:solidFill>
                <a:latin typeface="Calibri" panose="020F0502020204030204" pitchFamily="34" charset="0"/>
              </a:rPr>
            </a:br>
            <a:r>
              <a:rPr lang="es-PE" altLang="es-PE" sz="3600" b="1" dirty="0">
                <a:solidFill>
                  <a:srgbClr val="990000"/>
                </a:solidFill>
                <a:latin typeface="Calibri" panose="020F0502020204030204" pitchFamily="34" charset="0"/>
              </a:rPr>
              <a:t/>
            </a:r>
            <a:br>
              <a:rPr lang="es-PE" altLang="es-PE" sz="3600" b="1" dirty="0">
                <a:solidFill>
                  <a:srgbClr val="990000"/>
                </a:solidFill>
                <a:latin typeface="Calibri" panose="020F0502020204030204" pitchFamily="34" charset="0"/>
              </a:rPr>
            </a:br>
            <a:r>
              <a:rPr lang="es-PE" altLang="es-PE" sz="3600" b="1" dirty="0">
                <a:solidFill>
                  <a:srgbClr val="FF0000"/>
                </a:solidFill>
                <a:latin typeface="Calibri" panose="020F0502020204030204" pitchFamily="34" charset="0"/>
              </a:rPr>
              <a:t>TRANSFERENCIA DE DOMINIO EN EL ESTADO</a:t>
            </a:r>
            <a:br>
              <a:rPr lang="es-PE" altLang="es-PE" sz="3600" b="1" dirty="0">
                <a:solidFill>
                  <a:srgbClr val="FF0000"/>
                </a:solidFill>
                <a:latin typeface="Calibri" panose="020F0502020204030204" pitchFamily="34" charset="0"/>
              </a:rPr>
            </a:br>
            <a:r>
              <a:rPr lang="es-PE" altLang="es-PE" sz="3600" b="1" dirty="0">
                <a:solidFill>
                  <a:srgbClr val="FF0000"/>
                </a:solidFill>
                <a:latin typeface="Calibri" panose="020F0502020204030204" pitchFamily="34" charset="0"/>
              </a:rPr>
              <a:t/>
            </a:r>
            <a:br>
              <a:rPr lang="es-PE" altLang="es-PE" sz="3600" b="1" dirty="0">
                <a:solidFill>
                  <a:srgbClr val="FF0000"/>
                </a:solidFill>
                <a:latin typeface="Calibri" panose="020F0502020204030204" pitchFamily="34" charset="0"/>
              </a:rPr>
            </a:br>
            <a:r>
              <a:rPr lang="es-PE" altLang="es-PE" sz="3600" b="1" dirty="0">
                <a:solidFill>
                  <a:srgbClr val="990000"/>
                </a:solidFill>
                <a:latin typeface="Calibri" panose="020F0502020204030204" pitchFamily="34" charset="0"/>
              </a:rPr>
              <a:t> </a:t>
            </a:r>
            <a:br>
              <a:rPr lang="es-PE" altLang="es-PE" sz="3600" b="1" dirty="0">
                <a:solidFill>
                  <a:srgbClr val="990000"/>
                </a:solidFill>
                <a:latin typeface="Calibri" panose="020F0502020204030204" pitchFamily="34" charset="0"/>
              </a:rPr>
            </a:br>
            <a:endParaRPr lang="es-PE" altLang="es-PE" sz="3600" dirty="0">
              <a:solidFill>
                <a:srgbClr val="990000"/>
              </a:solidFill>
              <a:latin typeface="Calibri" panose="020F0502020204030204" pitchFamily="34" charset="0"/>
            </a:endParaRPr>
          </a:p>
        </p:txBody>
      </p:sp>
      <p:sp>
        <p:nvSpPr>
          <p:cNvPr id="7" name="6 Rectángulo"/>
          <p:cNvSpPr/>
          <p:nvPr/>
        </p:nvSpPr>
        <p:spPr>
          <a:xfrm>
            <a:off x="3347601" y="2187116"/>
            <a:ext cx="1821656" cy="341632"/>
          </a:xfrm>
          <a:prstGeom prst="rect">
            <a:avLst/>
          </a:prstGeom>
        </p:spPr>
        <p:txBody>
          <a:bodyPr>
            <a:spAutoFit/>
          </a:bodyPr>
          <a:lstStyle/>
          <a:p>
            <a:pPr algn="ctr" eaLnBrk="0" fontAlgn="base" hangingPunct="0">
              <a:spcBef>
                <a:spcPct val="0"/>
              </a:spcBef>
              <a:spcAft>
                <a:spcPct val="0"/>
              </a:spcAft>
              <a:defRPr/>
            </a:pPr>
            <a:endParaRPr lang="es-ES" sz="1800" b="1" dirty="0">
              <a:solidFill>
                <a:srgbClr val="C00000"/>
              </a:solidFill>
              <a:effectLst>
                <a:outerShdw blurRad="38100" dist="38100" dir="2700000" algn="tl">
                  <a:srgbClr val="C0C0C0"/>
                </a:outerShdw>
              </a:effectLst>
              <a:cs typeface="Arial" charset="0"/>
            </a:endParaRPr>
          </a:p>
        </p:txBody>
      </p:sp>
      <p:pic>
        <p:nvPicPr>
          <p:cNvPr id="5" name="4 Imagen" descr="PROYECTO.gif"/>
          <p:cNvPicPr>
            <a:picLocks noChangeAspect="1"/>
          </p:cNvPicPr>
          <p:nvPr/>
        </p:nvPicPr>
        <p:blipFill>
          <a:blip r:embed="rId3" cstate="print"/>
          <a:stretch>
            <a:fillRect/>
          </a:stretch>
        </p:blipFill>
        <p:spPr>
          <a:xfrm>
            <a:off x="5169257" y="2220956"/>
            <a:ext cx="3240360" cy="2207776"/>
          </a:xfrm>
          <a:prstGeom prst="rect">
            <a:avLst/>
          </a:prstGeom>
        </p:spPr>
      </p:pic>
    </p:spTree>
    <p:extLst>
      <p:ext uri="{BB962C8B-B14F-4D97-AF65-F5344CB8AC3E}">
        <p14:creationId xmlns:p14="http://schemas.microsoft.com/office/powerpoint/2010/main" val="1013658134"/>
      </p:ext>
    </p:extLst>
  </p:cSld>
  <p:clrMapOvr>
    <a:masterClrMapping/>
  </p:clrMapOvr>
  <p:transition advClick="0">
    <p:cover dir="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contenido"/>
          <p:cNvSpPr>
            <a:spLocks noGrp="1"/>
          </p:cNvSpPr>
          <p:nvPr>
            <p:ph idx="1"/>
          </p:nvPr>
        </p:nvSpPr>
        <p:spPr>
          <a:xfrm>
            <a:off x="709448" y="2266729"/>
            <a:ext cx="7488621" cy="893344"/>
          </a:xfrm>
        </p:spPr>
        <p:txBody>
          <a:bodyPr/>
          <a:lstStyle/>
          <a:p>
            <a:pPr marL="342900" lvl="1" indent="0" algn="just">
              <a:buNone/>
              <a:defRPr/>
            </a:pPr>
            <a:r>
              <a:rPr lang="es-PE" dirty="0">
                <a:latin typeface="Calibri" pitchFamily="34" charset="0"/>
              </a:rPr>
              <a:t>Verificar en campo la condición del predio (ejemplo: advertir condición de dominio público, que se encuentre superpuesto con faja marginal, etc.)</a:t>
            </a:r>
          </a:p>
        </p:txBody>
      </p:sp>
      <p:sp>
        <p:nvSpPr>
          <p:cNvPr id="4" name="Text Box 5"/>
          <p:cNvSpPr txBox="1">
            <a:spLocks noChangeArrowheads="1"/>
          </p:cNvSpPr>
          <p:nvPr/>
        </p:nvSpPr>
        <p:spPr bwMode="auto">
          <a:xfrm>
            <a:off x="2980595" y="1450725"/>
            <a:ext cx="2748462" cy="369332"/>
          </a:xfrm>
          <a:prstGeom prst="rect">
            <a:avLst/>
          </a:prstGeom>
          <a:solidFill>
            <a:srgbClr val="CC0000"/>
          </a:solidFill>
          <a:ln w="9525">
            <a:solidFill>
              <a:srgbClr val="CC0000"/>
            </a:solidFill>
            <a:miter lim="800000"/>
            <a:headEnd/>
            <a:tailEnd/>
          </a:ln>
          <a:effectLst>
            <a:prstShdw prst="shdw17" dist="17961" dir="2700000">
              <a:schemeClr val="bg2"/>
            </a:prstShdw>
          </a:effectLst>
          <a:extLst/>
        </p:spPr>
        <p:txBody>
          <a:bodyPr vert="horz" wrap="square" lIns="68580" tIns="34290" rIns="68580" bIns="34290" numCol="1" anchor="ctr" anchorCtr="0" compatLnSpc="1">
            <a:prstTxWarp prst="textNoShape">
              <a:avLst/>
            </a:prstTxWarp>
            <a:spAutoFit/>
          </a:bodyPr>
          <a:lstStyle/>
          <a:p>
            <a:pPr algn="ctr" defTabSz="685800">
              <a:lnSpc>
                <a:spcPct val="100000"/>
              </a:lnSpc>
              <a:buClrTx/>
              <a:buSzTx/>
              <a:defRPr/>
            </a:pPr>
            <a:r>
              <a:rPr lang="es-PE" altLang="es-PE" sz="1950" b="1" dirty="0">
                <a:solidFill>
                  <a:srgbClr val="FFFFFF"/>
                </a:solidFill>
                <a:latin typeface="Calibri" pitchFamily="34" charset="0"/>
                <a:ea typeface="+mj-ea"/>
                <a:cs typeface="Arial" panose="020B0604020202020204" pitchFamily="34" charset="0"/>
              </a:rPr>
              <a:t>II) INSPECCIÓN TÉCNICA</a:t>
            </a:r>
          </a:p>
        </p:txBody>
      </p:sp>
      <p:pic>
        <p:nvPicPr>
          <p:cNvPr id="1026" name="Picture 2" descr="Resultado de imagen para predio eriaz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100" y="3160073"/>
            <a:ext cx="2879451" cy="21595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2167855"/>
      </p:ext>
    </p:extLst>
  </p:cSld>
  <p:clrMapOvr>
    <a:masterClrMapping/>
  </p:clrMapOvr>
  <p:transition>
    <p:cover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Grp="1" noChangeArrowheads="1"/>
          </p:cNvSpPr>
          <p:nvPr>
            <p:ph type="title"/>
          </p:nvPr>
        </p:nvSpPr>
        <p:spPr bwMode="auto">
          <a:xfrm>
            <a:off x="2961409" y="1373837"/>
            <a:ext cx="3327689" cy="369332"/>
          </a:xfrm>
          <a:prstGeom prst="rect">
            <a:avLst/>
          </a:prstGeom>
          <a:solidFill>
            <a:srgbClr val="CC0000"/>
          </a:solidFill>
          <a:ln w="9525">
            <a:solidFill>
              <a:srgbClr val="CC0000"/>
            </a:solidFill>
            <a:miter lim="800000"/>
            <a:headEnd/>
            <a:tailEnd/>
          </a:ln>
          <a:effectLst>
            <a:prstShdw prst="shdw17" dist="17961" dir="2700000">
              <a:schemeClr val="bg2"/>
            </a:prstShdw>
          </a:effectLst>
          <a:extLst/>
        </p:spPr>
        <p:txBody>
          <a:bodyPr vert="horz" wrap="square" lIns="68580" tIns="34290" rIns="68580" bIns="34290" numCol="1" rtlCol="0" anchor="ctr" anchorCtr="0" compatLnSpc="1">
            <a:prstTxWarp prst="textNoShape">
              <a:avLst/>
            </a:prstTxWarp>
            <a:spAutoFit/>
          </a:bodyPr>
          <a:lstStyle/>
          <a:p>
            <a:pPr algn="ctr" fontAlgn="base">
              <a:lnSpc>
                <a:spcPct val="100000"/>
              </a:lnSpc>
              <a:spcAft>
                <a:spcPct val="0"/>
              </a:spcAft>
              <a:defRPr/>
            </a:pPr>
            <a:r>
              <a:rPr lang="es-PE" altLang="es-PE" sz="1950" b="1" dirty="0">
                <a:solidFill>
                  <a:srgbClr val="FFFFFF"/>
                </a:solidFill>
                <a:latin typeface="Calibri" pitchFamily="34" charset="0"/>
                <a:cs typeface="Arial" panose="020B0604020202020204" pitchFamily="34" charset="0"/>
              </a:rPr>
              <a:t>IV) INFORME TÉCNICO-LEGAL</a:t>
            </a:r>
          </a:p>
        </p:txBody>
      </p:sp>
      <p:sp>
        <p:nvSpPr>
          <p:cNvPr id="5" name="3 Marcador de contenido"/>
          <p:cNvSpPr>
            <a:spLocks noGrp="1"/>
          </p:cNvSpPr>
          <p:nvPr>
            <p:ph idx="1"/>
          </p:nvPr>
        </p:nvSpPr>
        <p:spPr>
          <a:xfrm>
            <a:off x="747735" y="1837323"/>
            <a:ext cx="8027388" cy="2456083"/>
          </a:xfrm>
        </p:spPr>
        <p:txBody>
          <a:bodyPr/>
          <a:lstStyle/>
          <a:p>
            <a:pPr algn="just">
              <a:buFont typeface="Wingdings" panose="05000000000000000000" pitchFamily="2" charset="2"/>
              <a:buChar char="§"/>
            </a:pPr>
            <a:r>
              <a:rPr lang="es-PE" sz="1800" dirty="0">
                <a:latin typeface="Calibri" pitchFamily="34" charset="0"/>
              </a:rPr>
              <a:t>Elaborado por un abogado y un ingeniero o arquitecto.</a:t>
            </a:r>
          </a:p>
          <a:p>
            <a:pPr algn="just">
              <a:buFont typeface="Wingdings" panose="05000000000000000000" pitchFamily="2" charset="2"/>
              <a:buChar char="§"/>
            </a:pPr>
            <a:r>
              <a:rPr lang="es-PE" sz="1800" dirty="0">
                <a:latin typeface="Calibri" pitchFamily="34" charset="0"/>
              </a:rPr>
              <a:t>Contiene la evaluación técnico-legal que sustenta y concluye que el predio es de propiedad o administrado por la entidad que conoce el procedimiento, de dominio privado y de libre disponibilidad.</a:t>
            </a:r>
            <a:endParaRPr lang="es-ES" sz="1800" dirty="0">
              <a:latin typeface="Calibri" pitchFamily="34" charset="0"/>
            </a:endParaRPr>
          </a:p>
          <a:p>
            <a:pPr algn="just">
              <a:buFont typeface="Wingdings" panose="05000000000000000000" pitchFamily="2" charset="2"/>
              <a:buChar char="§"/>
            </a:pPr>
            <a:r>
              <a:rPr lang="es-ES" sz="1800" dirty="0">
                <a:latin typeface="Calibri" pitchFamily="34" charset="0"/>
              </a:rPr>
              <a:t>Contiene el </a:t>
            </a:r>
            <a:r>
              <a:rPr lang="es-ES" sz="1800" b="1" dirty="0">
                <a:latin typeface="Calibri" pitchFamily="34" charset="0"/>
              </a:rPr>
              <a:t>análisis del beneficio económico y social </a:t>
            </a:r>
            <a:r>
              <a:rPr lang="es-ES" sz="1800" dirty="0">
                <a:latin typeface="Calibri" pitchFamily="34" charset="0"/>
              </a:rPr>
              <a:t>del pedido de transferencia a la luz de la finalidad que sustenta el pedido, de conformidad con el artículo 34 del Reglamento.</a:t>
            </a:r>
            <a:endParaRPr lang="es-ES" sz="1800" b="1" dirty="0">
              <a:latin typeface="Calibri" pitchFamily="34" charset="0"/>
            </a:endParaRPr>
          </a:p>
          <a:p>
            <a:pPr algn="just">
              <a:buFont typeface="Wingdings" panose="05000000000000000000" pitchFamily="2" charset="2"/>
              <a:buChar char="§"/>
            </a:pPr>
            <a:r>
              <a:rPr lang="es-ES" sz="1800" dirty="0">
                <a:latin typeface="Calibri" pitchFamily="34" charset="0"/>
              </a:rPr>
              <a:t>Incluye</a:t>
            </a:r>
            <a:r>
              <a:rPr lang="es-ES" sz="1800" b="1" dirty="0">
                <a:latin typeface="Calibri" pitchFamily="34" charset="0"/>
              </a:rPr>
              <a:t> proyecto de Resolución que aprueba la transferencia de dominio.</a:t>
            </a:r>
            <a:endParaRPr lang="es-PE" sz="1800" b="1" dirty="0">
              <a:latin typeface="Calibri" pitchFamily="34" charset="0"/>
            </a:endParaRPr>
          </a:p>
          <a:p>
            <a:endParaRPr lang="es-PE" sz="1500" dirty="0">
              <a:latin typeface="Calibri" pitchFamily="34" charset="0"/>
            </a:endParaRPr>
          </a:p>
        </p:txBody>
      </p:sp>
      <p:pic>
        <p:nvPicPr>
          <p:cNvPr id="2050" name="Picture 2" descr="http://hospitaldeyopal.gov.co/apc-aa-files/38666335313564666433653638646366/inform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0459" y="4387561"/>
            <a:ext cx="1785938" cy="1435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4219492"/>
      </p:ext>
    </p:extLst>
  </p:cSld>
  <p:clrMapOvr>
    <a:masterClrMapping/>
  </p:clrMapOvr>
  <p:transition>
    <p:cover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4525" y="1854776"/>
            <a:ext cx="8229600" cy="3530312"/>
          </a:xfrm>
        </p:spPr>
        <p:txBody>
          <a:bodyPr/>
          <a:lstStyle/>
          <a:p>
            <a:pPr lvl="0">
              <a:buFont typeface="Wingdings" panose="05000000000000000000" pitchFamily="2" charset="2"/>
              <a:buChar char="§"/>
            </a:pPr>
            <a:r>
              <a:rPr lang="es-PE" sz="1500" dirty="0">
                <a:latin typeface="Calibri" pitchFamily="34" charset="0"/>
              </a:rPr>
              <a:t>La Resolución debe contener lo siguiente:  </a:t>
            </a:r>
          </a:p>
          <a:p>
            <a:pPr marL="642938" lvl="1" indent="-342900">
              <a:buFont typeface="Wingdings" panose="05000000000000000000" pitchFamily="2" charset="2"/>
              <a:buChar char="§"/>
            </a:pPr>
            <a:r>
              <a:rPr lang="es-PE" sz="1500" dirty="0">
                <a:latin typeface="Calibri" pitchFamily="34" charset="0"/>
              </a:rPr>
              <a:t>Condiciones especificas de la transferencia. </a:t>
            </a:r>
          </a:p>
          <a:p>
            <a:pPr marL="642938" lvl="1" indent="-342900">
              <a:buFont typeface="Wingdings" panose="05000000000000000000" pitchFamily="2" charset="2"/>
              <a:buChar char="§"/>
            </a:pPr>
            <a:r>
              <a:rPr lang="es-PE" sz="1500" dirty="0">
                <a:latin typeface="Calibri" pitchFamily="34" charset="0"/>
              </a:rPr>
              <a:t>La finalidad para la cual es otorgado el predio. </a:t>
            </a:r>
          </a:p>
          <a:p>
            <a:pPr marL="642938" lvl="1" indent="-342900">
              <a:buFont typeface="Wingdings" panose="05000000000000000000" pitchFamily="2" charset="2"/>
              <a:buChar char="§"/>
            </a:pPr>
            <a:r>
              <a:rPr lang="es-PE" sz="1500" dirty="0">
                <a:latin typeface="Calibri" pitchFamily="34" charset="0"/>
              </a:rPr>
              <a:t>Plazo de ejecución del proyecto, bajo sanción de reversión en caso de incumplimiento. </a:t>
            </a:r>
          </a:p>
          <a:p>
            <a:pPr lvl="1" algn="just">
              <a:buFontTx/>
              <a:buChar char="-"/>
            </a:pPr>
            <a:r>
              <a:rPr lang="es-PE" sz="1500" b="1" dirty="0">
                <a:latin typeface="Calibri" pitchFamily="34" charset="0"/>
              </a:rPr>
              <a:t>PLAN CONCEPTUAL O IDEA PROYECTO: </a:t>
            </a:r>
            <a:r>
              <a:rPr lang="es-PE" sz="1500" dirty="0">
                <a:latin typeface="Calibri" pitchFamily="34" charset="0"/>
              </a:rPr>
              <a:t>la resolución deberá establecer como obligación que la entidad adquirente presente, dentro del plazo máximo de dos (2) años contados desde la notificación de la resolución, el respectivo programa o proyecto de desarrollo o inversión con los respectivos planes y estudios técnicos legales para su ejecución y el documento expedido por el órgano competente donde se garantice el financiamiento, </a:t>
            </a:r>
            <a:r>
              <a:rPr lang="es-PE" sz="1500" b="1" u="sng" dirty="0">
                <a:latin typeface="Calibri" pitchFamily="34" charset="0"/>
              </a:rPr>
              <a:t>bajo apercibimiento de reversión en caso de incumplimiento. </a:t>
            </a:r>
          </a:p>
          <a:p>
            <a:pPr lvl="1" algn="just">
              <a:buFontTx/>
              <a:buChar char="-"/>
            </a:pPr>
            <a:r>
              <a:rPr lang="es-PE" sz="1500" b="1" dirty="0">
                <a:latin typeface="Calibri" pitchFamily="34" charset="0"/>
              </a:rPr>
              <a:t>PROGRAMA O PROYECTO DE DESARROLLO O INVERSIÓN: </a:t>
            </a:r>
            <a:r>
              <a:rPr lang="es-PE" sz="1500" dirty="0">
                <a:latin typeface="Calibri" pitchFamily="34" charset="0"/>
              </a:rPr>
              <a:t> está previsto para ser ejecutado por terceros, en la resolución debe establecerse como obligación de la entidad adquirente en el plazo máximo de dos (2) años contados desde la notificación de la resolución, el contrato de adjudicación o concesión, debidamente inscrito en la partida registral respectiva. </a:t>
            </a:r>
          </a:p>
          <a:p>
            <a:pPr marL="0" indent="0">
              <a:buNone/>
            </a:pPr>
            <a:endParaRPr lang="es-PE" sz="1500" b="1" dirty="0">
              <a:latin typeface="Calibri" pitchFamily="34" charset="0"/>
            </a:endParaRPr>
          </a:p>
          <a:p>
            <a:pPr lvl="0"/>
            <a:endParaRPr lang="es-PE" sz="1500" b="1" dirty="0">
              <a:latin typeface="Calibri" pitchFamily="34" charset="0"/>
            </a:endParaRPr>
          </a:p>
          <a:p>
            <a:pPr marL="0" indent="0">
              <a:buNone/>
            </a:pPr>
            <a:endParaRPr lang="es-PE" sz="1500" dirty="0">
              <a:latin typeface="Calibri" pitchFamily="34" charset="0"/>
            </a:endParaRPr>
          </a:p>
          <a:p>
            <a:endParaRPr lang="es-PE" sz="1500" dirty="0">
              <a:latin typeface="Calibri" pitchFamily="34" charset="0"/>
            </a:endParaRPr>
          </a:p>
        </p:txBody>
      </p:sp>
      <p:sp>
        <p:nvSpPr>
          <p:cNvPr id="4" name="Text Box 5"/>
          <p:cNvSpPr txBox="1">
            <a:spLocks noGrp="1" noChangeArrowheads="1"/>
          </p:cNvSpPr>
          <p:nvPr>
            <p:ph type="title"/>
          </p:nvPr>
        </p:nvSpPr>
        <p:spPr>
          <a:xfrm>
            <a:off x="904010" y="1028046"/>
            <a:ext cx="6990630" cy="609398"/>
          </a:xfrm>
          <a:solidFill>
            <a:srgbClr val="CC0000"/>
          </a:solidFill>
          <a:ln w="9525">
            <a:solidFill>
              <a:srgbClr val="CC0000"/>
            </a:solidFill>
            <a:miter lim="800000"/>
            <a:headEnd/>
            <a:tailEnd/>
          </a:ln>
          <a:effectLst>
            <a:prstShdw prst="shdw17" dist="17961" dir="2700000">
              <a:schemeClr val="bg2"/>
            </a:prstShdw>
          </a:effectLst>
        </p:spPr>
        <p:txBody>
          <a:bodyPr vert="horz" wrap="square" lIns="68580" tIns="34290" rIns="68580" bIns="34290" numCol="1" rtlCol="0" anchor="ctr" anchorCtr="0" compatLnSpc="1">
            <a:prstTxWarp prst="textNoShape">
              <a:avLst/>
            </a:prstTxWarp>
            <a:spAutoFit/>
          </a:bodyPr>
          <a:lstStyle/>
          <a:p>
            <a:pPr eaLnBrk="1" hangingPunct="1">
              <a:defRPr/>
            </a:pPr>
            <a:r>
              <a:rPr lang="es-PE" altLang="es-PE" sz="1950" b="1" dirty="0">
                <a:solidFill>
                  <a:srgbClr val="FFFFFF"/>
                </a:solidFill>
                <a:latin typeface="Calibri" pitchFamily="34" charset="0"/>
                <a:cs typeface="Arial" panose="020B0604020202020204" pitchFamily="34" charset="0"/>
              </a:rPr>
              <a:t>V) RESOLUCIÓN: CONTENIDO (NUMERAL 7.5 DE LA DIRECTIVA N° 005-2013/SBN)</a:t>
            </a:r>
          </a:p>
        </p:txBody>
      </p:sp>
    </p:spTree>
    <p:extLst>
      <p:ext uri="{BB962C8B-B14F-4D97-AF65-F5344CB8AC3E}">
        <p14:creationId xmlns:p14="http://schemas.microsoft.com/office/powerpoint/2010/main" val="910079770"/>
      </p:ext>
    </p:extLst>
  </p:cSld>
  <p:clrMapOvr>
    <a:masterClrMapping/>
  </p:clrMapOvr>
  <p:transition>
    <p:cover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69371" y="2309650"/>
            <a:ext cx="6897415" cy="1371599"/>
          </a:xfrm>
        </p:spPr>
        <p:txBody>
          <a:bodyPr/>
          <a:lstStyle/>
          <a:p>
            <a:pPr marL="0" indent="0" algn="just">
              <a:buNone/>
            </a:pPr>
            <a:r>
              <a:rPr lang="es-PE" sz="1800" dirty="0">
                <a:latin typeface="Calibri" panose="020F0502020204030204" pitchFamily="34" charset="0"/>
              </a:rPr>
              <a:t>Una vez consentida la resolución que aprueba la transferencia interestatal, la entidad propietaria procederá a efectuar la entrega del predio transferido, debiendo para tal efecto suscribir el acta de entrega recepción correspondiente. Esta acta no será necesaria en los casos de regularización de transferencia. </a:t>
            </a:r>
          </a:p>
        </p:txBody>
      </p:sp>
      <p:sp>
        <p:nvSpPr>
          <p:cNvPr id="4" name="Text Box 5"/>
          <p:cNvSpPr txBox="1">
            <a:spLocks noGrp="1" noChangeArrowheads="1"/>
          </p:cNvSpPr>
          <p:nvPr>
            <p:ph type="title"/>
          </p:nvPr>
        </p:nvSpPr>
        <p:spPr>
          <a:xfrm>
            <a:off x="1043481" y="1547904"/>
            <a:ext cx="6990630" cy="339324"/>
          </a:xfrm>
          <a:solidFill>
            <a:srgbClr val="CC0000"/>
          </a:solidFill>
          <a:ln w="9525">
            <a:solidFill>
              <a:srgbClr val="CC0000"/>
            </a:solidFill>
            <a:miter lim="800000"/>
            <a:headEnd/>
            <a:tailEnd/>
          </a:ln>
          <a:effectLst>
            <a:prstShdw prst="shdw17" dist="17961" dir="2700000">
              <a:schemeClr val="bg2"/>
            </a:prstShdw>
          </a:effectLst>
        </p:spPr>
        <p:txBody>
          <a:bodyPr vert="horz" wrap="square" lIns="68580" tIns="34290" rIns="68580" bIns="34290" numCol="1" rtlCol="0" anchor="ctr" anchorCtr="0" compatLnSpc="1">
            <a:prstTxWarp prst="textNoShape">
              <a:avLst/>
            </a:prstTxWarp>
            <a:spAutoFit/>
          </a:bodyPr>
          <a:lstStyle/>
          <a:p>
            <a:pPr eaLnBrk="1" hangingPunct="1">
              <a:defRPr/>
            </a:pPr>
            <a:r>
              <a:rPr lang="es-PE" altLang="es-PE" sz="1950" b="1" dirty="0">
                <a:solidFill>
                  <a:srgbClr val="FFFFFF"/>
                </a:solidFill>
                <a:latin typeface="Calibri" pitchFamily="34" charset="0"/>
                <a:cs typeface="Arial" panose="020B0604020202020204" pitchFamily="34" charset="0"/>
              </a:rPr>
              <a:t>VI) ACTA DE ENTREGA – RECEPCIÓN DEL PREDIO TRANSFERIDO</a:t>
            </a:r>
          </a:p>
        </p:txBody>
      </p:sp>
      <p:sp>
        <p:nvSpPr>
          <p:cNvPr id="5" name="Text Box 5"/>
          <p:cNvSpPr txBox="1">
            <a:spLocks noChangeArrowheads="1"/>
          </p:cNvSpPr>
          <p:nvPr/>
        </p:nvSpPr>
        <p:spPr bwMode="auto">
          <a:xfrm>
            <a:off x="869371" y="4103672"/>
            <a:ext cx="6990630" cy="339324"/>
          </a:xfrm>
          <a:prstGeom prst="rect">
            <a:avLst/>
          </a:prstGeom>
          <a:solidFill>
            <a:srgbClr val="CC0000"/>
          </a:solidFill>
          <a:ln w="9525">
            <a:solidFill>
              <a:srgbClr val="CC0000"/>
            </a:solidFill>
            <a:miter lim="800000"/>
            <a:headEnd/>
            <a:tailEnd/>
          </a:ln>
          <a:effectLst>
            <a:prstShdw prst="shdw17" dist="17961" dir="2700000">
              <a:schemeClr val="bg2"/>
            </a:prstShdw>
          </a:effectLst>
          <a:extLst/>
        </p:spPr>
        <p:txBody>
          <a:bodyPr vert="horz" wrap="square" lIns="68580" tIns="34290" rIns="68580" bIns="34290" numCol="1" anchor="ctr" anchorCtr="0" compatLnSpc="1">
            <a:prstTxWarp prst="textNoShape">
              <a:avLst/>
            </a:prstTxWarp>
            <a:sp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eaLnBrk="1" hangingPunct="1">
              <a:defRPr/>
            </a:pPr>
            <a:r>
              <a:rPr lang="es-PE" altLang="es-PE" sz="1950" b="1" dirty="0">
                <a:solidFill>
                  <a:srgbClr val="FFFFFF"/>
                </a:solidFill>
                <a:latin typeface="Calibri" pitchFamily="34" charset="0"/>
                <a:cs typeface="Arial" panose="020B0604020202020204" pitchFamily="34" charset="0"/>
              </a:rPr>
              <a:t>VII) INSCRIPCIÓN ANTE </a:t>
            </a:r>
            <a:r>
              <a:rPr lang="es-PE" altLang="es-PE" sz="1950" b="1" dirty="0" err="1">
                <a:solidFill>
                  <a:srgbClr val="FFFFFF"/>
                </a:solidFill>
                <a:latin typeface="Calibri" pitchFamily="34" charset="0"/>
                <a:cs typeface="Arial" panose="020B0604020202020204" pitchFamily="34" charset="0"/>
              </a:rPr>
              <a:t>RRPP</a:t>
            </a:r>
            <a:r>
              <a:rPr lang="es-PE" altLang="es-PE" sz="1950" b="1" dirty="0">
                <a:solidFill>
                  <a:srgbClr val="FFFFFF"/>
                </a:solidFill>
                <a:latin typeface="Calibri" pitchFamily="34" charset="0"/>
                <a:cs typeface="Arial" panose="020B0604020202020204" pitchFamily="34" charset="0"/>
              </a:rPr>
              <a:t> </a:t>
            </a:r>
          </a:p>
        </p:txBody>
      </p:sp>
    </p:spTree>
    <p:extLst>
      <p:ext uri="{BB962C8B-B14F-4D97-AF65-F5344CB8AC3E}">
        <p14:creationId xmlns:p14="http://schemas.microsoft.com/office/powerpoint/2010/main" val="210384517"/>
      </p:ext>
    </p:extLst>
  </p:cSld>
  <p:clrMapOvr>
    <a:masterClrMapping/>
  </p:clrMapOvr>
  <p:transition>
    <p:cover dir="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1363807" y="1168067"/>
            <a:ext cx="6429375" cy="400961"/>
          </a:xfrm>
          <a:prstGeom prst="roundRect">
            <a:avLst/>
          </a:prstGeom>
          <a:solidFill>
            <a:srgbClr val="C00000"/>
          </a:solidFill>
          <a:ln/>
        </p:spPr>
        <p:style>
          <a:lnRef idx="1">
            <a:schemeClr val="accent2"/>
          </a:lnRef>
          <a:fillRef idx="2">
            <a:schemeClr val="accent2"/>
          </a:fillRef>
          <a:effectRef idx="1">
            <a:schemeClr val="accent2"/>
          </a:effectRef>
          <a:fontRef idx="minor">
            <a:schemeClr val="dk1"/>
          </a:fontRef>
        </p:style>
        <p:txBody>
          <a:bodyPr wrap="square" anchor="b">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defRPr/>
            </a:pPr>
            <a:r>
              <a:rPr lang="es-ES" altLang="es-PE" sz="1950" b="1" dirty="0">
                <a:solidFill>
                  <a:srgbClr val="FFFFFF"/>
                </a:solidFill>
                <a:cs typeface="Arial" charset="0"/>
              </a:rPr>
              <a:t>TRANSFERENCIA DE DOMINIO EN VÍA DE REGULARIZACIÓN </a:t>
            </a:r>
          </a:p>
        </p:txBody>
      </p:sp>
      <p:pic>
        <p:nvPicPr>
          <p:cNvPr id="9218" name="Picture 2" descr="http://img.inforegion.pe.s3.amazonaws.com/wp-content/uploads/2013/06/COMISARIA-PNP-YANAJANCA-617x351.jpg"/>
          <p:cNvPicPr>
            <a:picLocks noChangeAspect="1" noChangeArrowheads="1"/>
          </p:cNvPicPr>
          <p:nvPr/>
        </p:nvPicPr>
        <p:blipFill>
          <a:blip r:embed="rId2" cstate="print"/>
          <a:srcRect/>
          <a:stretch>
            <a:fillRect/>
          </a:stretch>
        </p:blipFill>
        <p:spPr bwMode="auto">
          <a:xfrm>
            <a:off x="2844512" y="4103563"/>
            <a:ext cx="2906857" cy="1653658"/>
          </a:xfrm>
          <a:prstGeom prst="rect">
            <a:avLst/>
          </a:prstGeom>
          <a:noFill/>
        </p:spPr>
      </p:pic>
      <p:sp>
        <p:nvSpPr>
          <p:cNvPr id="6" name="1 CuadroTexto"/>
          <p:cNvSpPr txBox="1">
            <a:spLocks noChangeArrowheads="1"/>
          </p:cNvSpPr>
          <p:nvPr/>
        </p:nvSpPr>
        <p:spPr bwMode="auto">
          <a:xfrm>
            <a:off x="420832" y="1707523"/>
            <a:ext cx="8112703" cy="219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None/>
            </a:pPr>
            <a:r>
              <a:rPr lang="es-PE" altLang="es-PE" sz="1800" b="1" dirty="0">
                <a:solidFill>
                  <a:srgbClr val="000000"/>
                </a:solidFill>
                <a:latin typeface="Calibri" pitchFamily="34" charset="0"/>
                <a:cs typeface="Arial" panose="020B0604020202020204" pitchFamily="34" charset="0"/>
              </a:rPr>
              <a:t>Tercera</a:t>
            </a:r>
            <a:r>
              <a:rPr lang="es-ES" sz="1800" b="1" dirty="0">
                <a:latin typeface="Calibri" pitchFamily="34" charset="0"/>
              </a:rPr>
              <a:t> Disposición complementaria Transitoria del Reglamento</a:t>
            </a:r>
          </a:p>
          <a:p>
            <a:pPr algn="just">
              <a:buNone/>
            </a:pPr>
            <a:r>
              <a:rPr lang="es-ES" sz="1800" dirty="0">
                <a:latin typeface="Calibri" pitchFamily="34" charset="0"/>
              </a:rPr>
              <a:t>Tercera.- De la transferencia de predios que sirven de soporte para la prestación de servicios públicos </a:t>
            </a:r>
            <a:endParaRPr lang="es-PE" sz="1800" dirty="0">
              <a:latin typeface="Calibri" pitchFamily="34" charset="0"/>
            </a:endParaRPr>
          </a:p>
          <a:p>
            <a:pPr algn="just">
              <a:buNone/>
            </a:pPr>
            <a:r>
              <a:rPr lang="es-ES" sz="1800" dirty="0">
                <a:latin typeface="Calibri" pitchFamily="34" charset="0"/>
              </a:rPr>
              <a:t>Los predios que estén siendo </a:t>
            </a:r>
            <a:r>
              <a:rPr lang="es-ES" sz="1800" b="1" dirty="0">
                <a:latin typeface="Calibri" pitchFamily="34" charset="0"/>
              </a:rPr>
              <a:t>destinados al uso público o que constituyan parte de una infraestructura para la prestación de un servicio público</a:t>
            </a:r>
            <a:r>
              <a:rPr lang="es-ES" sz="1800" dirty="0">
                <a:latin typeface="Calibri" pitchFamily="34" charset="0"/>
              </a:rPr>
              <a:t>, podrán ser transferidos a título gratuito por la entidad titular o, cuando el bien es de titularidad del Estado, por la SBN, en favor de la entidad responsable de la administración del bien o de la prestación del servicio. </a:t>
            </a:r>
            <a:endParaRPr lang="es-PE" altLang="es-PE" sz="1800" dirty="0">
              <a:solidFill>
                <a:srgbClr val="000000"/>
              </a:solidFill>
              <a:latin typeface="Calibri" pitchFamily="34" charset="0"/>
              <a:cs typeface="Arial" panose="020B0604020202020204" pitchFamily="34" charset="0"/>
            </a:endParaRPr>
          </a:p>
        </p:txBody>
      </p:sp>
    </p:spTree>
    <p:extLst>
      <p:ext uri="{BB962C8B-B14F-4D97-AF65-F5344CB8AC3E}">
        <p14:creationId xmlns:p14="http://schemas.microsoft.com/office/powerpoint/2010/main" val="4202454781"/>
      </p:ext>
    </p:extLst>
  </p:cSld>
  <p:clrMapOvr>
    <a:masterClrMapping/>
  </p:clrMapOvr>
  <p:transition>
    <p:cover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a:spLocks noChangeArrowheads="1"/>
          </p:cNvSpPr>
          <p:nvPr/>
        </p:nvSpPr>
        <p:spPr bwMode="auto">
          <a:xfrm>
            <a:off x="564387" y="1890265"/>
            <a:ext cx="7782111" cy="3270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257175" indent="-257175" algn="just">
              <a:spcBef>
                <a:spcPts val="0"/>
              </a:spcBef>
              <a:buClr>
                <a:srgbClr val="000000"/>
              </a:buClr>
              <a:buSzPct val="80000"/>
              <a:buFont typeface="Wingdings" panose="05000000000000000000" pitchFamily="2" charset="2"/>
              <a:buChar char="§"/>
            </a:pPr>
            <a:r>
              <a:rPr lang="es-PE" altLang="es-PE" sz="1650" dirty="0">
                <a:solidFill>
                  <a:srgbClr val="000000"/>
                </a:solidFill>
                <a:latin typeface="Calibri" pitchFamily="34" charset="0"/>
                <a:cs typeface="Arial" panose="020B0604020202020204" pitchFamily="34" charset="0"/>
              </a:rPr>
              <a:t>Puede ser a título gratuito u oneroso. </a:t>
            </a:r>
          </a:p>
          <a:p>
            <a:pPr marL="257175" indent="-257175" algn="just">
              <a:spcBef>
                <a:spcPts val="0"/>
              </a:spcBef>
              <a:buClr>
                <a:srgbClr val="000000"/>
              </a:buClr>
              <a:buSzPct val="80000"/>
              <a:buFont typeface="Wingdings" panose="05000000000000000000" pitchFamily="2" charset="2"/>
              <a:buChar char="§"/>
            </a:pPr>
            <a:r>
              <a:rPr lang="es-PE" altLang="es-PE" sz="1650" dirty="0">
                <a:solidFill>
                  <a:srgbClr val="000000"/>
                </a:solidFill>
                <a:latin typeface="Calibri" pitchFamily="34" charset="0"/>
                <a:cs typeface="Arial" panose="020B0604020202020204" pitchFamily="34" charset="0"/>
              </a:rPr>
              <a:t>Se aplica a los predios </a:t>
            </a:r>
            <a:r>
              <a:rPr lang="es-ES" sz="1650" dirty="0">
                <a:latin typeface="Calibri" pitchFamily="34" charset="0"/>
              </a:rPr>
              <a:t>destinados al uso público o que constituyan parte de una infraestructura para la prestación de un servicio público, que </a:t>
            </a:r>
            <a:r>
              <a:rPr lang="es-ES" sz="1650" b="1" i="1" u="sng" dirty="0">
                <a:latin typeface="Calibri" pitchFamily="34" charset="0"/>
              </a:rPr>
              <a:t>originariamente</a:t>
            </a:r>
            <a:r>
              <a:rPr lang="es-ES" sz="1650" dirty="0">
                <a:latin typeface="Calibri" pitchFamily="34" charset="0"/>
              </a:rPr>
              <a:t> fueron de dominio privado estatal. </a:t>
            </a:r>
          </a:p>
          <a:p>
            <a:pPr marL="257175" indent="-257175" algn="just">
              <a:spcBef>
                <a:spcPts val="0"/>
              </a:spcBef>
              <a:buClr>
                <a:srgbClr val="000000"/>
              </a:buClr>
              <a:buSzPct val="80000"/>
              <a:buFont typeface="Wingdings" panose="05000000000000000000" pitchFamily="2" charset="2"/>
              <a:buChar char="§"/>
            </a:pPr>
            <a:r>
              <a:rPr lang="es-ES" altLang="es-PE" sz="1650" dirty="0">
                <a:solidFill>
                  <a:srgbClr val="000000"/>
                </a:solidFill>
                <a:latin typeface="Calibri" pitchFamily="34" charset="0"/>
                <a:cs typeface="Arial" panose="020B0604020202020204" pitchFamily="34" charset="0"/>
              </a:rPr>
              <a:t>Es un mecanismo </a:t>
            </a:r>
            <a:r>
              <a:rPr lang="es-ES" altLang="es-PE" sz="1650" b="1" dirty="0">
                <a:solidFill>
                  <a:srgbClr val="000000"/>
                </a:solidFill>
                <a:latin typeface="Calibri" pitchFamily="34" charset="0"/>
                <a:cs typeface="Arial" panose="020B0604020202020204" pitchFamily="34" charset="0"/>
              </a:rPr>
              <a:t>excepcional</a:t>
            </a:r>
            <a:r>
              <a:rPr lang="es-ES" altLang="es-PE" sz="1650" dirty="0">
                <a:solidFill>
                  <a:srgbClr val="000000"/>
                </a:solidFill>
                <a:latin typeface="Calibri" pitchFamily="34" charset="0"/>
                <a:cs typeface="Arial" panose="020B0604020202020204" pitchFamily="34" charset="0"/>
              </a:rPr>
              <a:t> y </a:t>
            </a:r>
            <a:r>
              <a:rPr lang="es-ES" altLang="es-PE" sz="1650" b="1" dirty="0">
                <a:solidFill>
                  <a:srgbClr val="000000"/>
                </a:solidFill>
                <a:latin typeface="Calibri" pitchFamily="34" charset="0"/>
                <a:cs typeface="Arial" panose="020B0604020202020204" pitchFamily="34" charset="0"/>
              </a:rPr>
              <a:t>residual</a:t>
            </a:r>
            <a:r>
              <a:rPr lang="es-ES" altLang="es-PE" sz="1650" dirty="0">
                <a:solidFill>
                  <a:srgbClr val="000000"/>
                </a:solidFill>
                <a:latin typeface="Calibri" pitchFamily="34" charset="0"/>
                <a:cs typeface="Arial" panose="020B0604020202020204" pitchFamily="34" charset="0"/>
              </a:rPr>
              <a:t>, siendo pertinente únicamente en los casos en los que no fuese aplicable otras figuras legales, tales como la regularización de afectación en uso o la reasignación (ejemplo: con el fin de realizar acumulaciones).</a:t>
            </a:r>
            <a:endParaRPr lang="es-PE" altLang="es-PE" sz="1650" dirty="0">
              <a:solidFill>
                <a:srgbClr val="000000"/>
              </a:solidFill>
              <a:latin typeface="Calibri" pitchFamily="34" charset="0"/>
              <a:cs typeface="Arial" panose="020B0604020202020204" pitchFamily="34" charset="0"/>
            </a:endParaRPr>
          </a:p>
          <a:p>
            <a:pPr marL="257175" indent="-257175" algn="just">
              <a:spcBef>
                <a:spcPts val="0"/>
              </a:spcBef>
              <a:buClr>
                <a:srgbClr val="000000"/>
              </a:buClr>
              <a:buSzPct val="80000"/>
              <a:buFont typeface="Wingdings" panose="05000000000000000000" pitchFamily="2" charset="2"/>
              <a:buChar char="§"/>
            </a:pPr>
            <a:r>
              <a:rPr lang="es-PE" altLang="es-PE" sz="1650" dirty="0">
                <a:solidFill>
                  <a:srgbClr val="000000"/>
                </a:solidFill>
                <a:latin typeface="Calibri" pitchFamily="34" charset="0"/>
                <a:cs typeface="Arial" panose="020B0604020202020204" pitchFamily="34" charset="0"/>
              </a:rPr>
              <a:t>En caso sea el predio sea de propiedad del Estado, es competente para aprobarla la </a:t>
            </a:r>
            <a:r>
              <a:rPr lang="es-PE" altLang="es-PE" sz="1650" b="1" dirty="0">
                <a:solidFill>
                  <a:srgbClr val="000000"/>
                </a:solidFill>
                <a:latin typeface="Calibri" pitchFamily="34" charset="0"/>
                <a:cs typeface="Arial" panose="020B0604020202020204" pitchFamily="34" charset="0"/>
              </a:rPr>
              <a:t>SBN</a:t>
            </a:r>
            <a:r>
              <a:rPr lang="es-PE" altLang="es-PE" sz="1650" dirty="0">
                <a:solidFill>
                  <a:srgbClr val="000000"/>
                </a:solidFill>
                <a:latin typeface="Calibri" pitchFamily="34" charset="0"/>
                <a:cs typeface="Arial" panose="020B0604020202020204" pitchFamily="34" charset="0"/>
              </a:rPr>
              <a:t>. En caso sea el predio sea de propiedad de una entidad, es competente para aprobarla la propia </a:t>
            </a:r>
            <a:r>
              <a:rPr lang="es-PE" altLang="es-PE" sz="1650" b="1" dirty="0">
                <a:solidFill>
                  <a:srgbClr val="000000"/>
                </a:solidFill>
                <a:latin typeface="Calibri" pitchFamily="34" charset="0"/>
                <a:cs typeface="Arial" panose="020B0604020202020204" pitchFamily="34" charset="0"/>
              </a:rPr>
              <a:t>entidad.</a:t>
            </a:r>
          </a:p>
          <a:p>
            <a:pPr marL="257175" indent="-257175" algn="just">
              <a:spcBef>
                <a:spcPts val="0"/>
              </a:spcBef>
              <a:buClr>
                <a:srgbClr val="000000"/>
              </a:buClr>
              <a:buSzPct val="80000"/>
              <a:buFont typeface="Wingdings" panose="05000000000000000000" pitchFamily="2" charset="2"/>
              <a:buChar char="§"/>
            </a:pPr>
            <a:r>
              <a:rPr lang="es-PE" altLang="es-PE" sz="1650" dirty="0">
                <a:solidFill>
                  <a:srgbClr val="000000"/>
                </a:solidFill>
                <a:latin typeface="Calibri" pitchFamily="34" charset="0"/>
                <a:cs typeface="Arial" panose="020B0604020202020204" pitchFamily="34" charset="0"/>
              </a:rPr>
              <a:t>En el caso que el solicitante sea un afectatario debe acreditar que cumplió la finalidad. </a:t>
            </a:r>
          </a:p>
          <a:p>
            <a:pPr marL="257175" indent="-257175" algn="just">
              <a:spcBef>
                <a:spcPts val="0"/>
              </a:spcBef>
              <a:buClr>
                <a:srgbClr val="000000"/>
              </a:buClr>
              <a:buSzPct val="80000"/>
              <a:buFont typeface="Wingdings" panose="05000000000000000000" pitchFamily="2" charset="2"/>
              <a:buChar char="§"/>
            </a:pPr>
            <a:r>
              <a:rPr lang="es-PE" altLang="es-PE" sz="1650" dirty="0">
                <a:solidFill>
                  <a:srgbClr val="000000"/>
                </a:solidFill>
                <a:latin typeface="Calibri" pitchFamily="34" charset="0"/>
                <a:cs typeface="Arial" panose="020B0604020202020204" pitchFamily="34" charset="0"/>
              </a:rPr>
              <a:t>Se podrá exigir los requisitos que a su criterio resulten pertinentes y que se señalan en el numeral 7.1 de la Directiva. </a:t>
            </a:r>
          </a:p>
          <a:p>
            <a:pPr algn="just">
              <a:spcBef>
                <a:spcPts val="0"/>
              </a:spcBef>
              <a:buClr>
                <a:srgbClr val="000000"/>
              </a:buClr>
              <a:buSzPct val="80000"/>
              <a:buFont typeface="Arial" pitchFamily="34" charset="0"/>
              <a:buChar char="•"/>
            </a:pPr>
            <a:endParaRPr lang="es-PE" altLang="es-PE" sz="1500" dirty="0">
              <a:solidFill>
                <a:srgbClr val="000000"/>
              </a:solidFill>
              <a:latin typeface="Calibri" pitchFamily="34" charset="0"/>
              <a:cs typeface="Arial" panose="020B0604020202020204" pitchFamily="34" charset="0"/>
            </a:endParaRPr>
          </a:p>
        </p:txBody>
      </p:sp>
      <p:sp>
        <p:nvSpPr>
          <p:cNvPr id="3" name="Rectangle 4"/>
          <p:cNvSpPr>
            <a:spLocks noChangeArrowheads="1"/>
          </p:cNvSpPr>
          <p:nvPr/>
        </p:nvSpPr>
        <p:spPr bwMode="auto">
          <a:xfrm>
            <a:off x="1540792" y="839805"/>
            <a:ext cx="6265718" cy="699766"/>
          </a:xfrm>
          <a:prstGeom prst="roundRect">
            <a:avLst/>
          </a:prstGeom>
          <a:solidFill>
            <a:srgbClr val="C00000"/>
          </a:solidFill>
          <a:ln/>
        </p:spPr>
        <p:style>
          <a:lnRef idx="1">
            <a:schemeClr val="accent2"/>
          </a:lnRef>
          <a:fillRef idx="2">
            <a:schemeClr val="accent2"/>
          </a:fillRef>
          <a:effectRef idx="1">
            <a:schemeClr val="accent2"/>
          </a:effectRef>
          <a:fontRef idx="minor">
            <a:schemeClr val="dk1"/>
          </a:fontRef>
        </p:style>
        <p:txBody>
          <a:bodyPr wrap="square" anchor="b">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defRPr/>
            </a:pPr>
            <a:r>
              <a:rPr lang="es-ES" altLang="es-PE" sz="1950" b="1" dirty="0">
                <a:solidFill>
                  <a:srgbClr val="FFFFFF"/>
                </a:solidFill>
                <a:cs typeface="Arial" charset="0"/>
              </a:rPr>
              <a:t>TRANSFERENCIA DE DOMINIO EN VÍA DE REGULARIZACIÓN </a:t>
            </a:r>
          </a:p>
        </p:txBody>
      </p:sp>
    </p:spTree>
    <p:extLst>
      <p:ext uri="{BB962C8B-B14F-4D97-AF65-F5344CB8AC3E}">
        <p14:creationId xmlns:p14="http://schemas.microsoft.com/office/powerpoint/2010/main" val="1997646628"/>
      </p:ext>
    </p:extLst>
  </p:cSld>
  <p:clrMapOvr>
    <a:masterClrMapping/>
  </p:clrMapOvr>
  <p:transition>
    <p:cover dir="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55889" y="1861808"/>
            <a:ext cx="8229600" cy="2353498"/>
          </a:xfrm>
        </p:spPr>
        <p:txBody>
          <a:bodyPr/>
          <a:lstStyle/>
          <a:p>
            <a:pPr marL="0" indent="0" algn="just">
              <a:buNone/>
            </a:pPr>
            <a:r>
              <a:rPr lang="es-PE" sz="1650" b="1" dirty="0">
                <a:latin typeface="Calibri" panose="020F0502020204030204" pitchFamily="34" charset="0"/>
              </a:rPr>
              <a:t>REQUISITOS: </a:t>
            </a:r>
          </a:p>
          <a:p>
            <a:pPr algn="just">
              <a:buFont typeface="Wingdings" panose="05000000000000000000" pitchFamily="2" charset="2"/>
              <a:buChar char="§"/>
            </a:pPr>
            <a:r>
              <a:rPr lang="es-PE" sz="1650" dirty="0">
                <a:latin typeface="Calibri" panose="020F0502020204030204" pitchFamily="34" charset="0"/>
              </a:rPr>
              <a:t>Solicitud suscrita por funcionario competente, conteniendo los siguientes requisitos: </a:t>
            </a:r>
          </a:p>
          <a:p>
            <a:pPr lvl="1" algn="just">
              <a:buFont typeface="Wingdings" panose="05000000000000000000" pitchFamily="2" charset="2"/>
              <a:buChar char="§"/>
            </a:pPr>
            <a:r>
              <a:rPr lang="es-PE" sz="1650" dirty="0">
                <a:latin typeface="Calibri" panose="020F0502020204030204" pitchFamily="34" charset="0"/>
              </a:rPr>
              <a:t>Solicitud de transferencia predial presentada</a:t>
            </a:r>
          </a:p>
          <a:p>
            <a:pPr lvl="1" algn="just">
              <a:buFont typeface="Wingdings" panose="05000000000000000000" pitchFamily="2" charset="2"/>
              <a:buChar char="§"/>
            </a:pPr>
            <a:r>
              <a:rPr lang="es-PE" sz="1650" dirty="0">
                <a:latin typeface="Calibri" panose="020F0502020204030204" pitchFamily="34" charset="0"/>
              </a:rPr>
              <a:t>Informe técnico legal de la entidad propietaria conteniendo el sustento y la opinión para la transferencia. </a:t>
            </a:r>
          </a:p>
          <a:p>
            <a:pPr lvl="1" algn="just">
              <a:buFont typeface="Wingdings" panose="05000000000000000000" pitchFamily="2" charset="2"/>
              <a:buChar char="§"/>
            </a:pPr>
            <a:r>
              <a:rPr lang="es-PE" sz="1650" dirty="0">
                <a:latin typeface="Calibri" panose="020F0502020204030204" pitchFamily="34" charset="0"/>
              </a:rPr>
              <a:t>Adicionalmente y de acuerdo al tipo de transferencia se deberá acompañar la documentación detallada en el numeral 7.1 de la Directiva N° 005-2013/SBN</a:t>
            </a:r>
          </a:p>
        </p:txBody>
      </p:sp>
      <p:sp>
        <p:nvSpPr>
          <p:cNvPr id="4" name="Text Box 5"/>
          <p:cNvSpPr txBox="1">
            <a:spLocks noChangeArrowheads="1"/>
          </p:cNvSpPr>
          <p:nvPr/>
        </p:nvSpPr>
        <p:spPr bwMode="auto">
          <a:xfrm>
            <a:off x="2908156" y="1296883"/>
            <a:ext cx="3327689" cy="369332"/>
          </a:xfrm>
          <a:prstGeom prst="rect">
            <a:avLst/>
          </a:prstGeom>
          <a:solidFill>
            <a:srgbClr val="CC0000"/>
          </a:solidFill>
          <a:ln w="9525">
            <a:solidFill>
              <a:srgbClr val="CC0000"/>
            </a:solidFill>
            <a:miter lim="800000"/>
            <a:headEnd/>
            <a:tailEnd/>
          </a:ln>
          <a:effectLst>
            <a:prstShdw prst="shdw17" dist="17961" dir="2700000">
              <a:schemeClr val="bg2"/>
            </a:prstShdw>
          </a:effectLst>
          <a:extLst/>
        </p:spPr>
        <p:txBody>
          <a:bodyPr vert="horz" wrap="square" lIns="68580" tIns="34290" rIns="68580" bIns="34290" numCol="1" anchor="ctr" anchorCtr="0" compatLnSpc="1">
            <a:prstTxWarp prst="textNoShape">
              <a:avLst/>
            </a:prstTxWarp>
            <a:spAutoFit/>
          </a:bodyPr>
          <a:lstStyle/>
          <a:p>
            <a:pPr algn="ctr" defTabSz="685800">
              <a:lnSpc>
                <a:spcPct val="100000"/>
              </a:lnSpc>
              <a:buClrTx/>
              <a:buSzTx/>
              <a:defRPr/>
            </a:pPr>
            <a:r>
              <a:rPr lang="es-PE" altLang="es-PE" sz="1950" b="1" dirty="0">
                <a:solidFill>
                  <a:srgbClr val="FFFFFF"/>
                </a:solidFill>
                <a:latin typeface="Calibri" pitchFamily="34" charset="0"/>
                <a:ea typeface="+mj-ea"/>
                <a:cs typeface="Arial" panose="020B0604020202020204" pitchFamily="34" charset="0"/>
              </a:rPr>
              <a:t>OPINIÓN TÉCNICA DE LA SBN</a:t>
            </a:r>
          </a:p>
        </p:txBody>
      </p:sp>
      <p:pic>
        <p:nvPicPr>
          <p:cNvPr id="3074" name="Picture 2" descr="http://s03.s3c.es/imag/_v0/225x250/1/e/a/contrato-firm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0832" y="966355"/>
            <a:ext cx="1066107" cy="1184564"/>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2"/>
          <p:cNvSpPr>
            <a:spLocks noChangeArrowheads="1"/>
          </p:cNvSpPr>
          <p:nvPr/>
        </p:nvSpPr>
        <p:spPr bwMode="auto">
          <a:xfrm>
            <a:off x="696192" y="4410899"/>
            <a:ext cx="8060747" cy="93102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defTabSz="685800" eaLnBrk="0" hangingPunct="0">
              <a:lnSpc>
                <a:spcPct val="100000"/>
              </a:lnSpc>
              <a:buClrTx/>
              <a:buSzTx/>
            </a:pPr>
            <a:r>
              <a:rPr lang="es-ES_tradnl" altLang="es-PE" sz="1400" b="1" dirty="0">
                <a:solidFill>
                  <a:schemeClr val="tx1"/>
                </a:solidFill>
                <a:ea typeface="Lucida Sans Unicode" panose="020B0602030504020204" pitchFamily="34" charset="0"/>
                <a:cs typeface="Arial" panose="020B0604020202020204" pitchFamily="34" charset="0"/>
              </a:rPr>
              <a:t>El pronunciamiento de la Superintendencia se encuentra referido al cumplimiento de los requisitos que exige el procedimiento transferencia predial interestatal a título gratuito, siendo de exclusiva responsabilidad de la entidad pública que propone el citado procedimiento y la veracidad de la documentación remitida.</a:t>
            </a:r>
            <a:r>
              <a:rPr lang="es-PE" altLang="es-PE" sz="1400" dirty="0">
                <a:solidFill>
                  <a:schemeClr val="tx1"/>
                </a:solidFill>
              </a:rPr>
              <a:t> </a:t>
            </a:r>
          </a:p>
        </p:txBody>
      </p:sp>
    </p:spTree>
    <p:extLst>
      <p:ext uri="{BB962C8B-B14F-4D97-AF65-F5344CB8AC3E}">
        <p14:creationId xmlns:p14="http://schemas.microsoft.com/office/powerpoint/2010/main" val="2744646822"/>
      </p:ext>
    </p:extLst>
  </p:cSld>
  <p:clrMapOvr>
    <a:masterClrMapping/>
  </p:clrMapOvr>
  <p:transition>
    <p:cover dir="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985963" y="2707481"/>
            <a:ext cx="5143500" cy="1028700"/>
          </a:xfrm>
          <a:prstGeom prst="rect">
            <a:avLst/>
          </a:prstGeom>
          <a:solidFill>
            <a:srgbClr val="FF0000"/>
          </a:solidFill>
          <a:ln w="9525">
            <a:noFill/>
            <a:round/>
            <a:headEnd/>
            <a:tailEnd/>
          </a:ln>
        </p:spPr>
        <p:txBody>
          <a:bodyPr wrap="none" anchor="ctr"/>
          <a:lstStyle/>
          <a:p>
            <a:pPr defTabSz="252710">
              <a:defRPr/>
            </a:pPr>
            <a:endParaRPr lang="es-ES" sz="1800">
              <a:ln>
                <a:solidFill>
                  <a:srgbClr val="FF0000"/>
                </a:solidFill>
              </a:ln>
              <a:solidFill>
                <a:srgbClr val="FFFFFF"/>
              </a:solidFill>
            </a:endParaRPr>
          </a:p>
        </p:txBody>
      </p:sp>
      <p:sp>
        <p:nvSpPr>
          <p:cNvPr id="5" name="Text Box 7"/>
          <p:cNvSpPr txBox="1">
            <a:spLocks noChangeArrowheads="1"/>
          </p:cNvSpPr>
          <p:nvPr/>
        </p:nvSpPr>
        <p:spPr bwMode="auto">
          <a:xfrm>
            <a:off x="2092227" y="2972694"/>
            <a:ext cx="4875610" cy="427113"/>
          </a:xfrm>
          <a:prstGeom prst="rect">
            <a:avLst/>
          </a:prstGeom>
          <a:noFill/>
          <a:ln w="9525">
            <a:noFill/>
            <a:round/>
            <a:headEnd/>
            <a:tailEnd/>
          </a:ln>
        </p:spPr>
        <p:txBody>
          <a:bodyPr lIns="50625" tIns="26325" rIns="50625" bIns="26325">
            <a:spAutoFit/>
          </a:bodyPr>
          <a:lstStyle/>
          <a:p>
            <a:pPr defTabSz="252710">
              <a:spcBef>
                <a:spcPts val="2321"/>
              </a:spcBef>
              <a:buClr>
                <a:srgbClr val="FFFFFF"/>
              </a:buClr>
              <a:tabLst>
                <a:tab pos="0" algn="l"/>
                <a:tab pos="251817" algn="l"/>
                <a:tab pos="504528" algn="l"/>
                <a:tab pos="757238" algn="l"/>
                <a:tab pos="1009948" algn="l"/>
                <a:tab pos="1262658" algn="l"/>
                <a:tab pos="1515368" algn="l"/>
                <a:tab pos="1768079" algn="l"/>
                <a:tab pos="2020789" algn="l"/>
                <a:tab pos="2273498" algn="l"/>
                <a:tab pos="2526209" algn="l"/>
                <a:tab pos="2778919" algn="l"/>
                <a:tab pos="3031629" algn="l"/>
                <a:tab pos="3284339" algn="l"/>
                <a:tab pos="3537050" algn="l"/>
                <a:tab pos="3789760" algn="l"/>
                <a:tab pos="4042470" algn="l"/>
                <a:tab pos="4295180" algn="l"/>
                <a:tab pos="4547891" algn="l"/>
                <a:tab pos="4800600" algn="l"/>
                <a:tab pos="5053310" algn="l"/>
              </a:tabLst>
              <a:defRPr/>
            </a:pPr>
            <a:r>
              <a:rPr lang="en-GB" sz="2700" dirty="0">
                <a:solidFill>
                  <a:srgbClr val="FFFFFF"/>
                </a:solidFill>
                <a:effectLst>
                  <a:outerShdw blurRad="38100" dist="38100" dir="2700000" algn="tl">
                    <a:srgbClr val="000000">
                      <a:alpha val="43137"/>
                    </a:srgbClr>
                  </a:outerShdw>
                </a:effectLst>
                <a:latin typeface="Arial Black" pitchFamily="34" charset="0"/>
              </a:rPr>
              <a:t>Gracias por </a:t>
            </a:r>
            <a:r>
              <a:rPr lang="en-GB" sz="2700" dirty="0" err="1">
                <a:solidFill>
                  <a:srgbClr val="FFFFFF"/>
                </a:solidFill>
                <a:effectLst>
                  <a:outerShdw blurRad="38100" dist="38100" dir="2700000" algn="tl">
                    <a:srgbClr val="000000">
                      <a:alpha val="43137"/>
                    </a:srgbClr>
                  </a:outerShdw>
                </a:effectLst>
                <a:latin typeface="Arial Black" pitchFamily="34" charset="0"/>
              </a:rPr>
              <a:t>su</a:t>
            </a:r>
            <a:r>
              <a:rPr lang="en-GB" sz="2700" dirty="0">
                <a:solidFill>
                  <a:srgbClr val="FFFFFF"/>
                </a:solidFill>
                <a:effectLst>
                  <a:outerShdw blurRad="38100" dist="38100" dir="2700000" algn="tl">
                    <a:srgbClr val="000000">
                      <a:alpha val="43137"/>
                    </a:srgbClr>
                  </a:outerShdw>
                </a:effectLst>
                <a:latin typeface="Arial Black" pitchFamily="34" charset="0"/>
              </a:rPr>
              <a:t> </a:t>
            </a:r>
            <a:r>
              <a:rPr lang="en-GB" sz="2700" dirty="0" err="1">
                <a:solidFill>
                  <a:srgbClr val="FFFFFF"/>
                </a:solidFill>
                <a:effectLst>
                  <a:outerShdw blurRad="38100" dist="38100" dir="2700000" algn="tl">
                    <a:srgbClr val="000000">
                      <a:alpha val="43137"/>
                    </a:srgbClr>
                  </a:outerShdw>
                </a:effectLst>
                <a:latin typeface="Arial Black" pitchFamily="34" charset="0"/>
              </a:rPr>
              <a:t>atención</a:t>
            </a:r>
            <a:endParaRPr lang="en-GB" sz="2700" dirty="0">
              <a:solidFill>
                <a:srgbClr val="FFFFFF"/>
              </a:solidFill>
              <a:effectLst>
                <a:outerShdw blurRad="38100" dist="38100" dir="2700000" algn="tl">
                  <a:srgbClr val="000000">
                    <a:alpha val="43137"/>
                  </a:srgbClr>
                </a:outerShdw>
              </a:effectLst>
              <a:latin typeface="Arial Black" pitchFamily="34" charset="0"/>
            </a:endParaRPr>
          </a:p>
        </p:txBody>
      </p:sp>
      <p:pic>
        <p:nvPicPr>
          <p:cNvPr id="78853" name="Picture 3" descr="blul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5963" y="3736181"/>
            <a:ext cx="5143500" cy="8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854" name="Picture 4" descr="blul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5963" y="2624570"/>
            <a:ext cx="5143500" cy="8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43193717"/>
      </p:ext>
    </p:extLst>
  </p:cSld>
  <p:clrMapOvr>
    <a:masterClrMapping/>
  </p:clrMapOvr>
  <p:transition>
    <p:cover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2 Rectángulo"/>
          <p:cNvSpPr>
            <a:spLocks noChangeArrowheads="1"/>
          </p:cNvSpPr>
          <p:nvPr/>
        </p:nvSpPr>
        <p:spPr bwMode="auto">
          <a:xfrm>
            <a:off x="873795" y="2367153"/>
            <a:ext cx="7012905" cy="1269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0" fontAlgn="base" hangingPunct="0">
              <a:lnSpc>
                <a:spcPct val="150000"/>
              </a:lnSpc>
              <a:spcBef>
                <a:spcPct val="0"/>
              </a:spcBef>
              <a:spcAft>
                <a:spcPct val="0"/>
              </a:spcAft>
              <a:buFontTx/>
              <a:buNone/>
            </a:pPr>
            <a:r>
              <a:rPr lang="es-PE" altLang="es-PE" sz="1650" dirty="0">
                <a:solidFill>
                  <a:srgbClr val="000000"/>
                </a:solidFill>
                <a:cs typeface="Arial" panose="020B0604020202020204" pitchFamily="34" charset="0"/>
              </a:rPr>
              <a:t>Es  la  </a:t>
            </a:r>
            <a:r>
              <a:rPr lang="es-PE" altLang="es-PE" sz="1650" b="1" dirty="0">
                <a:solidFill>
                  <a:srgbClr val="000000"/>
                </a:solidFill>
                <a:cs typeface="Arial" panose="020B0604020202020204" pitchFamily="34" charset="0"/>
              </a:rPr>
              <a:t>traslación de dominio </a:t>
            </a:r>
            <a:r>
              <a:rPr lang="es-PE" altLang="es-PE" sz="1650" dirty="0">
                <a:solidFill>
                  <a:srgbClr val="000000"/>
                </a:solidFill>
                <a:cs typeface="Arial" panose="020B0604020202020204" pitchFamily="34" charset="0"/>
              </a:rPr>
              <a:t>a título gratuito u oneroso de </a:t>
            </a:r>
            <a:r>
              <a:rPr lang="es-PE" altLang="es-PE" sz="1650" b="1" dirty="0">
                <a:solidFill>
                  <a:srgbClr val="000000"/>
                </a:solidFill>
                <a:cs typeface="Arial" panose="020B0604020202020204" pitchFamily="34" charset="0"/>
              </a:rPr>
              <a:t>predios estatales de dominio privado</a:t>
            </a:r>
            <a:r>
              <a:rPr lang="es-PE" altLang="es-PE" sz="1650" dirty="0">
                <a:solidFill>
                  <a:srgbClr val="000000"/>
                </a:solidFill>
                <a:cs typeface="Arial" panose="020B0604020202020204" pitchFamily="34" charset="0"/>
              </a:rPr>
              <a:t>,  que se realiza </a:t>
            </a:r>
            <a:r>
              <a:rPr lang="es-PE" altLang="es-PE" sz="1650" b="1" dirty="0">
                <a:solidFill>
                  <a:srgbClr val="000000"/>
                </a:solidFill>
                <a:cs typeface="Arial" panose="020B0604020202020204" pitchFamily="34" charset="0"/>
              </a:rPr>
              <a:t>entre entidades </a:t>
            </a:r>
            <a:r>
              <a:rPr lang="es-PE" altLang="es-PE" sz="1650" dirty="0">
                <a:solidFill>
                  <a:srgbClr val="000000"/>
                </a:solidFill>
                <a:cs typeface="Arial" panose="020B0604020202020204" pitchFamily="34" charset="0"/>
              </a:rPr>
              <a:t>que conforman el Sistema Nacional de Bienes Estatales</a:t>
            </a:r>
            <a:r>
              <a:rPr lang="es-PE" altLang="es-PE" sz="1800" dirty="0">
                <a:solidFill>
                  <a:srgbClr val="000000"/>
                </a:solidFill>
                <a:cs typeface="Arial" panose="020B0604020202020204" pitchFamily="34" charset="0"/>
              </a:rPr>
              <a:t>.</a:t>
            </a:r>
          </a:p>
        </p:txBody>
      </p:sp>
      <p:sp>
        <p:nvSpPr>
          <p:cNvPr id="6" name="5 Rectángulo redondeado"/>
          <p:cNvSpPr/>
          <p:nvPr/>
        </p:nvSpPr>
        <p:spPr>
          <a:xfrm>
            <a:off x="2070184" y="4182011"/>
            <a:ext cx="4620125" cy="712107"/>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buClr>
                <a:srgbClr val="000000"/>
              </a:buClr>
              <a:defRPr/>
            </a:pPr>
            <a:r>
              <a:rPr lang="es-PE" altLang="es-PE" sz="1800" dirty="0">
                <a:latin typeface="+mj-lt"/>
              </a:rPr>
              <a:t>Artículo 62° del Reglamento de la Ley N° 29151. Resolución N° 067-2013/SBN modificada por la Resolución N° 086-2016/SBN </a:t>
            </a:r>
          </a:p>
        </p:txBody>
      </p:sp>
      <p:sp>
        <p:nvSpPr>
          <p:cNvPr id="7" name="Rectangle 4"/>
          <p:cNvSpPr>
            <a:spLocks noChangeArrowheads="1"/>
          </p:cNvSpPr>
          <p:nvPr/>
        </p:nvSpPr>
        <p:spPr bwMode="auto">
          <a:xfrm>
            <a:off x="2070185" y="1255056"/>
            <a:ext cx="4620125" cy="632481"/>
          </a:xfrm>
          <a:prstGeom prst="rect">
            <a:avLst/>
          </a:prstGeom>
          <a:solidFill>
            <a:srgbClr val="CC0000"/>
          </a:solidFill>
          <a:ln w="9525">
            <a:solidFill>
              <a:srgbClr val="CC0000"/>
            </a:solidFill>
            <a:miter lim="800000"/>
            <a:headEnd/>
            <a:tailEnd/>
          </a:ln>
          <a:effectLst>
            <a:prstShdw prst="shdw17" dist="17961" dir="2700000">
              <a:schemeClr val="bg2"/>
            </a:prstShdw>
          </a:effec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FontTx/>
              <a:buNone/>
            </a:pPr>
            <a:r>
              <a:rPr lang="es-PE" altLang="es-PE" sz="1950" b="1" dirty="0">
                <a:solidFill>
                  <a:srgbClr val="FFFFFF"/>
                </a:solidFill>
                <a:latin typeface="Calibri" pitchFamily="34" charset="0"/>
                <a:cs typeface="Arial" panose="020B0604020202020204" pitchFamily="34" charset="0"/>
              </a:rPr>
              <a:t>TRANSFERENCIA DE DOMINIO EN EL ESTADO</a:t>
            </a:r>
            <a:endParaRPr lang="es-ES" altLang="es-PE" sz="1950" b="1" dirty="0">
              <a:solidFill>
                <a:srgbClr val="FFFFFF"/>
              </a:solidFill>
              <a:latin typeface="Calibri" pitchFamily="34" charset="0"/>
              <a:cs typeface="Arial" panose="020B0604020202020204" pitchFamily="34" charset="0"/>
            </a:endParaRPr>
          </a:p>
        </p:txBody>
      </p:sp>
    </p:spTree>
    <p:extLst>
      <p:ext uri="{BB962C8B-B14F-4D97-AF65-F5344CB8AC3E}">
        <p14:creationId xmlns:p14="http://schemas.microsoft.com/office/powerpoint/2010/main" val="2344010632"/>
      </p:ext>
    </p:extLst>
  </p:cSld>
  <p:clrMapOvr>
    <a:masterClrMapping/>
  </p:clrMapOvr>
  <p:transition spd="med">
    <p:cover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5"/>
          <p:cNvSpPr txBox="1">
            <a:spLocks noChangeArrowheads="1"/>
          </p:cNvSpPr>
          <p:nvPr/>
        </p:nvSpPr>
        <p:spPr bwMode="auto">
          <a:xfrm>
            <a:off x="2600219" y="1186746"/>
            <a:ext cx="3591426" cy="362407"/>
          </a:xfrm>
          <a:prstGeom prst="rect">
            <a:avLst/>
          </a:prstGeom>
          <a:solidFill>
            <a:srgbClr val="C00000"/>
          </a:solidFill>
          <a:ln>
            <a:headEnd/>
            <a:tailEnd/>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fontAlgn="auto">
              <a:spcBef>
                <a:spcPts val="0"/>
              </a:spcBef>
              <a:spcAft>
                <a:spcPts val="0"/>
              </a:spcAft>
              <a:defRPr/>
            </a:pPr>
            <a:r>
              <a:rPr lang="es-PE" sz="1950" b="1" dirty="0">
                <a:solidFill>
                  <a:prstClr val="white"/>
                </a:solidFill>
                <a:latin typeface="Calibri" pitchFamily="34" charset="0"/>
              </a:rPr>
              <a:t>COMPETENCIAS</a:t>
            </a:r>
          </a:p>
        </p:txBody>
      </p:sp>
      <p:graphicFrame>
        <p:nvGraphicFramePr>
          <p:cNvPr id="9" name="8 Tabla"/>
          <p:cNvGraphicFramePr>
            <a:graphicFrameLocks noGrp="1"/>
          </p:cNvGraphicFramePr>
          <p:nvPr>
            <p:extLst/>
          </p:nvPr>
        </p:nvGraphicFramePr>
        <p:xfrm>
          <a:off x="971551" y="1678036"/>
          <a:ext cx="7416824" cy="3231628"/>
        </p:xfrm>
        <a:graphic>
          <a:graphicData uri="http://schemas.openxmlformats.org/drawingml/2006/table">
            <a:tbl>
              <a:tblPr/>
              <a:tblGrid>
                <a:gridCol w="2880320"/>
                <a:gridCol w="4536504"/>
              </a:tblGrid>
              <a:tr h="525521">
                <a:tc>
                  <a:txBody>
                    <a:bodyPr/>
                    <a:lstStyle/>
                    <a:p>
                      <a:pPr algn="ctr" rtl="0" fontAlgn="ctr"/>
                      <a:r>
                        <a:rPr lang="es-PE" sz="1400" b="1" i="0" u="none" strike="noStrike" dirty="0">
                          <a:solidFill>
                            <a:srgbClr val="000000"/>
                          </a:solidFill>
                          <a:latin typeface="Calibri" pitchFamily="34" charset="0"/>
                        </a:rPr>
                        <a:t>PROPIETARIO</a:t>
                      </a:r>
                    </a:p>
                  </a:txBody>
                  <a:tcPr marL="7869" marR="7869" marT="5902"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rtl="0" fontAlgn="ctr"/>
                      <a:r>
                        <a:rPr lang="es-PE" sz="1400" b="1" i="0" u="none" strike="noStrike" dirty="0" smtClean="0">
                          <a:solidFill>
                            <a:srgbClr val="000000"/>
                          </a:solidFill>
                          <a:latin typeface="Calibri" pitchFamily="34" charset="0"/>
                        </a:rPr>
                        <a:t>INSTRUCCIÓN DEL PROCEDIMIENTO Y APROBACIÓN</a:t>
                      </a:r>
                      <a:r>
                        <a:rPr lang="es-PE" sz="1400" b="1" i="0" u="none" strike="noStrike" baseline="0" dirty="0" smtClean="0">
                          <a:solidFill>
                            <a:srgbClr val="000000"/>
                          </a:solidFill>
                          <a:latin typeface="Calibri" pitchFamily="34" charset="0"/>
                        </a:rPr>
                        <a:t> </a:t>
                      </a:r>
                    </a:p>
                    <a:p>
                      <a:pPr algn="ctr" rtl="0" fontAlgn="ctr"/>
                      <a:r>
                        <a:rPr lang="es-PE" sz="1400" b="1" i="0" u="none" strike="noStrike" baseline="0" dirty="0" smtClean="0">
                          <a:solidFill>
                            <a:srgbClr val="000000"/>
                          </a:solidFill>
                          <a:latin typeface="Calibri" pitchFamily="34" charset="0"/>
                        </a:rPr>
                        <a:t>DE LA TRANSFERENCIA DE DOMINIO</a:t>
                      </a:r>
                      <a:endParaRPr lang="es-PE" sz="1400" b="1" i="0" u="none" strike="noStrike" dirty="0">
                        <a:solidFill>
                          <a:srgbClr val="000000"/>
                        </a:solidFill>
                        <a:latin typeface="Calibri" pitchFamily="34" charset="0"/>
                      </a:endParaRPr>
                    </a:p>
                  </a:txBody>
                  <a:tcPr marL="7869" marR="7869" marT="5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r>
              <a:tr h="423743">
                <a:tc>
                  <a:txBody>
                    <a:bodyPr/>
                    <a:lstStyle/>
                    <a:p>
                      <a:pPr algn="ctr" rtl="0" fontAlgn="ctr"/>
                      <a:r>
                        <a:rPr lang="es-PE" sz="1400" b="1" i="0" u="none" strike="noStrike" dirty="0">
                          <a:solidFill>
                            <a:srgbClr val="CC0000"/>
                          </a:solidFill>
                          <a:latin typeface="Calibri" pitchFamily="34" charset="0"/>
                        </a:rPr>
                        <a:t>ESTADO (sin transferencia de funciones a Gobierno Regional)</a:t>
                      </a:r>
                    </a:p>
                  </a:txBody>
                  <a:tcPr marL="7869" marR="7869" marT="5902"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40000"/>
                        <a:lumOff val="60000"/>
                      </a:schemeClr>
                    </a:solidFill>
                  </a:tcPr>
                </a:tc>
                <a:tc>
                  <a:txBody>
                    <a:bodyPr/>
                    <a:lstStyle/>
                    <a:p>
                      <a:pPr algn="ctr" rtl="0" fontAlgn="ctr"/>
                      <a:r>
                        <a:rPr lang="es-PE" sz="1400" b="1" i="0" u="none" strike="noStrike" dirty="0">
                          <a:solidFill>
                            <a:srgbClr val="000000"/>
                          </a:solidFill>
                          <a:latin typeface="Calibri" pitchFamily="34" charset="0"/>
                        </a:rPr>
                        <a:t>SBN</a:t>
                      </a:r>
                    </a:p>
                  </a:txBody>
                  <a:tcPr marL="7869" marR="7869" marT="5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40000"/>
                        <a:lumOff val="60000"/>
                      </a:schemeClr>
                    </a:solidFill>
                  </a:tcPr>
                </a:tc>
              </a:tr>
              <a:tr h="828862">
                <a:tc>
                  <a:txBody>
                    <a:bodyPr/>
                    <a:lstStyle/>
                    <a:p>
                      <a:pPr algn="ctr" rtl="0" fontAlgn="ctr"/>
                      <a:r>
                        <a:rPr lang="es-PE" sz="1400" b="1" i="0" u="none" strike="noStrike" dirty="0">
                          <a:solidFill>
                            <a:srgbClr val="CC0000"/>
                          </a:solidFill>
                          <a:latin typeface="Calibri" pitchFamily="34" charset="0"/>
                        </a:rPr>
                        <a:t>ESTADO (con transferencia de funciones a Gobierno Regional)</a:t>
                      </a:r>
                    </a:p>
                  </a:txBody>
                  <a:tcPr marL="7869" marR="7869" marT="5902"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PE" sz="1400" b="1" i="0" u="none" strike="noStrike" dirty="0" smtClean="0">
                        <a:solidFill>
                          <a:srgbClr val="000000"/>
                        </a:solidFill>
                        <a:latin typeface="Calibri" pitchFamily="34" charset="0"/>
                      </a:endParaRPr>
                    </a:p>
                    <a:p>
                      <a:pPr marL="0" marR="0" indent="0" algn="ctr" defTabSz="914400" rtl="0" eaLnBrk="1" fontAlgn="ctr" latinLnBrk="0" hangingPunct="1">
                        <a:lnSpc>
                          <a:spcPct val="100000"/>
                        </a:lnSpc>
                        <a:spcBef>
                          <a:spcPts val="0"/>
                        </a:spcBef>
                        <a:spcAft>
                          <a:spcPts val="0"/>
                        </a:spcAft>
                        <a:buClrTx/>
                        <a:buSzTx/>
                        <a:buFontTx/>
                        <a:buNone/>
                        <a:tabLst/>
                        <a:defRPr/>
                      </a:pPr>
                      <a:r>
                        <a:rPr lang="es-PE" sz="1400" b="1" i="0" u="none" strike="noStrike" dirty="0" smtClean="0">
                          <a:solidFill>
                            <a:srgbClr val="000000"/>
                          </a:solidFill>
                          <a:latin typeface="Calibri" pitchFamily="34" charset="0"/>
                        </a:rPr>
                        <a:t>GOBIERNO REGIONAL</a:t>
                      </a:r>
                    </a:p>
                    <a:p>
                      <a:pPr marL="0" marR="0" indent="0" algn="ctr" defTabSz="914400" rtl="0" eaLnBrk="1" fontAlgn="ctr" latinLnBrk="0" hangingPunct="1">
                        <a:lnSpc>
                          <a:spcPct val="100000"/>
                        </a:lnSpc>
                        <a:spcBef>
                          <a:spcPts val="0"/>
                        </a:spcBef>
                        <a:spcAft>
                          <a:spcPts val="0"/>
                        </a:spcAft>
                        <a:buClrTx/>
                        <a:buSzTx/>
                        <a:buFontTx/>
                        <a:buNone/>
                        <a:tabLst/>
                        <a:defRPr/>
                      </a:pPr>
                      <a:r>
                        <a:rPr lang="es-PE" sz="1400" b="1" i="0" u="none" strike="noStrike" dirty="0" smtClean="0">
                          <a:solidFill>
                            <a:srgbClr val="000000"/>
                          </a:solidFill>
                          <a:latin typeface="Calibri" pitchFamily="34" charset="0"/>
                        </a:rPr>
                        <a:t>(previa Opinión Técnica de la</a:t>
                      </a:r>
                      <a:r>
                        <a:rPr lang="es-PE" sz="1400" b="1" i="0" u="none" strike="noStrike" baseline="0" dirty="0" smtClean="0">
                          <a:solidFill>
                            <a:srgbClr val="000000"/>
                          </a:solidFill>
                          <a:latin typeface="Calibri" pitchFamily="34" charset="0"/>
                        </a:rPr>
                        <a:t> </a:t>
                      </a:r>
                      <a:r>
                        <a:rPr lang="es-PE" sz="1400" b="1" i="0" u="none" strike="noStrike" dirty="0" smtClean="0">
                          <a:solidFill>
                            <a:srgbClr val="000000"/>
                          </a:solidFill>
                          <a:latin typeface="Calibri" pitchFamily="34" charset="0"/>
                        </a:rPr>
                        <a:t>SBN)</a:t>
                      </a:r>
                    </a:p>
                    <a:p>
                      <a:pPr algn="ctr" rtl="0" fontAlgn="ctr"/>
                      <a:endParaRPr lang="es-PE" sz="1400" b="1" i="0" u="none" strike="noStrike" dirty="0">
                        <a:solidFill>
                          <a:srgbClr val="000000"/>
                        </a:solidFill>
                        <a:latin typeface="Calibri" pitchFamily="34" charset="0"/>
                      </a:endParaRPr>
                    </a:p>
                  </a:txBody>
                  <a:tcPr marL="7869" marR="7869" marT="5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828862">
                <a:tc>
                  <a:txBody>
                    <a:bodyPr/>
                    <a:lstStyle/>
                    <a:p>
                      <a:pPr algn="ctr" rtl="0" fontAlgn="ctr"/>
                      <a:r>
                        <a:rPr lang="es-PE" sz="1400" b="1" i="0" u="none" strike="noStrike" dirty="0" smtClean="0">
                          <a:solidFill>
                            <a:srgbClr val="CC0000"/>
                          </a:solidFill>
                          <a:latin typeface="Calibri" pitchFamily="34" charset="0"/>
                        </a:rPr>
                        <a:t>GOBIERNOS REGIONALES Y</a:t>
                      </a:r>
                      <a:r>
                        <a:rPr lang="es-PE" sz="1400" b="1" i="0" u="none" strike="noStrike" baseline="0" dirty="0" smtClean="0">
                          <a:solidFill>
                            <a:srgbClr val="CC0000"/>
                          </a:solidFill>
                          <a:latin typeface="Calibri" pitchFamily="34" charset="0"/>
                        </a:rPr>
                        <a:t> LOCALES </a:t>
                      </a:r>
                    </a:p>
                    <a:p>
                      <a:pPr algn="ctr" rtl="0" fontAlgn="ctr"/>
                      <a:r>
                        <a:rPr lang="es-PE" sz="1400" b="1" i="0" u="none" strike="noStrike" baseline="0" dirty="0" smtClean="0">
                          <a:solidFill>
                            <a:srgbClr val="CC0000"/>
                          </a:solidFill>
                          <a:latin typeface="Calibri" pitchFamily="34" charset="0"/>
                        </a:rPr>
                        <a:t>(sobre predios de su propiedad)</a:t>
                      </a:r>
                      <a:endParaRPr lang="es-PE" sz="1400" b="1" i="0" u="none" strike="noStrike" dirty="0">
                        <a:solidFill>
                          <a:srgbClr val="CC0000"/>
                        </a:solidFill>
                        <a:latin typeface="Calibri" pitchFamily="34" charset="0"/>
                      </a:endParaRPr>
                    </a:p>
                  </a:txBody>
                  <a:tcPr marL="7869" marR="7869" marT="5902"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40000"/>
                        <a:lumOff val="60000"/>
                      </a:schemeClr>
                    </a:solidFill>
                  </a:tcPr>
                </a:tc>
                <a:tc>
                  <a:txBody>
                    <a:bodyPr/>
                    <a:lstStyle/>
                    <a:p>
                      <a:pPr algn="ctr" rtl="0" fontAlgn="ctr"/>
                      <a:endParaRPr lang="es-PE" sz="1400" b="1" i="0" u="none" strike="noStrike" dirty="0" smtClean="0">
                        <a:solidFill>
                          <a:srgbClr val="000000"/>
                        </a:solidFill>
                        <a:latin typeface="Calibri" pitchFamily="34" charset="0"/>
                      </a:endParaRPr>
                    </a:p>
                    <a:p>
                      <a:pPr algn="ctr" rtl="0" fontAlgn="ctr"/>
                      <a:r>
                        <a:rPr lang="es-PE" sz="1400" b="1" i="0" u="none" strike="noStrike" dirty="0" smtClean="0">
                          <a:solidFill>
                            <a:srgbClr val="000000"/>
                          </a:solidFill>
                          <a:latin typeface="Calibri" pitchFamily="34" charset="0"/>
                        </a:rPr>
                        <a:t>GOBIERNO REGIONAL Y LOCAL</a:t>
                      </a:r>
                    </a:p>
                    <a:p>
                      <a:pPr algn="ctr" rtl="0" fontAlgn="ctr"/>
                      <a:endParaRPr lang="es-PE" sz="1400" b="1" i="0" u="none" strike="noStrike" dirty="0" smtClean="0">
                        <a:solidFill>
                          <a:srgbClr val="000000"/>
                        </a:solidFill>
                        <a:latin typeface="Calibri" pitchFamily="34" charset="0"/>
                      </a:endParaRPr>
                    </a:p>
                    <a:p>
                      <a:pPr algn="ctr" rtl="0" fontAlgn="ctr"/>
                      <a:endParaRPr lang="es-PE" sz="1400" b="1" i="0" u="none" strike="noStrike" dirty="0">
                        <a:solidFill>
                          <a:srgbClr val="000000"/>
                        </a:solidFill>
                        <a:latin typeface="Calibri" pitchFamily="34" charset="0"/>
                      </a:endParaRPr>
                    </a:p>
                  </a:txBody>
                  <a:tcPr marL="7869" marR="7869" marT="59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2">
                        <a:lumMod val="40000"/>
                        <a:lumOff val="60000"/>
                      </a:schemeClr>
                    </a:solidFill>
                  </a:tcPr>
                </a:tc>
              </a:tr>
              <a:tr h="554801">
                <a:tc>
                  <a:txBody>
                    <a:bodyPr/>
                    <a:lstStyle/>
                    <a:p>
                      <a:pPr algn="ctr" rtl="0" fontAlgn="ctr"/>
                      <a:r>
                        <a:rPr lang="es-PE" sz="1400" b="1" i="0" u="none" strike="noStrike" dirty="0" smtClean="0">
                          <a:solidFill>
                            <a:srgbClr val="CC0000"/>
                          </a:solidFill>
                          <a:latin typeface="Calibri" pitchFamily="34" charset="0"/>
                        </a:rPr>
                        <a:t>ENTIDAD PÚBLICA</a:t>
                      </a:r>
                      <a:endParaRPr lang="es-PE" sz="1400" b="1" i="0" u="none" strike="noStrike" dirty="0">
                        <a:solidFill>
                          <a:srgbClr val="CC0000"/>
                        </a:solidFill>
                        <a:latin typeface="Calibri" pitchFamily="34" charset="0"/>
                      </a:endParaRPr>
                    </a:p>
                  </a:txBody>
                  <a:tcPr marL="7869" marR="7869" marT="590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s-PE" sz="1400" b="1" i="0" u="none" strike="noStrike" dirty="0" smtClean="0">
                          <a:solidFill>
                            <a:srgbClr val="000000"/>
                          </a:solidFill>
                          <a:latin typeface="Calibri" pitchFamily="34" charset="0"/>
                        </a:rPr>
                        <a:t>ENTIDAD</a:t>
                      </a:r>
                      <a:r>
                        <a:rPr lang="es-PE" sz="1400" b="1" i="0" u="none" strike="noStrike" baseline="0" dirty="0" smtClean="0">
                          <a:solidFill>
                            <a:srgbClr val="000000"/>
                          </a:solidFill>
                          <a:latin typeface="Calibri" pitchFamily="34" charset="0"/>
                        </a:rPr>
                        <a:t> PÚBLICA</a:t>
                      </a:r>
                    </a:p>
                    <a:p>
                      <a:pPr marL="0" marR="0" indent="0" algn="ctr" defTabSz="914400" rtl="0" eaLnBrk="1" fontAlgn="ctr" latinLnBrk="0" hangingPunct="1">
                        <a:lnSpc>
                          <a:spcPct val="100000"/>
                        </a:lnSpc>
                        <a:spcBef>
                          <a:spcPts val="0"/>
                        </a:spcBef>
                        <a:spcAft>
                          <a:spcPts val="0"/>
                        </a:spcAft>
                        <a:buClrTx/>
                        <a:buSzTx/>
                        <a:buFontTx/>
                        <a:buNone/>
                        <a:tabLst/>
                        <a:defRPr/>
                      </a:pPr>
                      <a:r>
                        <a:rPr lang="es-PE" sz="1400" b="1" i="0" u="none" strike="noStrike" dirty="0" smtClean="0">
                          <a:solidFill>
                            <a:srgbClr val="000000"/>
                          </a:solidFill>
                          <a:latin typeface="Calibri" pitchFamily="34" charset="0"/>
                        </a:rPr>
                        <a:t>(previa Opinión Técnica de la</a:t>
                      </a:r>
                      <a:r>
                        <a:rPr lang="es-PE" sz="1400" b="1" i="0" u="none" strike="noStrike" baseline="0" dirty="0" smtClean="0">
                          <a:solidFill>
                            <a:srgbClr val="000000"/>
                          </a:solidFill>
                          <a:latin typeface="Calibri" pitchFamily="34" charset="0"/>
                        </a:rPr>
                        <a:t> </a:t>
                      </a:r>
                      <a:r>
                        <a:rPr lang="es-PE" sz="1400" b="1" i="0" u="none" strike="noStrike" dirty="0" smtClean="0">
                          <a:solidFill>
                            <a:srgbClr val="000000"/>
                          </a:solidFill>
                          <a:latin typeface="Calibri" pitchFamily="34" charset="0"/>
                        </a:rPr>
                        <a:t>SBN)</a:t>
                      </a:r>
                    </a:p>
                  </a:txBody>
                  <a:tcPr marL="7869" marR="7869" marT="590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r>
            </a:tbl>
          </a:graphicData>
        </a:graphic>
      </p:graphicFrame>
      <p:sp>
        <p:nvSpPr>
          <p:cNvPr id="5" name="Rectángulo redondeado 5"/>
          <p:cNvSpPr/>
          <p:nvPr/>
        </p:nvSpPr>
        <p:spPr>
          <a:xfrm>
            <a:off x="2218696" y="5365912"/>
            <a:ext cx="4354472" cy="41039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ES" sz="1050" dirty="0">
                <a:latin typeface="Calibri" pitchFamily="34" charset="0"/>
              </a:rPr>
              <a:t>Artículos 32 al 34 y 65 del Reglamento de la</a:t>
            </a:r>
          </a:p>
          <a:p>
            <a:pPr algn="ctr">
              <a:defRPr/>
            </a:pPr>
            <a:r>
              <a:rPr lang="es-ES" sz="1050" dirty="0">
                <a:latin typeface="Calibri" pitchFamily="34" charset="0"/>
              </a:rPr>
              <a:t>Ley General del Sistema Nacional de Bienes Estatales</a:t>
            </a:r>
            <a:r>
              <a:rPr lang="es-ES" sz="1800" dirty="0">
                <a:latin typeface="Calibri" pitchFamily="34" charset="0"/>
              </a:rPr>
              <a:t>.</a:t>
            </a:r>
            <a:endParaRPr lang="en-US" sz="1800" dirty="0">
              <a:latin typeface="Calibri" pitchFamily="34" charset="0"/>
            </a:endParaRPr>
          </a:p>
        </p:txBody>
      </p:sp>
      <p:sp>
        <p:nvSpPr>
          <p:cNvPr id="2" name="CuadroTexto 1"/>
          <p:cNvSpPr txBox="1"/>
          <p:nvPr/>
        </p:nvSpPr>
        <p:spPr>
          <a:xfrm>
            <a:off x="1157443" y="4906660"/>
            <a:ext cx="7045037" cy="383182"/>
          </a:xfrm>
          <a:prstGeom prst="rect">
            <a:avLst/>
          </a:prstGeom>
          <a:noFill/>
        </p:spPr>
        <p:txBody>
          <a:bodyPr wrap="square" rtlCol="0">
            <a:spAutoFit/>
          </a:bodyPr>
          <a:lstStyle/>
          <a:p>
            <a:r>
              <a:rPr lang="es-PE" sz="1050" dirty="0"/>
              <a:t>Los Gobiernos Regionales, Locales y la entidades públicas que cuenten con régimen propio para disponer de los predios de su propiedad pueden aplicar la Directiva N° 005-2013/SBN de manera supletoria </a:t>
            </a:r>
          </a:p>
        </p:txBody>
      </p:sp>
    </p:spTree>
    <p:extLst>
      <p:ext uri="{BB962C8B-B14F-4D97-AF65-F5344CB8AC3E}">
        <p14:creationId xmlns:p14="http://schemas.microsoft.com/office/powerpoint/2010/main" val="114651207"/>
      </p:ext>
    </p:extLst>
  </p:cSld>
  <p:clrMapOvr>
    <a:masterClrMapping/>
  </p:clrMapOvr>
  <p:transition>
    <p:cover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ChangeArrowheads="1"/>
          </p:cNvSpPr>
          <p:nvPr/>
        </p:nvSpPr>
        <p:spPr bwMode="auto">
          <a:xfrm>
            <a:off x="327224" y="1272208"/>
            <a:ext cx="8696355" cy="362407"/>
          </a:xfrm>
          <a:prstGeom prst="rect">
            <a:avLst/>
          </a:prstGeom>
          <a:solidFill>
            <a:srgbClr val="C00000"/>
          </a:solidFill>
          <a:ln w="9525">
            <a:solidFill>
              <a:srgbClr val="CC0000"/>
            </a:solidFill>
            <a:miter lim="800000"/>
            <a:headEnd/>
            <a:tailEnd/>
          </a:ln>
          <a:effectLst>
            <a:prstShdw prst="shdw17" dist="17961" dir="2700000">
              <a:schemeClr val="bg2"/>
            </a:prstShdw>
          </a:effectLst>
        </p:spPr>
        <p:txBody>
          <a:bodyPr wrap="none">
            <a:spAutoFit/>
          </a:bodyPr>
          <a:lstStyle>
            <a:lvl1pPr algn="l" eaLnBrk="0" hangingPunct="0">
              <a:spcBef>
                <a:spcPct val="20000"/>
              </a:spcBef>
              <a:buChar char="•"/>
              <a:defRPr sz="3200">
                <a:solidFill>
                  <a:schemeClr val="tx1"/>
                </a:solidFill>
                <a:latin typeface="Arial" panose="020B0604020202020204" pitchFamily="34" charset="0"/>
              </a:defRPr>
            </a:lvl1pPr>
            <a:lvl2pPr marL="742950" indent="-285750" algn="l" eaLnBrk="0" hangingPunct="0">
              <a:spcBef>
                <a:spcPct val="20000"/>
              </a:spcBef>
              <a:buChar char="–"/>
              <a:defRPr sz="2800">
                <a:solidFill>
                  <a:schemeClr val="tx1"/>
                </a:solidFill>
                <a:latin typeface="Arial" panose="020B0604020202020204" pitchFamily="34" charset="0"/>
              </a:defRPr>
            </a:lvl2pPr>
            <a:lvl3pPr marL="1143000" indent="-228600" algn="l" eaLnBrk="0" hangingPunct="0">
              <a:spcBef>
                <a:spcPct val="20000"/>
              </a:spcBef>
              <a:buChar char="•"/>
              <a:defRPr sz="2400">
                <a:solidFill>
                  <a:schemeClr val="tx1"/>
                </a:solidFill>
                <a:latin typeface="Arial" panose="020B0604020202020204" pitchFamily="34" charset="0"/>
              </a:defRPr>
            </a:lvl3pPr>
            <a:lvl4pPr marL="1600200" indent="-228600" algn="l" eaLnBrk="0" hangingPunct="0">
              <a:spcBef>
                <a:spcPct val="20000"/>
              </a:spcBef>
              <a:buChar char="–"/>
              <a:defRPr sz="2000">
                <a:solidFill>
                  <a:schemeClr val="tx1"/>
                </a:solidFill>
                <a:latin typeface="Arial" panose="020B0604020202020204" pitchFamily="34" charset="0"/>
              </a:defRPr>
            </a:lvl4pPr>
            <a:lvl5pPr marL="2057400" indent="-228600" algn="l"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ase" hangingPunct="1">
              <a:spcBef>
                <a:spcPct val="0"/>
              </a:spcBef>
              <a:spcAft>
                <a:spcPct val="0"/>
              </a:spcAft>
              <a:buFontTx/>
              <a:buNone/>
            </a:pPr>
            <a:r>
              <a:rPr lang="es-PE" altLang="es-PE" sz="1950" b="1" dirty="0">
                <a:solidFill>
                  <a:srgbClr val="FFFFFF"/>
                </a:solidFill>
                <a:latin typeface="Calibri" pitchFamily="34" charset="0"/>
                <a:cs typeface="Arial" panose="020B0604020202020204" pitchFamily="34" charset="0"/>
              </a:rPr>
              <a:t>CARACTERÍSTICA FUNDAMENTAL DE LA TRANSFERENCIA DE DOMINIO: FINALIDAD</a:t>
            </a:r>
          </a:p>
        </p:txBody>
      </p:sp>
      <p:graphicFrame>
        <p:nvGraphicFramePr>
          <p:cNvPr id="2" name="Diagrama 1"/>
          <p:cNvGraphicFramePr/>
          <p:nvPr>
            <p:extLst/>
          </p:nvPr>
        </p:nvGraphicFramePr>
        <p:xfrm>
          <a:off x="434701" y="2771229"/>
          <a:ext cx="3102584" cy="20835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Imagen 2"/>
          <p:cNvPicPr>
            <a:picLocks noChangeAspect="1"/>
          </p:cNvPicPr>
          <p:nvPr/>
        </p:nvPicPr>
        <p:blipFill>
          <a:blip r:embed="rId7" cstate="print"/>
          <a:stretch>
            <a:fillRect/>
          </a:stretch>
        </p:blipFill>
        <p:spPr>
          <a:xfrm>
            <a:off x="6139464" y="2938547"/>
            <a:ext cx="1768217" cy="1748873"/>
          </a:xfrm>
          <a:prstGeom prst="rect">
            <a:avLst/>
          </a:prstGeom>
          <a:ln w="38100">
            <a:solidFill>
              <a:schemeClr val="tx1"/>
            </a:solidFill>
          </a:ln>
        </p:spPr>
      </p:pic>
      <p:pic>
        <p:nvPicPr>
          <p:cNvPr id="6" name="Imagen 5"/>
          <p:cNvPicPr>
            <a:picLocks noChangeAspect="1"/>
          </p:cNvPicPr>
          <p:nvPr/>
        </p:nvPicPr>
        <p:blipFill>
          <a:blip r:embed="rId8" cstate="print"/>
          <a:stretch>
            <a:fillRect/>
          </a:stretch>
        </p:blipFill>
        <p:spPr>
          <a:xfrm>
            <a:off x="6519288" y="2267464"/>
            <a:ext cx="1008567" cy="364331"/>
          </a:xfrm>
          <a:prstGeom prst="rect">
            <a:avLst/>
          </a:prstGeom>
        </p:spPr>
      </p:pic>
      <p:sp>
        <p:nvSpPr>
          <p:cNvPr id="8" name="Flecha derecha 7"/>
          <p:cNvSpPr/>
          <p:nvPr/>
        </p:nvSpPr>
        <p:spPr bwMode="auto">
          <a:xfrm>
            <a:off x="3790465" y="3622051"/>
            <a:ext cx="1769873" cy="381866"/>
          </a:xfrm>
          <a:prstGeom prst="rightArrow">
            <a:avLst/>
          </a:prstGeom>
          <a:solidFill>
            <a:schemeClr val="accent1"/>
          </a:solidFill>
          <a:ln w="9525" cap="flat" cmpd="sng" algn="ctr">
            <a:solidFill>
              <a:schemeClr val="tx1"/>
            </a:solidFill>
            <a:prstDash val="solid"/>
            <a:round/>
            <a:headEnd type="none" w="sm" len="sm"/>
            <a:tailEnd type="none" w="sm" len="sm"/>
          </a:ln>
          <a:effectLst>
            <a:prstShdw prst="shdw17" dist="17961" dir="2700000">
              <a:schemeClr val="bg2"/>
            </a:prstShdw>
          </a:effectLst>
        </p:spPr>
        <p:txBody>
          <a:bodyPr vert="horz" wrap="none" lIns="68580" tIns="34290" rIns="68580" bIns="34290" numCol="1" rtlCol="0" anchor="ctr" anchorCtr="0" compatLnSpc="1">
            <a:prstTxWarp prst="textNoShape">
              <a:avLst/>
            </a:prstTxWarp>
          </a:bodyPr>
          <a:lstStyle/>
          <a:p>
            <a:pPr defTabSz="336947">
              <a:buClrTx/>
            </a:pPr>
            <a:endParaRPr lang="es-PE" sz="1350">
              <a:solidFill>
                <a:srgbClr val="000099"/>
              </a:solidFill>
              <a:latin typeface="Arial" charset="0"/>
            </a:endParaRPr>
          </a:p>
        </p:txBody>
      </p:sp>
      <p:sp>
        <p:nvSpPr>
          <p:cNvPr id="9" name="CuadroTexto 8"/>
          <p:cNvSpPr txBox="1"/>
          <p:nvPr/>
        </p:nvSpPr>
        <p:spPr>
          <a:xfrm>
            <a:off x="3923153" y="4221088"/>
            <a:ext cx="1504495" cy="341632"/>
          </a:xfrm>
          <a:prstGeom prst="rect">
            <a:avLst/>
          </a:prstGeom>
          <a:noFill/>
        </p:spPr>
        <p:txBody>
          <a:bodyPr wrap="square" rtlCol="0">
            <a:spAutoFit/>
          </a:bodyPr>
          <a:lstStyle/>
          <a:p>
            <a:r>
              <a:rPr lang="es-PE" sz="1800" b="1" dirty="0">
                <a:solidFill>
                  <a:srgbClr val="FF0000"/>
                </a:solidFill>
              </a:rPr>
              <a:t>FINALIDAD</a:t>
            </a:r>
            <a:r>
              <a:rPr lang="es-PE" sz="1800" dirty="0"/>
              <a:t> </a:t>
            </a:r>
          </a:p>
        </p:txBody>
      </p:sp>
    </p:spTree>
    <p:extLst>
      <p:ext uri="{BB962C8B-B14F-4D97-AF65-F5344CB8AC3E}">
        <p14:creationId xmlns:p14="http://schemas.microsoft.com/office/powerpoint/2010/main" val="820217942"/>
      </p:ext>
    </p:extLst>
  </p:cSld>
  <p:clrMapOvr>
    <a:masterClrMapping/>
  </p:clrMapOvr>
  <p:transition>
    <p:cover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5864" y="2127540"/>
            <a:ext cx="8775123" cy="3249757"/>
          </a:xfrm>
        </p:spPr>
        <p:txBody>
          <a:bodyPr/>
          <a:lstStyle/>
          <a:p>
            <a:pPr marL="0" indent="0">
              <a:buNone/>
              <a:defRPr/>
            </a:pPr>
            <a:r>
              <a:rPr lang="es-ES" sz="1650" b="1" dirty="0">
                <a:latin typeface="Calibri" pitchFamily="34" charset="0"/>
              </a:rPr>
              <a:t>REQUISITO PARA TODAS LAS TRANSFERENCIAS: </a:t>
            </a:r>
          </a:p>
          <a:p>
            <a:pPr marL="342900" indent="-342900">
              <a:buFont typeface="+mj-lt"/>
              <a:buAutoNum type="alphaLcParenR"/>
              <a:defRPr/>
            </a:pPr>
            <a:r>
              <a:rPr lang="es-ES" sz="1650" dirty="0">
                <a:latin typeface="Calibri" pitchFamily="34" charset="0"/>
              </a:rPr>
              <a:t>Solicitud de transferencia predial suscrita por funcionario competente</a:t>
            </a:r>
          </a:p>
          <a:p>
            <a:pPr marL="342900" indent="-342900">
              <a:buFont typeface="+mj-lt"/>
              <a:buAutoNum type="alphaLcParenR"/>
              <a:defRPr/>
            </a:pPr>
            <a:r>
              <a:rPr lang="es-ES" sz="1650" dirty="0">
                <a:latin typeface="Calibri" pitchFamily="34" charset="0"/>
              </a:rPr>
              <a:t>Se puede presentar: </a:t>
            </a:r>
            <a:endParaRPr lang="es-PE" sz="1650" dirty="0">
              <a:latin typeface="Calibri" pitchFamily="34" charset="0"/>
            </a:endParaRPr>
          </a:p>
          <a:p>
            <a:pPr lvl="2" algn="just">
              <a:buFont typeface="Wingdings" panose="05000000000000000000" pitchFamily="2" charset="2"/>
              <a:buChar char="§"/>
              <a:defRPr/>
            </a:pPr>
            <a:r>
              <a:rPr lang="es-ES" sz="1350" b="1" u="sng" dirty="0">
                <a:latin typeface="Calibri" panose="020F0502020204030204" pitchFamily="34" charset="0"/>
              </a:rPr>
              <a:t>El programa o proyecto de desarrollo o inversión </a:t>
            </a:r>
            <a:r>
              <a:rPr lang="es-ES" sz="1350" dirty="0">
                <a:latin typeface="Calibri" pitchFamily="34" charset="0"/>
              </a:rPr>
              <a:t>con los respectivos planes y estudios técnicos – legales para su ejecución, establecidos de conformidad con sus respectivas competencias que contenga: denominación, descripción, finalidad, objetivo, alcances del programa o proyecto, indicación del financiamiento, así como cronograma de la ejecución de la obra, estableciendo el plazo para su conclusión. El financiamiento debe ser acreditado con documento expedido por el órgano competente. </a:t>
            </a:r>
          </a:p>
          <a:p>
            <a:pPr lvl="2" algn="just">
              <a:buFont typeface="Wingdings" panose="05000000000000000000" pitchFamily="2" charset="2"/>
              <a:buChar char="§"/>
              <a:defRPr/>
            </a:pPr>
            <a:r>
              <a:rPr lang="es-ES" sz="1350" dirty="0">
                <a:latin typeface="Calibri" pitchFamily="34" charset="0"/>
              </a:rPr>
              <a:t>En caso no se tenga el programa o proyecto la entidad podrá presentar un</a:t>
            </a:r>
            <a:r>
              <a:rPr lang="es-ES" sz="1350" b="1" dirty="0">
                <a:latin typeface="Calibri" pitchFamily="34" charset="0"/>
              </a:rPr>
              <a:t> </a:t>
            </a:r>
            <a:r>
              <a:rPr lang="es-ES" sz="1350" b="1" u="sng" dirty="0">
                <a:latin typeface="Calibri" pitchFamily="34" charset="0"/>
              </a:rPr>
              <a:t>plan conceptual o idea del proyecto </a:t>
            </a:r>
            <a:r>
              <a:rPr lang="es-ES" sz="1350" dirty="0">
                <a:latin typeface="Calibri" panose="020F0502020204030204" pitchFamily="34" charset="0"/>
              </a:rPr>
              <a:t>conteniendo: alcance, cronograma preliminar, presupuesto estimado y número aproximado de beneficiaros, debidamente visado o aprobado por el área competente de la entidad solicitante.</a:t>
            </a:r>
          </a:p>
          <a:p>
            <a:pPr lvl="2">
              <a:defRPr/>
            </a:pPr>
            <a:endParaRPr lang="es-PE" dirty="0">
              <a:latin typeface="Calibri" pitchFamily="34" charset="0"/>
            </a:endParaRPr>
          </a:p>
        </p:txBody>
      </p:sp>
      <p:sp>
        <p:nvSpPr>
          <p:cNvPr id="4" name="Text Box 5"/>
          <p:cNvSpPr txBox="1">
            <a:spLocks noGrp="1" noChangeArrowheads="1"/>
          </p:cNvSpPr>
          <p:nvPr>
            <p:ph type="title"/>
          </p:nvPr>
        </p:nvSpPr>
        <p:spPr>
          <a:xfrm>
            <a:off x="2326123" y="1129215"/>
            <a:ext cx="4096751" cy="632481"/>
          </a:xfrm>
          <a:solidFill>
            <a:srgbClr val="CC0000"/>
          </a:solidFill>
          <a:ln w="9525">
            <a:solidFill>
              <a:srgbClr val="CC0000"/>
            </a:solidFill>
            <a:miter lim="800000"/>
            <a:headEnd/>
            <a:tailEnd/>
          </a:ln>
          <a:effectLst>
            <a:prstShdw prst="shdw17" dist="17961" dir="2700000">
              <a:schemeClr val="bg2"/>
            </a:prstShdw>
          </a:effectLst>
        </p:spPr>
        <p:txBody>
          <a:bodyPr wrap="square">
            <a:spAutoFit/>
          </a:bodyPr>
          <a:lstStyle/>
          <a:p>
            <a:pPr algn="ctr" eaLnBrk="1" hangingPunct="1">
              <a:defRPr/>
            </a:pPr>
            <a:r>
              <a:rPr lang="es-PE" altLang="es-PE" sz="1950" b="1" dirty="0">
                <a:solidFill>
                  <a:srgbClr val="FFFFFF"/>
                </a:solidFill>
                <a:latin typeface="Calibri" pitchFamily="34" charset="0"/>
                <a:cs typeface="Arial" panose="020B0604020202020204" pitchFamily="34" charset="0"/>
              </a:rPr>
              <a:t>ETAPAS DEL PROCEDIMIENTO</a:t>
            </a:r>
            <a:br>
              <a:rPr lang="es-PE" altLang="es-PE" sz="1950" b="1" dirty="0">
                <a:solidFill>
                  <a:srgbClr val="FFFFFF"/>
                </a:solidFill>
                <a:latin typeface="Calibri" pitchFamily="34" charset="0"/>
                <a:cs typeface="Arial" panose="020B0604020202020204" pitchFamily="34" charset="0"/>
              </a:rPr>
            </a:br>
            <a:r>
              <a:rPr lang="es-PE" altLang="es-PE" sz="1950" b="1" dirty="0">
                <a:solidFill>
                  <a:srgbClr val="FFFFFF"/>
                </a:solidFill>
                <a:latin typeface="Calibri" pitchFamily="34" charset="0"/>
                <a:cs typeface="Arial" panose="020B0604020202020204" pitchFamily="34" charset="0"/>
              </a:rPr>
              <a:t>Calificación de la solicitud</a:t>
            </a:r>
          </a:p>
        </p:txBody>
      </p:sp>
    </p:spTree>
    <p:extLst>
      <p:ext uri="{BB962C8B-B14F-4D97-AF65-F5344CB8AC3E}">
        <p14:creationId xmlns:p14="http://schemas.microsoft.com/office/powerpoint/2010/main" val="1153218659"/>
      </p:ext>
    </p:extLst>
  </p:cSld>
  <p:clrMapOvr>
    <a:masterClrMapping/>
  </p:clrMapOvr>
  <p:transition>
    <p:cover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685800" lvl="2" indent="0" algn="just">
              <a:buNone/>
              <a:defRPr/>
            </a:pPr>
            <a:endParaRPr lang="es-ES" dirty="0" smtClean="0">
              <a:latin typeface="Calibri" pitchFamily="34" charset="0"/>
            </a:endParaRPr>
          </a:p>
          <a:p>
            <a:endParaRPr lang="es-PE" dirty="0"/>
          </a:p>
        </p:txBody>
      </p:sp>
      <p:sp>
        <p:nvSpPr>
          <p:cNvPr id="4" name="Text Box 5"/>
          <p:cNvSpPr txBox="1">
            <a:spLocks noGrp="1" noChangeArrowheads="1"/>
          </p:cNvSpPr>
          <p:nvPr>
            <p:ph type="title"/>
          </p:nvPr>
        </p:nvSpPr>
        <p:spPr>
          <a:xfrm>
            <a:off x="2326123" y="1129215"/>
            <a:ext cx="4096751" cy="632481"/>
          </a:xfrm>
          <a:solidFill>
            <a:srgbClr val="CC0000"/>
          </a:solidFill>
          <a:ln w="9525">
            <a:solidFill>
              <a:srgbClr val="CC0000"/>
            </a:solidFill>
            <a:miter lim="800000"/>
            <a:headEnd/>
            <a:tailEnd/>
          </a:ln>
          <a:effectLst>
            <a:prstShdw prst="shdw17" dist="17961" dir="2700000">
              <a:schemeClr val="bg2"/>
            </a:prstShdw>
          </a:effectLst>
        </p:spPr>
        <p:txBody>
          <a:bodyPr wrap="square">
            <a:spAutoFit/>
          </a:bodyPr>
          <a:lstStyle/>
          <a:p>
            <a:pPr algn="ctr" eaLnBrk="1" hangingPunct="1">
              <a:defRPr/>
            </a:pPr>
            <a:r>
              <a:rPr lang="es-PE" altLang="es-PE" sz="1950" b="1" dirty="0">
                <a:solidFill>
                  <a:srgbClr val="FFFFFF"/>
                </a:solidFill>
                <a:latin typeface="Calibri" pitchFamily="34" charset="0"/>
                <a:cs typeface="Arial" panose="020B0604020202020204" pitchFamily="34" charset="0"/>
              </a:rPr>
              <a:t>ETAPAS DEL PROCEDIMIENTO</a:t>
            </a:r>
            <a:br>
              <a:rPr lang="es-PE" altLang="es-PE" sz="1950" b="1" dirty="0">
                <a:solidFill>
                  <a:srgbClr val="FFFFFF"/>
                </a:solidFill>
                <a:latin typeface="Calibri" pitchFamily="34" charset="0"/>
                <a:cs typeface="Arial" panose="020B0604020202020204" pitchFamily="34" charset="0"/>
              </a:rPr>
            </a:br>
            <a:r>
              <a:rPr lang="es-PE" altLang="es-PE" sz="1950" b="1" dirty="0">
                <a:solidFill>
                  <a:srgbClr val="FFFFFF"/>
                </a:solidFill>
                <a:latin typeface="Calibri" pitchFamily="34" charset="0"/>
                <a:cs typeface="Arial" panose="020B0604020202020204" pitchFamily="34" charset="0"/>
              </a:rPr>
              <a:t>Calificación de la solicitud</a:t>
            </a:r>
          </a:p>
        </p:txBody>
      </p:sp>
      <p:sp>
        <p:nvSpPr>
          <p:cNvPr id="5" name="2 Marcador de contenido"/>
          <p:cNvSpPr txBox="1">
            <a:spLocks/>
          </p:cNvSpPr>
          <p:nvPr/>
        </p:nvSpPr>
        <p:spPr bwMode="auto">
          <a:xfrm>
            <a:off x="184439" y="2369129"/>
            <a:ext cx="8775123" cy="224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buFont typeface="+mj-lt"/>
              <a:buAutoNum type="alphaLcParenR" startAt="3"/>
              <a:defRPr/>
            </a:pPr>
            <a:r>
              <a:rPr lang="es-ES" sz="1650" dirty="0">
                <a:latin typeface="Calibri" panose="020F0502020204030204" pitchFamily="34" charset="0"/>
              </a:rPr>
              <a:t>Certificado de Parámetros Urbanísticos y Edificatorios</a:t>
            </a:r>
            <a:endParaRPr lang="es-PE" sz="1650" dirty="0">
              <a:latin typeface="Calibri" panose="020F0502020204030204" pitchFamily="34" charset="0"/>
            </a:endParaRPr>
          </a:p>
          <a:p>
            <a:pPr>
              <a:buFont typeface="+mj-lt"/>
              <a:buAutoNum type="alphaLcParenR" startAt="3"/>
              <a:defRPr/>
            </a:pPr>
            <a:r>
              <a:rPr lang="es-ES" sz="1650" dirty="0">
                <a:latin typeface="Calibri" panose="020F0502020204030204" pitchFamily="34" charset="0"/>
              </a:rPr>
              <a:t>Indicar el número de partida registral o el Certificado Negativo de Búsqueda Catastral en caso que no se encuentre inscrito el cual no podrá tener una antigüedad mayor a 15 días contados desde la fecha de expedición. </a:t>
            </a:r>
            <a:endParaRPr lang="es-PE" sz="1650" dirty="0">
              <a:latin typeface="Calibri" panose="020F0502020204030204" pitchFamily="34" charset="0"/>
            </a:endParaRPr>
          </a:p>
          <a:p>
            <a:pPr>
              <a:buFont typeface="+mj-lt"/>
              <a:buAutoNum type="alphaLcParenR" startAt="3"/>
              <a:defRPr/>
            </a:pPr>
            <a:r>
              <a:rPr lang="es-ES" sz="1650" dirty="0">
                <a:latin typeface="Calibri" panose="020F0502020204030204" pitchFamily="34" charset="0"/>
              </a:rPr>
              <a:t>En caso la solicitud sea sobre parte de un predio inscrito, además:</a:t>
            </a:r>
            <a:endParaRPr lang="es-PE" sz="1650" dirty="0">
              <a:latin typeface="Calibri" panose="020F0502020204030204" pitchFamily="34" charset="0"/>
            </a:endParaRPr>
          </a:p>
          <a:p>
            <a:pPr lvl="3"/>
            <a:r>
              <a:rPr lang="es-ES" sz="1650" dirty="0">
                <a:latin typeface="Calibri" panose="020F0502020204030204" pitchFamily="34" charset="0"/>
              </a:rPr>
              <a:t>Plano Perimétrico-Ubicación</a:t>
            </a:r>
            <a:endParaRPr lang="es-PE" sz="1650" dirty="0">
              <a:latin typeface="Calibri" panose="020F0502020204030204" pitchFamily="34" charset="0"/>
            </a:endParaRPr>
          </a:p>
          <a:p>
            <a:pPr lvl="3"/>
            <a:r>
              <a:rPr lang="es-ES" sz="1650" dirty="0">
                <a:latin typeface="Calibri" panose="020F0502020204030204" pitchFamily="34" charset="0"/>
              </a:rPr>
              <a:t>Memoria Descriptiva</a:t>
            </a:r>
          </a:p>
          <a:p>
            <a:pPr marL="1028700" lvl="3" indent="0">
              <a:buNone/>
            </a:pPr>
            <a:endParaRPr lang="es-PE" sz="1500" dirty="0"/>
          </a:p>
          <a:p>
            <a:pPr marL="0" indent="0">
              <a:buNone/>
              <a:defRPr/>
            </a:pPr>
            <a:r>
              <a:rPr lang="es-PE" sz="1500" kern="0" dirty="0">
                <a:latin typeface="Calibri" pitchFamily="34" charset="0"/>
              </a:rPr>
              <a:t> </a:t>
            </a:r>
          </a:p>
        </p:txBody>
      </p:sp>
    </p:spTree>
    <p:extLst>
      <p:ext uri="{BB962C8B-B14F-4D97-AF65-F5344CB8AC3E}">
        <p14:creationId xmlns:p14="http://schemas.microsoft.com/office/powerpoint/2010/main" val="3985039189"/>
      </p:ext>
    </p:extLst>
  </p:cSld>
  <p:clrMapOvr>
    <a:masterClrMapping/>
  </p:clrMapOvr>
  <p:transition>
    <p:cover dir="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48095" y="2041815"/>
            <a:ext cx="8229600" cy="3394472"/>
          </a:xfrm>
        </p:spPr>
        <p:txBody>
          <a:bodyPr/>
          <a:lstStyle/>
          <a:p>
            <a:pPr marL="0" indent="0">
              <a:buNone/>
              <a:defRPr/>
            </a:pPr>
            <a:r>
              <a:rPr lang="es-ES" sz="1650" b="1" dirty="0">
                <a:latin typeface="Calibri" pitchFamily="34" charset="0"/>
              </a:rPr>
              <a:t>Cuando se trate de los siguiente tipos de transferencia, además, se debe adjuntar: </a:t>
            </a:r>
          </a:p>
          <a:p>
            <a:pPr>
              <a:buFontTx/>
              <a:buChar char="-"/>
              <a:defRPr/>
            </a:pPr>
            <a:r>
              <a:rPr lang="es-ES" sz="1650" b="1" dirty="0">
                <a:latin typeface="Calibri" pitchFamily="34" charset="0"/>
              </a:rPr>
              <a:t>TITULO ONEROSO</a:t>
            </a:r>
          </a:p>
          <a:p>
            <a:pPr marL="342900" indent="-342900">
              <a:buFont typeface="+mj-lt"/>
              <a:buAutoNum type="alphaLcParenR"/>
              <a:defRPr/>
            </a:pPr>
            <a:r>
              <a:rPr lang="es-PE" sz="1650" dirty="0">
                <a:latin typeface="Calibri" pitchFamily="34" charset="0"/>
              </a:rPr>
              <a:t>Tasación del predio, elaborada conforme al Reglamento Nacional de Tasaciones del Perú. </a:t>
            </a:r>
          </a:p>
          <a:p>
            <a:pPr marL="342900" indent="-342900">
              <a:buFont typeface="+mj-lt"/>
              <a:buAutoNum type="alphaLcParenR"/>
              <a:defRPr/>
            </a:pPr>
            <a:r>
              <a:rPr lang="es-PE" sz="1650" dirty="0">
                <a:latin typeface="Calibri" pitchFamily="34" charset="0"/>
              </a:rPr>
              <a:t>La conformidad del procedimiento y estudio de mercado de la tasación, debidamente visada por la entidad solicitante.</a:t>
            </a:r>
          </a:p>
          <a:p>
            <a:pPr marL="0" indent="0">
              <a:buNone/>
              <a:defRPr/>
            </a:pPr>
            <a:r>
              <a:rPr lang="es-PE" sz="1650" dirty="0">
                <a:latin typeface="Calibri" pitchFamily="34" charset="0"/>
              </a:rPr>
              <a:t> </a:t>
            </a:r>
          </a:p>
          <a:p>
            <a:pPr>
              <a:buFontTx/>
              <a:buChar char="-"/>
              <a:defRPr/>
            </a:pPr>
            <a:r>
              <a:rPr lang="es-ES" sz="1650" b="1" dirty="0">
                <a:latin typeface="Calibri" pitchFamily="34" charset="0"/>
              </a:rPr>
              <a:t>GOBIERNO REGIONAL O GOBIERNO LOCAL:</a:t>
            </a:r>
          </a:p>
          <a:p>
            <a:pPr lvl="2" algn="just">
              <a:buFont typeface="Wingdings" panose="05000000000000000000" pitchFamily="2" charset="2"/>
              <a:buChar char="§"/>
              <a:defRPr/>
            </a:pPr>
            <a:r>
              <a:rPr lang="es-PE" altLang="es-PE" sz="1650" dirty="0">
                <a:solidFill>
                  <a:srgbClr val="000000"/>
                </a:solidFill>
                <a:latin typeface="Calibri" panose="020F0502020204030204" pitchFamily="34" charset="0"/>
                <a:cs typeface="Arial" panose="020B0604020202020204" pitchFamily="34" charset="0"/>
              </a:rPr>
              <a:t>Acuerdo de Consejo del </a:t>
            </a:r>
            <a:r>
              <a:rPr lang="es-PE" altLang="es-PE" sz="1650" b="1" u="sng" dirty="0">
                <a:solidFill>
                  <a:srgbClr val="000000"/>
                </a:solidFill>
                <a:latin typeface="Calibri" panose="020F0502020204030204" pitchFamily="34" charset="0"/>
                <a:cs typeface="Arial" panose="020B0604020202020204" pitchFamily="34" charset="0"/>
              </a:rPr>
              <a:t>Gobierno Regional </a:t>
            </a:r>
            <a:r>
              <a:rPr lang="es-PE" altLang="es-PE" sz="1650" dirty="0">
                <a:solidFill>
                  <a:srgbClr val="000000"/>
                </a:solidFill>
                <a:latin typeface="Calibri" panose="020F0502020204030204" pitchFamily="34" charset="0"/>
                <a:cs typeface="Arial" panose="020B0604020202020204" pitchFamily="34" charset="0"/>
              </a:rPr>
              <a:t>aprobando la petición.</a:t>
            </a:r>
          </a:p>
          <a:p>
            <a:pPr lvl="2" algn="just">
              <a:buFont typeface="Wingdings" panose="05000000000000000000" pitchFamily="2" charset="2"/>
              <a:buChar char="§"/>
              <a:defRPr/>
            </a:pPr>
            <a:r>
              <a:rPr lang="es-PE" altLang="es-PE" sz="1650" dirty="0">
                <a:solidFill>
                  <a:srgbClr val="000000"/>
                </a:solidFill>
                <a:latin typeface="Calibri" panose="020F0502020204030204" pitchFamily="34" charset="0"/>
                <a:cs typeface="Arial" panose="020B0604020202020204" pitchFamily="34" charset="0"/>
              </a:rPr>
              <a:t>Acuerdo de Concejo de </a:t>
            </a:r>
            <a:r>
              <a:rPr lang="es-PE" altLang="es-PE" sz="1650" b="1" u="sng" dirty="0">
                <a:solidFill>
                  <a:srgbClr val="000000"/>
                </a:solidFill>
                <a:latin typeface="Calibri" panose="020F0502020204030204" pitchFamily="34" charset="0"/>
                <a:cs typeface="Arial" panose="020B0604020202020204" pitchFamily="34" charset="0"/>
              </a:rPr>
              <a:t>la Municipalidad </a:t>
            </a:r>
            <a:r>
              <a:rPr lang="es-PE" altLang="es-PE" sz="1650" dirty="0">
                <a:solidFill>
                  <a:srgbClr val="000000"/>
                </a:solidFill>
                <a:latin typeface="Calibri" panose="020F0502020204030204" pitchFamily="34" charset="0"/>
                <a:cs typeface="Arial" panose="020B0604020202020204" pitchFamily="34" charset="0"/>
              </a:rPr>
              <a:t>aprobando la petición, con el voto conforme de las dos terceras partes del número legal de regidores.</a:t>
            </a:r>
            <a:endParaRPr lang="en-US" altLang="es-PE" sz="1650" dirty="0">
              <a:solidFill>
                <a:srgbClr val="000000"/>
              </a:solidFill>
              <a:latin typeface="Calibri" panose="020F0502020204030204" pitchFamily="34" charset="0"/>
              <a:cs typeface="Arial" panose="020B0604020202020204" pitchFamily="34" charset="0"/>
            </a:endParaRPr>
          </a:p>
          <a:p>
            <a:pPr marL="0" indent="0">
              <a:buNone/>
              <a:defRPr/>
            </a:pPr>
            <a:endParaRPr lang="es-PE" sz="1650" dirty="0">
              <a:latin typeface="Calibri" pitchFamily="34" charset="0"/>
            </a:endParaRPr>
          </a:p>
          <a:p>
            <a:pPr marL="0" indent="0">
              <a:buNone/>
            </a:pPr>
            <a:endParaRPr lang="es-PE" dirty="0"/>
          </a:p>
        </p:txBody>
      </p:sp>
      <p:sp>
        <p:nvSpPr>
          <p:cNvPr id="4" name="Text Box 5"/>
          <p:cNvSpPr txBox="1">
            <a:spLocks noGrp="1" noChangeArrowheads="1"/>
          </p:cNvSpPr>
          <p:nvPr>
            <p:ph type="title"/>
          </p:nvPr>
        </p:nvSpPr>
        <p:spPr>
          <a:xfrm>
            <a:off x="2326123" y="1129215"/>
            <a:ext cx="4096751" cy="632481"/>
          </a:xfrm>
          <a:solidFill>
            <a:srgbClr val="CC0000"/>
          </a:solidFill>
          <a:ln w="9525">
            <a:solidFill>
              <a:srgbClr val="CC0000"/>
            </a:solidFill>
            <a:miter lim="800000"/>
            <a:headEnd/>
            <a:tailEnd/>
          </a:ln>
          <a:effectLst>
            <a:prstShdw prst="shdw17" dist="17961" dir="2700000">
              <a:schemeClr val="bg2"/>
            </a:prstShdw>
          </a:effectLst>
        </p:spPr>
        <p:txBody>
          <a:bodyPr wrap="square">
            <a:spAutoFit/>
          </a:bodyPr>
          <a:lstStyle/>
          <a:p>
            <a:pPr algn="ctr" eaLnBrk="1" hangingPunct="1">
              <a:defRPr/>
            </a:pPr>
            <a:r>
              <a:rPr lang="es-PE" altLang="es-PE" sz="1950" b="1" dirty="0">
                <a:solidFill>
                  <a:srgbClr val="FFFFFF"/>
                </a:solidFill>
                <a:latin typeface="Calibri" pitchFamily="34" charset="0"/>
                <a:cs typeface="Arial" panose="020B0604020202020204" pitchFamily="34" charset="0"/>
              </a:rPr>
              <a:t>ETAPAS DEL PROCEDIMIENTO</a:t>
            </a:r>
            <a:br>
              <a:rPr lang="es-PE" altLang="es-PE" sz="1950" b="1" dirty="0">
                <a:solidFill>
                  <a:srgbClr val="FFFFFF"/>
                </a:solidFill>
                <a:latin typeface="Calibri" pitchFamily="34" charset="0"/>
                <a:cs typeface="Arial" panose="020B0604020202020204" pitchFamily="34" charset="0"/>
              </a:rPr>
            </a:br>
            <a:r>
              <a:rPr lang="es-PE" altLang="es-PE" sz="1950" b="1" dirty="0">
                <a:solidFill>
                  <a:srgbClr val="FFFFFF"/>
                </a:solidFill>
                <a:latin typeface="Calibri" pitchFamily="34" charset="0"/>
                <a:cs typeface="Arial" panose="020B0604020202020204" pitchFamily="34" charset="0"/>
              </a:rPr>
              <a:t>Calificación de la solicitud</a:t>
            </a:r>
          </a:p>
        </p:txBody>
      </p:sp>
    </p:spTree>
    <p:extLst>
      <p:ext uri="{BB962C8B-B14F-4D97-AF65-F5344CB8AC3E}">
        <p14:creationId xmlns:p14="http://schemas.microsoft.com/office/powerpoint/2010/main" val="1577953047"/>
      </p:ext>
    </p:extLst>
  </p:cSld>
  <p:clrMapOvr>
    <a:masterClrMapping/>
  </p:clrMapOvr>
  <p:transition>
    <p:cover dir="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61263" y="2023375"/>
            <a:ext cx="8091152" cy="2410946"/>
          </a:xfrm>
        </p:spPr>
        <p:txBody>
          <a:bodyPr/>
          <a:lstStyle/>
          <a:p>
            <a:pPr marL="0" indent="0" algn="just">
              <a:buNone/>
              <a:defRPr/>
            </a:pPr>
            <a:r>
              <a:rPr lang="es-ES" sz="1650" b="1" dirty="0">
                <a:latin typeface="+mj-lt"/>
              </a:rPr>
              <a:t>- </a:t>
            </a:r>
            <a:r>
              <a:rPr lang="es-ES" sz="1650" b="1" dirty="0">
                <a:latin typeface="Calibri" panose="020F0502020204030204" pitchFamily="34" charset="0"/>
              </a:rPr>
              <a:t>Cuando la solicitud sea de una empresa que se encuentre bajo el ámbito de FONAFE:</a:t>
            </a:r>
          </a:p>
          <a:p>
            <a:pPr lvl="2" algn="just">
              <a:buFont typeface="Wingdings" panose="05000000000000000000" pitchFamily="2" charset="2"/>
              <a:buChar char="§"/>
              <a:defRPr/>
            </a:pPr>
            <a:r>
              <a:rPr lang="es-PE" altLang="es-PE" sz="1650" dirty="0">
                <a:solidFill>
                  <a:srgbClr val="000000"/>
                </a:solidFill>
                <a:latin typeface="Calibri" panose="020F0502020204030204" pitchFamily="34" charset="0"/>
                <a:cs typeface="Arial" panose="020B0604020202020204" pitchFamily="34" charset="0"/>
              </a:rPr>
              <a:t>Acuerdo de Directorio de la empresa solicitante, aprobando el pedido de transferencia del predio.</a:t>
            </a:r>
          </a:p>
          <a:p>
            <a:pPr lvl="2" algn="just">
              <a:buFont typeface="Wingdings" panose="05000000000000000000" pitchFamily="2" charset="2"/>
              <a:buChar char="§"/>
              <a:defRPr/>
            </a:pPr>
            <a:r>
              <a:rPr lang="es-PE" altLang="es-PE" sz="1650" dirty="0">
                <a:solidFill>
                  <a:srgbClr val="000000"/>
                </a:solidFill>
                <a:latin typeface="Calibri" panose="020F0502020204030204" pitchFamily="34" charset="0"/>
                <a:cs typeface="Arial" panose="020B0604020202020204" pitchFamily="34" charset="0"/>
              </a:rPr>
              <a:t>Acuerdo de Directorio de FONAFE aprobando el pedido de transferencia del predio, </a:t>
            </a:r>
            <a:r>
              <a:rPr lang="es-PE" altLang="es-PE" sz="1650" b="1" dirty="0">
                <a:solidFill>
                  <a:srgbClr val="000000"/>
                </a:solidFill>
                <a:latin typeface="Calibri" panose="020F0502020204030204" pitchFamily="34" charset="0"/>
                <a:cs typeface="Arial" panose="020B0604020202020204" pitchFamily="34" charset="0"/>
              </a:rPr>
              <a:t>si la solicitud es como aporte de capital</a:t>
            </a:r>
            <a:r>
              <a:rPr lang="es-PE" altLang="es-PE" sz="1650" dirty="0">
                <a:solidFill>
                  <a:srgbClr val="000000"/>
                </a:solidFill>
                <a:latin typeface="Calibri" panose="020F0502020204030204" pitchFamily="34" charset="0"/>
                <a:cs typeface="Arial" panose="020B0604020202020204" pitchFamily="34" charset="0"/>
              </a:rPr>
              <a:t>.</a:t>
            </a:r>
          </a:p>
          <a:p>
            <a:pPr lvl="2" algn="just">
              <a:buFont typeface="Wingdings" panose="05000000000000000000" pitchFamily="2" charset="2"/>
              <a:buChar char="§"/>
              <a:defRPr/>
            </a:pPr>
            <a:r>
              <a:rPr lang="es-PE" sz="1650" dirty="0">
                <a:solidFill>
                  <a:srgbClr val="000000"/>
                </a:solidFill>
                <a:latin typeface="Calibri" panose="020F0502020204030204" pitchFamily="34" charset="0"/>
                <a:cs typeface="Arial" panose="020B0604020202020204" pitchFamily="34" charset="0"/>
              </a:rPr>
              <a:t>El informe y los documentos que sustenten que la finalidad a la cual se destinará el predio es de interés general o social, </a:t>
            </a:r>
            <a:r>
              <a:rPr lang="es-PE" sz="1650" b="1" dirty="0">
                <a:solidFill>
                  <a:srgbClr val="000000"/>
                </a:solidFill>
                <a:latin typeface="Calibri" panose="020F0502020204030204" pitchFamily="34" charset="0"/>
                <a:cs typeface="Arial" panose="020B0604020202020204" pitchFamily="34" charset="0"/>
              </a:rPr>
              <a:t>en caso de que la transferencia sea a título gratuito</a:t>
            </a:r>
            <a:r>
              <a:rPr lang="es-PE" sz="1650" dirty="0">
                <a:solidFill>
                  <a:srgbClr val="000000"/>
                </a:solidFill>
                <a:latin typeface="Calibri" panose="020F0502020204030204" pitchFamily="34" charset="0"/>
                <a:cs typeface="Arial" panose="020B0604020202020204" pitchFamily="34" charset="0"/>
              </a:rPr>
              <a:t>.</a:t>
            </a:r>
          </a:p>
        </p:txBody>
      </p:sp>
    </p:spTree>
    <p:extLst>
      <p:ext uri="{BB962C8B-B14F-4D97-AF65-F5344CB8AC3E}">
        <p14:creationId xmlns:p14="http://schemas.microsoft.com/office/powerpoint/2010/main" val="3481066416"/>
      </p:ext>
    </p:extLst>
  </p:cSld>
  <p:clrMapOvr>
    <a:masterClrMapping/>
  </p:clrMapOvr>
  <p:transition>
    <p:cover dir="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Título"/>
          <p:cNvSpPr>
            <a:spLocks noGrp="1"/>
          </p:cNvSpPr>
          <p:nvPr>
            <p:ph type="title"/>
          </p:nvPr>
        </p:nvSpPr>
        <p:spPr>
          <a:xfrm>
            <a:off x="1757856" y="1410070"/>
            <a:ext cx="6156434" cy="857250"/>
          </a:xfrm>
        </p:spPr>
        <p:txBody>
          <a:bodyPr/>
          <a:lstStyle/>
          <a:p>
            <a:pPr algn="just"/>
            <a:r>
              <a:rPr lang="es-PE" sz="1950" b="1" dirty="0">
                <a:latin typeface="Calibri" pitchFamily="34" charset="0"/>
              </a:rPr>
              <a:t>RESULTADO DE LA CALIFICACIÓN FORMAL (DE GABINETE):</a:t>
            </a:r>
          </a:p>
        </p:txBody>
      </p:sp>
      <p:sp>
        <p:nvSpPr>
          <p:cNvPr id="12291" name="2 Marcador de contenido"/>
          <p:cNvSpPr>
            <a:spLocks noGrp="1"/>
          </p:cNvSpPr>
          <p:nvPr>
            <p:ph idx="1"/>
          </p:nvPr>
        </p:nvSpPr>
        <p:spPr>
          <a:xfrm>
            <a:off x="457201" y="2490953"/>
            <a:ext cx="3641834" cy="1826828"/>
          </a:xfrm>
        </p:spPr>
        <p:txBody>
          <a:bodyPr>
            <a:normAutofit lnSpcReduction="10000"/>
          </a:bodyPr>
          <a:lstStyle/>
          <a:p>
            <a:pPr>
              <a:buFont typeface="Arial" charset="0"/>
              <a:buNone/>
            </a:pPr>
            <a:r>
              <a:rPr lang="es-PE" sz="1650" dirty="0">
                <a:latin typeface="Calibri" pitchFamily="34" charset="0"/>
              </a:rPr>
              <a:t>Predio con las siguientes características:</a:t>
            </a:r>
          </a:p>
          <a:p>
            <a:r>
              <a:rPr lang="es-PE" sz="1650" dirty="0">
                <a:latin typeface="Calibri" pitchFamily="34" charset="0"/>
              </a:rPr>
              <a:t>De propiedad o administrado por la entidad que conoce el procedimiento.</a:t>
            </a:r>
          </a:p>
          <a:p>
            <a:r>
              <a:rPr lang="es-PE" sz="1650" dirty="0">
                <a:latin typeface="Calibri" pitchFamily="34" charset="0"/>
              </a:rPr>
              <a:t>De dominio privado del Estado.</a:t>
            </a:r>
          </a:p>
          <a:p>
            <a:r>
              <a:rPr lang="es-PE" sz="1650" dirty="0">
                <a:latin typeface="Calibri" pitchFamily="34" charset="0"/>
              </a:rPr>
              <a:t>De libre disponibilidad.</a:t>
            </a:r>
          </a:p>
          <a:p>
            <a:r>
              <a:rPr lang="es-PE" sz="1650" dirty="0">
                <a:latin typeface="Calibri" pitchFamily="34" charset="0"/>
              </a:rPr>
              <a:t>Que se encuentre inscrito</a:t>
            </a:r>
          </a:p>
          <a:p>
            <a:pPr>
              <a:buNone/>
            </a:pPr>
            <a:endParaRPr lang="es-PE" sz="1500" dirty="0"/>
          </a:p>
          <a:p>
            <a:endParaRPr lang="es-PE" sz="1500" dirty="0"/>
          </a:p>
          <a:p>
            <a:endParaRPr lang="es-PE" sz="1500" dirty="0"/>
          </a:p>
          <a:p>
            <a:endParaRPr lang="es-PE" sz="1500" dirty="0"/>
          </a:p>
        </p:txBody>
      </p:sp>
      <p:sp>
        <p:nvSpPr>
          <p:cNvPr id="2" name="Flecha derecha 1"/>
          <p:cNvSpPr/>
          <p:nvPr/>
        </p:nvSpPr>
        <p:spPr bwMode="auto">
          <a:xfrm>
            <a:off x="4493173" y="3187590"/>
            <a:ext cx="1686910" cy="433552"/>
          </a:xfrm>
          <a:prstGeom prst="rightArrow">
            <a:avLst/>
          </a:prstGeom>
          <a:solidFill>
            <a:schemeClr val="accent1"/>
          </a:solidFill>
          <a:ln w="9525" cap="flat" cmpd="sng" algn="ctr">
            <a:solidFill>
              <a:schemeClr val="tx1"/>
            </a:solidFill>
            <a:prstDash val="solid"/>
            <a:round/>
            <a:headEnd type="none" w="sm" len="sm"/>
            <a:tailEnd type="none" w="sm" len="sm"/>
          </a:ln>
          <a:effectLst>
            <a:prstShdw prst="shdw17" dist="17961" dir="2700000">
              <a:schemeClr val="bg2"/>
            </a:prstShdw>
          </a:effectLst>
        </p:spPr>
        <p:txBody>
          <a:bodyPr vert="horz" wrap="none" lIns="68580" tIns="34290" rIns="68580" bIns="34290" numCol="1" rtlCol="0" anchor="ctr" anchorCtr="0" compatLnSpc="1">
            <a:prstTxWarp prst="textNoShape">
              <a:avLst/>
            </a:prstTxWarp>
          </a:bodyPr>
          <a:lstStyle/>
          <a:p>
            <a:pPr defTabSz="336947">
              <a:buClrTx/>
            </a:pPr>
            <a:endParaRPr lang="es-PE" sz="1350">
              <a:solidFill>
                <a:srgbClr val="000099"/>
              </a:solidFill>
              <a:latin typeface="Arial" charset="0"/>
            </a:endParaRPr>
          </a:p>
        </p:txBody>
      </p:sp>
      <p:sp>
        <p:nvSpPr>
          <p:cNvPr id="3" name="CuadroTexto 2"/>
          <p:cNvSpPr txBox="1"/>
          <p:nvPr/>
        </p:nvSpPr>
        <p:spPr>
          <a:xfrm>
            <a:off x="6444209" y="3242783"/>
            <a:ext cx="2203178" cy="403957"/>
          </a:xfrm>
          <a:prstGeom prst="rect">
            <a:avLst/>
          </a:prstGeom>
          <a:noFill/>
        </p:spPr>
        <p:txBody>
          <a:bodyPr wrap="square" rtlCol="0">
            <a:spAutoFit/>
          </a:bodyPr>
          <a:lstStyle/>
          <a:p>
            <a:r>
              <a:rPr lang="es-PE" sz="2250" b="1" dirty="0">
                <a:solidFill>
                  <a:srgbClr val="FF0000"/>
                </a:solidFill>
                <a:latin typeface="Calibri" panose="020F0502020204030204" pitchFamily="34" charset="0"/>
              </a:rPr>
              <a:t>IMPROCEDENTE</a:t>
            </a:r>
            <a:r>
              <a:rPr lang="es-PE" sz="1650" b="1" dirty="0">
                <a:solidFill>
                  <a:srgbClr val="FF0000"/>
                </a:solidFill>
                <a:latin typeface="Calibri" panose="020F0502020204030204" pitchFamily="34" charset="0"/>
              </a:rPr>
              <a:t> </a:t>
            </a:r>
          </a:p>
        </p:txBody>
      </p:sp>
    </p:spTree>
    <p:extLst>
      <p:ext uri="{BB962C8B-B14F-4D97-AF65-F5344CB8AC3E}">
        <p14:creationId xmlns:p14="http://schemas.microsoft.com/office/powerpoint/2010/main" val="1375291427"/>
      </p:ext>
    </p:extLst>
  </p:cSld>
  <p:clrMapOvr>
    <a:masterClrMapping/>
  </p:clrMapOvr>
  <p:transition>
    <p:cover dir="ru"/>
  </p:transition>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8130</TotalTime>
  <Words>1401</Words>
  <Application>Microsoft Office PowerPoint</Application>
  <PresentationFormat>Presentación en pantalla (4:3)</PresentationFormat>
  <Paragraphs>107</Paragraphs>
  <Slides>17</Slides>
  <Notes>2</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17</vt:i4>
      </vt:variant>
    </vt:vector>
  </HeadingPairs>
  <TitlesOfParts>
    <vt:vector size="25" baseType="lpstr">
      <vt:lpstr>Arial</vt:lpstr>
      <vt:lpstr>Arial Black</vt:lpstr>
      <vt:lpstr>Calibri</vt:lpstr>
      <vt:lpstr>Calibri Light</vt:lpstr>
      <vt:lpstr>Lucida Sans Unicode</vt:lpstr>
      <vt:lpstr>Times New Roman</vt:lpstr>
      <vt:lpstr>Wingdings</vt:lpstr>
      <vt:lpstr>Tema de Office</vt:lpstr>
      <vt:lpstr>   TRANSFERENCIA DE DOMINIO EN EL ESTADO    </vt:lpstr>
      <vt:lpstr>Presentación de PowerPoint</vt:lpstr>
      <vt:lpstr>Presentación de PowerPoint</vt:lpstr>
      <vt:lpstr>Presentación de PowerPoint</vt:lpstr>
      <vt:lpstr>ETAPAS DEL PROCEDIMIENTO Calificación de la solicitud</vt:lpstr>
      <vt:lpstr>ETAPAS DEL PROCEDIMIENTO Calificación de la solicitud</vt:lpstr>
      <vt:lpstr>ETAPAS DEL PROCEDIMIENTO Calificación de la solicitud</vt:lpstr>
      <vt:lpstr>Presentación de PowerPoint</vt:lpstr>
      <vt:lpstr>RESULTADO DE LA CALIFICACIÓN FORMAL (DE GABINETE):</vt:lpstr>
      <vt:lpstr>Presentación de PowerPoint</vt:lpstr>
      <vt:lpstr>IV) INFORME TÉCNICO-LEGAL</vt:lpstr>
      <vt:lpstr>V) RESOLUCIÓN: CONTENIDO (NUMERAL 7.5 DE LA DIRECTIVA N° 005-2013/SBN)</vt:lpstr>
      <vt:lpstr>VI) ACTA DE ENTREGA – RECEPCIÓN DEL PREDIO TRANSFERIDO</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Exposición Alta_Baja</dc:title>
  <dc:creator>Julio Barra</dc:creator>
  <cp:lastModifiedBy>Willjhem Pablo Sanchez Medina</cp:lastModifiedBy>
  <cp:revision>715</cp:revision>
  <cp:lastPrinted>2016-06-28T14:05:30Z</cp:lastPrinted>
  <dcterms:modified xsi:type="dcterms:W3CDTF">2016-11-22T15:46:37Z</dcterms:modified>
</cp:coreProperties>
</file>