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7EFA9-CACC-4DF9-8B0B-9E65D6E49DC6}" type="datetimeFigureOut">
              <a:rPr lang="es-PE" smtClean="0"/>
              <a:t>22/11/2016</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732CE-1161-412E-9CE7-D308FB37827C}" type="slidenum">
              <a:rPr lang="es-PE" smtClean="0"/>
              <a:t>‹Nº›</a:t>
            </a:fld>
            <a:endParaRPr lang="es-PE"/>
          </a:p>
        </p:txBody>
      </p:sp>
    </p:spTree>
    <p:extLst>
      <p:ext uri="{BB962C8B-B14F-4D97-AF65-F5344CB8AC3E}">
        <p14:creationId xmlns:p14="http://schemas.microsoft.com/office/powerpoint/2010/main" val="191469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xfrm>
            <a:off x="1327150" y="3232150"/>
            <a:ext cx="7285038" cy="306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s-PE" smtClean="0"/>
          </a:p>
        </p:txBody>
      </p:sp>
    </p:spTree>
    <p:extLst>
      <p:ext uri="{BB962C8B-B14F-4D97-AF65-F5344CB8AC3E}">
        <p14:creationId xmlns:p14="http://schemas.microsoft.com/office/powerpoint/2010/main" val="247236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1290638" y="760413"/>
            <a:ext cx="5143500" cy="3811587"/>
          </a:xfrm>
          <a:prstGeom prst="roundRect">
            <a:avLst>
              <a:gd name="adj" fmla="val 37"/>
            </a:avLst>
          </a:prstGeom>
          <a:solidFill>
            <a:srgbClr val="FFFFFF"/>
          </a:solidFill>
          <a:ln w="9360">
            <a:solidFill>
              <a:srgbClr val="000000"/>
            </a:solidFill>
            <a:round/>
            <a:headEnd/>
            <a:tailEnd/>
          </a:ln>
        </p:spPr>
        <p:txBody>
          <a:bodyPr wrap="none" lIns="94851" tIns="47425" rIns="94851" bIns="47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endParaRPr>
          </a:p>
        </p:txBody>
      </p:sp>
      <p:sp>
        <p:nvSpPr>
          <p:cNvPr id="37891" name="Rectangle 3"/>
          <p:cNvSpPr>
            <a:spLocks noGrp="1" noChangeArrowheads="1"/>
          </p:cNvSpPr>
          <p:nvPr>
            <p:ph type="body"/>
          </p:nvPr>
        </p:nvSpPr>
        <p:spPr bwMode="auto">
          <a:xfrm>
            <a:off x="769938" y="4824413"/>
            <a:ext cx="6173787" cy="4567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defTabSz="465138" eaLnBrk="1" hangingPunct="1"/>
            <a:endParaRPr lang="es-ES_tradnl" altLang="es-PE" smtClean="0"/>
          </a:p>
        </p:txBody>
      </p:sp>
    </p:spTree>
    <p:extLst>
      <p:ext uri="{BB962C8B-B14F-4D97-AF65-F5344CB8AC3E}">
        <p14:creationId xmlns:p14="http://schemas.microsoft.com/office/powerpoint/2010/main" val="303160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1290638" y="760413"/>
            <a:ext cx="5143500" cy="3811587"/>
          </a:xfrm>
          <a:prstGeom prst="roundRect">
            <a:avLst>
              <a:gd name="adj" fmla="val 37"/>
            </a:avLst>
          </a:prstGeom>
          <a:solidFill>
            <a:srgbClr val="FFFFFF"/>
          </a:solidFill>
          <a:ln w="9360">
            <a:solidFill>
              <a:srgbClr val="000000"/>
            </a:solidFill>
            <a:round/>
            <a:headEnd/>
            <a:tailEnd/>
          </a:ln>
        </p:spPr>
        <p:txBody>
          <a:bodyPr wrap="none" lIns="94851" tIns="47425" rIns="94851" bIns="47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endParaRPr>
          </a:p>
        </p:txBody>
      </p:sp>
      <p:sp>
        <p:nvSpPr>
          <p:cNvPr id="38915" name="Rectangle 3"/>
          <p:cNvSpPr>
            <a:spLocks noGrp="1" noChangeArrowheads="1"/>
          </p:cNvSpPr>
          <p:nvPr>
            <p:ph type="body"/>
          </p:nvPr>
        </p:nvSpPr>
        <p:spPr bwMode="auto">
          <a:xfrm>
            <a:off x="769938" y="4824413"/>
            <a:ext cx="6173787" cy="4567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defTabSz="465138" eaLnBrk="1" hangingPunct="1"/>
            <a:endParaRPr lang="es-ES_tradnl" altLang="es-PE" smtClean="0"/>
          </a:p>
        </p:txBody>
      </p:sp>
    </p:spTree>
    <p:extLst>
      <p:ext uri="{BB962C8B-B14F-4D97-AF65-F5344CB8AC3E}">
        <p14:creationId xmlns:p14="http://schemas.microsoft.com/office/powerpoint/2010/main" val="181855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1290638" y="760413"/>
            <a:ext cx="5143500" cy="3811587"/>
          </a:xfrm>
          <a:prstGeom prst="roundRect">
            <a:avLst>
              <a:gd name="adj" fmla="val 37"/>
            </a:avLst>
          </a:prstGeom>
          <a:solidFill>
            <a:srgbClr val="FFFFFF"/>
          </a:solidFill>
          <a:ln w="9360">
            <a:solidFill>
              <a:srgbClr val="000000"/>
            </a:solidFill>
            <a:round/>
            <a:headEnd/>
            <a:tailEnd/>
          </a:ln>
        </p:spPr>
        <p:txBody>
          <a:bodyPr wrap="none" lIns="94851" tIns="47425" rIns="94851" bIns="47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endParaRPr>
          </a:p>
        </p:txBody>
      </p:sp>
      <p:sp>
        <p:nvSpPr>
          <p:cNvPr id="39939" name="Rectangle 3"/>
          <p:cNvSpPr>
            <a:spLocks noGrp="1" noChangeArrowheads="1"/>
          </p:cNvSpPr>
          <p:nvPr>
            <p:ph type="body"/>
          </p:nvPr>
        </p:nvSpPr>
        <p:spPr bwMode="auto">
          <a:xfrm>
            <a:off x="769938" y="4824413"/>
            <a:ext cx="6173787" cy="4567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defTabSz="465138" eaLnBrk="1" hangingPunct="1"/>
            <a:endParaRPr lang="es-ES_tradnl" altLang="es-PE" smtClean="0"/>
          </a:p>
        </p:txBody>
      </p:sp>
    </p:spTree>
    <p:extLst>
      <p:ext uri="{BB962C8B-B14F-4D97-AF65-F5344CB8AC3E}">
        <p14:creationId xmlns:p14="http://schemas.microsoft.com/office/powerpoint/2010/main" val="356414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1290638" y="760413"/>
            <a:ext cx="5143500" cy="3811587"/>
          </a:xfrm>
          <a:prstGeom prst="roundRect">
            <a:avLst>
              <a:gd name="adj" fmla="val 37"/>
            </a:avLst>
          </a:prstGeom>
          <a:solidFill>
            <a:srgbClr val="FFFFFF"/>
          </a:solidFill>
          <a:ln w="9360">
            <a:solidFill>
              <a:srgbClr val="000000"/>
            </a:solidFill>
            <a:round/>
            <a:headEnd/>
            <a:tailEnd/>
          </a:ln>
        </p:spPr>
        <p:txBody>
          <a:bodyPr wrap="none" lIns="94851" tIns="47425" rIns="94851" bIns="47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endParaRPr>
          </a:p>
        </p:txBody>
      </p:sp>
      <p:sp>
        <p:nvSpPr>
          <p:cNvPr id="40963" name="Rectangle 3"/>
          <p:cNvSpPr>
            <a:spLocks noGrp="1" noChangeArrowheads="1"/>
          </p:cNvSpPr>
          <p:nvPr>
            <p:ph type="body"/>
          </p:nvPr>
        </p:nvSpPr>
        <p:spPr bwMode="auto">
          <a:xfrm>
            <a:off x="769938" y="4824413"/>
            <a:ext cx="6173787" cy="4567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defTabSz="465138" eaLnBrk="1" hangingPunct="1"/>
            <a:endParaRPr lang="es-ES_tradnl" altLang="es-PE" smtClean="0"/>
          </a:p>
        </p:txBody>
      </p:sp>
    </p:spTree>
    <p:extLst>
      <p:ext uri="{BB962C8B-B14F-4D97-AF65-F5344CB8AC3E}">
        <p14:creationId xmlns:p14="http://schemas.microsoft.com/office/powerpoint/2010/main" val="202854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1290638" y="760413"/>
            <a:ext cx="5143500" cy="3811587"/>
          </a:xfrm>
          <a:prstGeom prst="roundRect">
            <a:avLst>
              <a:gd name="adj" fmla="val 37"/>
            </a:avLst>
          </a:prstGeom>
          <a:solidFill>
            <a:srgbClr val="FFFFFF"/>
          </a:solidFill>
          <a:ln w="9360">
            <a:solidFill>
              <a:srgbClr val="000000"/>
            </a:solidFill>
            <a:round/>
            <a:headEnd/>
            <a:tailEnd/>
          </a:ln>
        </p:spPr>
        <p:txBody>
          <a:bodyPr wrap="none" lIns="94851" tIns="47425" rIns="94851" bIns="47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endParaRPr>
          </a:p>
        </p:txBody>
      </p:sp>
      <p:sp>
        <p:nvSpPr>
          <p:cNvPr id="41987" name="Rectangle 3"/>
          <p:cNvSpPr>
            <a:spLocks noGrp="1" noChangeArrowheads="1"/>
          </p:cNvSpPr>
          <p:nvPr>
            <p:ph type="body"/>
          </p:nvPr>
        </p:nvSpPr>
        <p:spPr bwMode="auto">
          <a:xfrm>
            <a:off x="769938" y="4824413"/>
            <a:ext cx="6173787" cy="4567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defTabSz="465138" eaLnBrk="1" hangingPunct="1"/>
            <a:endParaRPr lang="es-ES_tradnl" altLang="es-PE" smtClean="0"/>
          </a:p>
        </p:txBody>
      </p:sp>
    </p:spTree>
    <p:extLst>
      <p:ext uri="{BB962C8B-B14F-4D97-AF65-F5344CB8AC3E}">
        <p14:creationId xmlns:p14="http://schemas.microsoft.com/office/powerpoint/2010/main" val="27807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AutoShape 1"/>
          <p:cNvSpPr>
            <a:spLocks noChangeArrowheads="1"/>
          </p:cNvSpPr>
          <p:nvPr/>
        </p:nvSpPr>
        <p:spPr bwMode="auto">
          <a:xfrm>
            <a:off x="1287463" y="760413"/>
            <a:ext cx="5145087" cy="3810000"/>
          </a:xfrm>
          <a:prstGeom prst="roundRect">
            <a:avLst>
              <a:gd name="adj" fmla="val 37"/>
            </a:avLst>
          </a:prstGeom>
          <a:solidFill>
            <a:srgbClr val="FFFFFF"/>
          </a:solidFill>
          <a:ln w="9360">
            <a:solidFill>
              <a:srgbClr val="000000"/>
            </a:solidFill>
            <a:miter lim="800000"/>
            <a:headEnd/>
            <a:tailEnd/>
          </a:ln>
        </p:spPr>
        <p:txBody>
          <a:bodyPr wrap="none" lIns="94851" tIns="47425" rIns="94851" bIns="47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latin typeface="Calibri" panose="020F0502020204030204" pitchFamily="34" charset="0"/>
            </a:endParaRPr>
          </a:p>
        </p:txBody>
      </p:sp>
      <p:sp>
        <p:nvSpPr>
          <p:cNvPr id="43011" name="Rectangle 2"/>
          <p:cNvSpPr>
            <a:spLocks noGrp="1" noChangeArrowheads="1"/>
          </p:cNvSpPr>
          <p:nvPr>
            <p:ph type="body"/>
          </p:nvPr>
        </p:nvSpPr>
        <p:spPr bwMode="auto">
          <a:xfrm>
            <a:off x="769938" y="4824413"/>
            <a:ext cx="6173787" cy="456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658" tIns="45329" rIns="90658" bIns="45329" numCol="1" anchor="ctr" anchorCtr="0" compatLnSpc="1">
            <a:prstTxWarp prst="textNoShape">
              <a:avLst/>
            </a:prstTxWarp>
          </a:bodyPr>
          <a:lstStyle/>
          <a:p>
            <a:pPr eaLnBrk="1" hangingPunct="1">
              <a:spcBef>
                <a:spcPct val="0"/>
              </a:spcBef>
            </a:pPr>
            <a:endParaRPr lang="es-ES" altLang="es-PE" smtClean="0"/>
          </a:p>
        </p:txBody>
      </p:sp>
    </p:spTree>
    <p:extLst>
      <p:ext uri="{BB962C8B-B14F-4D97-AF65-F5344CB8AC3E}">
        <p14:creationId xmlns:p14="http://schemas.microsoft.com/office/powerpoint/2010/main" val="213234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98622350-08B8-41D4-8EDE-34525B3DF270}"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FC3B410-50F5-481D-A086-5955815DEA4F}"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3998982012"/>
      </p:ext>
    </p:extLst>
  </p:cSld>
  <p:clrMapOvr>
    <a:masterClrMapping/>
  </p:clrMapOvr>
  <p:transition>
    <p:cover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CFAF788B-9573-4429-86EC-ED12ACA2437D}"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1DE5BD5-730D-4855-AF26-663A23797C2D}"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3706059552"/>
      </p:ext>
    </p:extLst>
  </p:cSld>
  <p:clrMapOvr>
    <a:masterClrMapping/>
  </p:clrMapOvr>
  <p:transition>
    <p:cover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6280BFB7-3CD5-4AFB-A18D-E6BC9BBAFB03}"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75F986-6D3E-41AE-A88B-BDA805851782}"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954915667"/>
      </p:ext>
    </p:extLst>
  </p:cSld>
  <p:clrMapOvr>
    <a:masterClrMapping/>
  </p:clrMapOvr>
  <p:transition>
    <p:cover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4A6637CE-440A-428E-8023-DB494BCB7E44}"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85EBEC4-00C6-4FBA-BD77-75612D1F449D}"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244014811"/>
      </p:ext>
    </p:extLst>
  </p:cSld>
  <p:clrMapOvr>
    <a:masterClrMapping/>
  </p:clrMapOvr>
  <p:transition>
    <p:cover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23C2A088-98C1-4A3C-BE08-30CD7EF4E1C2}"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04F2D9B-47B5-4D40-AD24-BF86B09F7A08}"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454470598"/>
      </p:ext>
    </p:extLst>
  </p:cSld>
  <p:clrMapOvr>
    <a:masterClrMapping/>
  </p:clrMapOvr>
  <p:transition>
    <p:cover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1F06F2BF-8D20-4472-96BC-BD4AE021ED15}"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8B5451-D751-41F8-A01D-612C91BE814C}"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1278881467"/>
      </p:ext>
    </p:extLst>
  </p:cSld>
  <p:clrMapOvr>
    <a:masterClrMapping/>
  </p:clrMapOvr>
  <p:transition>
    <p:cover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7C1CC06C-71D8-42CE-B97E-4C6FAC3F71EF}"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F5399B1-D6F2-4987-AD65-D9E7E0BAEB2A}"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1374210052"/>
      </p:ext>
    </p:extLst>
  </p:cSld>
  <p:clrMapOvr>
    <a:masterClrMapping/>
  </p:clrMapOvr>
  <p:transition>
    <p:cover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5287375E-1DF3-410E-A4ED-444CC884590C}"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E88C676-D543-4765-B275-91E97A104645}"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1779105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ADF898F-99A6-4164-A7CC-C76F18F3B736}"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B3F92B6-396B-4E9E-9D7A-D8EC20D19447}"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363131153"/>
      </p:ext>
    </p:extLst>
  </p:cSld>
  <p:clrMapOvr>
    <a:masterClrMapping/>
  </p:clrMapOvr>
  <p:transition>
    <p:cover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3803370B-8297-42A5-AE7C-37B7DD5E1FEE}"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B73F5DF-4D73-4105-A5C3-F6EE9F3904B0}"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4216419776"/>
      </p:ext>
    </p:extLst>
  </p:cSld>
  <p:clrMapOvr>
    <a:masterClrMapping/>
  </p:clrMapOvr>
  <p:transition>
    <p:cover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57DCFD33-F97B-4209-920F-2206AF638E07}" type="datetimeFigureOut">
              <a:rPr lang="es-ES" smtClean="0">
                <a:solidFill>
                  <a:prstClr val="black">
                    <a:tint val="75000"/>
                  </a:prstClr>
                </a:solidFill>
              </a:rPr>
              <a:pPr>
                <a:defRPr/>
              </a:pPr>
              <a:t>22/11/2016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69E8DB5-C6D0-49FD-8862-819617AD7571}" type="slidenum">
              <a:rPr lang="es-ES" altLang="es-ES" smtClean="0">
                <a:solidFill>
                  <a:prstClr val="black">
                    <a:tint val="75000"/>
                  </a:prstClr>
                </a:solidFill>
              </a:rPr>
              <a:pPr>
                <a:defRPr/>
              </a:pPr>
              <a:t>‹Nº›</a:t>
            </a:fld>
            <a:endParaRPr lang="es-ES" altLang="es-ES">
              <a:solidFill>
                <a:prstClr val="black">
                  <a:tint val="75000"/>
                </a:prstClr>
              </a:solidFill>
            </a:endParaRPr>
          </a:p>
        </p:txBody>
      </p:sp>
    </p:spTree>
    <p:extLst>
      <p:ext uri="{BB962C8B-B14F-4D97-AF65-F5344CB8AC3E}">
        <p14:creationId xmlns:p14="http://schemas.microsoft.com/office/powerpoint/2010/main" val="2415622205"/>
      </p:ext>
    </p:extLst>
  </p:cSld>
  <p:clrMapOvr>
    <a:masterClrMapping/>
  </p:clrMapOvr>
  <p:transition>
    <p:cover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5287375E-1DF3-410E-A4ED-444CC884590C}" type="datetimeFigureOut">
              <a:rPr lang="es-ES" smtClean="0">
                <a:solidFill>
                  <a:prstClr val="black">
                    <a:tint val="75000"/>
                  </a:prstClr>
                </a:solidFill>
                <a:latin typeface="Arial" panose="020B0604020202020204" pitchFamily="34" charset="0"/>
              </a:rPr>
              <a:pPr eaLnBrk="0" fontAlgn="base" hangingPunct="0">
                <a:spcBef>
                  <a:spcPct val="0"/>
                </a:spcBef>
                <a:spcAft>
                  <a:spcPct val="0"/>
                </a:spcAft>
                <a:defRPr/>
              </a:pPr>
              <a:t>22/11/2016</a:t>
            </a:fld>
            <a:endParaRPr lang="es-E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s-E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E88C676-D543-4765-B275-91E97A104645}" type="slidenum">
              <a:rPr lang="es-ES" altLang="es-ES" smtClean="0">
                <a:solidFill>
                  <a:prstClr val="black">
                    <a:tint val="75000"/>
                  </a:prstClr>
                </a:solidFill>
                <a:latin typeface="Arial" panose="020B0604020202020204" pitchFamily="34" charset="0"/>
              </a:rPr>
              <a:pPr eaLnBrk="0" fontAlgn="base" hangingPunct="0">
                <a:spcBef>
                  <a:spcPct val="0"/>
                </a:spcBef>
                <a:spcAft>
                  <a:spcPct val="0"/>
                </a:spcAft>
                <a:defRPr/>
              </a:pPr>
              <a:t>‹Nº›</a:t>
            </a:fld>
            <a:endParaRPr lang="es-ES" altLang="es-E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17929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ver dir="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uadroTexto 1"/>
          <p:cNvSpPr txBox="1">
            <a:spLocks noChangeArrowheads="1"/>
          </p:cNvSpPr>
          <p:nvPr/>
        </p:nvSpPr>
        <p:spPr bwMode="auto">
          <a:xfrm>
            <a:off x="1631207" y="2476689"/>
            <a:ext cx="5904656" cy="1569660"/>
          </a:xfrm>
          <a:prstGeom prst="rect">
            <a:avLst/>
          </a:prstGeom>
          <a:noFill/>
          <a:ln w="9525">
            <a:noFill/>
            <a:miter lim="800000"/>
            <a:headEnd/>
            <a:tailEnd/>
          </a:ln>
          <a:scene3d>
            <a:camera prst="orthographicFront"/>
            <a:lightRig rig="threePt" dir="t"/>
          </a:scene3d>
          <a:sp3d extrusionH="38100"/>
        </p:spPr>
        <p:txBody>
          <a:bodyPr>
            <a:spAutoFit/>
          </a:bodyPr>
          <a:lstStyle/>
          <a:p>
            <a:pPr algn="ctr">
              <a:defRPr/>
            </a:pPr>
            <a:r>
              <a:rPr lang="es-PE" altLang="es-PE" sz="4800" b="1" dirty="0">
                <a:solidFill>
                  <a:srgbClr val="FF0000"/>
                </a:solidFill>
                <a:latin typeface="Arial" charset="0"/>
                <a:cs typeface="Arial" charset="0"/>
              </a:rPr>
              <a:t>Compraventa </a:t>
            </a:r>
            <a:r>
              <a:rPr lang="es-PE" altLang="es-PE" sz="4800" b="1" dirty="0" smtClean="0">
                <a:solidFill>
                  <a:srgbClr val="FF0000"/>
                </a:solidFill>
                <a:latin typeface="Arial" charset="0"/>
                <a:cs typeface="Arial" charset="0"/>
              </a:rPr>
              <a:t>directa</a:t>
            </a:r>
            <a:endParaRPr lang="es-PE" altLang="es-PE" sz="4800" b="1" i="1" dirty="0">
              <a:solidFill>
                <a:srgbClr val="002060"/>
              </a:solidFill>
              <a:latin typeface="Arial" charset="0"/>
              <a:cs typeface="Arial" charset="0"/>
            </a:endParaRPr>
          </a:p>
        </p:txBody>
      </p:sp>
      <p:pic>
        <p:nvPicPr>
          <p:cNvPr id="3077" name="2 Imagen" descr="COMPRAVENG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5863" y="1557338"/>
            <a:ext cx="2589212"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772733"/>
      </p:ext>
    </p:extLst>
  </p:cSld>
  <p:clrMapOvr>
    <a:masterClrMapping/>
  </p:clrMapOvr>
  <p:transition>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847850" y="1050925"/>
            <a:ext cx="7994650" cy="401638"/>
          </a:xfrm>
          <a:prstGeom prst="rect">
            <a:avLst/>
          </a:prstGeom>
          <a:noFill/>
          <a:ln>
            <a:noFill/>
          </a:ln>
          <a:extLst/>
        </p:spPr>
        <p:txBody>
          <a:bodyPr lIns="90000" tIns="46800" rIns="90000" bIns="46800" anchor="ctr">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eaLnBrk="1" hangingPunct="1">
              <a:spcBef>
                <a:spcPct val="0"/>
              </a:spcBef>
              <a:buFontTx/>
              <a:buNone/>
              <a:defRPr/>
            </a:pPr>
            <a:r>
              <a:rPr lang="es-PE" altLang="es-PE" sz="2000" b="1" dirty="0">
                <a:solidFill>
                  <a:srgbClr val="000000"/>
                </a:solidFill>
                <a:latin typeface="+mn-lt"/>
              </a:rPr>
              <a:t>Elementos:</a:t>
            </a:r>
            <a:endParaRPr lang="es-PE" altLang="es-PE" sz="2000" dirty="0">
              <a:solidFill>
                <a:srgbClr val="000000"/>
              </a:solidFill>
              <a:latin typeface="+mn-lt"/>
            </a:endParaRPr>
          </a:p>
        </p:txBody>
      </p:sp>
      <p:sp>
        <p:nvSpPr>
          <p:cNvPr id="12291" name="Rectangle 7"/>
          <p:cNvSpPr>
            <a:spLocks noChangeArrowheads="1"/>
          </p:cNvSpPr>
          <p:nvPr/>
        </p:nvSpPr>
        <p:spPr bwMode="auto">
          <a:xfrm>
            <a:off x="1946276" y="1773238"/>
            <a:ext cx="604837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609600" indent="-6096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s-PE" sz="2000" dirty="0">
                <a:solidFill>
                  <a:srgbClr val="000000"/>
                </a:solidFill>
                <a:latin typeface="Calibri" panose="020F0502020204030204" pitchFamily="34" charset="0"/>
              </a:rPr>
              <a:t>1)		</a:t>
            </a:r>
            <a:r>
              <a:rPr lang="en-US" altLang="es-PE" sz="2000" dirty="0" err="1">
                <a:solidFill>
                  <a:srgbClr val="000000"/>
                </a:solidFill>
                <a:latin typeface="Calibri" panose="020F0502020204030204" pitchFamily="34" charset="0"/>
              </a:rPr>
              <a:t>Área</a:t>
            </a:r>
            <a:r>
              <a:rPr lang="en-US" altLang="es-PE" sz="2000" dirty="0">
                <a:solidFill>
                  <a:srgbClr val="000000"/>
                </a:solidFill>
                <a:latin typeface="Calibri" panose="020F0502020204030204" pitchFamily="34" charset="0"/>
              </a:rPr>
              <a:t> </a:t>
            </a:r>
            <a:r>
              <a:rPr lang="en-US" altLang="es-PE" sz="2000" dirty="0" err="1">
                <a:solidFill>
                  <a:srgbClr val="000000"/>
                </a:solidFill>
                <a:latin typeface="Calibri" panose="020F0502020204030204" pitchFamily="34" charset="0"/>
              </a:rPr>
              <a:t>delimitada</a:t>
            </a:r>
            <a:r>
              <a:rPr lang="en-US" altLang="es-PE" sz="2000" dirty="0">
                <a:solidFill>
                  <a:srgbClr val="000000"/>
                </a:solidFill>
                <a:latin typeface="Calibri" panose="020F0502020204030204" pitchFamily="34" charset="0"/>
              </a:rPr>
              <a:t> </a:t>
            </a:r>
            <a:r>
              <a:rPr lang="en-US" altLang="es-PE" sz="2000" dirty="0" err="1">
                <a:solidFill>
                  <a:srgbClr val="000000"/>
                </a:solidFill>
                <a:latin typeface="Calibri" panose="020F0502020204030204" pitchFamily="34" charset="0"/>
              </a:rPr>
              <a:t>en</a:t>
            </a:r>
            <a:r>
              <a:rPr lang="en-US" altLang="es-PE" sz="2000" dirty="0">
                <a:solidFill>
                  <a:srgbClr val="000000"/>
                </a:solidFill>
                <a:latin typeface="Calibri" panose="020F0502020204030204" pitchFamily="34" charset="0"/>
              </a:rPr>
              <a:t> </a:t>
            </a:r>
            <a:r>
              <a:rPr lang="en-US" altLang="es-PE" sz="2000" dirty="0" err="1">
                <a:solidFill>
                  <a:srgbClr val="000000"/>
                </a:solidFill>
                <a:latin typeface="Calibri" panose="020F0502020204030204" pitchFamily="34" charset="0"/>
              </a:rPr>
              <a:t>su</a:t>
            </a:r>
            <a:r>
              <a:rPr lang="en-US" altLang="es-PE" sz="2000" dirty="0">
                <a:solidFill>
                  <a:srgbClr val="000000"/>
                </a:solidFill>
                <a:latin typeface="Calibri" panose="020F0502020204030204" pitchFamily="34" charset="0"/>
              </a:rPr>
              <a:t> </a:t>
            </a:r>
            <a:r>
              <a:rPr lang="en-US" altLang="es-PE" sz="2000" dirty="0" err="1">
                <a:solidFill>
                  <a:srgbClr val="000000"/>
                </a:solidFill>
                <a:latin typeface="Calibri" panose="020F0502020204030204" pitchFamily="34" charset="0"/>
              </a:rPr>
              <a:t>totalidad</a:t>
            </a:r>
            <a:r>
              <a:rPr lang="en-US" altLang="es-PE" sz="2000" dirty="0">
                <a:solidFill>
                  <a:srgbClr val="000000"/>
                </a:solidFill>
                <a:latin typeface="Calibri" panose="020F0502020204030204" pitchFamily="34" charset="0"/>
              </a:rPr>
              <a:t> con </a:t>
            </a:r>
            <a:r>
              <a:rPr lang="en-US" altLang="es-PE" sz="2000" dirty="0" err="1">
                <a:solidFill>
                  <a:srgbClr val="000000"/>
                </a:solidFill>
                <a:latin typeface="Calibri" panose="020F0502020204030204" pitchFamily="34" charset="0"/>
              </a:rPr>
              <a:t>obras</a:t>
            </a:r>
            <a:r>
              <a:rPr lang="en-US" altLang="es-PE" sz="2000" dirty="0">
                <a:solidFill>
                  <a:srgbClr val="000000"/>
                </a:solidFill>
                <a:latin typeface="Calibri" panose="020F0502020204030204" pitchFamily="34" charset="0"/>
              </a:rPr>
              <a:t> </a:t>
            </a:r>
            <a:r>
              <a:rPr lang="en-US" altLang="es-PE" sz="2000" dirty="0" err="1">
                <a:solidFill>
                  <a:srgbClr val="000000"/>
                </a:solidFill>
                <a:latin typeface="Calibri" panose="020F0502020204030204" pitchFamily="34" charset="0"/>
              </a:rPr>
              <a:t>civiles</a:t>
            </a:r>
            <a:r>
              <a:rPr lang="en-US" altLang="es-PE" sz="2000" dirty="0">
                <a:solidFill>
                  <a:srgbClr val="000000"/>
                </a:solidFill>
                <a:latin typeface="Calibri" panose="020F0502020204030204" pitchFamily="34" charset="0"/>
              </a:rPr>
              <a:t> </a:t>
            </a:r>
            <a:r>
              <a:rPr lang="en-US" altLang="es-PE" sz="2000" b="1" dirty="0">
                <a:solidFill>
                  <a:srgbClr val="000000"/>
                </a:solidFill>
                <a:latin typeface="Calibri" panose="020F0502020204030204" pitchFamily="34" charset="0"/>
              </a:rPr>
              <a:t>(</a:t>
            </a:r>
            <a:r>
              <a:rPr lang="en-US" altLang="es-PE" sz="2000" b="1" dirty="0" err="1">
                <a:solidFill>
                  <a:srgbClr val="000000"/>
                </a:solidFill>
                <a:latin typeface="Calibri" panose="020F0502020204030204" pitchFamily="34" charset="0"/>
              </a:rPr>
              <a:t>inspección</a:t>
            </a:r>
            <a:r>
              <a:rPr lang="en-US" altLang="es-PE" sz="2000" b="1" dirty="0">
                <a:solidFill>
                  <a:srgbClr val="000000"/>
                </a:solidFill>
                <a:latin typeface="Calibri" panose="020F0502020204030204" pitchFamily="34" charset="0"/>
              </a:rPr>
              <a:t> </a:t>
            </a:r>
            <a:r>
              <a:rPr lang="en-US" altLang="es-PE" sz="2000" b="1" dirty="0" err="1">
                <a:solidFill>
                  <a:srgbClr val="000000"/>
                </a:solidFill>
                <a:latin typeface="Calibri" panose="020F0502020204030204" pitchFamily="34" charset="0"/>
              </a:rPr>
              <a:t>técnica</a:t>
            </a:r>
            <a:r>
              <a:rPr lang="en-US" altLang="es-PE" sz="2000" b="1" dirty="0">
                <a:solidFill>
                  <a:srgbClr val="000000"/>
                </a:solidFill>
                <a:latin typeface="Calibri" panose="020F0502020204030204" pitchFamily="34" charset="0"/>
              </a:rPr>
              <a:t>).</a:t>
            </a:r>
            <a:endParaRPr lang="es-PE" altLang="es-PE" sz="2000" b="1" dirty="0">
              <a:solidFill>
                <a:srgbClr val="000000"/>
              </a:solidFill>
              <a:latin typeface="Calibri" panose="020F0502020204030204" pitchFamily="34" charset="0"/>
            </a:endParaRPr>
          </a:p>
          <a:p>
            <a:pPr algn="just" eaLnBrk="1" hangingPunct="1">
              <a:spcBef>
                <a:spcPct val="20000"/>
              </a:spcBef>
              <a:buFontTx/>
              <a:buChar char="-"/>
            </a:pPr>
            <a:endParaRPr lang="es-PE" altLang="es-PE" sz="1600" dirty="0">
              <a:solidFill>
                <a:srgbClr val="000000"/>
              </a:solidFill>
              <a:latin typeface="Calibri" panose="020F0502020204030204" pitchFamily="34" charset="0"/>
            </a:endParaRPr>
          </a:p>
          <a:p>
            <a:pPr algn="just" eaLnBrk="1" hangingPunct="1">
              <a:spcBef>
                <a:spcPct val="20000"/>
              </a:spcBef>
            </a:pPr>
            <a:r>
              <a:rPr lang="es-PE" altLang="es-PE" sz="2000" dirty="0">
                <a:solidFill>
                  <a:srgbClr val="000000"/>
                </a:solidFill>
                <a:latin typeface="Calibri" panose="020F0502020204030204" pitchFamily="34" charset="0"/>
              </a:rPr>
              <a:t>2)		El predio debe estar siendo destinado a una determinada actividad socio-económica en su mayor parte </a:t>
            </a:r>
            <a:r>
              <a:rPr lang="es-PE" altLang="es-PE" sz="2000" b="1" dirty="0">
                <a:solidFill>
                  <a:srgbClr val="000000"/>
                </a:solidFill>
                <a:latin typeface="Calibri" panose="020F0502020204030204" pitchFamily="34" charset="0"/>
              </a:rPr>
              <a:t>(inspección técnica).</a:t>
            </a:r>
          </a:p>
          <a:p>
            <a:pPr algn="just" eaLnBrk="1" hangingPunct="1">
              <a:spcBef>
                <a:spcPct val="20000"/>
              </a:spcBef>
              <a:buFontTx/>
              <a:buChar char="-"/>
            </a:pPr>
            <a:endParaRPr lang="es-PE" altLang="es-PE" sz="1600" dirty="0">
              <a:solidFill>
                <a:srgbClr val="000000"/>
              </a:solidFill>
              <a:latin typeface="Calibri" panose="020F0502020204030204" pitchFamily="34" charset="0"/>
            </a:endParaRPr>
          </a:p>
          <a:p>
            <a:pPr algn="just" eaLnBrk="1" hangingPunct="1">
              <a:spcBef>
                <a:spcPct val="20000"/>
              </a:spcBef>
              <a:buFontTx/>
              <a:buAutoNum type="arabicParenR" startAt="3"/>
            </a:pPr>
            <a:r>
              <a:rPr lang="es-PE" altLang="es-PE" sz="2000" dirty="0">
                <a:solidFill>
                  <a:srgbClr val="000000"/>
                </a:solidFill>
                <a:latin typeface="Calibri" panose="020F0502020204030204" pitchFamily="34" charset="0"/>
              </a:rPr>
              <a:t>Actividad compatible con la zonificación </a:t>
            </a:r>
            <a:r>
              <a:rPr lang="es-PE" altLang="es-PE" sz="2000" b="1" dirty="0">
                <a:solidFill>
                  <a:srgbClr val="000000"/>
                </a:solidFill>
                <a:latin typeface="Calibri" panose="020F0502020204030204" pitchFamily="34" charset="0"/>
              </a:rPr>
              <a:t>(acreditación documental).</a:t>
            </a:r>
          </a:p>
          <a:p>
            <a:pPr algn="just" eaLnBrk="1" hangingPunct="1">
              <a:spcBef>
                <a:spcPct val="20000"/>
              </a:spcBef>
            </a:pPr>
            <a:endParaRPr lang="es-PE" altLang="es-PE" sz="1200" dirty="0">
              <a:solidFill>
                <a:srgbClr val="FF0000"/>
              </a:solidFill>
              <a:latin typeface="Calibri" panose="020F0502020204030204" pitchFamily="34" charset="0"/>
            </a:endParaRPr>
          </a:p>
          <a:p>
            <a:pPr algn="just" eaLnBrk="1" hangingPunct="1">
              <a:spcBef>
                <a:spcPct val="20000"/>
              </a:spcBef>
            </a:pPr>
            <a:r>
              <a:rPr lang="es-PE" altLang="es-PE" sz="2000" dirty="0">
                <a:solidFill>
                  <a:srgbClr val="000000"/>
                </a:solidFill>
                <a:latin typeface="Calibri" panose="020F0502020204030204" pitchFamily="34" charset="0"/>
              </a:rPr>
              <a:t>4)		Antigüedad de la posesión: desde el 24 de noviembre de 2010 </a:t>
            </a:r>
            <a:r>
              <a:rPr lang="es-PE" altLang="es-PE" sz="2000" b="1" dirty="0">
                <a:solidFill>
                  <a:srgbClr val="000000"/>
                </a:solidFill>
                <a:latin typeface="Calibri" panose="020F0502020204030204" pitchFamily="34" charset="0"/>
              </a:rPr>
              <a:t>(acreditación documental).</a:t>
            </a:r>
          </a:p>
          <a:p>
            <a:pPr algn="just" eaLnBrk="1" hangingPunct="1">
              <a:spcBef>
                <a:spcPct val="20000"/>
              </a:spcBef>
            </a:pPr>
            <a:r>
              <a:rPr lang="es-PE" altLang="es-PE" sz="2000" dirty="0">
                <a:solidFill>
                  <a:srgbClr val="000000"/>
                </a:solidFill>
                <a:latin typeface="Calibri" panose="020F0502020204030204" pitchFamily="34" charset="0"/>
              </a:rPr>
              <a:t> </a:t>
            </a:r>
          </a:p>
        </p:txBody>
      </p:sp>
      <p:sp>
        <p:nvSpPr>
          <p:cNvPr id="10" name="Text Box 5"/>
          <p:cNvSpPr txBox="1">
            <a:spLocks noChangeArrowheads="1"/>
          </p:cNvSpPr>
          <p:nvPr/>
        </p:nvSpPr>
        <p:spPr bwMode="auto">
          <a:xfrm>
            <a:off x="3074669" y="512763"/>
            <a:ext cx="5901055" cy="461962"/>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s-PE" sz="2400" b="1" dirty="0">
                <a:solidFill>
                  <a:prstClr val="white"/>
                </a:solidFill>
              </a:rPr>
              <a:t>CAUSAL “C” O “POSESIÓN CONSOLIDADA”</a:t>
            </a:r>
          </a:p>
        </p:txBody>
      </p:sp>
      <p:pic>
        <p:nvPicPr>
          <p:cNvPr id="12293" name="Picture 2" descr="https://encrypted-tbn2.gstatic.com/images?q=tbn:ANd9GcSAIg8f-BjoZ4ZkvNWQH3RmCVqZgbY7prRW0BcZTPP_hzNTceC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088" y="3649663"/>
            <a:ext cx="23304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https://encrypted-tbn0.gstatic.com/images?q=tbn:ANd9GcT8rFU2Hu6JgLzteCYU4w3qcXnmzUxsr1cQco9iR2-BoLosiNX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7364" y="1446214"/>
            <a:ext cx="2503487"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4066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84326" y="917575"/>
            <a:ext cx="2232025" cy="711200"/>
          </a:xfrm>
          <a:prstGeom prst="rect">
            <a:avLst/>
          </a:prstGeom>
          <a:noFill/>
          <a:ln>
            <a:noFill/>
          </a:ln>
          <a:extLst/>
        </p:spPr>
        <p:txBody>
          <a:bodyPr lIns="90000" tIns="46800" rIns="90000" bIns="46800" anchor="ctr">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eaLnBrk="1" hangingPunct="1">
              <a:spcBef>
                <a:spcPct val="0"/>
              </a:spcBef>
              <a:buFontTx/>
              <a:buNone/>
              <a:defRPr/>
            </a:pPr>
            <a:r>
              <a:rPr lang="en-GB" altLang="es-PE" sz="2000" b="1" dirty="0" err="1">
                <a:solidFill>
                  <a:srgbClr val="000000"/>
                </a:solidFill>
                <a:latin typeface="+mn-lt"/>
              </a:rPr>
              <a:t>Elementos</a:t>
            </a:r>
            <a:r>
              <a:rPr lang="en-GB" altLang="es-PE" sz="2000" b="1" dirty="0">
                <a:solidFill>
                  <a:srgbClr val="000000"/>
                </a:solidFill>
                <a:latin typeface="+mn-lt"/>
              </a:rPr>
              <a:t>:</a:t>
            </a:r>
          </a:p>
          <a:p>
            <a:pPr eaLnBrk="1" hangingPunct="1">
              <a:spcBef>
                <a:spcPct val="0"/>
              </a:spcBef>
              <a:buFontTx/>
              <a:buNone/>
              <a:defRPr/>
            </a:pPr>
            <a:r>
              <a:rPr lang="en-GB" altLang="es-PE" sz="2000" dirty="0">
                <a:solidFill>
                  <a:srgbClr val="000000"/>
                </a:solidFill>
                <a:latin typeface="+mn-lt"/>
              </a:rPr>
              <a:t> </a:t>
            </a:r>
          </a:p>
        </p:txBody>
      </p:sp>
      <p:sp>
        <p:nvSpPr>
          <p:cNvPr id="10243" name="Rectangle 7"/>
          <p:cNvSpPr>
            <a:spLocks noChangeArrowheads="1"/>
          </p:cNvSpPr>
          <p:nvPr/>
        </p:nvSpPr>
        <p:spPr bwMode="auto">
          <a:xfrm>
            <a:off x="1617664" y="1628776"/>
            <a:ext cx="6048375" cy="3167063"/>
          </a:xfrm>
          <a:prstGeom prst="rect">
            <a:avLst/>
          </a:prstGeom>
          <a:noFill/>
          <a:ln w="9525">
            <a:noFill/>
            <a:round/>
            <a:headEnd/>
            <a:tailEnd/>
          </a:ln>
        </p:spPr>
        <p:txBody>
          <a:bodyPr lIns="0" tIns="0" rIns="0" bIns="0"/>
          <a:lstStyle/>
          <a:p>
            <a:pPr marL="609600" indent="-609600" algn="just" defTabSz="449263">
              <a:spcBef>
                <a:spcPct val="20000"/>
              </a:spcBef>
              <a:buFontTx/>
              <a:buAutoNum type="arabicParen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dirty="0" err="1">
                <a:solidFill>
                  <a:srgbClr val="000000"/>
                </a:solidFill>
              </a:rPr>
              <a:t>Área</a:t>
            </a:r>
            <a:r>
              <a:rPr lang="en-GB" altLang="es-PE" sz="2000" dirty="0">
                <a:solidFill>
                  <a:srgbClr val="000000"/>
                </a:solidFill>
              </a:rPr>
              <a:t> </a:t>
            </a:r>
            <a:r>
              <a:rPr lang="en-GB" altLang="es-PE" sz="2000" dirty="0" err="1">
                <a:solidFill>
                  <a:srgbClr val="000000"/>
                </a:solidFill>
              </a:rPr>
              <a:t>delimitada</a:t>
            </a:r>
            <a:r>
              <a:rPr lang="en-GB" altLang="es-PE" sz="2000" dirty="0">
                <a:solidFill>
                  <a:srgbClr val="000000"/>
                </a:solidFill>
              </a:rPr>
              <a:t> en </a:t>
            </a:r>
            <a:r>
              <a:rPr lang="en-GB" altLang="es-PE" sz="2000" dirty="0" err="1">
                <a:solidFill>
                  <a:srgbClr val="000000"/>
                </a:solidFill>
              </a:rPr>
              <a:t>su</a:t>
            </a:r>
            <a:r>
              <a:rPr lang="en-GB" altLang="es-PE" sz="2000" dirty="0">
                <a:solidFill>
                  <a:srgbClr val="000000"/>
                </a:solidFill>
              </a:rPr>
              <a:t> </a:t>
            </a:r>
            <a:r>
              <a:rPr lang="en-GB" altLang="es-PE" sz="2000" dirty="0" err="1">
                <a:solidFill>
                  <a:srgbClr val="000000"/>
                </a:solidFill>
              </a:rPr>
              <a:t>totalidad</a:t>
            </a:r>
            <a:r>
              <a:rPr lang="en-GB" altLang="es-PE" sz="2000" dirty="0">
                <a:solidFill>
                  <a:srgbClr val="000000"/>
                </a:solidFill>
              </a:rPr>
              <a:t> </a:t>
            </a:r>
            <a:r>
              <a:rPr lang="en-GB" altLang="es-PE" sz="2000" dirty="0" err="1">
                <a:solidFill>
                  <a:srgbClr val="000000"/>
                </a:solidFill>
              </a:rPr>
              <a:t>por</a:t>
            </a:r>
            <a:r>
              <a:rPr lang="en-GB" altLang="es-PE" sz="2000" dirty="0">
                <a:solidFill>
                  <a:srgbClr val="000000"/>
                </a:solidFill>
              </a:rPr>
              <a:t> </a:t>
            </a:r>
            <a:r>
              <a:rPr lang="en-GB" altLang="es-PE" sz="2000" dirty="0" err="1">
                <a:solidFill>
                  <a:srgbClr val="000000"/>
                </a:solidFill>
              </a:rPr>
              <a:t>obra</a:t>
            </a:r>
            <a:r>
              <a:rPr lang="en-GB" altLang="es-PE" sz="2000" dirty="0">
                <a:solidFill>
                  <a:srgbClr val="000000"/>
                </a:solidFill>
              </a:rPr>
              <a:t> civil de </a:t>
            </a:r>
            <a:r>
              <a:rPr lang="en-GB" altLang="es-PE" sz="2000" dirty="0" err="1">
                <a:solidFill>
                  <a:srgbClr val="000000"/>
                </a:solidFill>
              </a:rPr>
              <a:t>carácter</a:t>
            </a:r>
            <a:r>
              <a:rPr lang="en-GB" altLang="es-PE" sz="2000" dirty="0">
                <a:solidFill>
                  <a:srgbClr val="000000"/>
                </a:solidFill>
              </a:rPr>
              <a:t> </a:t>
            </a:r>
            <a:r>
              <a:rPr lang="en-GB" altLang="es-PE" sz="2000" dirty="0" err="1">
                <a:solidFill>
                  <a:srgbClr val="000000"/>
                </a:solidFill>
              </a:rPr>
              <a:t>permanente</a:t>
            </a:r>
            <a:r>
              <a:rPr lang="en-GB" altLang="es-PE" sz="2000" dirty="0">
                <a:solidFill>
                  <a:srgbClr val="000000"/>
                </a:solidFill>
              </a:rPr>
              <a:t>, de </a:t>
            </a:r>
            <a:r>
              <a:rPr lang="en-GB" altLang="es-PE" sz="2000" dirty="0" err="1">
                <a:solidFill>
                  <a:srgbClr val="000000"/>
                </a:solidFill>
              </a:rPr>
              <a:t>tal</a:t>
            </a:r>
            <a:r>
              <a:rPr lang="en-GB" altLang="es-PE" sz="2000" dirty="0">
                <a:solidFill>
                  <a:srgbClr val="000000"/>
                </a:solidFill>
              </a:rPr>
              <a:t> forma </a:t>
            </a:r>
            <a:r>
              <a:rPr lang="en-GB" altLang="es-PE" sz="2000" dirty="0" err="1">
                <a:solidFill>
                  <a:srgbClr val="000000"/>
                </a:solidFill>
              </a:rPr>
              <a:t>que</a:t>
            </a:r>
            <a:r>
              <a:rPr lang="en-GB" altLang="es-PE" sz="2000" dirty="0">
                <a:solidFill>
                  <a:srgbClr val="000000"/>
                </a:solidFill>
              </a:rPr>
              <a:t> </a:t>
            </a:r>
            <a:r>
              <a:rPr lang="en-GB" altLang="es-PE" sz="2000" dirty="0" err="1">
                <a:solidFill>
                  <a:srgbClr val="000000"/>
                </a:solidFill>
              </a:rPr>
              <a:t>restrinja</a:t>
            </a:r>
            <a:r>
              <a:rPr lang="en-GB" altLang="es-PE" sz="2000" dirty="0">
                <a:solidFill>
                  <a:srgbClr val="000000"/>
                </a:solidFill>
              </a:rPr>
              <a:t> el </a:t>
            </a:r>
            <a:r>
              <a:rPr lang="en-GB" altLang="es-PE" sz="2000" dirty="0" err="1">
                <a:solidFill>
                  <a:srgbClr val="000000"/>
                </a:solidFill>
              </a:rPr>
              <a:t>acceso</a:t>
            </a:r>
            <a:r>
              <a:rPr lang="en-GB" altLang="es-PE" sz="2000" dirty="0">
                <a:solidFill>
                  <a:srgbClr val="000000"/>
                </a:solidFill>
              </a:rPr>
              <a:t> de </a:t>
            </a:r>
            <a:r>
              <a:rPr lang="en-GB" altLang="es-PE" sz="2000" dirty="0" err="1">
                <a:solidFill>
                  <a:srgbClr val="000000"/>
                </a:solidFill>
              </a:rPr>
              <a:t>manera</a:t>
            </a:r>
            <a:r>
              <a:rPr lang="en-GB" altLang="es-PE" sz="2000" dirty="0">
                <a:solidFill>
                  <a:srgbClr val="000000"/>
                </a:solidFill>
              </a:rPr>
              <a:t> </a:t>
            </a:r>
            <a:r>
              <a:rPr lang="en-GB" altLang="es-PE" sz="2000" dirty="0" err="1">
                <a:solidFill>
                  <a:srgbClr val="000000"/>
                </a:solidFill>
              </a:rPr>
              <a:t>efectiva</a:t>
            </a:r>
            <a:r>
              <a:rPr lang="en-GB" altLang="es-PE" sz="2000" dirty="0">
                <a:solidFill>
                  <a:srgbClr val="000000"/>
                </a:solidFill>
              </a:rPr>
              <a:t> de </a:t>
            </a:r>
            <a:r>
              <a:rPr lang="en-GB" altLang="es-PE" sz="2000" dirty="0" err="1">
                <a:solidFill>
                  <a:srgbClr val="000000"/>
                </a:solidFill>
              </a:rPr>
              <a:t>terceros</a:t>
            </a:r>
            <a:r>
              <a:rPr lang="en-GB" altLang="es-PE" sz="2000" dirty="0">
                <a:solidFill>
                  <a:srgbClr val="000000"/>
                </a:solidFill>
              </a:rPr>
              <a:t>, </a:t>
            </a:r>
            <a:r>
              <a:rPr lang="en-GB" altLang="es-PE" sz="2000" dirty="0" err="1">
                <a:solidFill>
                  <a:srgbClr val="000000"/>
                </a:solidFill>
              </a:rPr>
              <a:t>es</a:t>
            </a:r>
            <a:r>
              <a:rPr lang="en-GB" altLang="es-PE" sz="2000" dirty="0">
                <a:solidFill>
                  <a:srgbClr val="000000"/>
                </a:solidFill>
              </a:rPr>
              <a:t> </a:t>
            </a:r>
            <a:r>
              <a:rPr lang="en-GB" altLang="es-PE" sz="2000" dirty="0" err="1">
                <a:solidFill>
                  <a:srgbClr val="000000"/>
                </a:solidFill>
              </a:rPr>
              <a:t>decir</a:t>
            </a:r>
            <a:r>
              <a:rPr lang="en-GB" altLang="es-PE" sz="2000" dirty="0">
                <a:solidFill>
                  <a:srgbClr val="000000"/>
                </a:solidFill>
              </a:rPr>
              <a:t>, hay </a:t>
            </a:r>
            <a:r>
              <a:rPr lang="en-GB" altLang="es-PE" sz="2000" dirty="0" err="1">
                <a:solidFill>
                  <a:srgbClr val="000000"/>
                </a:solidFill>
              </a:rPr>
              <a:t>una</a:t>
            </a:r>
            <a:r>
              <a:rPr lang="en-GB" altLang="es-PE" sz="2000" dirty="0">
                <a:solidFill>
                  <a:srgbClr val="000000"/>
                </a:solidFill>
              </a:rPr>
              <a:t> </a:t>
            </a:r>
            <a:r>
              <a:rPr lang="en-GB" altLang="es-PE" sz="2000" dirty="0" err="1">
                <a:solidFill>
                  <a:srgbClr val="000000"/>
                </a:solidFill>
              </a:rPr>
              <a:t>protección</a:t>
            </a:r>
            <a:r>
              <a:rPr lang="en-GB" altLang="es-PE" sz="2000" dirty="0">
                <a:solidFill>
                  <a:srgbClr val="000000"/>
                </a:solidFill>
              </a:rPr>
              <a:t>, </a:t>
            </a:r>
            <a:r>
              <a:rPr lang="en-GB" altLang="es-PE" sz="2000" dirty="0" err="1">
                <a:solidFill>
                  <a:srgbClr val="000000"/>
                </a:solidFill>
              </a:rPr>
              <a:t>custodia</a:t>
            </a:r>
            <a:r>
              <a:rPr lang="en-GB" altLang="es-PE" sz="2000" dirty="0">
                <a:solidFill>
                  <a:srgbClr val="000000"/>
                </a:solidFill>
              </a:rPr>
              <a:t> o </a:t>
            </a:r>
            <a:r>
              <a:rPr lang="en-GB" altLang="es-PE" sz="2000" dirty="0" err="1">
                <a:solidFill>
                  <a:srgbClr val="000000"/>
                </a:solidFill>
              </a:rPr>
              <a:t>conservación</a:t>
            </a:r>
            <a:r>
              <a:rPr lang="en-GB" altLang="es-PE" sz="2000" dirty="0">
                <a:solidFill>
                  <a:srgbClr val="000000"/>
                </a:solidFill>
              </a:rPr>
              <a:t> </a:t>
            </a:r>
            <a:r>
              <a:rPr lang="en-GB" altLang="es-PE" sz="2000" b="1" dirty="0">
                <a:solidFill>
                  <a:srgbClr val="000000"/>
                </a:solidFill>
              </a:rPr>
              <a:t>(</a:t>
            </a:r>
            <a:r>
              <a:rPr lang="en-GB" altLang="es-PE" sz="2000" b="1" dirty="0" err="1">
                <a:solidFill>
                  <a:srgbClr val="000000"/>
                </a:solidFill>
              </a:rPr>
              <a:t>inspección</a:t>
            </a:r>
            <a:r>
              <a:rPr lang="en-GB" altLang="es-PE" sz="2000" b="1" dirty="0">
                <a:solidFill>
                  <a:srgbClr val="000000"/>
                </a:solidFill>
              </a:rPr>
              <a:t> </a:t>
            </a:r>
            <a:r>
              <a:rPr lang="en-GB" altLang="es-PE" sz="2000" b="1" dirty="0" err="1">
                <a:solidFill>
                  <a:srgbClr val="000000"/>
                </a:solidFill>
              </a:rPr>
              <a:t>técnica</a:t>
            </a:r>
            <a:r>
              <a:rPr lang="en-GB" altLang="es-PE" sz="2000" b="1" dirty="0">
                <a:solidFill>
                  <a:srgbClr val="000000"/>
                </a:solidFill>
              </a:rPr>
              <a:t>).</a:t>
            </a:r>
          </a:p>
          <a:p>
            <a:pPr marL="609600" indent="-609600" algn="just" defTabSz="449263">
              <a:spcBef>
                <a:spcPct val="20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es-PE" sz="2000" b="1" dirty="0">
              <a:solidFill>
                <a:srgbClr val="000000"/>
              </a:solidFill>
            </a:endParaRPr>
          </a:p>
          <a:p>
            <a:pPr marL="609600" indent="-609600" algn="just" defTabSz="449263">
              <a:spcBef>
                <a:spcPct val="20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s-PE" altLang="es-PE" sz="2000" dirty="0">
                <a:solidFill>
                  <a:srgbClr val="000000"/>
                </a:solidFill>
              </a:rPr>
              <a:t>2)		Antigüedad de la posesión: desde el 24 de noviembre de 2005 </a:t>
            </a:r>
            <a:r>
              <a:rPr lang="es-PE" altLang="es-PE" sz="2000" b="1" dirty="0">
                <a:solidFill>
                  <a:srgbClr val="000000"/>
                </a:solidFill>
              </a:rPr>
              <a:t>(acreditación documental).</a:t>
            </a:r>
            <a:endParaRPr lang="en-GB" altLang="es-PE" sz="2000" b="1" dirty="0">
              <a:solidFill>
                <a:srgbClr val="000000"/>
              </a:solidFill>
            </a:endParaRPr>
          </a:p>
          <a:p>
            <a:pPr marL="609600" indent="-609600" algn="just" defTabSz="449263">
              <a:spcBef>
                <a:spcPct val="200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es-PE" sz="2000" dirty="0">
              <a:solidFill>
                <a:srgbClr val="000000"/>
              </a:solidFill>
            </a:endParaRPr>
          </a:p>
          <a:p>
            <a:pPr marL="609600" indent="-609600" algn="just" defTabSz="449263">
              <a:spcBef>
                <a:spcPct val="200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es-PE" sz="2000" b="1" dirty="0">
              <a:solidFill>
                <a:srgbClr val="000000"/>
              </a:solidFill>
            </a:endParaRPr>
          </a:p>
          <a:p>
            <a:pPr marL="609600" indent="-609600" algn="just" defTabSz="449263">
              <a:spcBef>
                <a:spcPct val="20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es-PE" sz="2000" dirty="0">
              <a:solidFill>
                <a:srgbClr val="000000"/>
              </a:solidFill>
            </a:endParaRPr>
          </a:p>
          <a:p>
            <a:pPr marL="609600" indent="-609600" algn="just" defTabSz="449263">
              <a:spcBef>
                <a:spcPct val="200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es-PE" sz="2000" b="1" dirty="0">
              <a:solidFill>
                <a:srgbClr val="000000"/>
              </a:solidFill>
            </a:endParaRPr>
          </a:p>
          <a:p>
            <a:pPr marL="609600" indent="-609600" algn="just" defTabSz="449263">
              <a:spcBef>
                <a:spcPct val="20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dirty="0">
                <a:solidFill>
                  <a:srgbClr val="000000"/>
                </a:solidFill>
              </a:rPr>
              <a:t> </a:t>
            </a:r>
          </a:p>
        </p:txBody>
      </p:sp>
      <p:sp>
        <p:nvSpPr>
          <p:cNvPr id="10" name="Text Box 5"/>
          <p:cNvSpPr txBox="1">
            <a:spLocks noChangeArrowheads="1"/>
          </p:cNvSpPr>
          <p:nvPr/>
        </p:nvSpPr>
        <p:spPr bwMode="auto">
          <a:xfrm>
            <a:off x="3216275" y="569913"/>
            <a:ext cx="5721350" cy="461962"/>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CAUSAL “D” O “ACTIVIDAD POSESORIA”</a:t>
            </a:r>
          </a:p>
        </p:txBody>
      </p:sp>
      <p:pic>
        <p:nvPicPr>
          <p:cNvPr id="13317" name="Picture 4" descr="https://encrypted-tbn3.gstatic.com/images?q=tbn:ANd9GcQCXvRxOrP3dVdYUnVFsJUlgRwkIpX57P0OMLAbC7gP3r-VLiKr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014" y="3646488"/>
            <a:ext cx="2466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ttps://encrypted-tbn2.gstatic.com/images?q=tbn:ANd9GcSkuXlWwgEP48XZ6g_5EnWTvEbuRL_S-74wPUkcmspNu-Iv65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014" y="14509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3267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95550" y="1628776"/>
            <a:ext cx="7272338" cy="4321175"/>
          </a:xfrm>
        </p:spPr>
        <p:txBody>
          <a:bodyPr/>
          <a:lstStyle/>
          <a:p>
            <a:pPr marL="0" indent="0">
              <a:buNone/>
              <a:defRPr/>
            </a:pPr>
            <a:r>
              <a:rPr lang="es-ES" dirty="0" smtClean="0">
                <a:latin typeface="+mj-lt"/>
              </a:rPr>
              <a:t>Verificación de requisitos (documental):</a:t>
            </a:r>
            <a:endParaRPr lang="es-PE" dirty="0" smtClean="0">
              <a:latin typeface="+mj-lt"/>
            </a:endParaRPr>
          </a:p>
          <a:p>
            <a:pPr marL="342900" lvl="2" indent="-342900">
              <a:tabLst>
                <a:tab pos="355600" algn="l"/>
              </a:tabLst>
              <a:defRPr/>
            </a:pPr>
            <a:r>
              <a:rPr lang="es-ES" sz="2200" dirty="0">
                <a:latin typeface="+mj-lt"/>
              </a:rPr>
              <a:t>Indicación de la causal y documentación que acredite su 	cumplimiento</a:t>
            </a:r>
          </a:p>
          <a:p>
            <a:pPr marL="342900" lvl="2" indent="-342900">
              <a:tabLst>
                <a:tab pos="355600" algn="l"/>
              </a:tabLst>
              <a:defRPr/>
            </a:pPr>
            <a:r>
              <a:rPr lang="es-ES" sz="2200" b="1" dirty="0">
                <a:latin typeface="+mj-lt"/>
              </a:rPr>
              <a:t>	</a:t>
            </a:r>
            <a:r>
              <a:rPr lang="es-ES" sz="2200" dirty="0">
                <a:latin typeface="+mj-lt"/>
              </a:rPr>
              <a:t>Partida Registral</a:t>
            </a:r>
          </a:p>
          <a:p>
            <a:pPr>
              <a:tabLst>
                <a:tab pos="355600" algn="l"/>
              </a:tabLst>
              <a:defRPr/>
            </a:pPr>
            <a:r>
              <a:rPr lang="es-ES" sz="2200" dirty="0">
                <a:latin typeface="+mj-lt"/>
              </a:rPr>
              <a:t>Documentos Técnicos (En caso la solicitud sea sobre parte de un predio inscrito): Plano Perimétrico-Ubicación / Memoria Descriptiva</a:t>
            </a:r>
            <a:endParaRPr lang="es-PE" sz="2200" dirty="0">
              <a:latin typeface="+mj-lt"/>
            </a:endParaRPr>
          </a:p>
          <a:p>
            <a:pPr marL="0" indent="0">
              <a:buNone/>
              <a:defRPr/>
            </a:pPr>
            <a:endParaRPr lang="es-PE" dirty="0">
              <a:latin typeface="+mj-lt"/>
            </a:endParaRPr>
          </a:p>
        </p:txBody>
      </p:sp>
      <p:sp>
        <p:nvSpPr>
          <p:cNvPr id="4" name="Text Box 5"/>
          <p:cNvSpPr txBox="1">
            <a:spLocks noGrp="1" noChangeArrowheads="1"/>
          </p:cNvSpPr>
          <p:nvPr>
            <p:ph type="title"/>
          </p:nvPr>
        </p:nvSpPr>
        <p:spPr>
          <a:xfrm>
            <a:off x="2640014" y="620766"/>
            <a:ext cx="6707187" cy="757130"/>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ts val="0"/>
              </a:spcBef>
              <a:defRPr/>
            </a:pPr>
            <a:r>
              <a:rPr lang="es-PE" sz="2400" b="1" dirty="0">
                <a:solidFill>
                  <a:prstClr val="white"/>
                </a:solidFill>
              </a:rPr>
              <a:t>ETAPAS DEL PROCEDIMIENTO</a:t>
            </a:r>
            <a:br>
              <a:rPr lang="es-PE" sz="2400" b="1" dirty="0">
                <a:solidFill>
                  <a:prstClr val="white"/>
                </a:solidFill>
              </a:rPr>
            </a:br>
            <a:r>
              <a:rPr lang="es-PE" sz="2400" b="1" dirty="0">
                <a:solidFill>
                  <a:prstClr val="white"/>
                </a:solidFill>
              </a:rPr>
              <a:t>1. Calificación de la solicitud</a:t>
            </a:r>
          </a:p>
        </p:txBody>
      </p:sp>
    </p:spTree>
    <p:extLst>
      <p:ext uri="{BB962C8B-B14F-4D97-AF65-F5344CB8AC3E}">
        <p14:creationId xmlns:p14="http://schemas.microsoft.com/office/powerpoint/2010/main" val="881596771"/>
      </p:ext>
    </p:extLst>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95550" y="1916114"/>
            <a:ext cx="7488238" cy="4105275"/>
          </a:xfrm>
        </p:spPr>
        <p:txBody>
          <a:bodyPr/>
          <a:lstStyle/>
          <a:p>
            <a:pPr marL="0" indent="0">
              <a:buNone/>
              <a:defRPr/>
            </a:pPr>
            <a:r>
              <a:rPr lang="es-ES" dirty="0" smtClean="0">
                <a:latin typeface="+mj-lt"/>
              </a:rPr>
              <a:t>Falta de documentos: </a:t>
            </a:r>
            <a:endParaRPr lang="es-PE" dirty="0" smtClean="0">
              <a:latin typeface="+mj-lt"/>
            </a:endParaRPr>
          </a:p>
          <a:p>
            <a:pPr>
              <a:buFont typeface="Arial" charset="0"/>
              <a:buChar char="•"/>
              <a:defRPr/>
            </a:pPr>
            <a:endParaRPr lang="es-PE" dirty="0">
              <a:latin typeface="+mj-lt"/>
            </a:endParaRPr>
          </a:p>
        </p:txBody>
      </p:sp>
      <p:sp>
        <p:nvSpPr>
          <p:cNvPr id="4" name="Text Box 5"/>
          <p:cNvSpPr txBox="1">
            <a:spLocks noGrp="1" noChangeArrowheads="1"/>
          </p:cNvSpPr>
          <p:nvPr>
            <p:ph type="title"/>
          </p:nvPr>
        </p:nvSpPr>
        <p:spPr>
          <a:xfrm>
            <a:off x="2640014" y="620766"/>
            <a:ext cx="6707187" cy="757130"/>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ts val="0"/>
              </a:spcBef>
              <a:defRPr/>
            </a:pPr>
            <a:r>
              <a:rPr lang="es-PE" sz="2400" b="1" dirty="0">
                <a:solidFill>
                  <a:prstClr val="white"/>
                </a:solidFill>
              </a:rPr>
              <a:t>ETAPAS DEL PROCEDIMIENTO</a:t>
            </a:r>
            <a:br>
              <a:rPr lang="es-PE" sz="2400" b="1" dirty="0">
                <a:solidFill>
                  <a:prstClr val="white"/>
                </a:solidFill>
              </a:rPr>
            </a:br>
            <a:r>
              <a:rPr lang="es-PE" sz="2400" b="1" dirty="0">
                <a:solidFill>
                  <a:prstClr val="white"/>
                </a:solidFill>
              </a:rPr>
              <a:t>1. Calificación de la solicitud</a:t>
            </a:r>
          </a:p>
        </p:txBody>
      </p:sp>
      <p:sp>
        <p:nvSpPr>
          <p:cNvPr id="9" name="8 CuadroTexto"/>
          <p:cNvSpPr txBox="1"/>
          <p:nvPr/>
        </p:nvSpPr>
        <p:spPr>
          <a:xfrm>
            <a:off x="2640014" y="2924175"/>
            <a:ext cx="3095625" cy="2247900"/>
          </a:xfrm>
          <a:prstGeom prst="rect">
            <a:avLst/>
          </a:prstGeom>
          <a:solidFill>
            <a:schemeClr val="accent5">
              <a:lumMod val="40000"/>
              <a:lumOff val="60000"/>
            </a:schemeClr>
          </a:solidFill>
        </p:spPr>
        <p:txBody>
          <a:bodyPr>
            <a:spAutoFit/>
          </a:bodyPr>
          <a:lstStyle/>
          <a:p>
            <a:pPr>
              <a:defRPr/>
            </a:pPr>
            <a:r>
              <a:rPr lang="es-PE" sz="2000" dirty="0">
                <a:latin typeface="Calibri" pitchFamily="34" charset="0"/>
                <a:cs typeface="Arial" charset="0"/>
              </a:rPr>
              <a:t>Oficio requiriendo subsanación en un plazo de 15 días hábiles .</a:t>
            </a:r>
          </a:p>
          <a:p>
            <a:pPr>
              <a:defRPr/>
            </a:pPr>
            <a:r>
              <a:rPr lang="es-PE" sz="2000" dirty="0">
                <a:latin typeface="Calibri" pitchFamily="34" charset="0"/>
                <a:cs typeface="Arial" charset="0"/>
              </a:rPr>
              <a:t>(Excepcionalmente puede ser prorrogado por 15 días hábiles adicionales si se solicita dentro del plazo)</a:t>
            </a:r>
          </a:p>
        </p:txBody>
      </p:sp>
      <p:sp>
        <p:nvSpPr>
          <p:cNvPr id="9221" name="9 CuadroTexto"/>
          <p:cNvSpPr txBox="1">
            <a:spLocks noChangeArrowheads="1"/>
          </p:cNvSpPr>
          <p:nvPr/>
        </p:nvSpPr>
        <p:spPr bwMode="auto">
          <a:xfrm>
            <a:off x="7751763" y="3573464"/>
            <a:ext cx="2089150" cy="1322387"/>
          </a:xfrm>
          <a:prstGeom prst="rect">
            <a:avLst/>
          </a:prstGeom>
          <a:solidFill>
            <a:srgbClr val="92D050"/>
          </a:solidFill>
          <a:ln w="9525">
            <a:noFill/>
            <a:miter lim="800000"/>
            <a:headEnd/>
            <a:tailEnd/>
          </a:ln>
        </p:spPr>
        <p:txBody>
          <a:bodyPr>
            <a:spAutoFit/>
          </a:bodyPr>
          <a:lstStyle/>
          <a:p>
            <a:pPr>
              <a:defRPr/>
            </a:pPr>
            <a:r>
              <a:rPr lang="es-PE" sz="2000" dirty="0">
                <a:cs typeface="Arial" charset="0"/>
              </a:rPr>
              <a:t>Resolución que declara</a:t>
            </a:r>
          </a:p>
          <a:p>
            <a:pPr>
              <a:defRPr/>
            </a:pPr>
            <a:r>
              <a:rPr lang="es-PE" sz="2000" dirty="0">
                <a:cs typeface="Arial" charset="0"/>
              </a:rPr>
              <a:t>INADMISIBLE la solicitud</a:t>
            </a:r>
          </a:p>
        </p:txBody>
      </p:sp>
      <p:sp>
        <p:nvSpPr>
          <p:cNvPr id="11" name="10 Flecha derecha"/>
          <p:cNvSpPr/>
          <p:nvPr/>
        </p:nvSpPr>
        <p:spPr>
          <a:xfrm>
            <a:off x="5992813" y="3897313"/>
            <a:ext cx="1255712" cy="1187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 name="Rectángulo 1"/>
          <p:cNvSpPr/>
          <p:nvPr/>
        </p:nvSpPr>
        <p:spPr>
          <a:xfrm>
            <a:off x="6016428" y="4162426"/>
            <a:ext cx="1032270" cy="584775"/>
          </a:xfrm>
          <a:prstGeom prst="rect">
            <a:avLst/>
          </a:prstGeom>
          <a:noFill/>
        </p:spPr>
        <p:txBody>
          <a:bodyPr wrap="none">
            <a:spAutoFit/>
          </a:bodyPr>
          <a:lstStyle/>
          <a:p>
            <a:pPr algn="ctr">
              <a:defRPr/>
            </a:pPr>
            <a:r>
              <a:rPr lang="es-ES" sz="1600" dirty="0">
                <a:ln w="0"/>
                <a:effectLst>
                  <a:outerShdw blurRad="38100" dist="19050" dir="2700000" algn="tl" rotWithShape="0">
                    <a:schemeClr val="dk1">
                      <a:alpha val="40000"/>
                    </a:schemeClr>
                  </a:outerShdw>
                </a:effectLst>
              </a:rPr>
              <a:t>NO </a:t>
            </a:r>
          </a:p>
          <a:p>
            <a:pPr algn="ctr">
              <a:defRPr/>
            </a:pPr>
            <a:r>
              <a:rPr lang="es-ES" sz="1600" dirty="0">
                <a:ln w="0"/>
                <a:effectLst>
                  <a:outerShdw blurRad="38100" dist="19050" dir="2700000" algn="tl" rotWithShape="0">
                    <a:schemeClr val="dk1">
                      <a:alpha val="40000"/>
                    </a:schemeClr>
                  </a:outerShdw>
                </a:effectLst>
              </a:rPr>
              <a:t>PRESENTA</a:t>
            </a:r>
          </a:p>
        </p:txBody>
      </p:sp>
    </p:spTree>
    <p:extLst>
      <p:ext uri="{BB962C8B-B14F-4D97-AF65-F5344CB8AC3E}">
        <p14:creationId xmlns:p14="http://schemas.microsoft.com/office/powerpoint/2010/main" val="4199353970"/>
      </p:ext>
    </p:extLst>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0 Rectángulo redondeado"/>
          <p:cNvSpPr/>
          <p:nvPr/>
        </p:nvSpPr>
        <p:spPr>
          <a:xfrm>
            <a:off x="2566988" y="4076700"/>
            <a:ext cx="1922462" cy="552450"/>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 typeface="Arial" pitchFamily="34" charset="0"/>
              <a:buChar char="•"/>
              <a:defRPr/>
            </a:pPr>
            <a:r>
              <a:rPr lang="es-PE" sz="1200" b="1" dirty="0">
                <a:solidFill>
                  <a:prstClr val="black"/>
                </a:solidFill>
              </a:rPr>
              <a:t>PATRIMONIO CULTURAL </a:t>
            </a:r>
          </a:p>
          <a:p>
            <a:pPr>
              <a:defRPr/>
            </a:pPr>
            <a:r>
              <a:rPr lang="es-PE" sz="1200" b="1" i="1" dirty="0">
                <a:solidFill>
                  <a:prstClr val="black"/>
                </a:solidFill>
              </a:rPr>
              <a:t>MINISTERIO DE CULTURA</a:t>
            </a:r>
          </a:p>
        </p:txBody>
      </p:sp>
      <p:sp>
        <p:nvSpPr>
          <p:cNvPr id="39" name="38 Rectángulo redondeado"/>
          <p:cNvSpPr/>
          <p:nvPr/>
        </p:nvSpPr>
        <p:spPr>
          <a:xfrm>
            <a:off x="5016500" y="4221163"/>
            <a:ext cx="2082800" cy="665162"/>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 typeface="Arial" pitchFamily="34" charset="0"/>
              <a:buChar char="•"/>
              <a:defRPr/>
            </a:pPr>
            <a:r>
              <a:rPr lang="es-PE" sz="1200" b="1" dirty="0">
                <a:solidFill>
                  <a:schemeClr val="tx1"/>
                </a:solidFill>
              </a:rPr>
              <a:t>DUPLICIDAD REGISTRAL</a:t>
            </a:r>
          </a:p>
          <a:p>
            <a:pPr marL="128588" indent="-128588">
              <a:defRPr/>
            </a:pPr>
            <a:r>
              <a:rPr lang="es-PE" sz="1200" b="1" i="1" dirty="0">
                <a:solidFill>
                  <a:schemeClr val="tx1"/>
                </a:solidFill>
              </a:rPr>
              <a:t>SUNARP</a:t>
            </a:r>
          </a:p>
          <a:p>
            <a:pPr marL="128588" indent="-128588">
              <a:buFont typeface="Arial" pitchFamily="34" charset="0"/>
              <a:buChar char="•"/>
              <a:defRPr/>
            </a:pPr>
            <a:endParaRPr lang="es-PE" sz="1200" b="1" dirty="0">
              <a:solidFill>
                <a:schemeClr val="tx1"/>
              </a:solidFill>
            </a:endParaRPr>
          </a:p>
        </p:txBody>
      </p:sp>
      <p:sp>
        <p:nvSpPr>
          <p:cNvPr id="37" name="36 Rectángulo redondeado"/>
          <p:cNvSpPr/>
          <p:nvPr/>
        </p:nvSpPr>
        <p:spPr>
          <a:xfrm>
            <a:off x="8181976" y="2071688"/>
            <a:ext cx="1789113" cy="747712"/>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 typeface="Arial" pitchFamily="34" charset="0"/>
              <a:buChar char="•"/>
              <a:defRPr/>
            </a:pPr>
            <a:r>
              <a:rPr lang="es-PE" sz="1200" b="1" dirty="0">
                <a:solidFill>
                  <a:prstClr val="black"/>
                </a:solidFill>
              </a:rPr>
              <a:t>ZONIFICACION MUNICIPAL </a:t>
            </a:r>
          </a:p>
          <a:p>
            <a:pPr>
              <a:defRPr/>
            </a:pPr>
            <a:r>
              <a:rPr lang="es-PE" sz="1200" b="1" i="1" dirty="0">
                <a:solidFill>
                  <a:prstClr val="black"/>
                </a:solidFill>
              </a:rPr>
              <a:t>MUNICIPALIDADES</a:t>
            </a:r>
          </a:p>
        </p:txBody>
      </p:sp>
      <p:sp>
        <p:nvSpPr>
          <p:cNvPr id="35" name="34 Rectángulo redondeado"/>
          <p:cNvSpPr/>
          <p:nvPr/>
        </p:nvSpPr>
        <p:spPr>
          <a:xfrm>
            <a:off x="2562226" y="4884738"/>
            <a:ext cx="1946275" cy="665162"/>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 typeface="Arial" pitchFamily="34" charset="0"/>
              <a:buChar char="•"/>
              <a:defRPr/>
            </a:pPr>
            <a:r>
              <a:rPr lang="es-PE" sz="1200" b="1" dirty="0">
                <a:solidFill>
                  <a:prstClr val="black"/>
                </a:solidFill>
              </a:rPr>
              <a:t>SECCIONES VIALES  </a:t>
            </a:r>
          </a:p>
          <a:p>
            <a:pPr>
              <a:defRPr/>
            </a:pPr>
            <a:r>
              <a:rPr lang="es-PE" sz="1200" b="1" i="1" dirty="0">
                <a:solidFill>
                  <a:prstClr val="black"/>
                </a:solidFill>
              </a:rPr>
              <a:t>PLAN VIAL MUNICIPAL PROVIAS </a:t>
            </a:r>
          </a:p>
        </p:txBody>
      </p:sp>
      <p:sp>
        <p:nvSpPr>
          <p:cNvPr id="36" name="35 Rectángulo redondeado"/>
          <p:cNvSpPr/>
          <p:nvPr/>
        </p:nvSpPr>
        <p:spPr>
          <a:xfrm>
            <a:off x="8181976" y="1243013"/>
            <a:ext cx="1789113" cy="552450"/>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 typeface="Arial" pitchFamily="34" charset="0"/>
              <a:buChar char="•"/>
              <a:defRPr/>
            </a:pPr>
            <a:r>
              <a:rPr lang="es-PE" sz="1200" b="1" dirty="0">
                <a:solidFill>
                  <a:prstClr val="black"/>
                </a:solidFill>
              </a:rPr>
              <a:t>DERECHOS MINEROS</a:t>
            </a:r>
          </a:p>
          <a:p>
            <a:pPr>
              <a:defRPr/>
            </a:pPr>
            <a:r>
              <a:rPr lang="es-PE" sz="1200" b="1" i="1" dirty="0">
                <a:solidFill>
                  <a:prstClr val="black"/>
                </a:solidFill>
              </a:rPr>
              <a:t>INGEMMET </a:t>
            </a:r>
          </a:p>
        </p:txBody>
      </p:sp>
      <p:sp>
        <p:nvSpPr>
          <p:cNvPr id="34" name="33 Rectángulo redondeado"/>
          <p:cNvSpPr/>
          <p:nvPr/>
        </p:nvSpPr>
        <p:spPr>
          <a:xfrm>
            <a:off x="2566989" y="3213100"/>
            <a:ext cx="1870075" cy="552450"/>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 typeface="Arial" pitchFamily="34" charset="0"/>
              <a:buChar char="•"/>
              <a:defRPr/>
            </a:pPr>
            <a:r>
              <a:rPr lang="es-PE" sz="1200" b="1" dirty="0">
                <a:solidFill>
                  <a:prstClr val="black"/>
                </a:solidFill>
              </a:rPr>
              <a:t>ÁREAS NATURALES PROTEGIDAS  </a:t>
            </a:r>
          </a:p>
          <a:p>
            <a:pPr>
              <a:defRPr/>
            </a:pPr>
            <a:r>
              <a:rPr lang="es-PE" sz="1200" b="1" i="1" dirty="0">
                <a:solidFill>
                  <a:prstClr val="black"/>
                </a:solidFill>
              </a:rPr>
              <a:t>MINAM (SERNANP)</a:t>
            </a:r>
          </a:p>
        </p:txBody>
      </p:sp>
      <p:sp>
        <p:nvSpPr>
          <p:cNvPr id="32" name="31 Rectángulo redondeado"/>
          <p:cNvSpPr/>
          <p:nvPr/>
        </p:nvSpPr>
        <p:spPr>
          <a:xfrm>
            <a:off x="2586039" y="2163763"/>
            <a:ext cx="1870075" cy="747712"/>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 typeface="Arial" pitchFamily="34" charset="0"/>
              <a:buChar char="•"/>
              <a:defRPr/>
            </a:pPr>
            <a:r>
              <a:rPr lang="es-PE" sz="1200" b="1" dirty="0">
                <a:solidFill>
                  <a:prstClr val="black"/>
                </a:solidFill>
              </a:rPr>
              <a:t>ZONA  DE PLAYA</a:t>
            </a:r>
          </a:p>
          <a:p>
            <a:pPr>
              <a:defRPr/>
            </a:pPr>
            <a:r>
              <a:rPr lang="es-PE" sz="1200" b="1" dirty="0">
                <a:solidFill>
                  <a:prstClr val="black"/>
                </a:solidFill>
              </a:rPr>
              <a:t>   PROTEGIDA </a:t>
            </a:r>
          </a:p>
          <a:p>
            <a:pPr>
              <a:defRPr/>
            </a:pPr>
            <a:r>
              <a:rPr lang="es-PE" sz="1200" b="1" i="1" dirty="0">
                <a:solidFill>
                  <a:prstClr val="black"/>
                </a:solidFill>
              </a:rPr>
              <a:t>SBN / DICAPI</a:t>
            </a:r>
          </a:p>
        </p:txBody>
      </p:sp>
      <p:sp>
        <p:nvSpPr>
          <p:cNvPr id="5" name="4 Rectángulo redondeado"/>
          <p:cNvSpPr/>
          <p:nvPr/>
        </p:nvSpPr>
        <p:spPr>
          <a:xfrm>
            <a:off x="2586039" y="1397000"/>
            <a:ext cx="1824037" cy="552450"/>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 typeface="Arial" pitchFamily="34" charset="0"/>
              <a:buChar char="•"/>
              <a:defRPr/>
            </a:pPr>
            <a:r>
              <a:rPr lang="es-PE" sz="1200" b="1" dirty="0">
                <a:solidFill>
                  <a:prstClr val="black"/>
                </a:solidFill>
              </a:rPr>
              <a:t>CURSOS DE AGUA Y FAJAS MARGINALES </a:t>
            </a:r>
          </a:p>
          <a:p>
            <a:pPr>
              <a:defRPr/>
            </a:pPr>
            <a:r>
              <a:rPr lang="es-PE" sz="1200" b="1" i="1" dirty="0">
                <a:solidFill>
                  <a:prstClr val="black"/>
                </a:solidFill>
              </a:rPr>
              <a:t>ANA</a:t>
            </a:r>
          </a:p>
        </p:txBody>
      </p:sp>
      <p:sp>
        <p:nvSpPr>
          <p:cNvPr id="14" name="13 Estrella de 7 puntas"/>
          <p:cNvSpPr/>
          <p:nvPr/>
        </p:nvSpPr>
        <p:spPr>
          <a:xfrm>
            <a:off x="4800600" y="1243014"/>
            <a:ext cx="3024188" cy="1698625"/>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200" b="1" dirty="0">
              <a:solidFill>
                <a:prstClr val="white"/>
              </a:solidFill>
              <a:latin typeface="Arial" pitchFamily="34" charset="0"/>
              <a:cs typeface="Arial" pitchFamily="34" charset="0"/>
            </a:endParaRPr>
          </a:p>
          <a:p>
            <a:pPr algn="ctr">
              <a:defRPr/>
            </a:pPr>
            <a:r>
              <a:rPr lang="es-PE" sz="1400" b="1" dirty="0">
                <a:solidFill>
                  <a:prstClr val="white"/>
                </a:solidFill>
                <a:latin typeface="Arial" pitchFamily="34" charset="0"/>
                <a:cs typeface="Arial" pitchFamily="34" charset="0"/>
              </a:rPr>
              <a:t>IDENTIFICACIÓN DE RESTRICCIONES</a:t>
            </a:r>
          </a:p>
        </p:txBody>
      </p:sp>
      <p:sp>
        <p:nvSpPr>
          <p:cNvPr id="17" name="16 Rectángulo redondeado"/>
          <p:cNvSpPr/>
          <p:nvPr/>
        </p:nvSpPr>
        <p:spPr>
          <a:xfrm>
            <a:off x="5016500" y="3141664"/>
            <a:ext cx="2617788" cy="890587"/>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 typeface="Arial" pitchFamily="34" charset="0"/>
              <a:buChar char="•"/>
              <a:defRPr/>
            </a:pPr>
            <a:r>
              <a:rPr lang="es-PE" sz="1200" b="1" dirty="0">
                <a:solidFill>
                  <a:schemeClr val="tx1"/>
                </a:solidFill>
              </a:rPr>
              <a:t>PREDIO OCUPADO POR TERCEROS</a:t>
            </a:r>
          </a:p>
          <a:p>
            <a:pPr>
              <a:defRPr/>
            </a:pPr>
            <a:r>
              <a:rPr lang="es-PE" sz="1200" b="1" i="1" dirty="0">
                <a:solidFill>
                  <a:schemeClr val="tx1"/>
                </a:solidFill>
              </a:rPr>
              <a:t>INSPECCIÓN DE ENTIDAD TITULAR</a:t>
            </a:r>
            <a:endParaRPr lang="es-PE" sz="1200" b="1" i="1" dirty="0">
              <a:solidFill>
                <a:prstClr val="black"/>
              </a:solidFill>
            </a:endParaRPr>
          </a:p>
        </p:txBody>
      </p:sp>
      <p:sp>
        <p:nvSpPr>
          <p:cNvPr id="15" name="14 Rectángulo redondeado"/>
          <p:cNvSpPr/>
          <p:nvPr/>
        </p:nvSpPr>
        <p:spPr>
          <a:xfrm>
            <a:off x="8040688" y="3141664"/>
            <a:ext cx="2133600" cy="2243137"/>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14313" indent="-214313">
              <a:buFont typeface="Arial" panose="020B0604020202020204" pitchFamily="34" charset="0"/>
              <a:buChar char="•"/>
              <a:defRPr/>
            </a:pPr>
            <a:r>
              <a:rPr lang="es-PE" sz="1200" b="1" dirty="0">
                <a:solidFill>
                  <a:schemeClr val="tx1"/>
                </a:solidFill>
              </a:rPr>
              <a:t>TENDIDO ELÉCTRICO DE ALTA TENSIÓN</a:t>
            </a:r>
          </a:p>
          <a:p>
            <a:pPr>
              <a:defRPr/>
            </a:pPr>
            <a:endParaRPr lang="es-PE" sz="1200" b="1" dirty="0">
              <a:solidFill>
                <a:schemeClr val="tx1"/>
              </a:solidFill>
            </a:endParaRPr>
          </a:p>
          <a:p>
            <a:pPr marL="214313" indent="-214313">
              <a:buFont typeface="Arial" panose="020B0604020202020204" pitchFamily="34" charset="0"/>
              <a:buChar char="•"/>
              <a:defRPr/>
            </a:pPr>
            <a:r>
              <a:rPr lang="es-PE" sz="1200" b="1" dirty="0">
                <a:solidFill>
                  <a:schemeClr val="tx1"/>
                </a:solidFill>
              </a:rPr>
              <a:t>DUCTOS DE HIDROCARBUROS</a:t>
            </a:r>
          </a:p>
          <a:p>
            <a:pPr>
              <a:defRPr/>
            </a:pPr>
            <a:endParaRPr lang="es-PE" sz="1200" b="1" dirty="0">
              <a:solidFill>
                <a:schemeClr val="tx1"/>
              </a:solidFill>
            </a:endParaRPr>
          </a:p>
          <a:p>
            <a:pPr>
              <a:defRPr/>
            </a:pPr>
            <a:r>
              <a:rPr lang="es-PE" sz="1200" b="1" i="1" dirty="0">
                <a:solidFill>
                  <a:schemeClr val="tx1"/>
                </a:solidFill>
              </a:rPr>
              <a:t>MINISTERIO DE ENERGÍA Y MINAS</a:t>
            </a:r>
          </a:p>
        </p:txBody>
      </p:sp>
      <p:sp>
        <p:nvSpPr>
          <p:cNvPr id="16" name="14 Rectángulo redondeado"/>
          <p:cNvSpPr/>
          <p:nvPr/>
        </p:nvSpPr>
        <p:spPr>
          <a:xfrm>
            <a:off x="5016501" y="5013325"/>
            <a:ext cx="1654175" cy="552450"/>
          </a:xfrm>
          <a:prstGeom prst="roundRect">
            <a:avLst/>
          </a:prstGeom>
          <a:solidFill>
            <a:srgbClr val="FFFF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200" b="1" dirty="0">
                <a:solidFill>
                  <a:srgbClr val="CC0000"/>
                </a:solidFill>
              </a:rPr>
              <a:t>PROCESOS JUDICIALES</a:t>
            </a:r>
            <a:endParaRPr lang="es-PE" sz="1200" b="1" dirty="0">
              <a:solidFill>
                <a:schemeClr val="tx1"/>
              </a:solidFill>
            </a:endParaRPr>
          </a:p>
        </p:txBody>
      </p:sp>
      <p:sp>
        <p:nvSpPr>
          <p:cNvPr id="18" name="Text Box 5"/>
          <p:cNvSpPr txBox="1">
            <a:spLocks noGrp="1" noChangeArrowheads="1"/>
          </p:cNvSpPr>
          <p:nvPr>
            <p:ph type="title"/>
          </p:nvPr>
        </p:nvSpPr>
        <p:spPr>
          <a:xfrm>
            <a:off x="2959100" y="303266"/>
            <a:ext cx="6707188" cy="757130"/>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ts val="0"/>
              </a:spcBef>
              <a:defRPr/>
            </a:pPr>
            <a:r>
              <a:rPr lang="es-PE" sz="2400" b="1" dirty="0">
                <a:solidFill>
                  <a:prstClr val="white"/>
                </a:solidFill>
              </a:rPr>
              <a:t>ETAPAS DEL PROCEDIMIENTO</a:t>
            </a:r>
            <a:br>
              <a:rPr lang="es-PE" sz="2400" b="1" dirty="0">
                <a:solidFill>
                  <a:prstClr val="white"/>
                </a:solidFill>
              </a:rPr>
            </a:br>
            <a:r>
              <a:rPr lang="es-PE" sz="2400" b="1" dirty="0">
                <a:solidFill>
                  <a:prstClr val="white"/>
                </a:solidFill>
              </a:rPr>
              <a:t>1. Calificación de la solicitud: EVALUACIÓN TÉCNICA</a:t>
            </a:r>
          </a:p>
        </p:txBody>
      </p:sp>
    </p:spTree>
    <p:extLst>
      <p:ext uri="{BB962C8B-B14F-4D97-AF65-F5344CB8AC3E}">
        <p14:creationId xmlns:p14="http://schemas.microsoft.com/office/powerpoint/2010/main" val="261462510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00250" y="995363"/>
            <a:ext cx="8229600" cy="1143000"/>
          </a:xfrm>
        </p:spPr>
        <p:txBody>
          <a:bodyPr/>
          <a:lstStyle/>
          <a:p>
            <a:pPr algn="l">
              <a:defRPr/>
            </a:pPr>
            <a:r>
              <a:rPr lang="es-PE" sz="3200" dirty="0">
                <a:latin typeface="+mn-lt"/>
              </a:rPr>
              <a:t>Causales de improcedencia:</a:t>
            </a:r>
          </a:p>
        </p:txBody>
      </p:sp>
      <p:sp>
        <p:nvSpPr>
          <p:cNvPr id="17411" name="2 Marcador de contenido"/>
          <p:cNvSpPr>
            <a:spLocks noGrp="1"/>
          </p:cNvSpPr>
          <p:nvPr>
            <p:ph idx="1"/>
          </p:nvPr>
        </p:nvSpPr>
        <p:spPr>
          <a:xfrm>
            <a:off x="1979613" y="1916113"/>
            <a:ext cx="8229600" cy="2952750"/>
          </a:xfrm>
        </p:spPr>
        <p:txBody>
          <a:bodyPr/>
          <a:lstStyle/>
          <a:p>
            <a:endParaRPr lang="es-ES" altLang="es-PE" sz="2000"/>
          </a:p>
          <a:p>
            <a:r>
              <a:rPr lang="es-ES" altLang="es-PE" sz="2000"/>
              <a:t>Predio de dominio público</a:t>
            </a:r>
          </a:p>
          <a:p>
            <a:pPr>
              <a:buFont typeface="Arial" panose="020B0604020202020204" pitchFamily="34" charset="0"/>
              <a:buNone/>
            </a:pPr>
            <a:r>
              <a:rPr lang="es-ES" altLang="es-PE" sz="2000"/>
              <a:t>	(artículo 73 de la Constitución).</a:t>
            </a:r>
          </a:p>
          <a:p>
            <a:r>
              <a:rPr lang="es-ES" altLang="es-PE" sz="2000"/>
              <a:t>Predio no inscrito en RRPP</a:t>
            </a:r>
          </a:p>
          <a:p>
            <a:pPr>
              <a:buFont typeface="Arial" panose="020B0604020202020204" pitchFamily="34" charset="0"/>
              <a:buNone/>
            </a:pPr>
            <a:r>
              <a:rPr lang="es-ES" altLang="es-PE" sz="2000"/>
              <a:t>	(artículo 48 del Reglamento).</a:t>
            </a:r>
            <a:endParaRPr lang="es-PE" altLang="es-PE" sz="2000"/>
          </a:p>
          <a:p>
            <a:r>
              <a:rPr lang="es-ES" altLang="es-PE" sz="2000"/>
              <a:t>Predio no es de libre disponibilidad.</a:t>
            </a:r>
          </a:p>
          <a:p>
            <a:endParaRPr lang="es-PE" altLang="es-PE" sz="2000"/>
          </a:p>
          <a:p>
            <a:endParaRPr lang="es-PE" altLang="es-PE" sz="2000"/>
          </a:p>
        </p:txBody>
      </p:sp>
      <p:sp>
        <p:nvSpPr>
          <p:cNvPr id="17412" name="4 CuadroTexto"/>
          <p:cNvSpPr txBox="1">
            <a:spLocks noChangeArrowheads="1"/>
          </p:cNvSpPr>
          <p:nvPr/>
        </p:nvSpPr>
        <p:spPr bwMode="auto">
          <a:xfrm>
            <a:off x="6983413" y="3038476"/>
            <a:ext cx="3097212" cy="708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sz="2000">
                <a:latin typeface="Calibri" panose="020F0502020204030204" pitchFamily="34" charset="0"/>
              </a:rPr>
              <a:t>Resolución que declara</a:t>
            </a:r>
          </a:p>
          <a:p>
            <a:r>
              <a:rPr lang="es-PE" altLang="es-PE" sz="2000">
                <a:latin typeface="Calibri" panose="020F0502020204030204" pitchFamily="34" charset="0"/>
              </a:rPr>
              <a:t>IMPROCEDENTE la solicitud</a:t>
            </a:r>
          </a:p>
        </p:txBody>
      </p:sp>
      <p:sp>
        <p:nvSpPr>
          <p:cNvPr id="6" name="5 Cerrar llave"/>
          <p:cNvSpPr/>
          <p:nvPr/>
        </p:nvSpPr>
        <p:spPr>
          <a:xfrm>
            <a:off x="6743701" y="1916113"/>
            <a:ext cx="73025" cy="20177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p>
        </p:txBody>
      </p:sp>
      <p:sp>
        <p:nvSpPr>
          <p:cNvPr id="7" name="Text Box 5"/>
          <p:cNvSpPr txBox="1">
            <a:spLocks noChangeArrowheads="1"/>
          </p:cNvSpPr>
          <p:nvPr/>
        </p:nvSpPr>
        <p:spPr bwMode="auto">
          <a:xfrm>
            <a:off x="2959100" y="268289"/>
            <a:ext cx="6707188" cy="827087"/>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fontAlgn="auto" hangingPunct="1">
              <a:spcBef>
                <a:spcPts val="0"/>
              </a:spcBef>
              <a:spcAft>
                <a:spcPts val="0"/>
              </a:spcAft>
              <a:defRPr/>
            </a:pPr>
            <a:r>
              <a:rPr lang="es-PE" sz="2400" b="1" dirty="0">
                <a:solidFill>
                  <a:prstClr val="white"/>
                </a:solidFill>
              </a:rPr>
              <a:t>ETAPAS DEL PROCEDIMIENTO</a:t>
            </a:r>
            <a:br>
              <a:rPr lang="es-PE" sz="2400" b="1" dirty="0">
                <a:solidFill>
                  <a:prstClr val="white"/>
                </a:solidFill>
              </a:rPr>
            </a:br>
            <a:r>
              <a:rPr lang="es-PE" sz="2400" b="1" dirty="0">
                <a:solidFill>
                  <a:prstClr val="white"/>
                </a:solidFill>
              </a:rPr>
              <a:t>1. Calificación de la solicitud</a:t>
            </a:r>
          </a:p>
        </p:txBody>
      </p:sp>
    </p:spTree>
    <p:extLst>
      <p:ext uri="{BB962C8B-B14F-4D97-AF65-F5344CB8AC3E}">
        <p14:creationId xmlns:p14="http://schemas.microsoft.com/office/powerpoint/2010/main" val="1703651040"/>
      </p:ext>
    </p:extLst>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1992314" y="115889"/>
            <a:ext cx="8218487" cy="1584325"/>
          </a:xfrm>
        </p:spPr>
        <p:txBody>
          <a:bodyPr/>
          <a:lstStyle/>
          <a:p>
            <a:pPr algn="ctr"/>
            <a:r>
              <a:rPr lang="es-PE" altLang="es-PE" sz="3200" b="1" dirty="0">
                <a:solidFill>
                  <a:srgbClr val="FF0000"/>
                </a:solidFill>
                <a:effectLst>
                  <a:outerShdw blurRad="38100" dist="38100" dir="2700000" algn="tl">
                    <a:srgbClr val="000000">
                      <a:alpha val="43137"/>
                    </a:srgbClr>
                  </a:outerShdw>
                </a:effectLst>
              </a:rPr>
              <a:t>Si hay cumplimiento de la causal invocada, ¿podría denegarse el pedido?</a:t>
            </a:r>
          </a:p>
        </p:txBody>
      </p:sp>
      <p:sp>
        <p:nvSpPr>
          <p:cNvPr id="18435" name="2 Marcador de contenido"/>
          <p:cNvSpPr>
            <a:spLocks noGrp="1"/>
          </p:cNvSpPr>
          <p:nvPr>
            <p:ph idx="1"/>
          </p:nvPr>
        </p:nvSpPr>
        <p:spPr>
          <a:xfrm>
            <a:off x="1847850" y="1628776"/>
            <a:ext cx="8496300" cy="4752975"/>
          </a:xfrm>
        </p:spPr>
        <p:txBody>
          <a:bodyPr/>
          <a:lstStyle/>
          <a:p>
            <a:pPr>
              <a:buFont typeface="Arial" panose="020B0604020202020204" pitchFamily="34" charset="0"/>
              <a:buNone/>
            </a:pPr>
            <a:r>
              <a:rPr lang="es-ES" altLang="es-PE" sz="2000" dirty="0"/>
              <a:t>Artículo 77 del Reglamento:</a:t>
            </a:r>
          </a:p>
          <a:p>
            <a:pPr algn="just">
              <a:buFont typeface="Arial" panose="020B0604020202020204" pitchFamily="34" charset="0"/>
              <a:buNone/>
            </a:pPr>
            <a:r>
              <a:rPr lang="es-ES" altLang="es-PE" sz="2000" dirty="0"/>
              <a:t>	</a:t>
            </a:r>
            <a:r>
              <a:rPr lang="es-ES" altLang="es-PE" sz="2000" i="1" dirty="0"/>
              <a:t>(…) El cumplimiento de las causales no obliga por sí misma a la aprobación de la venta, </a:t>
            </a:r>
            <a:r>
              <a:rPr lang="es-ES" altLang="es-PE" sz="2000" b="1" i="1" dirty="0"/>
              <a:t>pudiendo ser denegada por razones de </a:t>
            </a:r>
            <a:r>
              <a:rPr lang="es-ES" altLang="es-PE" sz="2400" b="1" i="1" dirty="0"/>
              <a:t>INTERÉS PÚBLICO </a:t>
            </a:r>
            <a:r>
              <a:rPr lang="es-ES" altLang="es-PE" sz="2000" b="1" i="1" dirty="0"/>
              <a:t>u otras situaciones de </a:t>
            </a:r>
            <a:r>
              <a:rPr lang="es-ES" altLang="es-PE" sz="2400" b="1" i="1" dirty="0"/>
              <a:t>IMPORTANCIA COLECTIVA</a:t>
            </a:r>
            <a:r>
              <a:rPr lang="es-ES" altLang="es-PE" sz="2000" b="1" i="1" dirty="0"/>
              <a:t>.</a:t>
            </a:r>
            <a:endParaRPr lang="es-PE" altLang="es-PE" sz="2000" b="1" i="1" dirty="0"/>
          </a:p>
          <a:p>
            <a:pPr algn="just">
              <a:buFont typeface="Arial" panose="020B0604020202020204" pitchFamily="34" charset="0"/>
              <a:buNone/>
            </a:pPr>
            <a:r>
              <a:rPr lang="es-ES" altLang="es-PE" sz="2000" dirty="0"/>
              <a:t>Ejemplos:</a:t>
            </a:r>
          </a:p>
          <a:p>
            <a:pPr algn="just"/>
            <a:r>
              <a:rPr lang="es-ES" altLang="es-PE" sz="2000" dirty="0"/>
              <a:t>Una entidad pública tiene planificado desarrollar sobre el predio alguna finalidad de interés público (numeral 5.5 de la Directiva N</a:t>
            </a:r>
            <a:r>
              <a:rPr lang="es-PE" altLang="es-PE" sz="2000" dirty="0"/>
              <a:t>° 006-2014</a:t>
            </a:r>
            <a:r>
              <a:rPr lang="en-US" altLang="es-PE" sz="2000" dirty="0"/>
              <a:t>/SBN)</a:t>
            </a:r>
            <a:r>
              <a:rPr lang="es-ES" altLang="es-PE" sz="2000" dirty="0"/>
              <a:t>.</a:t>
            </a:r>
          </a:p>
          <a:p>
            <a:pPr algn="just"/>
            <a:r>
              <a:rPr lang="es-ES" altLang="es-PE" sz="2000" dirty="0"/>
              <a:t>Sobrevienen pedidos de privados que involucran una finalidad de interés público sobre el predio: cesión en uso (proyecto de desarrollo social, cultural o deportivo), superficie o usufructo (en ambos casos, sustentados en proyectos orientados a aprovechamiento económico y social del bien). </a:t>
            </a:r>
          </a:p>
          <a:p>
            <a:pPr algn="just"/>
            <a:r>
              <a:rPr lang="es-ES" altLang="es-PE" sz="2000" dirty="0"/>
              <a:t>Situaciones de riesgo no mitigable.</a:t>
            </a:r>
          </a:p>
          <a:p>
            <a:pPr algn="just"/>
            <a:r>
              <a:rPr lang="es-ES" altLang="es-PE" sz="2000" dirty="0"/>
              <a:t>Administrado se encuentra desarrollando actividades ilícitas en el predio.</a:t>
            </a:r>
          </a:p>
          <a:p>
            <a:pPr algn="just"/>
            <a:endParaRPr lang="es-ES" altLang="es-PE" sz="2000" dirty="0"/>
          </a:p>
          <a:p>
            <a:pPr algn="just"/>
            <a:endParaRPr lang="es-ES" altLang="es-PE" sz="2000" dirty="0"/>
          </a:p>
        </p:txBody>
      </p:sp>
    </p:spTree>
    <p:extLst>
      <p:ext uri="{BB962C8B-B14F-4D97-AF65-F5344CB8AC3E}">
        <p14:creationId xmlns:p14="http://schemas.microsoft.com/office/powerpoint/2010/main" val="17324205"/>
      </p:ext>
    </p:extLst>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algn="ctr"/>
            <a:r>
              <a:rPr lang="es-PE" altLang="es-PE" sz="3200" b="1" dirty="0">
                <a:solidFill>
                  <a:srgbClr val="FF0000"/>
                </a:solidFill>
                <a:effectLst>
                  <a:outerShdw blurRad="38100" dist="38100" dir="2700000" algn="tl">
                    <a:srgbClr val="000000">
                      <a:alpha val="43137"/>
                    </a:srgbClr>
                  </a:outerShdw>
                </a:effectLst>
              </a:rPr>
              <a:t>Resultado POSITIVO de la calificación formal </a:t>
            </a:r>
            <a:br>
              <a:rPr lang="es-PE" altLang="es-PE" sz="3200" b="1" dirty="0">
                <a:solidFill>
                  <a:srgbClr val="FF0000"/>
                </a:solidFill>
                <a:effectLst>
                  <a:outerShdw blurRad="38100" dist="38100" dir="2700000" algn="tl">
                    <a:srgbClr val="000000">
                      <a:alpha val="43137"/>
                    </a:srgbClr>
                  </a:outerShdw>
                </a:effectLst>
              </a:rPr>
            </a:br>
            <a:r>
              <a:rPr lang="es-PE" altLang="es-PE" sz="3200" b="1" dirty="0">
                <a:solidFill>
                  <a:srgbClr val="FF0000"/>
                </a:solidFill>
                <a:effectLst>
                  <a:outerShdw blurRad="38100" dist="38100" dir="2700000" algn="tl">
                    <a:srgbClr val="000000">
                      <a:alpha val="43137"/>
                    </a:srgbClr>
                  </a:outerShdw>
                </a:effectLst>
              </a:rPr>
              <a:t>(De gabinete):</a:t>
            </a:r>
          </a:p>
        </p:txBody>
      </p:sp>
      <p:sp>
        <p:nvSpPr>
          <p:cNvPr id="19459" name="2 Marcador de contenido"/>
          <p:cNvSpPr>
            <a:spLocks noGrp="1"/>
          </p:cNvSpPr>
          <p:nvPr>
            <p:ph idx="1"/>
          </p:nvPr>
        </p:nvSpPr>
        <p:spPr>
          <a:xfrm>
            <a:off x="1981200" y="1600200"/>
            <a:ext cx="7931150" cy="2908300"/>
          </a:xfrm>
        </p:spPr>
        <p:txBody>
          <a:bodyPr>
            <a:normAutofit lnSpcReduction="10000"/>
          </a:bodyPr>
          <a:lstStyle/>
          <a:p>
            <a:pPr>
              <a:buFont typeface="Arial" panose="020B0604020202020204" pitchFamily="34" charset="0"/>
              <a:buNone/>
            </a:pPr>
            <a:r>
              <a:rPr lang="es-PE" altLang="es-PE" sz="2000" dirty="0"/>
              <a:t>Predio con las siguientes características:</a:t>
            </a:r>
          </a:p>
          <a:p>
            <a:r>
              <a:rPr lang="es-PE" altLang="es-PE" sz="2000" dirty="0"/>
              <a:t>De propiedad de o administrado por la entidad que conoce el procedimiento.</a:t>
            </a:r>
          </a:p>
          <a:p>
            <a:r>
              <a:rPr lang="es-PE" altLang="es-PE" sz="2000" dirty="0"/>
              <a:t>De dominio privado.</a:t>
            </a:r>
          </a:p>
          <a:p>
            <a:r>
              <a:rPr lang="es-PE" altLang="es-PE" sz="2000" dirty="0"/>
              <a:t>Inscrito en RRPP.</a:t>
            </a:r>
          </a:p>
          <a:p>
            <a:r>
              <a:rPr lang="es-PE" altLang="es-PE" sz="2000" dirty="0"/>
              <a:t>De libre disponibilidad.</a:t>
            </a:r>
          </a:p>
          <a:p>
            <a:r>
              <a:rPr lang="es-ES" altLang="es-PE" sz="2000" dirty="0"/>
              <a:t>No haya razón de interés público para </a:t>
            </a:r>
          </a:p>
          <a:p>
            <a:pPr>
              <a:buFont typeface="Arial" panose="020B0604020202020204" pitchFamily="34" charset="0"/>
              <a:buNone/>
            </a:pPr>
            <a:r>
              <a:rPr lang="es-ES" altLang="es-PE" sz="2000" dirty="0"/>
              <a:t>	denegar el pedido.</a:t>
            </a:r>
            <a:endParaRPr lang="es-PE" altLang="es-PE" sz="2000" dirty="0"/>
          </a:p>
          <a:p>
            <a:endParaRPr lang="es-PE" altLang="es-PE" sz="2000" dirty="0"/>
          </a:p>
          <a:p>
            <a:endParaRPr lang="es-PE" altLang="es-PE" sz="2000" dirty="0"/>
          </a:p>
          <a:p>
            <a:endParaRPr lang="es-PE" altLang="es-PE" sz="2000" dirty="0"/>
          </a:p>
        </p:txBody>
      </p:sp>
      <p:pic>
        <p:nvPicPr>
          <p:cNvPr id="19460" name="3 Imagen" descr="check+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3429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4 Imagen" descr="EXPEDIEN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376" y="4724400"/>
            <a:ext cx="12239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409117"/>
      </p:ext>
    </p:extLst>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Font typeface="Arial" charset="0"/>
              <a:buChar char="•"/>
              <a:defRPr/>
            </a:pPr>
            <a:r>
              <a:rPr lang="es-PE" dirty="0" smtClean="0"/>
              <a:t>Finalidades:</a:t>
            </a:r>
          </a:p>
          <a:p>
            <a:pPr lvl="1" algn="just">
              <a:buFont typeface="Wingdings" pitchFamily="2" charset="2"/>
              <a:buChar char="Ø"/>
              <a:defRPr/>
            </a:pPr>
            <a:r>
              <a:rPr lang="es-PE" sz="2000" dirty="0"/>
              <a:t>Verificar en campo el cumplimiento de la causal invocada (ejemplo: posesión).</a:t>
            </a:r>
          </a:p>
          <a:p>
            <a:pPr lvl="1" algn="just">
              <a:buFont typeface="Wingdings" pitchFamily="2" charset="2"/>
              <a:buChar char="Ø"/>
              <a:defRPr/>
            </a:pPr>
            <a:r>
              <a:rPr lang="es-PE" sz="2000" dirty="0"/>
              <a:t>Completar el análisis técnico (ejemplo: advertir condición de dominio público).</a:t>
            </a:r>
          </a:p>
          <a:p>
            <a:pPr lvl="1" algn="just">
              <a:buFont typeface="Wingdings" pitchFamily="2" charset="2"/>
              <a:buChar char="Ø"/>
              <a:defRPr/>
            </a:pPr>
            <a:endParaRPr lang="es-PE" sz="2000" dirty="0"/>
          </a:p>
          <a:p>
            <a:pPr lvl="1" algn="just">
              <a:buFont typeface="Arial" charset="0"/>
              <a:buNone/>
              <a:defRPr/>
            </a:pPr>
            <a:endParaRPr lang="es-PE" sz="1000" dirty="0"/>
          </a:p>
          <a:p>
            <a:pPr marL="0" lvl="1" indent="0">
              <a:buNone/>
              <a:defRPr/>
            </a:pPr>
            <a:r>
              <a:rPr lang="es-PE" sz="2000" dirty="0"/>
              <a:t>Si se verifica que no se cumple causal invocada o se advierte que el predio es de dominio público o no es de libre disponibilidad:</a:t>
            </a:r>
          </a:p>
          <a:p>
            <a:pPr marL="342900" lvl="1" indent="-342900">
              <a:buNone/>
              <a:defRPr/>
            </a:pPr>
            <a:endParaRPr lang="es-PE" sz="2000" dirty="0"/>
          </a:p>
        </p:txBody>
      </p:sp>
      <p:sp>
        <p:nvSpPr>
          <p:cNvPr id="4" name="Text Box 5"/>
          <p:cNvSpPr txBox="1">
            <a:spLocks noGrp="1" noChangeArrowheads="1"/>
          </p:cNvSpPr>
          <p:nvPr>
            <p:ph type="title"/>
          </p:nvPr>
        </p:nvSpPr>
        <p:spPr>
          <a:xfrm>
            <a:off x="4151313" y="567096"/>
            <a:ext cx="3600450"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ts val="0"/>
              </a:spcBef>
              <a:defRPr/>
            </a:pPr>
            <a:r>
              <a:rPr lang="es-PE" sz="2400" b="1" dirty="0">
                <a:solidFill>
                  <a:prstClr val="white"/>
                </a:solidFill>
              </a:rPr>
              <a:t>2: Inspección técnica</a:t>
            </a:r>
          </a:p>
        </p:txBody>
      </p:sp>
      <p:sp>
        <p:nvSpPr>
          <p:cNvPr id="20484" name="4 CuadroTexto"/>
          <p:cNvSpPr txBox="1">
            <a:spLocks noChangeArrowheads="1"/>
          </p:cNvSpPr>
          <p:nvPr/>
        </p:nvSpPr>
        <p:spPr bwMode="auto">
          <a:xfrm>
            <a:off x="5375275" y="5013325"/>
            <a:ext cx="2952750" cy="1016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sz="2000"/>
              <a:t>Resolución declarando</a:t>
            </a:r>
          </a:p>
          <a:p>
            <a:r>
              <a:rPr lang="es-PE" altLang="es-PE" sz="2000"/>
              <a:t>IMPROCEDENTE la solicitud</a:t>
            </a:r>
          </a:p>
        </p:txBody>
      </p:sp>
      <p:sp>
        <p:nvSpPr>
          <p:cNvPr id="7" name="6 Flecha doblada hacia arriba"/>
          <p:cNvSpPr/>
          <p:nvPr/>
        </p:nvSpPr>
        <p:spPr>
          <a:xfrm rot="5400000">
            <a:off x="4152106" y="4509294"/>
            <a:ext cx="611188" cy="14033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val="1824735883"/>
      </p:ext>
    </p:extLst>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p:txBody>
          <a:bodyPr/>
          <a:lstStyle/>
          <a:p>
            <a:pPr algn="just">
              <a:buFont typeface="Arial" panose="020B0604020202020204" pitchFamily="34" charset="0"/>
              <a:buNone/>
            </a:pPr>
            <a:r>
              <a:rPr lang="es-PE" altLang="es-PE" sz="2000"/>
              <a:t>Informe:</a:t>
            </a:r>
          </a:p>
          <a:p>
            <a:pPr algn="just"/>
            <a:r>
              <a:rPr lang="es-PE" altLang="es-PE" sz="2000"/>
              <a:t>Elaborado por un abogado y un ingeniero o arquitecto.</a:t>
            </a:r>
          </a:p>
          <a:p>
            <a:pPr algn="just"/>
            <a:r>
              <a:rPr lang="es-PE" altLang="es-PE" sz="2000"/>
              <a:t>Contiene la evaluación técnico-legal que sustenta y concluye que el predio es de propiedad de o administrado por la entidad que conoce el procedimiento, es de dominio privado, se encuentra inscrito en RRPP, es de libre disponibilidad, y n</a:t>
            </a:r>
            <a:r>
              <a:rPr lang="es-ES" altLang="es-PE" sz="2000"/>
              <a:t>o está destinado a un proyecto de interés público o importancia colectiva.</a:t>
            </a:r>
          </a:p>
          <a:p>
            <a:pPr algn="just"/>
            <a:r>
              <a:rPr lang="es-ES" altLang="es-PE" sz="2000"/>
              <a:t>Contiene la evaluación técnico-legal que sustenta y concluye que el administrado </a:t>
            </a:r>
            <a:r>
              <a:rPr lang="es-ES" altLang="es-PE" sz="2000" b="1"/>
              <a:t>cumple con la causal del compraventa directa invocada.</a:t>
            </a:r>
          </a:p>
          <a:p>
            <a:pPr algn="just"/>
            <a:r>
              <a:rPr lang="es-ES" altLang="es-PE" sz="2000"/>
              <a:t>Incluye</a:t>
            </a:r>
            <a:r>
              <a:rPr lang="es-ES" altLang="es-PE" sz="2000" b="1"/>
              <a:t> Análisis Costo-Beneficio.</a:t>
            </a:r>
            <a:endParaRPr lang="es-PE" altLang="es-PE" sz="2000" b="1"/>
          </a:p>
          <a:p>
            <a:pPr algn="just"/>
            <a:endParaRPr lang="es-PE" altLang="es-PE" sz="2000"/>
          </a:p>
        </p:txBody>
      </p:sp>
      <p:sp>
        <p:nvSpPr>
          <p:cNvPr id="4" name="Text Box 5"/>
          <p:cNvSpPr txBox="1">
            <a:spLocks noGrp="1" noChangeArrowheads="1"/>
          </p:cNvSpPr>
          <p:nvPr>
            <p:ph type="title"/>
          </p:nvPr>
        </p:nvSpPr>
        <p:spPr>
          <a:xfrm>
            <a:off x="3935414" y="567096"/>
            <a:ext cx="3889375"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3: Calificación sustantiva</a:t>
            </a:r>
          </a:p>
        </p:txBody>
      </p:sp>
    </p:spTree>
    <p:extLst>
      <p:ext uri="{BB962C8B-B14F-4D97-AF65-F5344CB8AC3E}">
        <p14:creationId xmlns:p14="http://schemas.microsoft.com/office/powerpoint/2010/main" val="2539474210"/>
      </p:ext>
    </p:extLst>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079875" y="620713"/>
            <a:ext cx="3536950" cy="461962"/>
          </a:xfrm>
          <a:prstGeom prst="rect">
            <a:avLst/>
          </a:prstGeom>
          <a:solidFill>
            <a:srgbClr val="C0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defPPr>
              <a:defRPr lang="es-PE"/>
            </a:defPPr>
            <a:lvl1pPr algn="ctr" fontAlgn="auto">
              <a:spcBef>
                <a:spcPts val="0"/>
              </a:spcBef>
              <a:spcAft>
                <a:spcPts val="0"/>
              </a:spcAft>
              <a:defRPr sz="2400" b="1">
                <a:solidFill>
                  <a:prstClr val="white"/>
                </a:solidFill>
                <a:latin typeface="Calibri" pitchFamily="34" charset="0"/>
              </a:defRPr>
            </a:lvl1pPr>
          </a:lstStyle>
          <a:p>
            <a:pPr>
              <a:defRPr/>
            </a:pPr>
            <a:r>
              <a:rPr lang="es-PE" dirty="0"/>
              <a:t>MARCO NORMATIVO</a:t>
            </a:r>
          </a:p>
        </p:txBody>
      </p:sp>
      <p:sp>
        <p:nvSpPr>
          <p:cNvPr id="6147" name="2 Marcador de contenido"/>
          <p:cNvSpPr txBox="1">
            <a:spLocks/>
          </p:cNvSpPr>
          <p:nvPr/>
        </p:nvSpPr>
        <p:spPr bwMode="auto">
          <a:xfrm>
            <a:off x="1919288" y="1773239"/>
            <a:ext cx="82804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Wingdings" panose="05000000000000000000" pitchFamily="2" charset="2"/>
              <a:buChar char="§"/>
              <a:defRPr/>
            </a:pPr>
            <a:r>
              <a:rPr lang="es-PE" altLang="es-PE" sz="2000" dirty="0"/>
              <a:t>Ley 29151: “Ley General del Sistema Nacional de Bienes Estatales”</a:t>
            </a:r>
          </a:p>
          <a:p>
            <a:pPr algn="just">
              <a:buFont typeface="Wingdings" panose="05000000000000000000" pitchFamily="2" charset="2"/>
              <a:buChar char="§"/>
              <a:defRPr/>
            </a:pPr>
            <a:endParaRPr lang="es-PE" altLang="es-PE" sz="2000" dirty="0"/>
          </a:p>
          <a:p>
            <a:pPr algn="just">
              <a:buFont typeface="Wingdings" panose="05000000000000000000" pitchFamily="2" charset="2"/>
              <a:buChar char="§"/>
              <a:defRPr/>
            </a:pPr>
            <a:r>
              <a:rPr lang="es-PE" altLang="es-PE" sz="2000" dirty="0"/>
              <a:t>Reglamento de la Ley General del Sistema Nacional de Bienes Estatales, aprobado mediante el Decreto Supremo N° 007-2008-VIVIENDA</a:t>
            </a:r>
          </a:p>
          <a:p>
            <a:pPr algn="just">
              <a:buFont typeface="Wingdings" panose="05000000000000000000" pitchFamily="2" charset="2"/>
              <a:buChar char="§"/>
              <a:defRPr/>
            </a:pPr>
            <a:endParaRPr lang="es-PE" altLang="es-PE" sz="2000" dirty="0"/>
          </a:p>
          <a:p>
            <a:pPr algn="just">
              <a:buFont typeface="Wingdings" panose="05000000000000000000" pitchFamily="2" charset="2"/>
              <a:buChar char="§"/>
              <a:defRPr/>
            </a:pPr>
            <a:r>
              <a:rPr lang="es-PE" altLang="es-PE" sz="2000" dirty="0"/>
              <a:t>Directiva N° 006-2014/SBN: “Procedimiento para la aprobación de la venta directa de predios de dominio privado estatal de libre disponibilidad”</a:t>
            </a:r>
          </a:p>
          <a:p>
            <a:pPr marL="0" indent="0" algn="just">
              <a:buNone/>
              <a:defRPr/>
            </a:pPr>
            <a:endParaRPr lang="es-PE" altLang="es-PE" sz="1500" dirty="0"/>
          </a:p>
        </p:txBody>
      </p:sp>
    </p:spTree>
    <p:extLst>
      <p:ext uri="{BB962C8B-B14F-4D97-AF65-F5344CB8AC3E}">
        <p14:creationId xmlns:p14="http://schemas.microsoft.com/office/powerpoint/2010/main" val="38818636"/>
      </p:ext>
    </p:extLst>
  </p:cSld>
  <p:clrMapOvr>
    <a:masterClrMapping/>
  </p:clrMapOvr>
  <p:transition>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1"/>
          </p:nvPr>
        </p:nvSpPr>
        <p:spPr/>
        <p:txBody>
          <a:bodyPr/>
          <a:lstStyle/>
          <a:p>
            <a:pPr algn="just"/>
            <a:r>
              <a:rPr lang="es-PE" altLang="es-PE" sz="2000"/>
              <a:t>GORES </a:t>
            </a:r>
            <a:r>
              <a:rPr lang="es-PE" altLang="es-PE" sz="2000" b="1"/>
              <a:t>respecto de predios de su propiedad</a:t>
            </a:r>
            <a:r>
              <a:rPr lang="es-PE" altLang="es-PE" sz="2000"/>
              <a:t>:</a:t>
            </a:r>
          </a:p>
          <a:p>
            <a:pPr algn="just">
              <a:buFont typeface="Arial" panose="020B0604020202020204" pitchFamily="34" charset="0"/>
              <a:buNone/>
            </a:pPr>
            <a:r>
              <a:rPr lang="es-PE" altLang="es-PE" sz="2000"/>
              <a:t>	Consejo Regional </a:t>
            </a:r>
            <a:r>
              <a:rPr lang="es-PE" altLang="es-PE" sz="2000" b="1"/>
              <a:t>autoriza la continuación del procedimiento</a:t>
            </a:r>
            <a:r>
              <a:rPr lang="es-PE" altLang="es-PE" sz="2000"/>
              <a:t> (literal i del artículo 14 de la Ley Orgánica de Gobiernos Regionales); luego de lo cual, se comunica calificación favorable al administrado.</a:t>
            </a:r>
          </a:p>
          <a:p>
            <a:pPr algn="just"/>
            <a:endParaRPr lang="es-PE" altLang="es-PE" sz="2000"/>
          </a:p>
          <a:p>
            <a:pPr algn="just"/>
            <a:r>
              <a:rPr lang="es-PE" altLang="es-PE" sz="2000"/>
              <a:t>GORES con funciones transferidas </a:t>
            </a:r>
            <a:r>
              <a:rPr lang="es-PE" altLang="es-PE" sz="2000" b="1"/>
              <a:t>respecto de predios de propiedad del Estado</a:t>
            </a:r>
            <a:r>
              <a:rPr lang="es-PE" altLang="es-PE" sz="2000"/>
              <a:t> y </a:t>
            </a:r>
            <a:r>
              <a:rPr lang="es-PE" altLang="es-PE" sz="2000" b="1"/>
              <a:t>entidades del Sistema respecto de predios de su propiedad</a:t>
            </a:r>
            <a:r>
              <a:rPr lang="es-PE" altLang="es-PE" sz="2000"/>
              <a:t>:</a:t>
            </a:r>
          </a:p>
          <a:p>
            <a:pPr algn="just">
              <a:buFont typeface="Arial" panose="020B0604020202020204" pitchFamily="34" charset="0"/>
              <a:buNone/>
            </a:pPr>
            <a:r>
              <a:rPr lang="es-PE" altLang="es-PE" sz="2000"/>
              <a:t>	Titular de la entidad </a:t>
            </a:r>
            <a:r>
              <a:rPr lang="es-PE" altLang="es-PE" sz="2000" b="1"/>
              <a:t>emite conformidad para continuar con el procedimiento</a:t>
            </a:r>
            <a:r>
              <a:rPr lang="es-PE" altLang="es-PE" sz="2000"/>
              <a:t>; luego de lo cual, se comunica calificación favorable al administrado.</a:t>
            </a:r>
          </a:p>
          <a:p>
            <a:pPr algn="just">
              <a:buFont typeface="Arial" panose="020B0604020202020204" pitchFamily="34" charset="0"/>
              <a:buNone/>
            </a:pPr>
            <a:endParaRPr lang="es-PE" altLang="es-PE" sz="2000"/>
          </a:p>
          <a:p>
            <a:pPr algn="just">
              <a:buFont typeface="Arial" panose="020B0604020202020204" pitchFamily="34" charset="0"/>
              <a:buNone/>
            </a:pPr>
            <a:endParaRPr lang="es-PE" altLang="es-PE" sz="2000"/>
          </a:p>
        </p:txBody>
      </p:sp>
      <p:sp>
        <p:nvSpPr>
          <p:cNvPr id="4" name="Text Box 5"/>
          <p:cNvSpPr txBox="1">
            <a:spLocks noGrp="1" noChangeArrowheads="1"/>
          </p:cNvSpPr>
          <p:nvPr>
            <p:ph type="title"/>
          </p:nvPr>
        </p:nvSpPr>
        <p:spPr>
          <a:xfrm>
            <a:off x="4151313" y="598846"/>
            <a:ext cx="3744912"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4: Conformidad de la venta</a:t>
            </a:r>
          </a:p>
        </p:txBody>
      </p:sp>
    </p:spTree>
    <p:extLst>
      <p:ext uri="{BB962C8B-B14F-4D97-AF65-F5344CB8AC3E}">
        <p14:creationId xmlns:p14="http://schemas.microsoft.com/office/powerpoint/2010/main" val="419701392"/>
      </p:ext>
    </p:extLst>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Grp="1" noChangeArrowheads="1"/>
          </p:cNvSpPr>
          <p:nvPr>
            <p:ph type="title"/>
          </p:nvPr>
        </p:nvSpPr>
        <p:spPr>
          <a:xfrm>
            <a:off x="3575051" y="1647390"/>
            <a:ext cx="4475163"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ts val="0"/>
              </a:spcBef>
              <a:defRPr/>
            </a:pPr>
            <a:r>
              <a:rPr lang="es-PE" sz="2400" b="1" dirty="0">
                <a:solidFill>
                  <a:prstClr val="white"/>
                </a:solidFill>
              </a:rPr>
              <a:t>5: Saneamiento</a:t>
            </a:r>
          </a:p>
        </p:txBody>
      </p:sp>
      <p:sp>
        <p:nvSpPr>
          <p:cNvPr id="6" name="Text Box 5"/>
          <p:cNvSpPr txBox="1">
            <a:spLocks noChangeArrowheads="1"/>
          </p:cNvSpPr>
          <p:nvPr/>
        </p:nvSpPr>
        <p:spPr bwMode="auto">
          <a:xfrm>
            <a:off x="3575051" y="3141664"/>
            <a:ext cx="4475163" cy="460375"/>
          </a:xfrm>
          <a:prstGeom prst="rect">
            <a:avLst/>
          </a:prstGeom>
          <a:solidFill>
            <a:srgbClr val="FF0000"/>
          </a:solidFill>
          <a:ln w="25400" cap="flat" cmpd="sng" algn="ctr">
            <a:solidFill>
              <a:schemeClr val="accent2">
                <a:shade val="50000"/>
              </a:schemeClr>
            </a:solidFill>
            <a:prstDash val="solid"/>
            <a:miter lim="800000"/>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es-PE" sz="2400" b="1" dirty="0">
                <a:solidFill>
                  <a:prstClr val="white"/>
                </a:solidFill>
              </a:rPr>
              <a:t>6: Tasación</a:t>
            </a:r>
          </a:p>
        </p:txBody>
      </p:sp>
    </p:spTree>
    <p:extLst>
      <p:ext uri="{BB962C8B-B14F-4D97-AF65-F5344CB8AC3E}">
        <p14:creationId xmlns:p14="http://schemas.microsoft.com/office/powerpoint/2010/main" val="861585711"/>
      </p:ext>
    </p:extLst>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1"/>
          </p:nvPr>
        </p:nvSpPr>
        <p:spPr>
          <a:xfrm>
            <a:off x="1919288" y="1268413"/>
            <a:ext cx="8291512" cy="4857750"/>
          </a:xfrm>
        </p:spPr>
        <p:txBody>
          <a:bodyPr/>
          <a:lstStyle/>
          <a:p>
            <a:pPr algn="just"/>
            <a:r>
              <a:rPr lang="es-PE" altLang="es-PE" sz="2000"/>
              <a:t>Se remite esquela a administrado, en la cual se indica: área, ubicación, partida registral y valor de tasación del predio, nombre del administrado, y de ser el caso, zonificación, cargas y gravámenes del predio.</a:t>
            </a:r>
          </a:p>
          <a:p>
            <a:pPr algn="just"/>
            <a:r>
              <a:rPr lang="es-PE" altLang="es-PE" sz="2000"/>
              <a:t>El administrado debe publicar </a:t>
            </a:r>
            <a:r>
              <a:rPr lang="es-PE" altLang="es-PE" sz="2000" b="1"/>
              <a:t>una sola vez la esquela en el Diario oficial El Peruano</a:t>
            </a:r>
            <a:r>
              <a:rPr lang="es-PE" altLang="es-PE" sz="2000"/>
              <a:t> y en </a:t>
            </a:r>
            <a:r>
              <a:rPr lang="es-PE" altLang="es-PE" sz="2000" b="1"/>
              <a:t>otro de mayor circulación en la región en la que se ubica el predio</a:t>
            </a:r>
            <a:r>
              <a:rPr lang="es-PE" altLang="es-PE" sz="2000"/>
              <a:t>. Asimismo, la esquela deberá ser publicada en el portal web de la </a:t>
            </a:r>
            <a:r>
              <a:rPr lang="es-PE" altLang="es-PE" sz="2000" b="1"/>
              <a:t>SBN y de la entidad</a:t>
            </a:r>
            <a:r>
              <a:rPr lang="es-PE" altLang="es-PE" sz="2000"/>
              <a:t>.</a:t>
            </a:r>
          </a:p>
          <a:p>
            <a:pPr algn="just"/>
            <a:r>
              <a:rPr lang="es-PE" altLang="es-PE" sz="2000"/>
              <a:t>Finalidades:</a:t>
            </a:r>
          </a:p>
          <a:p>
            <a:pPr algn="just">
              <a:buFont typeface="Wingdings" panose="05000000000000000000" pitchFamily="2" charset="2"/>
              <a:buChar char="Ø"/>
            </a:pPr>
            <a:r>
              <a:rPr lang="es-PE" altLang="es-PE" sz="2000"/>
              <a:t>En la esquela se invita a que cualquier tercero que se considere afectado en algún derecho real que tuviere sobre el predio, formule su </a:t>
            </a:r>
            <a:r>
              <a:rPr lang="es-PE" altLang="es-PE" sz="2000" b="1"/>
              <a:t>OPOSICIÓN</a:t>
            </a:r>
            <a:r>
              <a:rPr lang="es-PE" altLang="es-PE" sz="2000"/>
              <a:t> debidamente fundamentada en el plazo de 10 días hábiles.</a:t>
            </a:r>
          </a:p>
          <a:p>
            <a:pPr algn="just">
              <a:buFont typeface="Wingdings" panose="05000000000000000000" pitchFamily="2" charset="2"/>
              <a:buChar char="Ø"/>
            </a:pPr>
            <a:r>
              <a:rPr lang="es-PE" altLang="es-PE" sz="2000"/>
              <a:t>A su vez, en caso se trate de la causal d) o e), en la esquela también se invita a que cualquier tercero interesado pueda presentar una </a:t>
            </a:r>
            <a:r>
              <a:rPr lang="es-PE" altLang="es-PE" sz="2000" b="1"/>
              <a:t>MEJOR OFERTA </a:t>
            </a:r>
            <a:r>
              <a:rPr lang="es-PE" altLang="es-PE" sz="2000"/>
              <a:t>dentro del plazo de 10 días hábiles.</a:t>
            </a:r>
          </a:p>
        </p:txBody>
      </p:sp>
      <p:sp>
        <p:nvSpPr>
          <p:cNvPr id="4" name="Text Box 5"/>
          <p:cNvSpPr txBox="1">
            <a:spLocks noGrp="1" noChangeArrowheads="1"/>
          </p:cNvSpPr>
          <p:nvPr>
            <p:ph type="title"/>
          </p:nvPr>
        </p:nvSpPr>
        <p:spPr>
          <a:xfrm>
            <a:off x="3792539" y="639328"/>
            <a:ext cx="4751387"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7: Publicidad del procedimiento</a:t>
            </a:r>
          </a:p>
        </p:txBody>
      </p:sp>
    </p:spTree>
    <p:extLst>
      <p:ext uri="{BB962C8B-B14F-4D97-AF65-F5344CB8AC3E}">
        <p14:creationId xmlns:p14="http://schemas.microsoft.com/office/powerpoint/2010/main" val="1502721213"/>
      </p:ext>
    </p:extLst>
  </p:cSld>
  <p:clrMapOvr>
    <a:masterClrMapping/>
  </p:clrMapOvr>
  <p:transition>
    <p:cover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title"/>
          </p:nvPr>
        </p:nvSpPr>
        <p:spPr>
          <a:xfrm>
            <a:off x="3792539" y="639328"/>
            <a:ext cx="4751387"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7: Publicidad del procedimiento</a:t>
            </a:r>
          </a:p>
        </p:txBody>
      </p:sp>
      <p:pic>
        <p:nvPicPr>
          <p:cNvPr id="2560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155701"/>
            <a:ext cx="9085262"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205249"/>
      </p:ext>
    </p:extLst>
  </p:cSld>
  <p:clrMapOvr>
    <a:masterClrMapping/>
  </p:clrMapOvr>
  <p:transition>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1"/>
          </p:nvPr>
        </p:nvSpPr>
        <p:spPr>
          <a:xfrm>
            <a:off x="2063751" y="1989138"/>
            <a:ext cx="7777163" cy="2620962"/>
          </a:xfrm>
        </p:spPr>
        <p:txBody>
          <a:bodyPr/>
          <a:lstStyle/>
          <a:p>
            <a:pPr algn="just">
              <a:defRPr/>
            </a:pPr>
            <a:r>
              <a:rPr lang="es-PE" altLang="es-PE" sz="2000" dirty="0"/>
              <a:t>De ser necesario, se solicitan descargos al administrado.</a:t>
            </a:r>
          </a:p>
          <a:p>
            <a:pPr marL="0" indent="0" algn="just">
              <a:buNone/>
              <a:defRPr/>
            </a:pPr>
            <a:endParaRPr lang="es-PE" altLang="es-PE" sz="2000" dirty="0"/>
          </a:p>
          <a:p>
            <a:pPr algn="just">
              <a:defRPr/>
            </a:pPr>
            <a:r>
              <a:rPr lang="es-PE" altLang="es-PE" sz="2000" dirty="0"/>
              <a:t>Si es fundada, se declara improcedente el pedido.</a:t>
            </a:r>
          </a:p>
          <a:p>
            <a:pPr marL="0" indent="0" algn="just">
              <a:buNone/>
              <a:defRPr/>
            </a:pPr>
            <a:endParaRPr lang="es-PE" altLang="es-PE" sz="2000" dirty="0"/>
          </a:p>
          <a:p>
            <a:pPr algn="just">
              <a:defRPr/>
            </a:pPr>
            <a:r>
              <a:rPr lang="es-PE" altLang="es-PE" sz="2000" dirty="0"/>
              <a:t>Si es infundada, se declara así en la Resolución que aprueba la compraventa.</a:t>
            </a:r>
          </a:p>
        </p:txBody>
      </p:sp>
      <p:sp>
        <p:nvSpPr>
          <p:cNvPr id="4" name="Text Box 5"/>
          <p:cNvSpPr txBox="1">
            <a:spLocks noGrp="1" noChangeArrowheads="1"/>
          </p:cNvSpPr>
          <p:nvPr>
            <p:ph type="title"/>
          </p:nvPr>
        </p:nvSpPr>
        <p:spPr>
          <a:xfrm>
            <a:off x="4224339" y="567890"/>
            <a:ext cx="3240087"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ts val="0"/>
              </a:spcBef>
              <a:defRPr/>
            </a:pPr>
            <a:r>
              <a:rPr lang="es-PE" sz="2400" b="1" dirty="0">
                <a:solidFill>
                  <a:prstClr val="white"/>
                </a:solidFill>
              </a:rPr>
              <a:t>8: Oposición</a:t>
            </a:r>
          </a:p>
        </p:txBody>
      </p:sp>
    </p:spTree>
    <p:extLst>
      <p:ext uri="{BB962C8B-B14F-4D97-AF65-F5344CB8AC3E}">
        <p14:creationId xmlns:p14="http://schemas.microsoft.com/office/powerpoint/2010/main" val="3081332333"/>
      </p:ext>
    </p:extLst>
  </p:cSld>
  <p:clrMapOvr>
    <a:masterClrMapping/>
  </p:clrMapOvr>
  <p:transition>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5"/>
          <p:cNvSpPr txBox="1">
            <a:spLocks noChangeArrowheads="1"/>
          </p:cNvSpPr>
          <p:nvPr/>
        </p:nvSpPr>
        <p:spPr bwMode="auto">
          <a:xfrm>
            <a:off x="2052639" y="1627189"/>
            <a:ext cx="82200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s-ES" altLang="es-PE" sz="2000">
                <a:solidFill>
                  <a:srgbClr val="000000"/>
                </a:solidFill>
                <a:latin typeface="Calibri" panose="020F0502020204030204" pitchFamily="34" charset="0"/>
              </a:rPr>
              <a:t>En el caso de la causal e) o “lote con área inferior a la establecida en el lote normativo”, la mejor oferta solo podrá ser efectuada por el o los propietarios colindantes.</a:t>
            </a:r>
          </a:p>
          <a:p>
            <a:pPr algn="just" eaLnBrk="1" hangingPunct="1">
              <a:buFont typeface="Arial" panose="020B0604020202020204" pitchFamily="34" charset="0"/>
              <a:buChar char="•"/>
            </a:pPr>
            <a:r>
              <a:rPr lang="es-ES" altLang="es-PE" sz="2000">
                <a:solidFill>
                  <a:srgbClr val="000000"/>
                </a:solidFill>
                <a:latin typeface="Calibri" panose="020F0502020204030204" pitchFamily="34" charset="0"/>
              </a:rPr>
              <a:t>Si la solicitud de compraventa se sustenta de manera conjunta en los literales d) y e), no procede admitir mejor oferta.</a:t>
            </a:r>
          </a:p>
          <a:p>
            <a:pPr algn="just" eaLnBrk="1" hangingPunct="1">
              <a:buFont typeface="Arial" panose="020B0604020202020204" pitchFamily="34" charset="0"/>
              <a:buChar char="•"/>
            </a:pPr>
            <a:r>
              <a:rPr lang="es-ES" altLang="es-PE" sz="2000">
                <a:solidFill>
                  <a:srgbClr val="000000"/>
                </a:solidFill>
                <a:latin typeface="Calibri" panose="020F0502020204030204" pitchFamily="34" charset="0"/>
              </a:rPr>
              <a:t>Recibida la mejor oferta, se comunicará al administrado que inició el procedimiento, a efectos de que iguale o mejore la propuesta, lo que de ocurrir fijará el precio a su favor.</a:t>
            </a:r>
          </a:p>
          <a:p>
            <a:pPr algn="just" eaLnBrk="1" hangingPunct="1">
              <a:buFont typeface="Arial" panose="020B0604020202020204" pitchFamily="34" charset="0"/>
              <a:buChar char="•"/>
            </a:pPr>
            <a:r>
              <a:rPr lang="es-ES" altLang="es-PE" sz="2000">
                <a:solidFill>
                  <a:srgbClr val="000000"/>
                </a:solidFill>
                <a:latin typeface="Calibri" panose="020F0502020204030204" pitchFamily="34" charset="0"/>
              </a:rPr>
              <a:t>En caso no iguale o mejore la propuesta,</a:t>
            </a:r>
          </a:p>
          <a:p>
            <a:pPr algn="just" eaLnBrk="1" hangingPunct="1"/>
            <a:r>
              <a:rPr lang="es-ES" altLang="es-PE" sz="2000">
                <a:solidFill>
                  <a:srgbClr val="000000"/>
                </a:solidFill>
                <a:latin typeface="Calibri" panose="020F0502020204030204" pitchFamily="34" charset="0"/>
              </a:rPr>
              <a:t>		se continuará el procedimiento con quien</a:t>
            </a:r>
          </a:p>
          <a:p>
            <a:pPr algn="just" eaLnBrk="1" hangingPunct="1"/>
            <a:r>
              <a:rPr lang="es-ES" altLang="es-PE" sz="2000">
                <a:solidFill>
                  <a:srgbClr val="000000"/>
                </a:solidFill>
                <a:latin typeface="Calibri" panose="020F0502020204030204" pitchFamily="34" charset="0"/>
              </a:rPr>
              <a:t>		presentó la mejor oferta.</a:t>
            </a:r>
          </a:p>
          <a:p>
            <a:pPr algn="just" eaLnBrk="1" hangingPunct="1"/>
            <a:endParaRPr lang="en-GB" altLang="es-PE" sz="2200">
              <a:solidFill>
                <a:srgbClr val="000000"/>
              </a:solidFill>
              <a:latin typeface="Calibri" panose="020F0502020204030204" pitchFamily="34" charset="0"/>
            </a:endParaRPr>
          </a:p>
        </p:txBody>
      </p:sp>
      <p:sp>
        <p:nvSpPr>
          <p:cNvPr id="40" name="Text Box 5"/>
          <p:cNvSpPr txBox="1">
            <a:spLocks noChangeArrowheads="1"/>
          </p:cNvSpPr>
          <p:nvPr/>
        </p:nvSpPr>
        <p:spPr bwMode="auto">
          <a:xfrm>
            <a:off x="4079876" y="625476"/>
            <a:ext cx="3529013"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9: Mejor oferta</a:t>
            </a:r>
          </a:p>
        </p:txBody>
      </p:sp>
      <p:pic>
        <p:nvPicPr>
          <p:cNvPr id="27652" name="4 Imagen" descr="SUBAST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601" y="4005264"/>
            <a:ext cx="3224213"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0295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330701" y="549276"/>
            <a:ext cx="3529013"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10: Informe Técnico-Legal</a:t>
            </a:r>
          </a:p>
        </p:txBody>
      </p:sp>
      <p:sp>
        <p:nvSpPr>
          <p:cNvPr id="28675" name="3 Marcador de contenido"/>
          <p:cNvSpPr>
            <a:spLocks noGrp="1"/>
          </p:cNvSpPr>
          <p:nvPr>
            <p:ph idx="1"/>
          </p:nvPr>
        </p:nvSpPr>
        <p:spPr>
          <a:xfrm>
            <a:off x="1981200" y="1600200"/>
            <a:ext cx="8229600" cy="3773488"/>
          </a:xfrm>
        </p:spPr>
        <p:txBody>
          <a:bodyPr/>
          <a:lstStyle/>
          <a:p>
            <a:pPr algn="just">
              <a:buFont typeface="Arial" panose="020B0604020202020204" pitchFamily="34" charset="0"/>
              <a:buNone/>
            </a:pPr>
            <a:r>
              <a:rPr lang="es-PE" altLang="es-PE" sz="2000"/>
              <a:t>Informe (ITL):</a:t>
            </a:r>
          </a:p>
          <a:p>
            <a:pPr algn="just"/>
            <a:r>
              <a:rPr lang="es-PE" altLang="es-PE" sz="2000"/>
              <a:t>Elaborado por un abogado y un ingeniero o arquitecto.</a:t>
            </a:r>
          </a:p>
          <a:p>
            <a:pPr algn="just"/>
            <a:r>
              <a:rPr lang="es-PE" altLang="es-PE" sz="2000"/>
              <a:t>Contiene la evaluación técnico-legal que sustenta y concluye que el predio es de propiedad de o administrado por la entidad que conoce el procedimiento, es de dominio privado, se encuentra inscrito en RRPP, es de libre disponibilidad, y n</a:t>
            </a:r>
            <a:r>
              <a:rPr lang="es-ES" altLang="es-PE" sz="2000"/>
              <a:t>o destinado a un proyecto de interés público o importancia colectiva.</a:t>
            </a:r>
          </a:p>
          <a:p>
            <a:pPr algn="just"/>
            <a:r>
              <a:rPr lang="es-ES" altLang="es-PE" sz="2000"/>
              <a:t>Contiene la evaluación técnico-legal que sustenta y concluye que el administrado </a:t>
            </a:r>
            <a:r>
              <a:rPr lang="es-ES" altLang="es-PE" sz="2000" b="1"/>
              <a:t>cumple con la causal del compraventa directa invocada.</a:t>
            </a:r>
          </a:p>
          <a:p>
            <a:pPr algn="just"/>
            <a:r>
              <a:rPr lang="es-ES" altLang="es-PE" sz="2000"/>
              <a:t>Incluye</a:t>
            </a:r>
            <a:r>
              <a:rPr lang="es-ES" altLang="es-PE" sz="2000" b="1"/>
              <a:t> proyecto de Resolución que aprueba la compraventa directa.</a:t>
            </a:r>
            <a:endParaRPr lang="es-PE" altLang="es-PE" sz="2000" b="1"/>
          </a:p>
          <a:p>
            <a:endParaRPr lang="es-PE" altLang="es-PE" sz="2000"/>
          </a:p>
        </p:txBody>
      </p:sp>
    </p:spTree>
    <p:extLst>
      <p:ext uri="{BB962C8B-B14F-4D97-AF65-F5344CB8AC3E}">
        <p14:creationId xmlns:p14="http://schemas.microsoft.com/office/powerpoint/2010/main" val="2827135750"/>
      </p:ext>
    </p:extLst>
  </p:cSld>
  <p:clrMapOvr>
    <a:masterClrMapping/>
  </p:clrMapOvr>
  <p:transition>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Marcador de contenido"/>
          <p:cNvSpPr>
            <a:spLocks noGrp="1"/>
          </p:cNvSpPr>
          <p:nvPr>
            <p:ph idx="1"/>
          </p:nvPr>
        </p:nvSpPr>
        <p:spPr/>
        <p:txBody>
          <a:bodyPr/>
          <a:lstStyle/>
          <a:p>
            <a:pPr algn="just"/>
            <a:r>
              <a:rPr lang="es-PE" altLang="es-PE" sz="2000"/>
              <a:t>GORES </a:t>
            </a:r>
            <a:r>
              <a:rPr lang="es-PE" altLang="es-PE" sz="2000" b="1"/>
              <a:t>respecto de predios de su propiedad</a:t>
            </a:r>
            <a:r>
              <a:rPr lang="es-PE" altLang="es-PE" sz="2000"/>
              <a:t>:</a:t>
            </a:r>
          </a:p>
          <a:p>
            <a:pPr algn="just">
              <a:buFont typeface="Arial" panose="020B0604020202020204" pitchFamily="34" charset="0"/>
              <a:buNone/>
            </a:pPr>
            <a:r>
              <a:rPr lang="es-PE" altLang="es-PE" sz="2000"/>
              <a:t>	NO requieren Opinión Técnica de la SBN.</a:t>
            </a:r>
          </a:p>
          <a:p>
            <a:pPr algn="just"/>
            <a:endParaRPr lang="es-PE" altLang="es-PE" sz="2000"/>
          </a:p>
          <a:p>
            <a:pPr algn="just"/>
            <a:r>
              <a:rPr lang="es-PE" altLang="es-PE" sz="2000"/>
              <a:t>GORES con funciones transferidas </a:t>
            </a:r>
            <a:r>
              <a:rPr lang="es-PE" altLang="es-PE" sz="2000" b="1"/>
              <a:t>respecto de predios de propiedad del Estado,</a:t>
            </a:r>
            <a:r>
              <a:rPr lang="es-PE" altLang="es-PE" sz="2000"/>
              <a:t> y </a:t>
            </a:r>
            <a:r>
              <a:rPr lang="es-PE" altLang="es-PE" sz="2000" b="1"/>
              <a:t>entidades del SNBE respecto de predios de su propiedad:</a:t>
            </a:r>
          </a:p>
          <a:p>
            <a:pPr algn="just">
              <a:buFont typeface="Arial" panose="020B0604020202020204" pitchFamily="34" charset="0"/>
              <a:buNone/>
            </a:pPr>
            <a:r>
              <a:rPr lang="es-PE" altLang="es-PE" sz="2000" b="1"/>
              <a:t>	Deben solicitar Opinión Técnica a la SBN.</a:t>
            </a:r>
          </a:p>
          <a:p>
            <a:pPr algn="just">
              <a:buFont typeface="Arial" panose="020B0604020202020204" pitchFamily="34" charset="0"/>
              <a:buNone/>
            </a:pPr>
            <a:endParaRPr lang="es-PE" altLang="es-PE" sz="2000" b="1"/>
          </a:p>
          <a:p>
            <a:pPr algn="just">
              <a:buFont typeface="Arial" panose="020B0604020202020204" pitchFamily="34" charset="0"/>
              <a:buNone/>
            </a:pPr>
            <a:r>
              <a:rPr lang="es-PE" altLang="es-PE" sz="2000" b="1"/>
              <a:t>Con proyecto de resolución.</a:t>
            </a:r>
          </a:p>
          <a:p>
            <a:pPr algn="just">
              <a:buFont typeface="Arial" panose="020B0604020202020204" pitchFamily="34" charset="0"/>
              <a:buNone/>
            </a:pPr>
            <a:endParaRPr lang="es-PE" altLang="es-PE" sz="2000"/>
          </a:p>
          <a:p>
            <a:pPr algn="just"/>
            <a:endParaRPr lang="es-PE" altLang="es-PE" sz="2000"/>
          </a:p>
        </p:txBody>
      </p:sp>
      <p:sp>
        <p:nvSpPr>
          <p:cNvPr id="4" name="Text Box 5"/>
          <p:cNvSpPr txBox="1">
            <a:spLocks noGrp="1" noChangeArrowheads="1"/>
          </p:cNvSpPr>
          <p:nvPr>
            <p:ph type="title"/>
          </p:nvPr>
        </p:nvSpPr>
        <p:spPr>
          <a:xfrm>
            <a:off x="3935414" y="567096"/>
            <a:ext cx="3971925"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11: Opinión Técnica de la SBN</a:t>
            </a:r>
          </a:p>
        </p:txBody>
      </p:sp>
    </p:spTree>
    <p:extLst>
      <p:ext uri="{BB962C8B-B14F-4D97-AF65-F5344CB8AC3E}">
        <p14:creationId xmlns:p14="http://schemas.microsoft.com/office/powerpoint/2010/main" val="2285254662"/>
      </p:ext>
    </p:extLst>
  </p:cSld>
  <p:clrMapOvr>
    <a:masterClrMapping/>
  </p:clrMapOvr>
  <p:transition>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Marcador de contenido"/>
          <p:cNvSpPr>
            <a:spLocks noGrp="1"/>
          </p:cNvSpPr>
          <p:nvPr>
            <p:ph idx="1"/>
          </p:nvPr>
        </p:nvSpPr>
        <p:spPr>
          <a:xfrm>
            <a:off x="1981200" y="1600201"/>
            <a:ext cx="8229600" cy="3700463"/>
          </a:xfrm>
        </p:spPr>
        <p:txBody>
          <a:bodyPr/>
          <a:lstStyle/>
          <a:p>
            <a:pPr algn="just"/>
            <a:r>
              <a:rPr lang="es-PE" altLang="es-PE" sz="2000"/>
              <a:t>GORES </a:t>
            </a:r>
            <a:r>
              <a:rPr lang="es-PE" altLang="es-PE" sz="2000" b="1"/>
              <a:t>respecto de predios de su propiedad:</a:t>
            </a:r>
          </a:p>
          <a:p>
            <a:pPr algn="just">
              <a:buFont typeface="Arial" panose="020B0604020202020204" pitchFamily="34" charset="0"/>
              <a:buNone/>
            </a:pPr>
            <a:r>
              <a:rPr lang="es-PE" altLang="es-PE" sz="2000"/>
              <a:t>	Aprobada por el órgano competente de acuerdo al ROF o, en su defecto, por el Gobernador Regional en su calidad de Titular del Pliego (numeral 75.2 del artículo 75 del Reglamento).</a:t>
            </a:r>
          </a:p>
          <a:p>
            <a:pPr algn="just">
              <a:buFont typeface="Arial" panose="020B0604020202020204" pitchFamily="34" charset="0"/>
              <a:buNone/>
            </a:pPr>
            <a:endParaRPr lang="es-PE" altLang="es-PE" sz="2000"/>
          </a:p>
          <a:p>
            <a:pPr algn="just"/>
            <a:r>
              <a:rPr lang="es-PE" altLang="es-PE" sz="2000"/>
              <a:t>GORES con funciones transferidas </a:t>
            </a:r>
            <a:r>
              <a:rPr lang="es-PE" altLang="es-PE" sz="2000" b="1"/>
              <a:t>respecto de predios de propiedad del Estado, </a:t>
            </a:r>
            <a:r>
              <a:rPr lang="es-PE" altLang="es-PE" sz="2000"/>
              <a:t>y entidades del SNBE respecto de predios de su propiedad:</a:t>
            </a:r>
          </a:p>
          <a:p>
            <a:pPr algn="just">
              <a:buFont typeface="Arial" panose="020B0604020202020204" pitchFamily="34" charset="0"/>
              <a:buNone/>
            </a:pPr>
            <a:r>
              <a:rPr lang="es-PE" altLang="es-PE" sz="2000"/>
              <a:t>	Aprobada por Gobernador Regional. En caso de entidades quien disponga el ROF</a:t>
            </a:r>
          </a:p>
        </p:txBody>
      </p:sp>
      <p:sp>
        <p:nvSpPr>
          <p:cNvPr id="4" name="Text Box 5"/>
          <p:cNvSpPr txBox="1">
            <a:spLocks noGrp="1" noChangeArrowheads="1"/>
          </p:cNvSpPr>
          <p:nvPr>
            <p:ph type="title"/>
          </p:nvPr>
        </p:nvSpPr>
        <p:spPr>
          <a:xfrm>
            <a:off x="2922589" y="567096"/>
            <a:ext cx="6346825"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12: Resolución que aprueba la compraventa</a:t>
            </a:r>
          </a:p>
        </p:txBody>
      </p:sp>
    </p:spTree>
    <p:extLst>
      <p:ext uri="{BB962C8B-B14F-4D97-AF65-F5344CB8AC3E}">
        <p14:creationId xmlns:p14="http://schemas.microsoft.com/office/powerpoint/2010/main" val="1814405976"/>
      </p:ext>
    </p:extLst>
  </p:cSld>
  <p:clrMapOvr>
    <a:masterClrMapping/>
  </p:clrMapOvr>
  <p:transition>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Marcador de contenido"/>
          <p:cNvSpPr>
            <a:spLocks noGrp="1"/>
          </p:cNvSpPr>
          <p:nvPr>
            <p:ph idx="1"/>
          </p:nvPr>
        </p:nvSpPr>
        <p:spPr>
          <a:xfrm>
            <a:off x="2063750" y="1412876"/>
            <a:ext cx="8229600" cy="4525963"/>
          </a:xfrm>
        </p:spPr>
        <p:txBody>
          <a:bodyPr/>
          <a:lstStyle/>
          <a:p>
            <a:pPr>
              <a:buFont typeface="Arial" panose="020B0604020202020204" pitchFamily="34" charset="0"/>
              <a:buNone/>
            </a:pPr>
            <a:r>
              <a:rPr lang="es-PE" altLang="es-PE" dirty="0" smtClean="0"/>
              <a:t>Modalidades:</a:t>
            </a:r>
          </a:p>
          <a:p>
            <a:pPr>
              <a:buFont typeface="Arial" panose="020B0604020202020204" pitchFamily="34" charset="0"/>
              <a:buNone/>
            </a:pPr>
            <a:r>
              <a:rPr lang="es-PE" altLang="es-PE" sz="2000" dirty="0">
                <a:cs typeface="Arial" panose="020B0604020202020204" pitchFamily="34" charset="0"/>
              </a:rPr>
              <a:t>1) </a:t>
            </a:r>
            <a:r>
              <a:rPr lang="es-PE" altLang="es-PE" sz="2000" b="1" dirty="0">
                <a:cs typeface="Arial" panose="020B0604020202020204" pitchFamily="34" charset="0"/>
              </a:rPr>
              <a:t>Pago íntegro del precio </a:t>
            </a:r>
            <a:r>
              <a:rPr lang="es-PE" altLang="es-PE" sz="2000" dirty="0">
                <a:cs typeface="Arial" panose="020B0604020202020204" pitchFamily="34" charset="0"/>
              </a:rPr>
              <a:t>en el plazo de 30 días hábiles.</a:t>
            </a:r>
          </a:p>
          <a:p>
            <a:pPr algn="just">
              <a:buFont typeface="Arial" panose="020B0604020202020204" pitchFamily="34" charset="0"/>
              <a:buNone/>
            </a:pPr>
            <a:r>
              <a:rPr lang="es-PE" altLang="es-PE" sz="2000" dirty="0">
                <a:cs typeface="Arial" panose="020B0604020202020204" pitchFamily="34" charset="0"/>
              </a:rPr>
              <a:t>2) </a:t>
            </a:r>
            <a:r>
              <a:rPr lang="es-PE" altLang="es-PE" sz="2000" b="1" dirty="0">
                <a:cs typeface="Arial" panose="020B0604020202020204" pitchFamily="34" charset="0"/>
              </a:rPr>
              <a:t>Financiamiento bancario: </a:t>
            </a:r>
            <a:r>
              <a:rPr lang="es-PE" altLang="es-PE" sz="2000" dirty="0">
                <a:cs typeface="Arial" panose="020B0604020202020204" pitchFamily="34" charset="0"/>
              </a:rPr>
              <a:t>En el plazo de 10 días hábiles, se debe cancelar el 20% del precio. El saldo del precio (80%) debe cancelarse en el plazo de 20 días hábiles de entregada la minuta de compraventa al administrado.</a:t>
            </a:r>
          </a:p>
          <a:p>
            <a:pPr algn="just">
              <a:buFont typeface="Arial" panose="020B0604020202020204" pitchFamily="34" charset="0"/>
              <a:buNone/>
            </a:pPr>
            <a:r>
              <a:rPr lang="es-PE" altLang="es-PE" sz="2000" dirty="0">
                <a:cs typeface="Arial" panose="020B0604020202020204" pitchFamily="34" charset="0"/>
              </a:rPr>
              <a:t>3) </a:t>
            </a:r>
            <a:r>
              <a:rPr lang="es-PE" altLang="es-PE" sz="2000" b="1" dirty="0">
                <a:cs typeface="Arial" panose="020B0604020202020204" pitchFamily="34" charset="0"/>
              </a:rPr>
              <a:t>Pago en armadas </a:t>
            </a:r>
            <a:r>
              <a:rPr lang="es-PE" altLang="es-PE" sz="2000" dirty="0">
                <a:cs typeface="Arial" panose="020B0604020202020204" pitchFamily="34" charset="0"/>
              </a:rPr>
              <a:t>en un plazo de hasta 3 años, con intereses e hipoteca legal:</a:t>
            </a:r>
          </a:p>
          <a:p>
            <a:pPr algn="just"/>
            <a:r>
              <a:rPr lang="es-PE" altLang="es-PE" sz="2000" dirty="0">
                <a:cs typeface="Arial" panose="020B0604020202020204" pitchFamily="34" charset="0"/>
              </a:rPr>
              <a:t>Debe ser solicitado previamente a la emisión de la Resolución que aprueba la compraventa.</a:t>
            </a:r>
          </a:p>
          <a:p>
            <a:pPr algn="just"/>
            <a:r>
              <a:rPr lang="es-PE" altLang="es-PE" sz="2000" dirty="0">
                <a:cs typeface="Arial" panose="020B0604020202020204" pitchFamily="34" charset="0"/>
              </a:rPr>
              <a:t>Requisito: Causal c) o d), y que el administrado no tenga ninguna propiedad en la jurisdicción provincial en la que se ubica el predio solicitado.</a:t>
            </a:r>
          </a:p>
        </p:txBody>
      </p:sp>
      <p:sp>
        <p:nvSpPr>
          <p:cNvPr id="4" name="Text Box 5"/>
          <p:cNvSpPr txBox="1">
            <a:spLocks noGrp="1" noChangeArrowheads="1"/>
          </p:cNvSpPr>
          <p:nvPr>
            <p:ph type="title"/>
          </p:nvPr>
        </p:nvSpPr>
        <p:spPr>
          <a:xfrm>
            <a:off x="3863975" y="574240"/>
            <a:ext cx="4103688" cy="424732"/>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13: Pago del precio</a:t>
            </a:r>
          </a:p>
        </p:txBody>
      </p:sp>
    </p:spTree>
    <p:extLst>
      <p:ext uri="{BB962C8B-B14F-4D97-AF65-F5344CB8AC3E}">
        <p14:creationId xmlns:p14="http://schemas.microsoft.com/office/powerpoint/2010/main" val="3874378529"/>
      </p:ext>
    </p:extLst>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4151314" y="420688"/>
            <a:ext cx="3563937" cy="461962"/>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COMPETENCIAS</a:t>
            </a:r>
          </a:p>
        </p:txBody>
      </p:sp>
      <p:graphicFrame>
        <p:nvGraphicFramePr>
          <p:cNvPr id="9" name="8 Tabla"/>
          <p:cNvGraphicFramePr>
            <a:graphicFrameLocks noGrp="1"/>
          </p:cNvGraphicFramePr>
          <p:nvPr/>
        </p:nvGraphicFramePr>
        <p:xfrm>
          <a:off x="2495550" y="981076"/>
          <a:ext cx="7416800" cy="4727582"/>
        </p:xfrm>
        <a:graphic>
          <a:graphicData uri="http://schemas.openxmlformats.org/drawingml/2006/table">
            <a:tbl>
              <a:tblPr/>
              <a:tblGrid>
                <a:gridCol w="2880311"/>
                <a:gridCol w="4536489"/>
              </a:tblGrid>
              <a:tr h="830828">
                <a:tc>
                  <a:txBody>
                    <a:bodyPr/>
                    <a:lstStyle/>
                    <a:p>
                      <a:pPr algn="ctr" rtl="0" fontAlgn="ctr"/>
                      <a:r>
                        <a:rPr lang="es-PE" sz="1800" b="1" i="0" u="none" strike="noStrike" dirty="0">
                          <a:solidFill>
                            <a:srgbClr val="000000"/>
                          </a:solidFill>
                          <a:latin typeface="+mn-lt"/>
                        </a:rPr>
                        <a:t>PROPIETARIO</a:t>
                      </a:r>
                    </a:p>
                  </a:txBody>
                  <a:tcPr marL="7869" marR="7869" marT="78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s-PE" sz="1800" b="1" i="0" u="none" strike="noStrike" dirty="0" smtClean="0">
                          <a:solidFill>
                            <a:srgbClr val="000000"/>
                          </a:solidFill>
                          <a:latin typeface="+mn-lt"/>
                        </a:rPr>
                        <a:t>INSTRUCCIÓN DEL PROCEDIMIENTO Y APROBACIÓN</a:t>
                      </a:r>
                      <a:r>
                        <a:rPr lang="es-PE" sz="1800" b="1" i="0" u="none" strike="noStrike" baseline="0" dirty="0" smtClean="0">
                          <a:solidFill>
                            <a:srgbClr val="000000"/>
                          </a:solidFill>
                          <a:latin typeface="+mn-lt"/>
                        </a:rPr>
                        <a:t> </a:t>
                      </a:r>
                    </a:p>
                    <a:p>
                      <a:pPr algn="ctr" rtl="0" fontAlgn="ctr"/>
                      <a:r>
                        <a:rPr lang="es-PE" sz="1800" b="1" i="0" u="none" strike="noStrike" baseline="0" dirty="0" smtClean="0">
                          <a:solidFill>
                            <a:srgbClr val="000000"/>
                          </a:solidFill>
                          <a:latin typeface="+mn-lt"/>
                        </a:rPr>
                        <a:t>DE LA COMPRAVENTA DIRECTA</a:t>
                      </a:r>
                      <a:endParaRPr lang="es-PE" sz="1800" b="1" i="0" u="none" strike="noStrike" dirty="0">
                        <a:solidFill>
                          <a:srgbClr val="000000"/>
                        </a:solidFill>
                        <a:latin typeface="+mn-lt"/>
                      </a:endParaRP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830828">
                <a:tc>
                  <a:txBody>
                    <a:bodyPr/>
                    <a:lstStyle/>
                    <a:p>
                      <a:pPr algn="ctr" rtl="0" fontAlgn="ctr"/>
                      <a:r>
                        <a:rPr lang="es-PE" sz="1800" b="1" i="0" u="none" strike="noStrike" dirty="0">
                          <a:solidFill>
                            <a:srgbClr val="CC0000"/>
                          </a:solidFill>
                          <a:latin typeface="+mn-lt"/>
                        </a:rPr>
                        <a:t>ESTADO (sin transferencia de funciones a Gobierno Regional)</a:t>
                      </a:r>
                    </a:p>
                  </a:txBody>
                  <a:tcPr marL="7869" marR="7869" marT="78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05E"/>
                    </a:solidFill>
                  </a:tcPr>
                </a:tc>
                <a:tc>
                  <a:txBody>
                    <a:bodyPr/>
                    <a:lstStyle/>
                    <a:p>
                      <a:pPr algn="ctr" rtl="0" fontAlgn="ctr"/>
                      <a:r>
                        <a:rPr lang="es-PE" sz="1800" b="1" i="0" u="none" strike="noStrike" dirty="0">
                          <a:solidFill>
                            <a:srgbClr val="000000"/>
                          </a:solidFill>
                          <a:latin typeface="+mn-lt"/>
                        </a:rPr>
                        <a:t>SBN</a:t>
                      </a: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05E"/>
                    </a:solidFill>
                  </a:tcPr>
                </a:tc>
              </a:tr>
              <a:tr h="1105147">
                <a:tc>
                  <a:txBody>
                    <a:bodyPr/>
                    <a:lstStyle/>
                    <a:p>
                      <a:pPr algn="ctr" rtl="0" fontAlgn="ctr"/>
                      <a:r>
                        <a:rPr lang="es-PE" sz="1800" b="1" i="0" u="none" strike="noStrike" dirty="0">
                          <a:solidFill>
                            <a:srgbClr val="CC0000"/>
                          </a:solidFill>
                          <a:latin typeface="+mn-lt"/>
                        </a:rPr>
                        <a:t>ESTADO (con transferencia de funciones a Gobierno Regional)</a:t>
                      </a:r>
                    </a:p>
                  </a:txBody>
                  <a:tcPr marL="7869" marR="7869" marT="78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PE" sz="1800" b="1" i="0" u="none" strike="noStrike" dirty="0" smtClean="0">
                        <a:solidFill>
                          <a:srgbClr val="000000"/>
                        </a:solidFill>
                        <a:latin typeface="+mn-lt"/>
                      </a:endParaRPr>
                    </a:p>
                    <a:p>
                      <a:pPr marL="0" marR="0" indent="0" algn="ctr" defTabSz="914400" rtl="0" eaLnBrk="1" fontAlgn="ctr" latinLnBrk="0" hangingPunct="1">
                        <a:lnSpc>
                          <a:spcPct val="100000"/>
                        </a:lnSpc>
                        <a:spcBef>
                          <a:spcPts val="0"/>
                        </a:spcBef>
                        <a:spcAft>
                          <a:spcPts val="0"/>
                        </a:spcAft>
                        <a:buClrTx/>
                        <a:buSzTx/>
                        <a:buFontTx/>
                        <a:buNone/>
                        <a:tabLst/>
                        <a:defRPr/>
                      </a:pPr>
                      <a:r>
                        <a:rPr lang="es-PE" sz="1800" b="1" i="0" u="none" strike="noStrike" dirty="0" smtClean="0">
                          <a:solidFill>
                            <a:srgbClr val="000000"/>
                          </a:solidFill>
                          <a:latin typeface="+mn-lt"/>
                        </a:rPr>
                        <a:t>GOBIERNO REGIONAL</a:t>
                      </a:r>
                    </a:p>
                    <a:p>
                      <a:pPr marL="0" marR="0" indent="0" algn="ctr" defTabSz="914400" rtl="0" eaLnBrk="1" fontAlgn="ctr" latinLnBrk="0" hangingPunct="1">
                        <a:lnSpc>
                          <a:spcPct val="100000"/>
                        </a:lnSpc>
                        <a:spcBef>
                          <a:spcPts val="0"/>
                        </a:spcBef>
                        <a:spcAft>
                          <a:spcPts val="0"/>
                        </a:spcAft>
                        <a:buClrTx/>
                        <a:buSzTx/>
                        <a:buFontTx/>
                        <a:buNone/>
                        <a:tabLst/>
                        <a:defRPr/>
                      </a:pPr>
                      <a:r>
                        <a:rPr lang="es-PE" sz="1800" b="1" i="0" u="none" strike="noStrike" dirty="0" smtClean="0">
                          <a:solidFill>
                            <a:srgbClr val="000000"/>
                          </a:solidFill>
                          <a:latin typeface="+mn-lt"/>
                        </a:rPr>
                        <a:t>(previa Opinión Técnica de la</a:t>
                      </a:r>
                      <a:r>
                        <a:rPr lang="es-PE" sz="1800" b="1" i="0" u="none" strike="noStrike" baseline="0" dirty="0" smtClean="0">
                          <a:solidFill>
                            <a:srgbClr val="000000"/>
                          </a:solidFill>
                          <a:latin typeface="+mn-lt"/>
                        </a:rPr>
                        <a:t> </a:t>
                      </a:r>
                      <a:r>
                        <a:rPr lang="es-PE" sz="1800" b="1" i="0" u="none" strike="noStrike" dirty="0" smtClean="0">
                          <a:solidFill>
                            <a:srgbClr val="000000"/>
                          </a:solidFill>
                          <a:latin typeface="+mn-lt"/>
                        </a:rPr>
                        <a:t>SBN)</a:t>
                      </a:r>
                    </a:p>
                    <a:p>
                      <a:pPr algn="ctr" rtl="0" fontAlgn="ctr"/>
                      <a:endParaRPr lang="es-PE" sz="1800" b="1" i="0" u="none" strike="noStrike" dirty="0">
                        <a:solidFill>
                          <a:srgbClr val="000000"/>
                        </a:solidFill>
                        <a:latin typeface="+mn-lt"/>
                      </a:endParaRP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60426">
                <a:tc>
                  <a:txBody>
                    <a:bodyPr/>
                    <a:lstStyle/>
                    <a:p>
                      <a:pPr algn="ctr" rtl="0" fontAlgn="ctr"/>
                      <a:r>
                        <a:rPr lang="es-PE" sz="1800" b="1" i="0" u="none" strike="noStrike" dirty="0" smtClean="0">
                          <a:solidFill>
                            <a:srgbClr val="CC0000"/>
                          </a:solidFill>
                          <a:latin typeface="+mn-lt"/>
                        </a:rPr>
                        <a:t>GOBIERNO REGIONAL</a:t>
                      </a:r>
                      <a:endParaRPr lang="es-PE" sz="1800" b="1" i="0" u="none" strike="noStrike" dirty="0">
                        <a:solidFill>
                          <a:srgbClr val="CC0000"/>
                        </a:solidFill>
                        <a:latin typeface="+mn-lt"/>
                      </a:endParaRPr>
                    </a:p>
                  </a:txBody>
                  <a:tcPr marL="7869" marR="7869" marT="78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05E"/>
                    </a:solidFill>
                  </a:tcPr>
                </a:tc>
                <a:tc>
                  <a:txBody>
                    <a:bodyPr/>
                    <a:lstStyle/>
                    <a:p>
                      <a:pPr algn="ctr" rtl="0" fontAlgn="ctr"/>
                      <a:endParaRPr lang="es-PE" sz="1800" b="1" i="0" u="none" strike="noStrike" dirty="0" smtClean="0">
                        <a:solidFill>
                          <a:srgbClr val="000000"/>
                        </a:solidFill>
                        <a:latin typeface="+mn-lt"/>
                      </a:endParaRPr>
                    </a:p>
                    <a:p>
                      <a:pPr algn="ctr" rtl="0" fontAlgn="ctr"/>
                      <a:r>
                        <a:rPr lang="es-PE" sz="1800" b="1" i="0" u="none" strike="noStrike" dirty="0" smtClean="0">
                          <a:solidFill>
                            <a:srgbClr val="000000"/>
                          </a:solidFill>
                          <a:latin typeface="+mn-lt"/>
                        </a:rPr>
                        <a:t>GOBIERNO REGIONAL</a:t>
                      </a:r>
                    </a:p>
                    <a:p>
                      <a:pPr algn="ctr" rtl="0" fontAlgn="ctr"/>
                      <a:endParaRPr lang="es-PE" sz="1800" b="1" i="0" u="none" strike="noStrike" dirty="0">
                        <a:solidFill>
                          <a:srgbClr val="000000"/>
                        </a:solidFill>
                        <a:latin typeface="+mn-lt"/>
                      </a:endParaRPr>
                    </a:p>
                  </a:txBody>
                  <a:tcPr marL="7869" marR="7869" marT="7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D05E"/>
                    </a:solidFill>
                  </a:tcPr>
                </a:tc>
              </a:tr>
              <a:tr h="1000346">
                <a:tc>
                  <a:txBody>
                    <a:bodyPr/>
                    <a:lstStyle/>
                    <a:p>
                      <a:pPr algn="ctr" rtl="0" fontAlgn="ctr"/>
                      <a:r>
                        <a:rPr lang="es-PE" sz="1800" b="1" i="0" u="none" strike="noStrike" dirty="0" smtClean="0">
                          <a:solidFill>
                            <a:srgbClr val="CC0000"/>
                          </a:solidFill>
                          <a:latin typeface="+mn-lt"/>
                        </a:rPr>
                        <a:t>ENTIDAD PÚBLICA</a:t>
                      </a:r>
                      <a:endParaRPr lang="es-PE" sz="1800" b="1" i="0" u="none" strike="noStrike" dirty="0">
                        <a:solidFill>
                          <a:srgbClr val="CC0000"/>
                        </a:solidFill>
                        <a:latin typeface="+mn-lt"/>
                      </a:endParaRPr>
                    </a:p>
                  </a:txBody>
                  <a:tcPr marL="7869" marR="7869" marT="787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PE" sz="1800" b="1" i="0" u="none" strike="noStrike" dirty="0" smtClean="0">
                          <a:solidFill>
                            <a:srgbClr val="000000"/>
                          </a:solidFill>
                          <a:latin typeface="+mn-lt"/>
                        </a:rPr>
                        <a:t>ENTIDAD</a:t>
                      </a:r>
                      <a:r>
                        <a:rPr lang="es-PE" sz="1800" b="1" i="0" u="none" strike="noStrike" baseline="0" dirty="0" smtClean="0">
                          <a:solidFill>
                            <a:srgbClr val="000000"/>
                          </a:solidFill>
                          <a:latin typeface="+mn-lt"/>
                        </a:rPr>
                        <a:t> PÚBLICA</a:t>
                      </a:r>
                    </a:p>
                    <a:p>
                      <a:pPr marL="0" marR="0" indent="0" algn="ctr" defTabSz="914400" rtl="0" eaLnBrk="1" fontAlgn="ctr" latinLnBrk="0" hangingPunct="1">
                        <a:lnSpc>
                          <a:spcPct val="100000"/>
                        </a:lnSpc>
                        <a:spcBef>
                          <a:spcPts val="0"/>
                        </a:spcBef>
                        <a:spcAft>
                          <a:spcPts val="0"/>
                        </a:spcAft>
                        <a:buClrTx/>
                        <a:buSzTx/>
                        <a:buFontTx/>
                        <a:buNone/>
                        <a:tabLst/>
                        <a:defRPr/>
                      </a:pPr>
                      <a:r>
                        <a:rPr lang="es-PE" sz="1800" b="1" i="0" u="none" strike="noStrike" dirty="0" smtClean="0">
                          <a:solidFill>
                            <a:srgbClr val="000000"/>
                          </a:solidFill>
                          <a:latin typeface="+mn-lt"/>
                        </a:rPr>
                        <a:t>(previa Opinión Técnica de la</a:t>
                      </a:r>
                      <a:r>
                        <a:rPr lang="es-PE" sz="1800" b="1" i="0" u="none" strike="noStrike" baseline="0" dirty="0" smtClean="0">
                          <a:solidFill>
                            <a:srgbClr val="000000"/>
                          </a:solidFill>
                          <a:latin typeface="+mn-lt"/>
                        </a:rPr>
                        <a:t> </a:t>
                      </a:r>
                      <a:r>
                        <a:rPr lang="es-PE" sz="1800" b="1" i="0" u="none" strike="noStrike" dirty="0" smtClean="0">
                          <a:solidFill>
                            <a:srgbClr val="000000"/>
                          </a:solidFill>
                          <a:latin typeface="+mn-lt"/>
                        </a:rPr>
                        <a:t>SBN)</a:t>
                      </a:r>
                    </a:p>
                  </a:txBody>
                  <a:tcPr marL="7869" marR="7869" marT="787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Rectángulo redondeado 5"/>
          <p:cNvSpPr/>
          <p:nvPr/>
        </p:nvSpPr>
        <p:spPr>
          <a:xfrm>
            <a:off x="2640013" y="5805488"/>
            <a:ext cx="6985000" cy="5762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dirty="0">
                <a:latin typeface="+mj-lt"/>
              </a:rPr>
              <a:t>Artículos 32 al 34, 74 y 75 del Reglamento de la Ley General del Sistema Nacional de Bienes Estatales.</a:t>
            </a:r>
            <a:endParaRPr lang="en-US" dirty="0">
              <a:latin typeface="+mj-lt"/>
            </a:endParaRPr>
          </a:p>
        </p:txBody>
      </p:sp>
    </p:spTree>
    <p:extLst>
      <p:ext uri="{BB962C8B-B14F-4D97-AF65-F5344CB8AC3E}">
        <p14:creationId xmlns:p14="http://schemas.microsoft.com/office/powerpoint/2010/main" val="712684626"/>
      </p:ext>
    </p:extLst>
  </p:cSld>
  <p:clrMapOvr>
    <a:masterClrMapping/>
  </p:clrMapOvr>
  <p:transition>
    <p:cover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Marcador de contenido"/>
          <p:cNvSpPr>
            <a:spLocks noGrp="1"/>
          </p:cNvSpPr>
          <p:nvPr>
            <p:ph idx="1"/>
          </p:nvPr>
        </p:nvSpPr>
        <p:spPr>
          <a:xfrm>
            <a:off x="1981201" y="1600200"/>
            <a:ext cx="8075613" cy="2116138"/>
          </a:xfrm>
        </p:spPr>
        <p:txBody>
          <a:bodyPr/>
          <a:lstStyle/>
          <a:p>
            <a:pPr algn="just"/>
            <a:r>
              <a:rPr lang="es-PE" altLang="es-PE" sz="2000"/>
              <a:t>Competencia para suscripción de minuta y escritura pública: órgano competente de acuerdo al ROF o, en su defecto, Titular de la entidad.</a:t>
            </a:r>
          </a:p>
          <a:p>
            <a:pPr algn="just"/>
            <a:r>
              <a:rPr lang="es-PE" altLang="es-PE" sz="2000"/>
              <a:t>Gastos registrales y notariales son asumidos por el comprador.</a:t>
            </a:r>
          </a:p>
        </p:txBody>
      </p:sp>
      <p:sp>
        <p:nvSpPr>
          <p:cNvPr id="4" name="Text Box 5"/>
          <p:cNvSpPr txBox="1">
            <a:spLocks noGrp="1" noChangeArrowheads="1"/>
          </p:cNvSpPr>
          <p:nvPr>
            <p:ph type="title"/>
          </p:nvPr>
        </p:nvSpPr>
        <p:spPr>
          <a:xfrm>
            <a:off x="3216276" y="661248"/>
            <a:ext cx="5986463" cy="757130"/>
          </a:xfr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defRPr/>
            </a:pPr>
            <a:r>
              <a:rPr lang="es-PE" sz="2400" b="1" dirty="0">
                <a:solidFill>
                  <a:prstClr val="white"/>
                </a:solidFill>
              </a:rPr>
              <a:t>14: Suscripción de minuta, escritura pública e inscripción en RRPP</a:t>
            </a:r>
          </a:p>
        </p:txBody>
      </p:sp>
      <p:sp>
        <p:nvSpPr>
          <p:cNvPr id="5" name="Text Box 5"/>
          <p:cNvSpPr txBox="1">
            <a:spLocks noChangeArrowheads="1"/>
          </p:cNvSpPr>
          <p:nvPr/>
        </p:nvSpPr>
        <p:spPr bwMode="auto">
          <a:xfrm>
            <a:off x="3216276" y="3860800"/>
            <a:ext cx="5986463" cy="831850"/>
          </a:xfrm>
          <a:prstGeom prst="rect">
            <a:avLst/>
          </a:prstGeom>
          <a:solidFill>
            <a:srgbClr val="FF0000"/>
          </a:solidFill>
          <a:ln w="25400" cap="flat" cmpd="sng" algn="ctr">
            <a:solidFill>
              <a:schemeClr val="accent2">
                <a:shade val="50000"/>
              </a:schemeClr>
            </a:solidFill>
            <a:prstDash val="solid"/>
            <a:miter lim="800000"/>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es-PE" sz="2400" b="1" dirty="0">
                <a:solidFill>
                  <a:prstClr val="white"/>
                </a:solidFill>
              </a:rPr>
              <a:t>15: Declaración de baja del predio ante la Municipalidad correspondiente</a:t>
            </a:r>
          </a:p>
        </p:txBody>
      </p:sp>
    </p:spTree>
    <p:extLst>
      <p:ext uri="{BB962C8B-B14F-4D97-AF65-F5344CB8AC3E}">
        <p14:creationId xmlns:p14="http://schemas.microsoft.com/office/powerpoint/2010/main" val="110725579"/>
      </p:ext>
    </p:extLst>
  </p:cSld>
  <p:clrMapOvr>
    <a:masterClrMapping/>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719514" y="2565401"/>
            <a:ext cx="4751387" cy="461963"/>
          </a:xfrm>
          <a:prstGeom prst="rect">
            <a:avLst/>
          </a:prstGeom>
          <a:solidFill>
            <a:srgbClr val="FF0000"/>
          </a:solidFill>
          <a:ln w="25400" cap="flat" cmpd="sng" algn="ctr">
            <a:solidFill>
              <a:schemeClr val="accent2">
                <a:shade val="50000"/>
              </a:schemeClr>
            </a:solidFill>
            <a:prstDash val="solid"/>
            <a:miter lim="800000"/>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es-PE" sz="2400" b="1" dirty="0">
                <a:solidFill>
                  <a:prstClr val="white"/>
                </a:solidFill>
              </a:rPr>
              <a:t>16: Actualización del SINABIP</a:t>
            </a:r>
          </a:p>
        </p:txBody>
      </p:sp>
      <p:sp>
        <p:nvSpPr>
          <p:cNvPr id="5" name="Text Box 5"/>
          <p:cNvSpPr txBox="1">
            <a:spLocks noChangeArrowheads="1"/>
          </p:cNvSpPr>
          <p:nvPr/>
        </p:nvSpPr>
        <p:spPr bwMode="auto">
          <a:xfrm>
            <a:off x="3648075" y="3933826"/>
            <a:ext cx="4751388" cy="461963"/>
          </a:xfrm>
          <a:prstGeom prst="rect">
            <a:avLst/>
          </a:prstGeom>
          <a:solidFill>
            <a:srgbClr val="FF0000"/>
          </a:solidFill>
          <a:ln w="25400" cap="flat" cmpd="sng" algn="ctr">
            <a:solidFill>
              <a:schemeClr val="accent2">
                <a:shade val="50000"/>
              </a:schemeClr>
            </a:solidFill>
            <a:prstDash val="solid"/>
            <a:miter lim="800000"/>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defRPr/>
            </a:pPr>
            <a:r>
              <a:rPr lang="es-PE" sz="2400" b="1" dirty="0">
                <a:solidFill>
                  <a:prstClr val="white"/>
                </a:solidFill>
              </a:rPr>
              <a:t>17: Archivo de expediente</a:t>
            </a:r>
          </a:p>
        </p:txBody>
      </p:sp>
    </p:spTree>
    <p:extLst>
      <p:ext uri="{BB962C8B-B14F-4D97-AF65-F5344CB8AC3E}">
        <p14:creationId xmlns:p14="http://schemas.microsoft.com/office/powerpoint/2010/main" val="1415047874"/>
      </p:ext>
    </p:extLst>
  </p:cSld>
  <p:clrMapOvr>
    <a:masterClrMapping/>
  </p:clrMapOvr>
  <p:transition>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a:spLocks noGrp="1" noChangeArrowheads="1"/>
          </p:cNvSpPr>
          <p:nvPr>
            <p:ph idx="1"/>
          </p:nvPr>
        </p:nvSpPr>
        <p:spPr>
          <a:xfrm>
            <a:off x="1919536" y="2132857"/>
            <a:ext cx="8435280" cy="2086725"/>
          </a:xfrm>
          <a:noFill/>
          <a:ln>
            <a:miter lim="800000"/>
            <a:headEnd/>
            <a:tailEnd/>
          </a:ln>
          <a:scene3d>
            <a:camera prst="orthographicFront"/>
            <a:lightRig rig="threePt" dir="t"/>
          </a:scene3d>
          <a:sp3d extrusionH="38100"/>
          <a:extLst/>
        </p:spPr>
        <p:txBody>
          <a:bodyPr>
            <a:spAutoFit/>
          </a:bodyPr>
          <a:lstStyle/>
          <a:p>
            <a:pPr algn="ctr">
              <a:buFont typeface="Arial" charset="0"/>
              <a:buNone/>
              <a:defRPr/>
            </a:pPr>
            <a:r>
              <a:rPr lang="es-PE" altLang="es-PE" sz="7200" i="1" dirty="0">
                <a:solidFill>
                  <a:schemeClr val="accent1">
                    <a:lumMod val="75000"/>
                  </a:schemeClr>
                </a:solidFill>
              </a:rPr>
              <a:t>Muchas gracias por su atención</a:t>
            </a:r>
          </a:p>
        </p:txBody>
      </p:sp>
    </p:spTree>
    <p:extLst>
      <p:ext uri="{BB962C8B-B14F-4D97-AF65-F5344CB8AC3E}">
        <p14:creationId xmlns:p14="http://schemas.microsoft.com/office/powerpoint/2010/main" val="559283851"/>
      </p:ext>
    </p:extLst>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1892301" y="900114"/>
            <a:ext cx="8461375" cy="5049837"/>
          </a:xfrm>
        </p:spPr>
        <p:txBody>
          <a:bodyPr>
            <a:normAutofit fontScale="92500" lnSpcReduction="10000"/>
          </a:bodyPr>
          <a:lstStyle/>
          <a:p>
            <a:pPr marL="0" indent="0" algn="just">
              <a:lnSpc>
                <a:spcPct val="80000"/>
              </a:lnSpc>
              <a:buNone/>
              <a:defRPr/>
            </a:pPr>
            <a:r>
              <a:rPr lang="es-ES_tradnl" altLang="es-PE" sz="2400" dirty="0">
                <a:cs typeface="Arial" charset="0"/>
              </a:rPr>
              <a:t>OPINIÓN TÉCNICA </a:t>
            </a:r>
          </a:p>
          <a:p>
            <a:pPr marL="0" indent="0" algn="just">
              <a:lnSpc>
                <a:spcPct val="80000"/>
              </a:lnSpc>
              <a:buNone/>
              <a:defRPr/>
            </a:pPr>
            <a:r>
              <a:rPr lang="es-ES_tradnl" altLang="es-PE" sz="2400" dirty="0">
                <a:cs typeface="Arial" charset="0"/>
              </a:rPr>
              <a:t>Documentación que contiene el Expediente:</a:t>
            </a:r>
          </a:p>
          <a:p>
            <a:pPr marL="0" indent="0" algn="just">
              <a:lnSpc>
                <a:spcPct val="80000"/>
              </a:lnSpc>
              <a:buNone/>
              <a:defRPr/>
            </a:pPr>
            <a:endParaRPr lang="es-ES_tradnl" altLang="es-PE" sz="2000" dirty="0">
              <a:cs typeface="Arial" charset="0"/>
            </a:endParaRPr>
          </a:p>
          <a:p>
            <a:pPr marL="457200" indent="-457200" algn="just">
              <a:lnSpc>
                <a:spcPct val="80000"/>
              </a:lnSpc>
              <a:buFont typeface="Arial" panose="020B0604020202020204" pitchFamily="34" charset="0"/>
              <a:buAutoNum type="alphaLcParenR"/>
              <a:defRPr/>
            </a:pPr>
            <a:r>
              <a:rPr lang="es-ES_tradnl" altLang="es-PE" sz="2200" dirty="0">
                <a:cs typeface="Arial" charset="0"/>
              </a:rPr>
              <a:t>Solicitud de venta directa y requisitos que sustentan la causal</a:t>
            </a:r>
          </a:p>
          <a:p>
            <a:pPr marL="457200" indent="-457200" algn="just">
              <a:lnSpc>
                <a:spcPct val="80000"/>
              </a:lnSpc>
              <a:buFont typeface="Arial" panose="020B0604020202020204" pitchFamily="34" charset="0"/>
              <a:buAutoNum type="alphaLcParenR"/>
              <a:defRPr/>
            </a:pPr>
            <a:r>
              <a:rPr lang="es-ES_tradnl" altLang="es-PE" sz="2200" dirty="0">
                <a:cs typeface="Arial" charset="0"/>
              </a:rPr>
              <a:t>Informe de Calificación favorable de la solicitud de venta directa</a:t>
            </a:r>
          </a:p>
          <a:p>
            <a:pPr marL="457200" indent="-457200" algn="just">
              <a:lnSpc>
                <a:spcPct val="80000"/>
              </a:lnSpc>
              <a:buFont typeface="Arial" panose="020B0604020202020204" pitchFamily="34" charset="0"/>
              <a:buAutoNum type="alphaLcParenR"/>
              <a:defRPr/>
            </a:pPr>
            <a:r>
              <a:rPr lang="es-ES_tradnl" altLang="es-PE" sz="2200" dirty="0">
                <a:cs typeface="Arial" charset="0"/>
              </a:rPr>
              <a:t>Plano perimétrico-ubicación del predio, en coordenadas UTM</a:t>
            </a:r>
          </a:p>
          <a:p>
            <a:pPr marL="457200" indent="-457200" algn="just">
              <a:lnSpc>
                <a:spcPct val="80000"/>
              </a:lnSpc>
              <a:buFont typeface="Arial" panose="020B0604020202020204" pitchFamily="34" charset="0"/>
              <a:buAutoNum type="alphaLcParenR"/>
              <a:defRPr/>
            </a:pPr>
            <a:r>
              <a:rPr lang="es-ES_tradnl" altLang="es-PE" sz="2200" dirty="0">
                <a:cs typeface="Arial" charset="0"/>
              </a:rPr>
              <a:t>Memoria descriptiva del predio.</a:t>
            </a:r>
          </a:p>
          <a:p>
            <a:pPr marL="457200" indent="-457200" algn="just">
              <a:lnSpc>
                <a:spcPct val="80000"/>
              </a:lnSpc>
              <a:buFont typeface="Arial" panose="020B0604020202020204" pitchFamily="34" charset="0"/>
              <a:buAutoNum type="alphaLcParenR"/>
              <a:defRPr/>
            </a:pPr>
            <a:r>
              <a:rPr lang="es-ES_tradnl" altLang="es-PE" sz="2200" dirty="0">
                <a:cs typeface="Arial" charset="0"/>
              </a:rPr>
              <a:t>Fotografías del predio.</a:t>
            </a:r>
          </a:p>
          <a:p>
            <a:pPr marL="457200" indent="-457200" algn="just">
              <a:lnSpc>
                <a:spcPct val="80000"/>
              </a:lnSpc>
              <a:buFont typeface="Arial" panose="020B0604020202020204" pitchFamily="34" charset="0"/>
              <a:buAutoNum type="alphaLcParenR"/>
              <a:defRPr/>
            </a:pPr>
            <a:r>
              <a:rPr lang="es-ES_tradnl" altLang="es-PE" sz="2200" dirty="0">
                <a:cs typeface="Arial" charset="0"/>
              </a:rPr>
              <a:t>Copia de la Partida Registral del predio estatal.</a:t>
            </a:r>
          </a:p>
          <a:p>
            <a:pPr marL="457200" indent="-457200" algn="just">
              <a:lnSpc>
                <a:spcPct val="80000"/>
              </a:lnSpc>
              <a:buFont typeface="Arial" panose="020B0604020202020204" pitchFamily="34" charset="0"/>
              <a:buAutoNum type="alphaLcParenR"/>
              <a:defRPr/>
            </a:pPr>
            <a:r>
              <a:rPr lang="es-ES_tradnl" altLang="es-PE" sz="2200" dirty="0">
                <a:cs typeface="Arial" charset="0"/>
              </a:rPr>
              <a:t>Tasación del predio e informe de conformidad de la entidad</a:t>
            </a:r>
          </a:p>
          <a:p>
            <a:pPr marL="457200" indent="-457200" algn="just">
              <a:lnSpc>
                <a:spcPct val="80000"/>
              </a:lnSpc>
              <a:buFont typeface="Arial" panose="020B0604020202020204" pitchFamily="34" charset="0"/>
              <a:buAutoNum type="alphaLcParenR"/>
              <a:defRPr/>
            </a:pPr>
            <a:r>
              <a:rPr lang="es-ES_tradnl" altLang="es-PE" sz="2200" dirty="0">
                <a:cs typeface="Arial" charset="0"/>
              </a:rPr>
              <a:t>Copia de las publicaciones de la solicitud de venta directa efectuadas en los diarios.</a:t>
            </a:r>
          </a:p>
          <a:p>
            <a:pPr marL="457200" indent="-457200" algn="just">
              <a:lnSpc>
                <a:spcPct val="80000"/>
              </a:lnSpc>
              <a:buFont typeface="Arial" panose="020B0604020202020204" pitchFamily="34" charset="0"/>
              <a:buAutoNum type="alphaLcParenR"/>
              <a:defRPr/>
            </a:pPr>
            <a:r>
              <a:rPr lang="es-ES_tradnl" altLang="es-PE" sz="2200" dirty="0">
                <a:cs typeface="Arial" charset="0"/>
              </a:rPr>
              <a:t>Informe Técnico Legal de la entidad titular del predio, CONTENIENDO LA OPINIÓN PARA LA VENTA DIRECTA.  </a:t>
            </a:r>
          </a:p>
          <a:p>
            <a:pPr marL="457200" indent="-457200" algn="just">
              <a:lnSpc>
                <a:spcPct val="80000"/>
              </a:lnSpc>
              <a:buFont typeface="Arial" panose="020B0604020202020204" pitchFamily="34" charset="0"/>
              <a:buAutoNum type="alphaLcParenR"/>
              <a:defRPr/>
            </a:pPr>
            <a:r>
              <a:rPr lang="es-ES_tradnl" altLang="es-PE" sz="2200" dirty="0">
                <a:cs typeface="Arial" charset="0"/>
              </a:rPr>
              <a:t>Proyecto de resolución.</a:t>
            </a:r>
          </a:p>
          <a:p>
            <a:pPr marL="457200" indent="-457200" algn="just">
              <a:lnSpc>
                <a:spcPct val="80000"/>
              </a:lnSpc>
              <a:buFont typeface="Arial" panose="020B0604020202020204" pitchFamily="34" charset="0"/>
              <a:buAutoNum type="alphaLcParenR"/>
              <a:defRPr/>
            </a:pPr>
            <a:endParaRPr lang="es-ES_tradnl" altLang="es-PE" sz="2200" dirty="0">
              <a:cs typeface="Arial" charset="0"/>
            </a:endParaRPr>
          </a:p>
          <a:p>
            <a:pPr marL="457200" indent="-457200" algn="just">
              <a:lnSpc>
                <a:spcPct val="80000"/>
              </a:lnSpc>
              <a:buFont typeface="Arial" panose="020B0604020202020204" pitchFamily="34" charset="0"/>
              <a:buAutoNum type="alphaLcParenR"/>
              <a:defRPr/>
            </a:pPr>
            <a:endParaRPr lang="es-ES_tradnl" altLang="es-PE" sz="2200" dirty="0">
              <a:cs typeface="Arial" charset="0"/>
            </a:endParaRPr>
          </a:p>
          <a:p>
            <a:pPr marL="457200" lvl="1" indent="0">
              <a:lnSpc>
                <a:spcPct val="80000"/>
              </a:lnSpc>
              <a:buNone/>
              <a:defRPr/>
            </a:pPr>
            <a:endParaRPr lang="es-ES" altLang="es-PE" sz="2200" dirty="0">
              <a:cs typeface="Arial" charset="0"/>
            </a:endParaRPr>
          </a:p>
        </p:txBody>
      </p:sp>
      <p:sp>
        <p:nvSpPr>
          <p:cNvPr id="6147" name="Rectangle 5"/>
          <p:cNvSpPr>
            <a:spLocks noChangeArrowheads="1"/>
          </p:cNvSpPr>
          <p:nvPr/>
        </p:nvSpPr>
        <p:spPr bwMode="auto">
          <a:xfrm>
            <a:off x="1524001" y="26934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latin typeface="Calibri" panose="020F0502020204030204" pitchFamily="34" charset="0"/>
            </a:endParaRPr>
          </a:p>
        </p:txBody>
      </p:sp>
      <p:sp>
        <p:nvSpPr>
          <p:cNvPr id="6148" name="Text Box 4"/>
          <p:cNvSpPr txBox="1">
            <a:spLocks noChangeArrowheads="1"/>
          </p:cNvSpPr>
          <p:nvPr/>
        </p:nvSpPr>
        <p:spPr bwMode="auto">
          <a:xfrm>
            <a:off x="7050088" y="3071813"/>
            <a:ext cx="698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latin typeface="Calibri" panose="020F0502020204030204" pitchFamily="34" charset="0"/>
            </a:endParaRPr>
          </a:p>
        </p:txBody>
      </p:sp>
      <p:sp>
        <p:nvSpPr>
          <p:cNvPr id="7" name="Text Box 5"/>
          <p:cNvSpPr txBox="1">
            <a:spLocks noChangeArrowheads="1"/>
          </p:cNvSpPr>
          <p:nvPr/>
        </p:nvSpPr>
        <p:spPr bwMode="auto">
          <a:xfrm>
            <a:off x="3503614" y="276226"/>
            <a:ext cx="5184775"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REGLAS BÁSICAS</a:t>
            </a:r>
          </a:p>
        </p:txBody>
      </p:sp>
      <p:sp>
        <p:nvSpPr>
          <p:cNvPr id="2" name="Rectángulo redondeado 1"/>
          <p:cNvSpPr/>
          <p:nvPr/>
        </p:nvSpPr>
        <p:spPr>
          <a:xfrm>
            <a:off x="2351088" y="6075363"/>
            <a:ext cx="7239000" cy="2333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dirty="0"/>
              <a:t>Artículo 6.12 de la Directiva N° 006-2014/SBN</a:t>
            </a:r>
          </a:p>
        </p:txBody>
      </p:sp>
      <p:sp>
        <p:nvSpPr>
          <p:cNvPr id="6151" name="AutoShape 8" descr="data:image/jpeg;base64,/9j/4AAQSkZJRgABAQAAAQABAAD/2wCEAAkGBxQSEhUUExQWFRUVGRgXFxcYGCEbGhccGRcdHh0dGBwcHSggGBwmHBodITEhJikrLi4uHB8zOTMsNygtLisBCgoKDg0OGxAQGywlHyQsLCwvLCwsLCwsLCwvLCwsLCwsLCwsLCwsLCwsLC0sLCwsLCwsLCwsLCwsLCwsLCwsLP/AABEIAKgBKwMBIgACEQEDEQH/xAAcAAABBQEBAQAAAAAAAAAAAAAFAAIDBAYBBwj/xABFEAACAQIEAwUFBgQEBAUFAAABAhEDIQAEEjEFQVEGEyJhcTKBkaGxI0LB0eHwBxRSYoKSovEzQ3LSFSRTc8IWJTRE4v/EABkBAAMBAQEAAAAAAAAAAAAAAAABAgMEBf/EAC0RAAICAgICAQIDCQEAAAAAAAABAhEDIRIxBEFRE2EicaEUI0KBscHh8PEF/9oADAMBAAIRAxEAPwDW5ds2n8vlgneUwQy1QAjd3RAu1NiAYYoQQbmOpi7wejTXNVaqyTpiqWkPI0lmixUDWq6YFkPMYu8OcFqzOdLUwtJrzYSzt4tgQRyHsYZlQq9wKoY1mSrUhT9pqqulQgEERBJHJYA5WGlmZepLqzREkhCznpJpUlSetmePQ4NYCdmcqUFVmbUWqaQbezTGkKdIAlW1rYAW2wbGJY0LHccIwsAzs47huIOIVNNJyN9Jj1It88AzPNS78SJh3EEc1ZixGxDeCofCRBAOCnDk+3eAIp00URsQxJEdAAIja/rijkaWoohWFl3WDZQGJQbyTpdD0sRyAwQ4CJ75utVxPUDb3X+mBkoK4WFhYRR0Y7huO4QzuFjmFgA7jmFhYAFjjqDYiR0OO4WAChm8kSDpg2PtSY9DvHkd/LEOXzFRbOCd7H2gPdZutpuYwVbbDGphhBE4AIqWcUxfe0c/f09dsWMDM3w1pU0yBBlpHjIAIAVpsRIuwNpFpkKnmXQww1ATyhgL+49PdvgEE8cOI1rgiQdx+7YpZnN6rJ7MSTMWvefurb2tzBjqAZNmc4AjkX0BjuAPDuJPTmeXrbALjXGKeWpGtmHKrcKo9up/bSG4HVrE7nSIxkON/wAREpFqGWpLWJ1h3NliWK92BICqL9N97tjF8QqVcxmTUzlUVWkAqhNgbhVtpVdtpmTzk4TfwCXyWeOcar8RcuSKGXTSoUewoE6ZH/MqQxgDkbQJOJMllwAURFYKxOplBaoQupdUzAG2kGOs74x2f4n4zr2pk6aYkJTANzEm5iepNyScen5TKKhPm0nykQfpiSmzM1slS0QFZHCB+81EhySZ1qZ9JUgCdjGOU+BVlYMjrUZYICMVZWifCGjUR1WTcbbY1dfhykAKIGkqPL54YOHRH4c53wNApAY9q89pNIu7BWCHUolWIjSzMpIJBNjJvPIEe15GqqIlNtKuFAKgaR4QNWgERpnpjxPi9apTWkhnuVctpiFLhzJNvvC3+Y876nL/AMQKFZlVkagL6r66W4MlQLgETAW55i5w4il80ennDcVuHZhKlJXpsHQizCwPoOXpixONEQInHMLDcMDz7jIcjLKsh67slQKdQbvtRZXfYxLCATsJIIGNPmFWmErCCR3hkgggimzMDvHsQREyDMm+GZyotSsYPhy4RiOhNRdNuUBKnubDO0VYCvl6KkHvqoNROYAU6j5SpgjpfrJ2JBrhtApSRW9qJfzY3Y+9iTi0MdOOYQxY7GEMdGAZyMDe0DfZECZY2jeVBYRcXJUD1IwUwE44472kCfCDJXmTMj/TTf3TgQmUqJIZ2N1oppEEgbTDKRFSAqkEbbQL4N8FSKK3mZYHqGYsPkcB87rSlVYEHUwXTaBBCG8jUSBIHI2vONFRp6VCjYAD4DAwQ/CwsLCGLCwsLAB3CwhhYQzuFhYWABYWFhYAI69QKpZjAFyTyHnhyGwwM7ScU/lqJfuzU5EAxANpJgwNhtzGLvD65qU0cqULAEqd1nkcAFjEWYCx4tuu0ec8sS4D9peIJRpE1G0qLseYHQcyxNgOZtucAAviWeRab1mcU6SsQWNieUMPvsT/AMsAG0NN1PmPaHtbXzgNKnNLLgqKjR7RJs1Ui5n+gchta1XtDxds7UAao4RJ7miaYUKuowAwZgamndiP0pcEY5o1Fsq01GlAPAskz6sYkk3nmcS2NKgV/MIKyokgd4i6jHePqYLysi35E77k40w4ZFdJt4FJ84gYzXEctozrlRZWRwTtZ1aPUx+mNtmqZ7+ixMeG6jab/T8MLoOzAcZyBGar8l1Nc8tSzA6b8r49L4WWamrMZLAG1gBa3nbr1x592vyzJmmVAdJUPE2G4JJJsLTJMXxvOCuDl6B60l2uJ0rsfXA2BepIQpCkqQ8A/hflBGLbMRFpg/p+OIcrVDBiP6r+tsWjHz/HBYAXtIpKCCYLLqA2ZdYkMOY8jbD+Cdh2rN/MZtgi1TqWlRVUBBgi5hUEWhRPOZvghmjEH1+n6YpU+2NWm3colKkE0qrGkXZwVJloqpovaIad7c2g2b5c0tGmq01QU1hQAxMCQOSkE35m+CGUzYKAsY/6hp2McyR88eR1O0vFHZWWtTIse7RVBgNI1KwmTGwYkXv1I5L+IpU6MxRKNMsaUqST1Rpt8d7YrmhcH2epNUAIEiTsOZ9MLAzs7SmktSHTUB4HUowi0ss3JgGT8tsFoxZB5ple1SV6WZ3pO6swZ4C/8IKFLi4BIJgD2j7Q2xocnx3JmugFal9mrXkaWqVNN1b2bKDsfvxa4x5nwHiIo0KtVa5SoYUUw4VmUxOlnpulv6St77Rcf/PGozVHYOxBYyNy1txadI5D3Xwpuk2XCNuj6JBwjjzv+H3ao2y1Yz/6TdRbwyffExER0xb7a9pXWglXKVk0M5pMdOo6lLE6WnTshBBBkEEEWmVK1YSVOjc4WAHYztIudpXtVpwtVfMizL/a3yII5YPBwSRNxEjpO2HYqO4z3Ec0orszmEQQT/lN+kB2v8xjQuY+nxxknzGunUrIx0sQUZYJZG8UKLzIqj1tHUNCZYo0/s8vSYKPErBUMqUU8/CBcEGBYGQJCydPgBldLZmnFtFNmgWu0A6uRb2fjztg9qwmCO4WFhYBiwsLDWaMADsdwwVBjuoYAHY7hoOO4QzuFjmO4AIszl1qKVcBgRBBuD6g2OHosDEGczq0wSbxyBE/MjpiEZxyLLHrNv8AMFHz+OAC82PC/wCJbZwZiMyUIMmmquPCpMSFBBBgXcjnA0i2PWsxxdF9vMUkvEGooPvXxH/V8Mef9veOZeohUVO8aUKRJA0ltVyxCzbaeW8QExowPZ2kvegNaA59w7v0sPPr53v9iKBWrXFhqGqOYAc/XUMR9nKatmVgACKht/0ibnfl8BibsdS0Z2sDsUqQNtqybczv0jzxI2DO2dM0s0b+EgPczz67kmMbTiZioh/6vxxke3J117ELCQx+9/h53k3ttvjUZ5ZWiSZIgk9Tb88DEZrtpSLVgQBGkSW9kEdR94+V/TGk7MjVlqUtqEEAx0LD6g/pjM/xAy7a6RQEkqwgX5zg12Lqxk6a2LBqmxBAmox3Bg+1ywvQew9QoKNemRqXVvzgyR03xYhlWJJjrucVuHv4ih5D5EDFuZ94HzwAcdpgnrjOcUpBMxr6mgYjlqIJxo3PhHmPos/UYyvaymddN7gwy/AyPWCcNAGlyIBje83/AHtFsSZJKGXPeZh9IiaMyVNXTAYlSNJENpYkRPWMWaT6lVusfMTizlOG08zVpUqs6A5YARuuogGQZEjbocZ4oSjpuy5zUj0DJZlatNXRlZWAIKtqB9CN8T4UYWOkxPlainj1GAHY6V2JHqL6fPnt1Iu8V1UlBR5uSbgiT05RPLDOCqa9VdaKNIPiCaSB08xb3T54bxPNhWKMgKqSoILKfObx8sKdUkVG0R0uMVVAty5W5mPZjl8owWp8XY5cUtGlEPeDSBdnXnJE2XczAMRgGz0Xv4xtYlG2gD2qc/Png7l0U0GaLOxZSegAX3ezyxkopdFuVrZc7Jdozlqy1k5eGothqRjcATyIBF7EDlOPTMp2oTvK1cS1M3BUGWA0qsA856kbnHgCl9fh5sEBt7TWAuPI4l/nmo12KE6dRBHIqTsYP7OLRDPd+O9pUrVKAok6qZeqQQRDBNCAwCDeodp2wK4n2gRaBpqyTUuAXWUX2QsatQ8KrcqBIJN8eX5LO1TTlXbSXKgMeUAmTvEt8jbF7g1OpWV0/wCWDqAmBJnxbbxbfFrq2S+z1fsDXOutpEraOpOldWxMXUWA67Th2Y7RuM2FBI1uqaLkfdUwDBBm8x+OPEc/xJqdSFVBpEA7GJMX1A7RtbB2rnquTdKmol6cMNZ1AM0D7wYxBOJk9jS0e5cc46tDSBBJkkElSAOcEc/wOL2T4glSj3okLBN9wFmZiemPEanbGrmlNRhTGgFDoUrMQQC2r+4/d64JZLtqoo9xLp4GUjwkbHVp0sGPPlhWOj1+jnFdC6kEXv6frgFxjtTQoVjTqVGT2YJpuVYneHCsthGMPS7YNTylXuahJRk0gqQVJMnwsJNzEG3h32xmu0HGnzVE1K7A1dJVVhRI1FYAHhaxmxP4YdgerP2vyvhAzVLxSbHUQAPveDwe8dcXclx6lUB7vMUap5BaiE+U+IEfDHhHBaIMGowXxMBMCYA2HhxWy1LXUcEHTDkSGggVIETba/v3jAI+istxBmJVWpuVswUixkyLOzCI/p92LdDPS2kqVb5bTaYJ9w54+ceLKKdc01IBGkgFVMeEcyR05TjW8N7Sjhzfad7U7zYd5YBbWUkqJmeRthWM9uwsZvgnaE1aFKqadQCpLAkSNPii825b4INxNSuoNaJ3BEdZDaYi8zhgY3+I3aKpRZFo6Fd/sw5MsA33lQAlr87gWsTEYHgub8LMhc+Mqz1DqL1NBbUwJMekyeZMCL+dy1Q5o1CtJFJGnunV9Y1KTqaS6t93TCjflJIbh5By1XQRpNZztEHuRF/L0wmwIu0eezFSuNdQlSQoGwA6aRA2GIMtkppDqyKfU+Hl54bxdnBYEAhQxB52Bjf8MQ5fPnRpp2YIGJG5k7TyEH7tjznlJQT7P0e6zFMfe+1tPs6qYjVznwm1oxZ7PV0OfqoFOsCrqYm5h1sALAc7ydttsC+y7k5ilIIE1gelqMj5nBTg8LxCo0XY1BN5+6SOQjY8z9CCZU/iJSmpSMgalI2ufZsABJP7nB/MPNCg1/8AlG9j904EdtmTXT712VdLiFBJeUAibAQb3nYWOCtJQ2TokTGhNIJBIHd2kwJNt4HoMJ9AgZ2yoM609Kao3BsoGndjYAT1IxZ7H2osAyNpqN7NgJCmPZAPqLX3xU7f0f8Ay1NhYh/qIwz+GlSadYdHB+K//wA4PQGyy+W8Wub3Xy8sTDUOU+l/38MKg/iI5yD8RH4Yl/Mj9/DABUqVLRG369fI4C9rz9lTPRwP8y/pjSEWOAfainNCp5FeXRo+jYALnB6uqgh3su39sT9MF+GVgtdD0dfgSs/U4Adl3mjHQsPnP44KEdPKPXFC9HqGnCjHKVTUoYcwD8Rh2LEfOXCs3TBerKn7NPYphJ0oAW0dSV1eerGfzxSp7FVLkk6g6mTE7Iw5DBTP1ySajaQ1dYMAhQRpUQBO4APxwEzvDmKqUKtEzDAGSTyYibQPdgn6Y17GnIsEbSUYkiyussADYKSrEzFgJxqM3FOglPkqqvvAufiJxl8pl5r0aU/0lxHSWb5DGyOTp1D9qxCmfCpgn1PIfrtzeLHPJLjFbIzZYYo8pPRjuG1lDy5A0kMvPxKZBgXG3ON8W/5Wi5s4Hqwv85J22xpM32Yy1S1BzSdhpAY6k3BmfaU23ki52wOq9hMwkCaTQwmHOwI6rG3nh5sE8LqaJweRjzK4MpVX7tNIGoKCwPnBLGf8vxwa7OQtFqgsssNPLwjcTfn1iL4CZllWVII0QljJ8IUWsLHu9r7Y0NBe7yZMaRpESZkM5IvJ3FvdgXSLfZmcs4q5lValBNRVkM42PME6TAG0bRg/2yrKQNTaQaqgwuqQqmRBIj1wG7P5nL/zKOXZQCxINIEklQPaQliZv7PwjGn4lw3LZqPtXGktDLpIlo9pSJtG0g74ePDPK3xMsvkY8KXP+hV4PlAMmmqDrYsSBuNTEefsjArs5lBUzPimGDv1WS+25BME+7GhzVHuMsiDxd3TiV2YhIkdJN8BOx9IUjmHP/LQH0szdOij44xaabTN01JWujPVsySarDm+kHyLEgf6R8MHK9H/AO3pUmCxCi8WLTzP9p+OMyhiiLfe6/0r+vzxtOMs1PJZZUYqfCbGDGhpvI5sMNgQ9n+Ha6asx3VzM/36eXp8sCOB0GqliWmNF5n2j192Ndw5iuWLyJGX1TykoX+eBnY5S+suBd6YlUCzGon7qk4QAnPqy5p6VMnTrAXkYMbwBe/LE/HXZKyJULMY1CSTuzDmSfu9cO16uIMAEgVyA3h1aQ9pg7xG+Hdq2T+ZuW1CmuwB31RuReTOAAnwjjeZSqEFd1o2GjVYCNvLEuY45WJzFE13NHS/h1mBzWJJ0wQDawxnM4tdKjOEqRqOmUMRIg7QRE3vyxGlZiK4LE+FxEmJi8DlfAM0XY1xNQzKh6IAJNoe0cuY26YZwoEZMwPvkm4me6Fj0PliPsVGl/8Aroz6hlOJ+HAJlDyXvnJ85VR+BwmIG8azaKShDaiCeggCTfnb/fFnKZBEorVesi95STSgktHVultuU8xgbxoFqk2jxqPORAjrvGJKXD3Maw8LRiGmE+zAiDZPFFvS2EUi7wbMJ/M0QmowaniaL6qZnwgeEQotJxb4fnqn/ibUiQKeqoYAABPdTLR7ZtuZ2GBfZrLaM3T9XtP9i8vfjdjJ5ZHNVVU13Pte00keILJ8HhB2ib9cMTBXavgb5o0wgnSTquogMpgkuwEAgbSd4GJkyrUcrTpPGqkiqYmLLFpAPyw/jnHv5NdbKSKkKPdqMG9t/lhuSzf8zlhVNtfLeIfT9Fwn0Oy4lGjWEVlRkAkB/ZJkRPLnzEYsV8ykhaceGfCo0wDAFhYC1iLYz3aSmVyLFGYMoXxAkHl08sAP4bVT39UHmgPqQw/7sP0L2byjTbWH5AX9CRHzGLzMbkiLz8RiHLGx9Ppi+43/AMJ+eJQFYVgf35YocYGqhVG/gY/BZ+owWNMTsNunTFOvR3AFiCPrhgAux7HQw6EH4j9MHdZHI/DocZrsdVhnHUA/Bv1xqG/H64Yj0LgNXVl6R/tC/wCXw/hi/gJ2Qqzl4/pZh8Yb/wCWDU40Qj5k4+0ikgtpUj42B+ABxmGzTqbE72vfG4zPDhUM+Ha0krb1k877YF5nstV3hnB/9Oose9HX12JtGC040wp2Qdmaz1ajM8eBfa0iZaw8USbTzxazuYOvSqO7ROlFLEgQJgX5j44k7PZMoGUI4ao6qBUUI1hA90ufF+U49QoLleF5ZqhIcmNbLBaq/wB1F8t4GwEk8zjP9pngd4+3ozzY4zjUjybh2dq1HsrKqMAUWdcgzDCJ8tPnivUpZlKv/wCzTphjuKiqEUk77RAxquMdr6mYYMUprEhSg8aDmveG5PuA8sCa3HMxVWtTqFCkCCqwSrA3mY6Dbc43yRzyqeTd/e6DE8cY8YKv7gnM09c6XBLSw3gg8iGXzJ94641fEcoz0lpAjSCoLEgKgAAlmMAe8wSIEnGWyeWD5miDMM9ORo2E+sWHXYA4K5riZreJTppAnuaYOy7a26sYn4AWUDDq5UgcqQPzfCmyzj7VQHEF6LAi8SpKgG1jDC9j6MqZV1qCplyxJiwGrVe+v+3qT0kxglk8uc131K500e8BiYIbn5ECPQnFrIdkcz/NUTb+X72nbWJKBxGoCJOM5/hl+F7RcGpRamrTOZ/MM2UYsGRyoUqRdS1QAgTE2vP44rcLJTh+aZ2LSHQSZsVRYFzF2OPUOP8AY3K1IBeshZhdSjaQLSdaEAXud/gcY/8AiH2dTIZDQKjVO9qAeIAEw6v90AHboNsKU+cm337CEVCKiukedvZKQg+LUd9pIH4fLGp7ZZhkWgqQISoWlQ1lVF5qQB7U4zyoDVoU4O1O87SZ2i/64Odqs+RmaVPRTcOqe2gb26jCAdxsLYkoL59tGUrbGKQW4ABhdNxYAXxU7EnUknSgNXT4RNlRBMSb/lifj2aFPLVSVVwWUaWkBpZRfSQfO3TDey7CpRVlRKIJqPALafDM+0SZOn02gYXoYG4LmS2bjuwAzudQLcgxFixHqABfEPHqi/zbgsZmmI0yPYHPV59MP7KVZqjwuDDNLOGiBBA8IjfEHEqifzVQwSwYTDDkEWI0k9eeGIlXjObVjJcCTGumAALxfSPripWrM/fuxksGE8vZiw5Ys0u0+YDada721KAY84jFU1WcVmcjU+qeQBNrAmw9+AA52HU6HHWony04v5ShUTKKKurUa0jVvpOkLb7o3taMDuxJ7uk+qCTUJEEGYRL2N9tsXavGzWyyvUKh2b2Ziwgc9xM3wMAPxeroJan4WPhZhY78iLiYj0xDWqtpSNf/AA1ZgXlCdIJ0rp8I8r+uIOK5uZ0kEG5ECQfMxPwO2JMuBo1bnSAR0EAH3bYuGNzdIUp8FZPwDiDNmqKEQNRsFA+4TuB5b4Jdyw4wjX0szaen/AYGOVib+ZxN2by9HTqq92pNRDqdGWqiJcGjUNiGIAYAEFSb7DD+0fETTcfy5VdQDFgiaydRA1GDJ0quFKFOhptqwh24yLVqVJEEnXPoApFyTA3GJODZRqGUWk4hlLAjp4yw3A64pUOPNADhakc2Fz1nSRv8MFafF6VadalS1zpb6TIHpbC4Ohc0czVFa1DuySA4ueYGmf3Y4iyXAaOXhqYufCWLFjFjG+ncdBiTM0SlFjlnLOqkorDxTyFiJPwxkuzfaCvXzarVaxD+GALhSekzI54ni0O7NxUzYQfL4/pguXt7vpgVTQdBiy48h+5xKKL2q49G+owxd/ePqPzxU7lbWj/bCYlZiT5H6/LDAzXAk05pl/8AcX4Gfwxq2pkc+hxk6DaM8P8ArH+sR/8ALGyLWHmMMRouxTeGqvQq3xkfgMaSMZPsnW+1Yf1JPwI/M41c40j0Qzwmmi/0sOVmVvhqwVenf2treJIPxWwwUy3D0Xw1ahMTO1+gsuw39/PE/wD4VlQPaIP9hg+sBdQxnRp0V+C0gaurUPApIvqubbGCDBOK/bPgrZ2mFpuqNTcPOwPhZb3t7W98G8vkRRRmUlyRPimRAO0mTufXHKhiBLGIgRpA9Y8R+XrjxvK8yUctQ/hf6mctni4yz0WNOpGoE3GxvyMY7VeQFA8OqWIF4AJAJ+MeuD3big2pKkliSwNvCsmRG/njMZoM6aVBkspMW2n8Yx7vj+R9TApy79mUYty0Fez1Aqz1ikiirOSZ9p1KIBPViJ8hivQ9BeAAPpg3wDhRXhdQme8r1ASOYSm8KB6kOffgTlaf2ik2QMssYAiRgxZE3Jr8v0KlF3TNz2eyK5dL2qOAzNPtEAwg2lAGIPWSTgJ2KzmZbivdOzd0jVWCFQARTJ0DURPQzMY11ZNFIzEDmYiB+EYD9jeNaqxaooGhbd2xeS4gbhYsD548zx5yfPJ22bxh8G0r0qzVUbTKn/iqdO0EQpViSArQFIHMmSxxjP4ucQUU8qtVCxlzDC5jw6iDG4E/4sEqnHcsCC1Yzq0q7UXYyJIhtbnYCD1E84wP7Z0KObqLq8fdJpRjqU6jcmxUETG4xPic1NuS7W397/yXki1owuTVWzyLpYMrLeRp8KjlEiNt8Hcz2gIzX8sKYMaQX1GRrAPsxeNQ54np8NpJV71QddzJtJbrafniy2WQ6aopJ3jSS4UAgKREtubCPh0x6NmdFfO8XGVpioyawzFAvrJn/ThwzgqUTXWnoXumqFAB4VAvta9yfXE2a4ctRAtamWVfEIOx2kQf7iPecQVaKJRZTIohNJMn2Gtcja2EAM4RxGlWf7KmEIBJPdqvhPKQbkmPh6yCzb/b1GBHtsRfY95EfLGk4Tl6Ckmh0AIBLAD7pk36/rvjKLl3eq9omqSDyuzHlivYi6vaisNxTI9D/wB0fLAWtmC5cifGxJWbXMwOgnF3KKlW8kDzUAHa06ja/TBzsn2dp1kdqtN2ljoUagCo5jRB9q2/LBaQ0rG9l6INBhUsC7G29lER588UmqqVWLoSdLadOoBomPum18bnIdmFpjTTpuFJZhJMAkRuwmIO0+/A/OdjKuhKdESqliCzqDDGY3v8MK7CqMNmaXiAWSTyiT7upwdo8AzwalT7llB2DjSPZ+9PsmxM2ODeS7AV+8Ry9JQjKY1lyb3sKYG3mcbk8aovVeijTXp+J6eh4VSAVOvSFJh1tPPFIk854hwN8so70U5qEGEYuBB5lhvfAhQitFhLCwHT9jGw7eVSzKDFlBEAj77DqemMBn6kH4/Qfni/RNfiCqZihMd6Z8kP12+eHZPPUmZwpqvpIW2lRJmxJmNjeCMZig3iHPewN9ji1Rqqhcg253H9QI2N9o5YLBo1lLjLoP8A8SqY3h9e3QCnt+5xVPEaD5lcz3GZpOs6oVdLypWWB0kG5uOgnacXslx+kApJYTH3ZHnsTg5kO1VESFYtaYgjYgyTBsFk+4YbVomLfwd4dnkqqroW0sCVLLE+Y5cjzwTm2O53K9+uWrrUVROpS7KoqU3U2EncGD7ztiZcs58IUMSCRpZWkahcQb4xcaNIytEaHb3Y62AfG+PHLVVpGidRUGCIJudpIHLBqkwZQw+8ARPmAcLL+7SbrZWN821T1/ujJ8c8ObVv/bf4f7Y1z072JHocZHtbTioh6qR8D+uNZl6ysFZnVAQGLHYAgEn4YYBXs45XMU5O+pfip/HG5nGFy5pKaVSjWWqoqJJWDYneVYiP0xucaRIZ501Op4VWr3aqsAaFbb+rUbk+mJlEhnhJICTF/Ck8h4TJPy8sRh3DRcFyASLmBeOiiLavPFE8CzGrUMzSUDl3JaSTNvtBHTfnyxDTXSOnkn2wjR1dyqSJC9CSpN/F1M8sV9BjxPHmqBSf8SjHnPaqg1HNOhJLQjOyz4iyTqibSLxJi45YB16021H444Z/+O5Ply730cksicmbXtlUpLl9JbxGNN7zuZEyQATsDjKdmMvqqOQxGlbgyASTt1nn+WBjKQJKh0kawbDZgLi4sWj543PZ2j3qCtTRqcoEANiY5hh7QMC8DnjeGJ+NH6fd+zo8eCk+V7QQy+cyyJC1KbMVAP2oGohYved+n54yGU4bUNZyHCqZIjxKVJPInlHPEXHMq1GoUKyQAbmBfnzxWyOeemsKCJJJgnf8YwLx5YrljfYY+Dn+8/melUA3d92wJVRDWsQLSOdwJI5SRiLu6VJWNJQpNjdjeTG5i0k28/cL7OJmK9WlVLt3a1AKlMsxDqoUkBdjZhvG5xueL5kNSaKZbw2WOZJiLyvK4M79cSsEoJptbNcWWKelqwFwXhAqMBoVoNItOqRrDEsNLCPZC89xjSNwGlpsm4E6XfnE7noY/YwI4NTOhvGVaUUkkTKre5E7+7BZq50iKgkCJMSRIJjbkB8MbY4riTmyNyAXaLLrScKOa6j0Fz57QOc4o0Egpe4pr6bnlE/PkMT8fDVHt4/ABqAEEkGYkyINsRvqAPgUAWDF1FuexnecZSdS16OiEU47J3p8xt4flB/DA7O5UVKD0dRVXCg26X2kbfji9QylYwQjFSQ0gap5yCGMCLbYs1su4W/hsdwNhub8r4Tm1sSxwegRksmlOdJjb/SI6+f0wAy/AhRFOqNRZ2qlpiF0IhWLAyTUeZPJdrzsky7QLKx6yAfLa2HZjJzTQFGMFyYIkSFHXyxUcv3FPFGtIw/AaIykVHF6eoieUrpNx5NHvxoaPblKahNJMEiWkSxvEabb7dALCYFjNZEFT4GUwYOkTPLmbcjbny3wGNNwIYMpOxI20g+I2iSIxan7MvpaCR7eK9kFOR1PqP6l8vniVu27ACFpi37t3w5SPhvjG8SWi7atIJJ6noPqfxxVFKkd0UwN4+nkB+GK5i+ia7Ndua2kwaIMG4UbzYgGs0WtF738sZ3g3aV6LtUZydUg6rg+IXM2nlPmeuJP/DxoBCKqsNMjcydz0sfkMCU4aArk+IbAHqD5CD8saQlcWZZIcWg7nu06VwwYh3YALAGoBTq5COZwAzNI1F1KD94X9BgpkkpyaZpiEiGi5mdyL3vba+KOfc00IQQJkwxO28SDHnBG2JWhPYE0HncdP98cyysWgNt5mFtuegAwey+Qp1Ka1DUKyT4RA2MXlGi82jHM9kToUd4XFkWX1BQSSRZFgTB54rYtFjhXEaaju6dQFjb7SnZ/QsSR8B6DBnL5fL1aWrW6VAQKqpSUaJazT3olZAYNAkA8xpxnqPAJpGr3LmmN6oa4H9WnaPjHXDqWRZ6lquiogsyr4iPMhh+zfDTJaPTcq7DLrQZkqNlYSdLKQvRw95Kd0QRb2t4IAXtIo7lmWNVyxjYKhIA5BiQLm8FtpsEqcRzNKmxOagWBYUEZt4uR4juRPQnFWtxGtXU0TVV3qKr09KpRJUSzaopFnlQYHeJcX1TGKjqSYn0UKvEwxYtSSWmCpYentMwjyi/XGs7G9ojWPdVCJA8J9Bt52v7jjBWPOR+9sXcuvdJTrU2AdahTSPaOzI8dJlT/AIcdvlRjkhxf/GYYm4ytHpfEOz65jT9po0zsszMeY6Yv0OFqtMIW1QoUmCJgRtJjEeWzFUw601NJgCpLlWOqIlCnhuRz57YZUz1YTOXuJstVD8NQXHnKvZ2cZdl3hvCMpl0mnlxqcRrJLOZv7ROqByHlGN5TzakAllBIBIJFpE48iYBM7SrxoFYFKikgFXWfbIMXAEHoPPGgzldHfUvE6VIELCa1Onwj+73+/FJ/CJcPkMtWYtfSaYAHPWXvI30gARyJmcPcKAbfKfh8cZ3gudRu8an4dTsT4SOZgDUALCPZtM4JUK5BvzvuTv6pb0mMaujNHlv8Sav/AJ143K056+wAAfKBPvxlVBGCnaGsa+ar1dldzpG3hFlnp4QMVcnlGquqIPETAPIdSfIC/ux1PUdmHb0a3sdkwKXeEatT2BJghbCQN4bVjQ5mqCPYUQCZBMgAcr4p5RO6RaYVoUACAW2522O+LuWrX/o6u6wq+bajBAx57alb+Tr3FpL0YvtMq96Y1XCkd4NLAFRdlBMfHFGkii25Mcjv78X+0/EO8zTMIZDpUOR4m0qBqiIFx8IxQR4YyRI90n98sd8kuKSORN22zddnuKUqFBVdwpJexU3JMAA7EkLyxLxXiCZqiyU2VkcrJA8JCsGgEmOX154l4dwgvRRYy4Cgaiyl3J0iQQWhfFPKcEKOTpUaR1pT7w3UohXSNQGwJEmf3BOPMnybZ6EHFJAzKcRq018NMvqJY6dNj/iO1h1+c4tDjtUR9hVMi4Gi1wL/AFtNhi7kOD1RRRtJJI1aRfc2uJXbkSCMSVcu9MgOCCRI2Ji45G2M1ySLbg2Bc3xZlqanonQ8WLQ4MX5aTA5R774kpcaol9ISrM72A91uuCTU1b2gG6SBb8sNHD6POmp8oB+uFRXMZw3i4NSCK4p6CulqZCyGHinc2AG23vxaz2UoOxaNTEaSTqIiACCDYgkT7z1xJNrD5Y4G/cYvlqiHV2U8vw8KCNYIBlZuYgWMnrPui84bSr02hQUJvEgjly+GLpXzwhfr7r4hRQ3JsgSieqf6vzw7+UB3CH01fiDiwtL9n9MOgDlgoVg6rwhG3VD7z/24pVOzVI/cT4n/ALRg7OEWHXBQcmY7jnBBRos4JGwAkxJNvXGazDIyFDAJEgrIi8X1RJgC9x8xj0riOS75CmogN/b+o+uMtX7C1C4JzOpREroIY9YbWYm525nFLQnvsoZzs9mdAKojkjdXAm390fjgZkez2Ypisz0mDGk1NPErKWqeFiw1HZSYHn5Y9To0GAAAAAAAF4EeuIc5lqrKVWBIN+c8uRgee/pvg5MmkePU8pm6ChTQBH96KYve8yR78KlVJPiFKlFoBiZ3MFiPpj2daBgAj3nc+t8V63Dab+1TU+q4fNhxRgcnn6YpksZHd6GSea7W3391zflgGyVvD3TOpCgNoaD7/EJx6PmOyOWcz3ek/wBpI+UxgfW7B5ZjOqrP/Vh8hcTDvXzi71avzP4nFP8A+oa3/rE+qA/Vcehp2HpjatWHlr/DFer/AA7okkmq8m5kb/C2HzBwPOaraiDuSST5zfBnhAMRG8TJj8ROGcb4X/LZpqQuFAKnmQUB+s/DGq7KcFWrRFSWB1MDB6dd4N8d+WS+jy/Iwx6y0zYcNb7FG6KPSwG1+q4qZ7OIrspdNQsQXCkWHInFc8CvK1nU2sfELDpMD3RPPDMx2cVyxLtLHUYLC58yxt5bY895DsSXyYrtDXAzFV9IYEAETMg01BvttjMazyNsaXtTw0Zeq1MEsDRFQT1LOsbf2D44bm+xGaDkUkSpTsUcuoJBEiQbyJj3YcGldj8jcYtfB7K/FXImx6yFj5ziB+IVD4V0LO+lVnTB5xa8X8j0xRGeUEnvFM8xfkdr2xlO2vFi6hUspnUTA1iw2aJHr1xtBW6OOTpGFzVSPCOVjeb+vPGh7CUpNRovCiY2ubeQMT7sZ40EH3pboYEfAn5Y0PZuocvqqVKLxHgYsQLwCQkwyx96DEETjfM7i/uRjVNGvqVlRSzGFG5/LrjHcX44arHTISbBotHONpwziPGTW8FVoKtIAEqdwQQPI28oxSSkarinRogs3M8vM8gB1+pjEYoLHt9lTm569Fd6zHcmPhP4+7FjJZM1XVI9owPK9yfKL+7F3tPw8UKNKmACWZmeobSVAAEnZRqMAeu+K/C86/hKg6lv3gMAW5k7+6cbQmpKzOUWnR6ouaZUCArA5m3r5Ez5YZnqr1lC6wBvIE9evrinw4ViqmoVkqDZYIsJBEkWPSPTF+Y/2GPMlKXR2pLss/zDwAsCNo5egxDXLswLEWAAHp+zjlOr1m2Hgr+hwOTfYKKQwD9jD18hPrh0Xtt+/LCIk9fKcIYiCfTHCD1n0w8OfQY4HjYYAOKPLEhP7t+O+Inc8wY9PywynWnkR6jCsZMymNo9/wCuOMOpjywnc+Qxy5M4YjqAfs4cFHK56XP0xHq/2An8bY4CZtOAB5SP3+eOFvP5/rhhXrI92HCOWADoaL4QrNyt88MJ6xiMtG2ACx355zP788MeueuI1DdDHL9zhEeU++fzwAIVcdNYcxhhQjlhrEcyvoTgCh4b9/s4a4PXDl89vTDWp32/fwwAA+JdmKdZtbatXIzMe42xa4Xw05dNCuSJ1XEXPmMEAPIY6Cf3+uK5Oq9E0rsYS3MjDGJ8sS+LHCxH+35YkozvHuBnMEHWo0yACoIgkWJBBMRznn1wT4cHp0kRjrKqF1EmTA3xbep+5P5Rjiq3n8cOwbbVMoPJ5DAzinBu/jVFpjynCwsCbQmrB6dk1Uzq+R/PEvE8i4VdLyaY0ieg2EHlywsLD5uxcUZSqSzAPTUCQCwEFRN4jeN4xt+EUqdFBoOqd3O7R9AOQwsLFym2iYxVje0DK9E2lxBXmRcTbmI3B8sZ5GeI0BgeYBj3zhYWKhNqNEzimzWcG444UJVmRbVIG2wINzaL88aFczPPzwsLGUuzSI7vf3EY6GA6YWFiSjocbYck+fv2wsLAB0pP54jakZtUf5R7ox3CwqCzvdEfeJ9ccdW6r9cdwsFBYw026L8gccen1PwOFhYVDKzuw2DEdf2MUDxBwTY/PCwsSykT0M/VN9IPu/2+OCWXrEiSIPk2O4WKQmSs/lhha+0+/CwsUScLnkvxP64rN3hMago8o/LCwsJoYxsn/U0+8fLHRl1/pB+eFhYKQWSAwI0j4AYeT6j4YWFhiGFgOZ+mGGqeUn54WFhDENgZ9wm3rbDQ3n+P0wsLAI6anx/fXDY8vp+eOYWGB//Z"/>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PE" altLang="es-PE"/>
          </a:p>
        </p:txBody>
      </p:sp>
      <p:sp>
        <p:nvSpPr>
          <p:cNvPr id="6152" name="AutoShape 10" descr="data:image/jpeg;base64,/9j/4AAQSkZJRgABAQAAAQABAAD/2wCEAAkGBxQSEhUUExQWFRUVGRgXFxcYGCEbGhccGRcdHh0dGBwcHSggGBwmHBodITEhJikrLi4uHB8zOTMsNygtLisBCgoKDg0OGxAQGywlHyQsLCwvLCwsLCwsLCwvLCwsLCwsLCwsLCwsLCwsLC0sLCwsLCwsLCwsLCwsLCwsLCwsLP/AABEIAKgBKwMBIgACEQEDEQH/xAAcAAABBQEBAQAAAAAAAAAAAAAFAAIDBAYBBwj/xABFEAACAQIEAwUFBgQEBAUFAAABAhEDIQAEEjEFQVEGEyJhcTKBkaGxI0LB0eHwBxRSYoKSovEzQ3LSFSRTc8IWJTRE4v/EABkBAAMBAQEAAAAAAAAAAAAAAAABAgMEBf/EAC0RAAICAgICAQIDCQEAAAAAAAABAhEDIRIxBEFRE2EicaEUI0KBscHh8PEF/9oADAMBAAIRAxEAPwDW5ds2n8vlgneUwQy1QAjd3RAu1NiAYYoQQbmOpi7wejTXNVaqyTpiqWkPI0lmixUDWq6YFkPMYu8OcFqzOdLUwtJrzYSzt4tgQRyHsYZlQq9wKoY1mSrUhT9pqqulQgEERBJHJYA5WGlmZepLqzREkhCznpJpUlSetmePQ4NYCdmcqUFVmbUWqaQbezTGkKdIAlW1rYAW2wbGJY0LHccIwsAzs47huIOIVNNJyN9Jj1It88AzPNS78SJh3EEc1ZixGxDeCofCRBAOCnDk+3eAIp00URsQxJEdAAIja/rijkaWoohWFl3WDZQGJQbyTpdD0sRyAwQ4CJ75utVxPUDb3X+mBkoK4WFhYRR0Y7huO4QzuFjmFgA7jmFhYAFjjqDYiR0OO4WAChm8kSDpg2PtSY9DvHkd/LEOXzFRbOCd7H2gPdZutpuYwVbbDGphhBE4AIqWcUxfe0c/f09dsWMDM3w1pU0yBBlpHjIAIAVpsRIuwNpFpkKnmXQww1ATyhgL+49PdvgEE8cOI1rgiQdx+7YpZnN6rJ7MSTMWvefurb2tzBjqAZNmc4AjkX0BjuAPDuJPTmeXrbALjXGKeWpGtmHKrcKo9up/bSG4HVrE7nSIxkON/wAREpFqGWpLWJ1h3NliWK92BICqL9N97tjF8QqVcxmTUzlUVWkAqhNgbhVtpVdtpmTzk4TfwCXyWeOcar8RcuSKGXTSoUewoE6ZH/MqQxgDkbQJOJMllwAURFYKxOplBaoQupdUzAG2kGOs74x2f4n4zr2pk6aYkJTANzEm5iepNyScen5TKKhPm0nykQfpiSmzM1slS0QFZHCB+81EhySZ1qZ9JUgCdjGOU+BVlYMjrUZYICMVZWifCGjUR1WTcbbY1dfhykAKIGkqPL54YOHRH4c53wNApAY9q89pNIu7BWCHUolWIjSzMpIJBNjJvPIEe15GqqIlNtKuFAKgaR4QNWgERpnpjxPi9apTWkhnuVctpiFLhzJNvvC3+Y876nL/AMQKFZlVkagL6r66W4MlQLgETAW55i5w4il80ennDcVuHZhKlJXpsHQizCwPoOXpixONEQInHMLDcMDz7jIcjLKsh67slQKdQbvtRZXfYxLCATsJIIGNPmFWmErCCR3hkgggimzMDvHsQREyDMm+GZyotSsYPhy4RiOhNRdNuUBKnubDO0VYCvl6KkHvqoNROYAU6j5SpgjpfrJ2JBrhtApSRW9qJfzY3Y+9iTi0MdOOYQxY7GEMdGAZyMDe0DfZECZY2jeVBYRcXJUD1IwUwE44472kCfCDJXmTMj/TTf3TgQmUqJIZ2N1oppEEgbTDKRFSAqkEbbQL4N8FSKK3mZYHqGYsPkcB87rSlVYEHUwXTaBBCG8jUSBIHI2vONFRp6VCjYAD4DAwQ/CwsLCGLCwsLAB3CwhhYQzuFhYWABYWFhYAI69QKpZjAFyTyHnhyGwwM7ScU/lqJfuzU5EAxANpJgwNhtzGLvD65qU0cqULAEqd1nkcAFjEWYCx4tuu0ec8sS4D9peIJRpE1G0qLseYHQcyxNgOZtucAAviWeRab1mcU6SsQWNieUMPvsT/AMsAG0NN1PmPaHtbXzgNKnNLLgqKjR7RJs1Ui5n+gchta1XtDxds7UAao4RJ7miaYUKuowAwZgamndiP0pcEY5o1Fsq01GlAPAskz6sYkk3nmcS2NKgV/MIKyokgd4i6jHePqYLysi35E77k40w4ZFdJt4FJ84gYzXEctozrlRZWRwTtZ1aPUx+mNtmqZ7+ixMeG6jab/T8MLoOzAcZyBGar8l1Nc8tSzA6b8r49L4WWamrMZLAG1gBa3nbr1x592vyzJmmVAdJUPE2G4JJJsLTJMXxvOCuDl6B60l2uJ0rsfXA2BepIQpCkqQ8A/hflBGLbMRFpg/p+OIcrVDBiP6r+tsWjHz/HBYAXtIpKCCYLLqA2ZdYkMOY8jbD+Cdh2rN/MZtgi1TqWlRVUBBgi5hUEWhRPOZvghmjEH1+n6YpU+2NWm3colKkE0qrGkXZwVJloqpovaIad7c2g2b5c0tGmq01QU1hQAxMCQOSkE35m+CGUzYKAsY/6hp2McyR88eR1O0vFHZWWtTIse7RVBgNI1KwmTGwYkXv1I5L+IpU6MxRKNMsaUqST1Rpt8d7YrmhcH2epNUAIEiTsOZ9MLAzs7SmktSHTUB4HUowi0ss3JgGT8tsFoxZB5ple1SV6WZ3pO6swZ4C/8IKFLi4BIJgD2j7Q2xocnx3JmugFal9mrXkaWqVNN1b2bKDsfvxa4x5nwHiIo0KtVa5SoYUUw4VmUxOlnpulv6St77Rcf/PGozVHYOxBYyNy1txadI5D3Xwpuk2XCNuj6JBwjjzv+H3ao2y1Yz/6TdRbwyffExER0xb7a9pXWglXKVk0M5pMdOo6lLE6WnTshBBBkEEEWmVK1YSVOjc4WAHYztIudpXtVpwtVfMizL/a3yII5YPBwSRNxEjpO2HYqO4z3Ec0orszmEQQT/lN+kB2v8xjQuY+nxxknzGunUrIx0sQUZYJZG8UKLzIqj1tHUNCZYo0/s8vSYKPErBUMqUU8/CBcEGBYGQJCydPgBldLZmnFtFNmgWu0A6uRb2fjztg9qwmCO4WFhYBiwsLDWaMADsdwwVBjuoYAHY7hoOO4QzuFjmO4AIszl1qKVcBgRBBuD6g2OHosDEGczq0wSbxyBE/MjpiEZxyLLHrNv8AMFHz+OAC82PC/wCJbZwZiMyUIMmmquPCpMSFBBBgXcjnA0i2PWsxxdF9vMUkvEGooPvXxH/V8Mef9veOZeohUVO8aUKRJA0ltVyxCzbaeW8QExowPZ2kvegNaA59w7v0sPPr53v9iKBWrXFhqGqOYAc/XUMR9nKatmVgACKht/0ibnfl8BibsdS0Z2sDsUqQNtqybczv0jzxI2DO2dM0s0b+EgPczz67kmMbTiZioh/6vxxke3J117ELCQx+9/h53k3ttvjUZ5ZWiSZIgk9Tb88DEZrtpSLVgQBGkSW9kEdR94+V/TGk7MjVlqUtqEEAx0LD6g/pjM/xAy7a6RQEkqwgX5zg12Lqxk6a2LBqmxBAmox3Bg+1ywvQew9QoKNemRqXVvzgyR03xYhlWJJjrucVuHv4ih5D5EDFuZ94HzwAcdpgnrjOcUpBMxr6mgYjlqIJxo3PhHmPos/UYyvaymddN7gwy/AyPWCcNAGlyIBje83/AHtFsSZJKGXPeZh9IiaMyVNXTAYlSNJENpYkRPWMWaT6lVusfMTizlOG08zVpUqs6A5YARuuogGQZEjbocZ4oSjpuy5zUj0DJZlatNXRlZWAIKtqB9CN8T4UYWOkxPlainj1GAHY6V2JHqL6fPnt1Iu8V1UlBR5uSbgiT05RPLDOCqa9VdaKNIPiCaSB08xb3T54bxPNhWKMgKqSoILKfObx8sKdUkVG0R0uMVVAty5W5mPZjl8owWp8XY5cUtGlEPeDSBdnXnJE2XczAMRgGz0Xv4xtYlG2gD2qc/Png7l0U0GaLOxZSegAX3ezyxkopdFuVrZc7Jdozlqy1k5eGothqRjcATyIBF7EDlOPTMp2oTvK1cS1M3BUGWA0qsA856kbnHgCl9fh5sEBt7TWAuPI4l/nmo12KE6dRBHIqTsYP7OLRDPd+O9pUrVKAok6qZeqQQRDBNCAwCDeodp2wK4n2gRaBpqyTUuAXWUX2QsatQ8KrcqBIJN8eX5LO1TTlXbSXKgMeUAmTvEt8jbF7g1OpWV0/wCWDqAmBJnxbbxbfFrq2S+z1fsDXOutpEraOpOldWxMXUWA67Th2Y7RuM2FBI1uqaLkfdUwDBBm8x+OPEc/xJqdSFVBpEA7GJMX1A7RtbB2rnquTdKmol6cMNZ1AM0D7wYxBOJk9jS0e5cc46tDSBBJkkElSAOcEc/wOL2T4glSj3okLBN9wFmZiemPEanbGrmlNRhTGgFDoUrMQQC2r+4/d64JZLtqoo9xLp4GUjwkbHVp0sGPPlhWOj1+jnFdC6kEXv6frgFxjtTQoVjTqVGT2YJpuVYneHCsthGMPS7YNTylXuahJRk0gqQVJMnwsJNzEG3h32xmu0HGnzVE1K7A1dJVVhRI1FYAHhaxmxP4YdgerP2vyvhAzVLxSbHUQAPveDwe8dcXclx6lUB7vMUap5BaiE+U+IEfDHhHBaIMGowXxMBMCYA2HhxWy1LXUcEHTDkSGggVIETba/v3jAI+istxBmJVWpuVswUixkyLOzCI/p92LdDPS2kqVb5bTaYJ9w54+ceLKKdc01IBGkgFVMeEcyR05TjW8N7Sjhzfad7U7zYd5YBbWUkqJmeRthWM9uwsZvgnaE1aFKqadQCpLAkSNPii825b4INxNSuoNaJ3BEdZDaYi8zhgY3+I3aKpRZFo6Fd/sw5MsA33lQAlr87gWsTEYHgub8LMhc+Mqz1DqL1NBbUwJMekyeZMCL+dy1Q5o1CtJFJGnunV9Y1KTqaS6t93TCjflJIbh5By1XQRpNZztEHuRF/L0wmwIu0eezFSuNdQlSQoGwA6aRA2GIMtkppDqyKfU+Hl54bxdnBYEAhQxB52Bjf8MQ5fPnRpp2YIGJG5k7TyEH7tjznlJQT7P0e6zFMfe+1tPs6qYjVznwm1oxZ7PV0OfqoFOsCrqYm5h1sALAc7ydttsC+y7k5ilIIE1gelqMj5nBTg8LxCo0XY1BN5+6SOQjY8z9CCZU/iJSmpSMgalI2ufZsABJP7nB/MPNCg1/8AlG9j904EdtmTXT712VdLiFBJeUAibAQb3nYWOCtJQ2TokTGhNIJBIHd2kwJNt4HoMJ9AgZ2yoM609Kao3BsoGndjYAT1IxZ7H2osAyNpqN7NgJCmPZAPqLX3xU7f0f8Ay1NhYh/qIwz+GlSadYdHB+K//wA4PQGyy+W8Wub3Xy8sTDUOU+l/38MKg/iI5yD8RH4Yl/Mj9/DABUqVLRG369fI4C9rz9lTPRwP8y/pjSEWOAfainNCp5FeXRo+jYALnB6uqgh3su39sT9MF+GVgtdD0dfgSs/U4Adl3mjHQsPnP44KEdPKPXFC9HqGnCjHKVTUoYcwD8Rh2LEfOXCs3TBerKn7NPYphJ0oAW0dSV1eerGfzxSp7FVLkk6g6mTE7Iw5DBTP1ySajaQ1dYMAhQRpUQBO4APxwEzvDmKqUKtEzDAGSTyYibQPdgn6Y17GnIsEbSUYkiyussADYKSrEzFgJxqM3FOglPkqqvvAufiJxl8pl5r0aU/0lxHSWb5DGyOTp1D9qxCmfCpgn1PIfrtzeLHPJLjFbIzZYYo8pPRjuG1lDy5A0kMvPxKZBgXG3ON8W/5Wi5s4Hqwv85J22xpM32Yy1S1BzSdhpAY6k3BmfaU23ki52wOq9hMwkCaTQwmHOwI6rG3nh5sE8LqaJweRjzK4MpVX7tNIGoKCwPnBLGf8vxwa7OQtFqgsssNPLwjcTfn1iL4CZllWVII0QljJ8IUWsLHu9r7Y0NBe7yZMaRpESZkM5IvJ3FvdgXSLfZmcs4q5lValBNRVkM42PME6TAG0bRg/2yrKQNTaQaqgwuqQqmRBIj1wG7P5nL/zKOXZQCxINIEklQPaQliZv7PwjGn4lw3LZqPtXGktDLpIlo9pSJtG0g74ePDPK3xMsvkY8KXP+hV4PlAMmmqDrYsSBuNTEefsjArs5lBUzPimGDv1WS+25BME+7GhzVHuMsiDxd3TiV2YhIkdJN8BOx9IUjmHP/LQH0szdOij44xaabTN01JWujPVsySarDm+kHyLEgf6R8MHK9H/AO3pUmCxCi8WLTzP9p+OMyhiiLfe6/0r+vzxtOMs1PJZZUYqfCbGDGhpvI5sMNgQ9n+Ha6asx3VzM/36eXp8sCOB0GqliWmNF5n2j192Ndw5iuWLyJGX1TykoX+eBnY5S+suBd6YlUCzGon7qk4QAnPqy5p6VMnTrAXkYMbwBe/LE/HXZKyJULMY1CSTuzDmSfu9cO16uIMAEgVyA3h1aQ9pg7xG+Hdq2T+ZuW1CmuwB31RuReTOAAnwjjeZSqEFd1o2GjVYCNvLEuY45WJzFE13NHS/h1mBzWJJ0wQDawxnM4tdKjOEqRqOmUMRIg7QRE3vyxGlZiK4LE+FxEmJi8DlfAM0XY1xNQzKh6IAJNoe0cuY26YZwoEZMwPvkm4me6Fj0PliPsVGl/8Aroz6hlOJ+HAJlDyXvnJ85VR+BwmIG8azaKShDaiCeggCTfnb/fFnKZBEorVesi95STSgktHVultuU8xgbxoFqk2jxqPORAjrvGJKXD3Maw8LRiGmE+zAiDZPFFvS2EUi7wbMJ/M0QmowaniaL6qZnwgeEQotJxb4fnqn/ibUiQKeqoYAABPdTLR7ZtuZ2GBfZrLaM3T9XtP9i8vfjdjJ5ZHNVVU13Pte00keILJ8HhB2ib9cMTBXavgb5o0wgnSTquogMpgkuwEAgbSd4GJkyrUcrTpPGqkiqYmLLFpAPyw/jnHv5NdbKSKkKPdqMG9t/lhuSzf8zlhVNtfLeIfT9Fwn0Oy4lGjWEVlRkAkB/ZJkRPLnzEYsV8ykhaceGfCo0wDAFhYC1iLYz3aSmVyLFGYMoXxAkHl08sAP4bVT39UHmgPqQw/7sP0L2byjTbWH5AX9CRHzGLzMbkiLz8RiHLGx9Ppi+43/AMJ+eJQFYVgf35YocYGqhVG/gY/BZ+owWNMTsNunTFOvR3AFiCPrhgAux7HQw6EH4j9MHdZHI/DocZrsdVhnHUA/Bv1xqG/H64Yj0LgNXVl6R/tC/wCXw/hi/gJ2Qqzl4/pZh8Yb/wCWDU40Qj5k4+0ikgtpUj42B+ABxmGzTqbE72vfG4zPDhUM+Ha0krb1k877YF5nstV3hnB/9Oose9HX12JtGC040wp2Qdmaz1ajM8eBfa0iZaw8USbTzxazuYOvSqO7ROlFLEgQJgX5j44k7PZMoGUI4ao6qBUUI1hA90ufF+U49QoLleF5ZqhIcmNbLBaq/wB1F8t4GwEk8zjP9pngd4+3ozzY4zjUjybh2dq1HsrKqMAUWdcgzDCJ8tPnivUpZlKv/wCzTphjuKiqEUk77RAxquMdr6mYYMUprEhSg8aDmveG5PuA8sCa3HMxVWtTqFCkCCqwSrA3mY6Dbc43yRzyqeTd/e6DE8cY8YKv7gnM09c6XBLSw3gg8iGXzJ94641fEcoz0lpAjSCoLEgKgAAlmMAe8wSIEnGWyeWD5miDMM9ORo2E+sWHXYA4K5riZreJTppAnuaYOy7a26sYn4AWUDDq5UgcqQPzfCmyzj7VQHEF6LAi8SpKgG1jDC9j6MqZV1qCplyxJiwGrVe+v+3qT0kxglk8uc131K500e8BiYIbn5ECPQnFrIdkcz/NUTb+X72nbWJKBxGoCJOM5/hl+F7RcGpRamrTOZ/MM2UYsGRyoUqRdS1QAgTE2vP44rcLJTh+aZ2LSHQSZsVRYFzF2OPUOP8AY3K1IBeshZhdSjaQLSdaEAXud/gcY/8AiH2dTIZDQKjVO9qAeIAEw6v90AHboNsKU+cm337CEVCKiukedvZKQg+LUd9pIH4fLGp7ZZhkWgqQISoWlQ1lVF5qQB7U4zyoDVoU4O1O87SZ2i/64Odqs+RmaVPRTcOqe2gb26jCAdxsLYkoL59tGUrbGKQW4ABhdNxYAXxU7EnUknSgNXT4RNlRBMSb/lifj2aFPLVSVVwWUaWkBpZRfSQfO3TDey7CpRVlRKIJqPALafDM+0SZOn02gYXoYG4LmS2bjuwAzudQLcgxFixHqABfEPHqi/zbgsZmmI0yPYHPV59MP7KVZqjwuDDNLOGiBBA8IjfEHEqifzVQwSwYTDDkEWI0k9eeGIlXjObVjJcCTGumAALxfSPripWrM/fuxksGE8vZiw5Ys0u0+YDada721KAY84jFU1WcVmcjU+qeQBNrAmw9+AA52HU6HHWony04v5ShUTKKKurUa0jVvpOkLb7o3taMDuxJ7uk+qCTUJEEGYRL2N9tsXavGzWyyvUKh2b2Ziwgc9xM3wMAPxeroJan4WPhZhY78iLiYj0xDWqtpSNf/AA1ZgXlCdIJ0rp8I8r+uIOK5uZ0kEG5ECQfMxPwO2JMuBo1bnSAR0EAH3bYuGNzdIUp8FZPwDiDNmqKEQNRsFA+4TuB5b4Jdyw4wjX0szaen/AYGOVib+ZxN2by9HTqq92pNRDqdGWqiJcGjUNiGIAYAEFSb7DD+0fETTcfy5VdQDFgiaydRA1GDJ0quFKFOhptqwh24yLVqVJEEnXPoApFyTA3GJODZRqGUWk4hlLAjp4yw3A64pUOPNADhakc2Fz1nSRv8MFafF6VadalS1zpb6TIHpbC4Ohc0czVFa1DuySA4ueYGmf3Y4iyXAaOXhqYufCWLFjFjG+ncdBiTM0SlFjlnLOqkorDxTyFiJPwxkuzfaCvXzarVaxD+GALhSekzI54ni0O7NxUzYQfL4/pguXt7vpgVTQdBiy48h+5xKKL2q49G+owxd/ePqPzxU7lbWj/bCYlZiT5H6/LDAzXAk05pl/8AcX4Gfwxq2pkc+hxk6DaM8P8ArH+sR/8ALGyLWHmMMRouxTeGqvQq3xkfgMaSMZPsnW+1Yf1JPwI/M41c40j0Qzwmmi/0sOVmVvhqwVenf2treJIPxWwwUy3D0Xw1ahMTO1+gsuw39/PE/wD4VlQPaIP9hg+sBdQxnRp0V+C0gaurUPApIvqubbGCDBOK/bPgrZ2mFpuqNTcPOwPhZb3t7W98G8vkRRRmUlyRPimRAO0mTufXHKhiBLGIgRpA9Y8R+XrjxvK8yUctQ/hf6mctni4yz0WNOpGoE3GxvyMY7VeQFA8OqWIF4AJAJ+MeuD3big2pKkliSwNvCsmRG/njMZoM6aVBkspMW2n8Yx7vj+R9TApy79mUYty0Fez1Aqz1ikiirOSZ9p1KIBPViJ8hivQ9BeAAPpg3wDhRXhdQme8r1ASOYSm8KB6kOffgTlaf2ik2QMssYAiRgxZE3Jr8v0KlF3TNz2eyK5dL2qOAzNPtEAwg2lAGIPWSTgJ2KzmZbivdOzd0jVWCFQARTJ0DURPQzMY11ZNFIzEDmYiB+EYD9jeNaqxaooGhbd2xeS4gbhYsD548zx5yfPJ22bxh8G0r0qzVUbTKn/iqdO0EQpViSArQFIHMmSxxjP4ucQUU8qtVCxlzDC5jw6iDG4E/4sEqnHcsCC1Yzq0q7UXYyJIhtbnYCD1E84wP7Z0KObqLq8fdJpRjqU6jcmxUETG4xPic1NuS7W397/yXki1owuTVWzyLpYMrLeRp8KjlEiNt8Hcz2gIzX8sKYMaQX1GRrAPsxeNQ54np8NpJV71QddzJtJbrafniy2WQ6aopJ3jSS4UAgKREtubCPh0x6NmdFfO8XGVpioyawzFAvrJn/ThwzgqUTXWnoXumqFAB4VAvta9yfXE2a4ctRAtamWVfEIOx2kQf7iPecQVaKJRZTIohNJMn2Gtcja2EAM4RxGlWf7KmEIBJPdqvhPKQbkmPh6yCzb/b1GBHtsRfY95EfLGk4Tl6Ckmh0AIBLAD7pk36/rvjKLl3eq9omqSDyuzHlivYi6vaisNxTI9D/wB0fLAWtmC5cifGxJWbXMwOgnF3KKlW8kDzUAHa06ja/TBzsn2dp1kdqtN2ljoUagCo5jRB9q2/LBaQ0rG9l6INBhUsC7G29lER588UmqqVWLoSdLadOoBomPum18bnIdmFpjTTpuFJZhJMAkRuwmIO0+/A/OdjKuhKdESqliCzqDDGY3v8MK7CqMNmaXiAWSTyiT7upwdo8AzwalT7llB2DjSPZ+9PsmxM2ODeS7AV+8Ry9JQjKY1lyb3sKYG3mcbk8aovVeijTXp+J6eh4VSAVOvSFJh1tPPFIk854hwN8so70U5qEGEYuBB5lhvfAhQitFhLCwHT9jGw7eVSzKDFlBEAj77DqemMBn6kH4/Qfni/RNfiCqZihMd6Z8kP12+eHZPPUmZwpqvpIW2lRJmxJmNjeCMZig3iHPewN9ji1Rqqhcg253H9QI2N9o5YLBo1lLjLoP8A8SqY3h9e3QCnt+5xVPEaD5lcz3GZpOs6oVdLypWWB0kG5uOgnacXslx+kApJYTH3ZHnsTg5kO1VESFYtaYgjYgyTBsFk+4YbVomLfwd4dnkqqroW0sCVLLE+Y5cjzwTm2O53K9+uWrrUVROpS7KoqU3U2EncGD7ztiZcs58IUMSCRpZWkahcQb4xcaNIytEaHb3Y62AfG+PHLVVpGidRUGCIJudpIHLBqkwZQw+8ARPmAcLL+7SbrZWN821T1/ujJ8c8ObVv/bf4f7Y1z072JHocZHtbTioh6qR8D+uNZl6ysFZnVAQGLHYAgEn4YYBXs45XMU5O+pfip/HG5nGFy5pKaVSjWWqoqJJWDYneVYiP0xucaRIZ501Op4VWr3aqsAaFbb+rUbk+mJlEhnhJICTF/Ck8h4TJPy8sRh3DRcFyASLmBeOiiLavPFE8CzGrUMzSUDl3JaSTNvtBHTfnyxDTXSOnkn2wjR1dyqSJC9CSpN/F1M8sV9BjxPHmqBSf8SjHnPaqg1HNOhJLQjOyz4iyTqibSLxJi45YB16021H444Z/+O5Ply730cksicmbXtlUpLl9JbxGNN7zuZEyQATsDjKdmMvqqOQxGlbgyASTt1nn+WBjKQJKh0kawbDZgLi4sWj543PZ2j3qCtTRqcoEANiY5hh7QMC8DnjeGJ+NH6fd+zo8eCk+V7QQy+cyyJC1KbMVAP2oGohYved+n54yGU4bUNZyHCqZIjxKVJPInlHPEXHMq1GoUKyQAbmBfnzxWyOeemsKCJJJgnf8YwLx5YrljfYY+Dn+8/melUA3d92wJVRDWsQLSOdwJI5SRiLu6VJWNJQpNjdjeTG5i0k28/cL7OJmK9WlVLt3a1AKlMsxDqoUkBdjZhvG5xueL5kNSaKZbw2WOZJiLyvK4M79cSsEoJptbNcWWKelqwFwXhAqMBoVoNItOqRrDEsNLCPZC89xjSNwGlpsm4E6XfnE7noY/YwI4NTOhvGVaUUkkTKre5E7+7BZq50iKgkCJMSRIJjbkB8MbY4riTmyNyAXaLLrScKOa6j0Fz57QOc4o0Egpe4pr6bnlE/PkMT8fDVHt4/ABqAEEkGYkyINsRvqAPgUAWDF1FuexnecZSdS16OiEU47J3p8xt4flB/DA7O5UVKD0dRVXCg26X2kbfji9QylYwQjFSQ0gap5yCGMCLbYs1su4W/hsdwNhub8r4Tm1sSxwegRksmlOdJjb/SI6+f0wAy/AhRFOqNRZ2qlpiF0IhWLAyTUeZPJdrzsky7QLKx6yAfLa2HZjJzTQFGMFyYIkSFHXyxUcv3FPFGtIw/AaIykVHF6eoieUrpNx5NHvxoaPblKahNJMEiWkSxvEabb7dALCYFjNZEFT4GUwYOkTPLmbcjbny3wGNNwIYMpOxI20g+I2iSIxan7MvpaCR7eK9kFOR1PqP6l8vniVu27ACFpi37t3w5SPhvjG8SWi7atIJJ6noPqfxxVFKkd0UwN4+nkB+GK5i+ia7Ndua2kwaIMG4UbzYgGs0WtF738sZ3g3aV6LtUZydUg6rg+IXM2nlPmeuJP/DxoBCKqsNMjcydz0sfkMCU4aArk+IbAHqD5CD8saQlcWZZIcWg7nu06VwwYh3YALAGoBTq5COZwAzNI1F1KD94X9BgpkkpyaZpiEiGi5mdyL3vba+KOfc00IQQJkwxO28SDHnBG2JWhPYE0HncdP98cyysWgNt5mFtuegAwey+Qp1Ka1DUKyT4RA2MXlGi82jHM9kToUd4XFkWX1BQSSRZFgTB54rYtFjhXEaaju6dQFjb7SnZ/QsSR8B6DBnL5fL1aWrW6VAQKqpSUaJazT3olZAYNAkA8xpxnqPAJpGr3LmmN6oa4H9WnaPjHXDqWRZ6lquiogsyr4iPMhh+zfDTJaPTcq7DLrQZkqNlYSdLKQvRw95Kd0QRb2t4IAXtIo7lmWNVyxjYKhIA5BiQLm8FtpsEqcRzNKmxOagWBYUEZt4uR4juRPQnFWtxGtXU0TVV3qKr09KpRJUSzaopFnlQYHeJcX1TGKjqSYn0UKvEwxYtSSWmCpYentMwjyi/XGs7G9ojWPdVCJA8J9Bt52v7jjBWPOR+9sXcuvdJTrU2AdahTSPaOzI8dJlT/AIcdvlRjkhxf/GYYm4ytHpfEOz65jT9po0zsszMeY6Yv0OFqtMIW1QoUmCJgRtJjEeWzFUw601NJgCpLlWOqIlCnhuRz57YZUz1YTOXuJstVD8NQXHnKvZ2cZdl3hvCMpl0mnlxqcRrJLOZv7ROqByHlGN5TzakAllBIBIJFpE48iYBM7SrxoFYFKikgFXWfbIMXAEHoPPGgzldHfUvE6VIELCa1Onwj+73+/FJ/CJcPkMtWYtfSaYAHPWXvI30gARyJmcPcKAbfKfh8cZ3gudRu8an4dTsT4SOZgDUALCPZtM4JUK5BvzvuTv6pb0mMaujNHlv8Sav/AJ143K056+wAAfKBPvxlVBGCnaGsa+ar1dldzpG3hFlnp4QMVcnlGquqIPETAPIdSfIC/ux1PUdmHb0a3sdkwKXeEatT2BJghbCQN4bVjQ5mqCPYUQCZBMgAcr4p5RO6RaYVoUACAW2522O+LuWrX/o6u6wq+bajBAx57alb+Tr3FpL0YvtMq96Y1XCkd4NLAFRdlBMfHFGkii25Mcjv78X+0/EO8zTMIZDpUOR4m0qBqiIFx8IxQR4YyRI90n98sd8kuKSORN22zddnuKUqFBVdwpJexU3JMAA7EkLyxLxXiCZqiyU2VkcrJA8JCsGgEmOX154l4dwgvRRYy4Cgaiyl3J0iQQWhfFPKcEKOTpUaR1pT7w3UohXSNQGwJEmf3BOPMnybZ6EHFJAzKcRq018NMvqJY6dNj/iO1h1+c4tDjtUR9hVMi4Gi1wL/AFtNhi7kOD1RRRtJJI1aRfc2uJXbkSCMSVcu9MgOCCRI2Ji45G2M1ySLbg2Bc3xZlqanonQ8WLQ4MX5aTA5R774kpcaol9ISrM72A91uuCTU1b2gG6SBb8sNHD6POmp8oB+uFRXMZw3i4NSCK4p6CulqZCyGHinc2AG23vxaz2UoOxaNTEaSTqIiACCDYgkT7z1xJNrD5Y4G/cYvlqiHV2U8vw8KCNYIBlZuYgWMnrPui84bSr02hQUJvEgjly+GLpXzwhfr7r4hRQ3JsgSieqf6vzw7+UB3CH01fiDiwtL9n9MOgDlgoVg6rwhG3VD7z/24pVOzVI/cT4n/ALRg7OEWHXBQcmY7jnBBRos4JGwAkxJNvXGazDIyFDAJEgrIi8X1RJgC9x8xj0riOS75CmogN/b+o+uMtX7C1C4JzOpREroIY9YbWYm525nFLQnvsoZzs9mdAKojkjdXAm390fjgZkez2Ypisz0mDGk1NPErKWqeFiw1HZSYHn5Y9To0GAAAAAAAF4EeuIc5lqrKVWBIN+c8uRgee/pvg5MmkePU8pm6ChTQBH96KYve8yR78KlVJPiFKlFoBiZ3MFiPpj2daBgAj3nc+t8V63Dab+1TU+q4fNhxRgcnn6YpksZHd6GSea7W3391zflgGyVvD3TOpCgNoaD7/EJx6PmOyOWcz3ek/wBpI+UxgfW7B5ZjOqrP/Vh8hcTDvXzi71avzP4nFP8A+oa3/rE+qA/Vcehp2HpjatWHlr/DFer/AA7okkmq8m5kb/C2HzBwPOaraiDuSST5zfBnhAMRG8TJj8ROGcb4X/LZpqQuFAKnmQUB+s/DGq7KcFWrRFSWB1MDB6dd4N8d+WS+jy/Iwx6y0zYcNb7FG6KPSwG1+q4qZ7OIrspdNQsQXCkWHInFc8CvK1nU2sfELDpMD3RPPDMx2cVyxLtLHUYLC58yxt5bY895DsSXyYrtDXAzFV9IYEAETMg01BvttjMazyNsaXtTw0Zeq1MEsDRFQT1LOsbf2D44bm+xGaDkUkSpTsUcuoJBEiQbyJj3YcGldj8jcYtfB7K/FXImx6yFj5ziB+IVD4V0LO+lVnTB5xa8X8j0xRGeUEnvFM8xfkdr2xlO2vFi6hUspnUTA1iw2aJHr1xtBW6OOTpGFzVSPCOVjeb+vPGh7CUpNRovCiY2ubeQMT7sZ40EH3pboYEfAn5Y0PZuocvqqVKLxHgYsQLwCQkwyx96DEETjfM7i/uRjVNGvqVlRSzGFG5/LrjHcX44arHTISbBotHONpwziPGTW8FVoKtIAEqdwQQPI28oxSSkarinRogs3M8vM8gB1+pjEYoLHt9lTm569Fd6zHcmPhP4+7FjJZM1XVI9owPK9yfKL+7F3tPw8UKNKmACWZmeobSVAAEnZRqMAeu+K/C86/hKg6lv3gMAW5k7+6cbQmpKzOUWnR6ouaZUCArA5m3r5Ez5YZnqr1lC6wBvIE9evrinw4ViqmoVkqDZYIsJBEkWPSPTF+Y/2GPMlKXR2pLss/zDwAsCNo5egxDXLswLEWAAHp+zjlOr1m2Hgr+hwOTfYKKQwD9jD18hPrh0Xtt+/LCIk9fKcIYiCfTHCD1n0w8OfQY4HjYYAOKPLEhP7t+O+Inc8wY9PywynWnkR6jCsZMymNo9/wCuOMOpjywnc+Qxy5M4YjqAfs4cFHK56XP0xHq/2An8bY4CZtOAB5SP3+eOFvP5/rhhXrI92HCOWADoaL4QrNyt88MJ6xiMtG2ACx355zP788MeueuI1DdDHL9zhEeU++fzwAIVcdNYcxhhQjlhrEcyvoTgCh4b9/s4a4PXDl89vTDWp32/fwwAA+JdmKdZtbatXIzMe42xa4Xw05dNCuSJ1XEXPmMEAPIY6Cf3+uK5Oq9E0rsYS3MjDGJ8sS+LHCxH+35YkozvHuBnMEHWo0yACoIgkWJBBMRznn1wT4cHp0kRjrKqF1EmTA3xbep+5P5Rjiq3n8cOwbbVMoPJ5DAzinBu/jVFpjynCwsCbQmrB6dk1Uzq+R/PEvE8i4VdLyaY0ieg2EHlywsLD5uxcUZSqSzAPTUCQCwEFRN4jeN4xt+EUqdFBoOqd3O7R9AOQwsLFym2iYxVje0DK9E2lxBXmRcTbmI3B8sZ5GeI0BgeYBj3zhYWKhNqNEzimzWcG444UJVmRbVIG2wINzaL88aFczPPzwsLGUuzSI7vf3EY6GA6YWFiSjocbYck+fv2wsLAB0pP54jakZtUf5R7ox3CwqCzvdEfeJ9ccdW6r9cdwsFBYw026L8gccen1PwOFhYVDKzuw2DEdf2MUDxBwTY/PCwsSykT0M/VN9IPu/2+OCWXrEiSIPk2O4WKQmSs/lhha+0+/CwsUScLnkvxP64rN3hMago8o/LCwsJoYxsn/U0+8fLHRl1/pB+eFhYKQWSAwI0j4AYeT6j4YWFhiGFgOZ+mGGqeUn54WFhDENgZ9wm3rbDQ3n+P0wsLAI6anx/fXDY8vp+eOYWGB//Z"/>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PE" altLang="es-PE"/>
          </a:p>
        </p:txBody>
      </p:sp>
    </p:spTree>
    <p:extLst>
      <p:ext uri="{BB962C8B-B14F-4D97-AF65-F5344CB8AC3E}">
        <p14:creationId xmlns:p14="http://schemas.microsoft.com/office/powerpoint/2010/main" val="72466442"/>
      </p:ext>
    </p:extLst>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2279651" y="908050"/>
            <a:ext cx="7345363" cy="5113338"/>
          </a:xfrm>
        </p:spPr>
        <p:txBody>
          <a:bodyPr>
            <a:normAutofit lnSpcReduction="10000"/>
          </a:bodyPr>
          <a:lstStyle/>
          <a:p>
            <a:pPr marL="0" indent="0" algn="just">
              <a:lnSpc>
                <a:spcPct val="80000"/>
              </a:lnSpc>
              <a:buNone/>
              <a:defRPr/>
            </a:pPr>
            <a:r>
              <a:rPr lang="es-ES_tradnl" altLang="es-PE" sz="2400" dirty="0">
                <a:cs typeface="Arial" charset="0"/>
              </a:rPr>
              <a:t>OPINIÓN TÉCNICA </a:t>
            </a:r>
          </a:p>
          <a:p>
            <a:pPr marL="0" indent="0" algn="just">
              <a:lnSpc>
                <a:spcPct val="80000"/>
              </a:lnSpc>
              <a:buNone/>
              <a:defRPr/>
            </a:pPr>
            <a:endParaRPr lang="es-ES_tradnl" altLang="es-PE" sz="2000" dirty="0">
              <a:cs typeface="Arial" charset="0"/>
            </a:endParaRPr>
          </a:p>
          <a:p>
            <a:pPr marL="0" indent="0" algn="just">
              <a:lnSpc>
                <a:spcPct val="80000"/>
              </a:lnSpc>
              <a:buNone/>
              <a:defRPr/>
            </a:pPr>
            <a:r>
              <a:rPr lang="es-ES_tradnl" altLang="es-PE" sz="2200" dirty="0">
                <a:cs typeface="Arial" charset="0"/>
              </a:rPr>
              <a:t>La opinión técnica de la SBN se circunscribe únicamente a la verificación del cumplimiento de los requisitos que exige el procedimiento de venta directa. </a:t>
            </a:r>
          </a:p>
          <a:p>
            <a:pPr marL="0" indent="0" algn="just">
              <a:lnSpc>
                <a:spcPct val="80000"/>
              </a:lnSpc>
              <a:buNone/>
              <a:defRPr/>
            </a:pPr>
            <a:endParaRPr lang="es-ES_tradnl" altLang="es-PE" sz="2200" dirty="0">
              <a:cs typeface="Arial" charset="0"/>
            </a:endParaRPr>
          </a:p>
          <a:p>
            <a:pPr marL="0" indent="0" algn="just">
              <a:lnSpc>
                <a:spcPct val="80000"/>
              </a:lnSpc>
              <a:buNone/>
              <a:defRPr/>
            </a:pPr>
            <a:r>
              <a:rPr lang="es-ES_tradnl" altLang="es-PE" sz="2200" dirty="0">
                <a:cs typeface="Arial" charset="0"/>
              </a:rPr>
              <a:t>Es exclusiva responsabilidad de la entidad pública la oportunidad en efectuar la venta directa y veracidad de la </a:t>
            </a:r>
            <a:r>
              <a:rPr lang="es-ES_tradnl" altLang="es-PE" sz="2200" u="sng" dirty="0">
                <a:cs typeface="Arial" charset="0"/>
              </a:rPr>
              <a:t>documentación remitida</a:t>
            </a:r>
            <a:r>
              <a:rPr lang="es-ES_tradnl" altLang="es-PE" sz="2200" dirty="0">
                <a:cs typeface="Arial" charset="0"/>
              </a:rPr>
              <a:t>, así como de la </a:t>
            </a:r>
            <a:r>
              <a:rPr lang="es-ES_tradnl" altLang="es-PE" sz="2200" u="sng" dirty="0">
                <a:cs typeface="Arial" charset="0"/>
              </a:rPr>
              <a:t>valorización del predio</a:t>
            </a:r>
            <a:r>
              <a:rPr lang="es-ES_tradnl" altLang="es-PE" sz="2200" dirty="0">
                <a:cs typeface="Arial" charset="0"/>
              </a:rPr>
              <a:t>.</a:t>
            </a:r>
          </a:p>
          <a:p>
            <a:pPr marL="0" indent="0" algn="just">
              <a:lnSpc>
                <a:spcPct val="80000"/>
              </a:lnSpc>
              <a:buNone/>
              <a:defRPr/>
            </a:pPr>
            <a:endParaRPr lang="es-ES_tradnl" altLang="es-PE" sz="2200" dirty="0">
              <a:cs typeface="Arial" charset="0"/>
            </a:endParaRPr>
          </a:p>
          <a:p>
            <a:pPr marL="0" indent="0" algn="just">
              <a:lnSpc>
                <a:spcPct val="80000"/>
              </a:lnSpc>
              <a:buNone/>
              <a:defRPr/>
            </a:pPr>
            <a:r>
              <a:rPr lang="es-ES_tradnl" altLang="es-PE" sz="2200" dirty="0">
                <a:cs typeface="Arial" charset="0"/>
              </a:rPr>
              <a:t>El vencimiento de la tasación en esta etapa del procedimiento, no impide la emisión de la opinión técnica, la cual debe ser con cargo a que la entidad realice la actualización de la respectiva tasación. </a:t>
            </a:r>
          </a:p>
          <a:p>
            <a:pPr marL="0" indent="0" algn="just">
              <a:lnSpc>
                <a:spcPct val="80000"/>
              </a:lnSpc>
              <a:buNone/>
              <a:defRPr/>
            </a:pPr>
            <a:r>
              <a:rPr lang="es-ES_tradnl" altLang="es-PE" sz="2200" dirty="0">
                <a:cs typeface="Arial" charset="0"/>
              </a:rPr>
              <a:t>  </a:t>
            </a:r>
          </a:p>
          <a:p>
            <a:pPr marL="457200" indent="-457200" algn="just">
              <a:lnSpc>
                <a:spcPct val="80000"/>
              </a:lnSpc>
              <a:buFont typeface="Arial" panose="020B0604020202020204" pitchFamily="34" charset="0"/>
              <a:buAutoNum type="alphaLcParenR"/>
              <a:defRPr/>
            </a:pPr>
            <a:endParaRPr lang="es-ES_tradnl" altLang="es-PE" sz="2200" dirty="0">
              <a:cs typeface="Arial" charset="0"/>
            </a:endParaRPr>
          </a:p>
          <a:p>
            <a:pPr marL="457200" lvl="1" indent="0">
              <a:lnSpc>
                <a:spcPct val="80000"/>
              </a:lnSpc>
              <a:buNone/>
              <a:defRPr/>
            </a:pPr>
            <a:endParaRPr lang="es-ES" altLang="es-PE" sz="2200" dirty="0">
              <a:cs typeface="Arial" charset="0"/>
            </a:endParaRPr>
          </a:p>
        </p:txBody>
      </p:sp>
      <p:sp>
        <p:nvSpPr>
          <p:cNvPr id="7171" name="Rectangle 5"/>
          <p:cNvSpPr>
            <a:spLocks noChangeArrowheads="1"/>
          </p:cNvSpPr>
          <p:nvPr/>
        </p:nvSpPr>
        <p:spPr bwMode="auto">
          <a:xfrm>
            <a:off x="1524001" y="26934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latin typeface="Calibri" panose="020F0502020204030204" pitchFamily="34" charset="0"/>
            </a:endParaRPr>
          </a:p>
        </p:txBody>
      </p:sp>
      <p:sp>
        <p:nvSpPr>
          <p:cNvPr id="7172" name="Text Box 4"/>
          <p:cNvSpPr txBox="1">
            <a:spLocks noChangeArrowheads="1"/>
          </p:cNvSpPr>
          <p:nvPr/>
        </p:nvSpPr>
        <p:spPr bwMode="auto">
          <a:xfrm>
            <a:off x="7050088" y="3071813"/>
            <a:ext cx="698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latin typeface="Calibri" panose="020F0502020204030204" pitchFamily="34" charset="0"/>
            </a:endParaRPr>
          </a:p>
        </p:txBody>
      </p:sp>
      <p:sp>
        <p:nvSpPr>
          <p:cNvPr id="7" name="Text Box 5"/>
          <p:cNvSpPr txBox="1">
            <a:spLocks noChangeArrowheads="1"/>
          </p:cNvSpPr>
          <p:nvPr/>
        </p:nvSpPr>
        <p:spPr bwMode="auto">
          <a:xfrm>
            <a:off x="3503614" y="276226"/>
            <a:ext cx="5184775"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REGLAS BÁSICAS</a:t>
            </a:r>
          </a:p>
        </p:txBody>
      </p:sp>
      <p:sp>
        <p:nvSpPr>
          <p:cNvPr id="2" name="Rectángulo redondeado 1"/>
          <p:cNvSpPr/>
          <p:nvPr/>
        </p:nvSpPr>
        <p:spPr>
          <a:xfrm>
            <a:off x="2351088" y="6075363"/>
            <a:ext cx="7239000" cy="2333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dirty="0"/>
              <a:t>Artículo 6.12 de la Directiva N° 006-2014/SBN</a:t>
            </a:r>
          </a:p>
        </p:txBody>
      </p:sp>
      <p:sp>
        <p:nvSpPr>
          <p:cNvPr id="7175" name="AutoShape 8" descr="data:image/jpeg;base64,/9j/4AAQSkZJRgABAQAAAQABAAD/2wCEAAkGBxQSEhUUExQWFRUVGRgXFxcYGCEbGhccGRcdHh0dGBwcHSggGBwmHBodITEhJikrLi4uHB8zOTMsNygtLisBCgoKDg0OGxAQGywlHyQsLCwvLCwsLCwsLCwvLCwsLCwsLCwsLCwsLCwsLC0sLCwsLCwsLCwsLCwsLCwsLCwsLP/AABEIAKgBKwMBIgACEQEDEQH/xAAcAAABBQEBAQAAAAAAAAAAAAAFAAIDBAYBBwj/xABFEAACAQIEAwUFBgQEBAUFAAABAhEDIQAEEjEFQVEGEyJhcTKBkaGxI0LB0eHwBxRSYoKSovEzQ3LSFSRTc8IWJTRE4v/EABkBAAMBAQEAAAAAAAAAAAAAAAABAgMEBf/EAC0RAAICAgICAQIDCQEAAAAAAAABAhEDIRIxBEFRE2EicaEUI0KBscHh8PEF/9oADAMBAAIRAxEAPwDW5ds2n8vlgneUwQy1QAjd3RAu1NiAYYoQQbmOpi7wejTXNVaqyTpiqWkPI0lmixUDWq6YFkPMYu8OcFqzOdLUwtJrzYSzt4tgQRyHsYZlQq9wKoY1mSrUhT9pqqulQgEERBJHJYA5WGlmZepLqzREkhCznpJpUlSetmePQ4NYCdmcqUFVmbUWqaQbezTGkKdIAlW1rYAW2wbGJY0LHccIwsAzs47huIOIVNNJyN9Jj1It88AzPNS78SJh3EEc1ZixGxDeCofCRBAOCnDk+3eAIp00URsQxJEdAAIja/rijkaWoohWFl3WDZQGJQbyTpdD0sRyAwQ4CJ75utVxPUDb3X+mBkoK4WFhYRR0Y7huO4QzuFjmFgA7jmFhYAFjjqDYiR0OO4WAChm8kSDpg2PtSY9DvHkd/LEOXzFRbOCd7H2gPdZutpuYwVbbDGphhBE4AIqWcUxfe0c/f09dsWMDM3w1pU0yBBlpHjIAIAVpsRIuwNpFpkKnmXQww1ATyhgL+49PdvgEE8cOI1rgiQdx+7YpZnN6rJ7MSTMWvefurb2tzBjqAZNmc4AjkX0BjuAPDuJPTmeXrbALjXGKeWpGtmHKrcKo9up/bSG4HVrE7nSIxkON/wAREpFqGWpLWJ1h3NliWK92BICqL9N97tjF8QqVcxmTUzlUVWkAqhNgbhVtpVdtpmTzk4TfwCXyWeOcar8RcuSKGXTSoUewoE6ZH/MqQxgDkbQJOJMllwAURFYKxOplBaoQupdUzAG2kGOs74x2f4n4zr2pk6aYkJTANzEm5iepNyScen5TKKhPm0nykQfpiSmzM1slS0QFZHCB+81EhySZ1qZ9JUgCdjGOU+BVlYMjrUZYICMVZWifCGjUR1WTcbbY1dfhykAKIGkqPL54YOHRH4c53wNApAY9q89pNIu7BWCHUolWIjSzMpIJBNjJvPIEe15GqqIlNtKuFAKgaR4QNWgERpnpjxPi9apTWkhnuVctpiFLhzJNvvC3+Y876nL/AMQKFZlVkagL6r66W4MlQLgETAW55i5w4il80ennDcVuHZhKlJXpsHQizCwPoOXpixONEQInHMLDcMDz7jIcjLKsh67slQKdQbvtRZXfYxLCATsJIIGNPmFWmErCCR3hkgggimzMDvHsQREyDMm+GZyotSsYPhy4RiOhNRdNuUBKnubDO0VYCvl6KkHvqoNROYAU6j5SpgjpfrJ2JBrhtApSRW9qJfzY3Y+9iTi0MdOOYQxY7GEMdGAZyMDe0DfZECZY2jeVBYRcXJUD1IwUwE44472kCfCDJXmTMj/TTf3TgQmUqJIZ2N1oppEEgbTDKRFSAqkEbbQL4N8FSKK3mZYHqGYsPkcB87rSlVYEHUwXTaBBCG8jUSBIHI2vONFRp6VCjYAD4DAwQ/CwsLCGLCwsLAB3CwhhYQzuFhYWABYWFhYAI69QKpZjAFyTyHnhyGwwM7ScU/lqJfuzU5EAxANpJgwNhtzGLvD65qU0cqULAEqd1nkcAFjEWYCx4tuu0ec8sS4D9peIJRpE1G0qLseYHQcyxNgOZtucAAviWeRab1mcU6SsQWNieUMPvsT/AMsAG0NN1PmPaHtbXzgNKnNLLgqKjR7RJs1Ui5n+gchta1XtDxds7UAao4RJ7miaYUKuowAwZgamndiP0pcEY5o1Fsq01GlAPAskz6sYkk3nmcS2NKgV/MIKyokgd4i6jHePqYLysi35E77k40w4ZFdJt4FJ84gYzXEctozrlRZWRwTtZ1aPUx+mNtmqZ7+ixMeG6jab/T8MLoOzAcZyBGar8l1Nc8tSzA6b8r49L4WWamrMZLAG1gBa3nbr1x592vyzJmmVAdJUPE2G4JJJsLTJMXxvOCuDl6B60l2uJ0rsfXA2BepIQpCkqQ8A/hflBGLbMRFpg/p+OIcrVDBiP6r+tsWjHz/HBYAXtIpKCCYLLqA2ZdYkMOY8jbD+Cdh2rN/MZtgi1TqWlRVUBBgi5hUEWhRPOZvghmjEH1+n6YpU+2NWm3colKkE0qrGkXZwVJloqpovaIad7c2g2b5c0tGmq01QU1hQAxMCQOSkE35m+CGUzYKAsY/6hp2McyR88eR1O0vFHZWWtTIse7RVBgNI1KwmTGwYkXv1I5L+IpU6MxRKNMsaUqST1Rpt8d7YrmhcH2epNUAIEiTsOZ9MLAzs7SmktSHTUB4HUowi0ss3JgGT8tsFoxZB5ple1SV6WZ3pO6swZ4C/8IKFLi4BIJgD2j7Q2xocnx3JmugFal9mrXkaWqVNN1b2bKDsfvxa4x5nwHiIo0KtVa5SoYUUw4VmUxOlnpulv6St77Rcf/PGozVHYOxBYyNy1txadI5D3Xwpuk2XCNuj6JBwjjzv+H3ao2y1Yz/6TdRbwyffExER0xb7a9pXWglXKVk0M5pMdOo6lLE6WnTshBBBkEEEWmVK1YSVOjc4WAHYztIudpXtVpwtVfMizL/a3yII5YPBwSRNxEjpO2HYqO4z3Ec0orszmEQQT/lN+kB2v8xjQuY+nxxknzGunUrIx0sQUZYJZG8UKLzIqj1tHUNCZYo0/s8vSYKPErBUMqUU8/CBcEGBYGQJCydPgBldLZmnFtFNmgWu0A6uRb2fjztg9qwmCO4WFhYBiwsLDWaMADsdwwVBjuoYAHY7hoOO4QzuFjmO4AIszl1qKVcBgRBBuD6g2OHosDEGczq0wSbxyBE/MjpiEZxyLLHrNv8AMFHz+OAC82PC/wCJbZwZiMyUIMmmquPCpMSFBBBgXcjnA0i2PWsxxdF9vMUkvEGooPvXxH/V8Mef9veOZeohUVO8aUKRJA0ltVyxCzbaeW8QExowPZ2kvegNaA59w7v0sPPr53v9iKBWrXFhqGqOYAc/XUMR9nKatmVgACKht/0ibnfl8BibsdS0Z2sDsUqQNtqybczv0jzxI2DO2dM0s0b+EgPczz67kmMbTiZioh/6vxxke3J117ELCQx+9/h53k3ttvjUZ5ZWiSZIgk9Tb88DEZrtpSLVgQBGkSW9kEdR94+V/TGk7MjVlqUtqEEAx0LD6g/pjM/xAy7a6RQEkqwgX5zg12Lqxk6a2LBqmxBAmox3Bg+1ywvQew9QoKNemRqXVvzgyR03xYhlWJJjrucVuHv4ih5D5EDFuZ94HzwAcdpgnrjOcUpBMxr6mgYjlqIJxo3PhHmPos/UYyvaymddN7gwy/AyPWCcNAGlyIBje83/AHtFsSZJKGXPeZh9IiaMyVNXTAYlSNJENpYkRPWMWaT6lVusfMTizlOG08zVpUqs6A5YARuuogGQZEjbocZ4oSjpuy5zUj0DJZlatNXRlZWAIKtqB9CN8T4UYWOkxPlainj1GAHY6V2JHqL6fPnt1Iu8V1UlBR5uSbgiT05RPLDOCqa9VdaKNIPiCaSB08xb3T54bxPNhWKMgKqSoILKfObx8sKdUkVG0R0uMVVAty5W5mPZjl8owWp8XY5cUtGlEPeDSBdnXnJE2XczAMRgGz0Xv4xtYlG2gD2qc/Png7l0U0GaLOxZSegAX3ezyxkopdFuVrZc7Jdozlqy1k5eGothqRjcATyIBF7EDlOPTMp2oTvK1cS1M3BUGWA0qsA856kbnHgCl9fh5sEBt7TWAuPI4l/nmo12KE6dRBHIqTsYP7OLRDPd+O9pUrVKAok6qZeqQQRDBNCAwCDeodp2wK4n2gRaBpqyTUuAXWUX2QsatQ8KrcqBIJN8eX5LO1TTlXbSXKgMeUAmTvEt8jbF7g1OpWV0/wCWDqAmBJnxbbxbfFrq2S+z1fsDXOutpEraOpOldWxMXUWA67Th2Y7RuM2FBI1uqaLkfdUwDBBm8x+OPEc/xJqdSFVBpEA7GJMX1A7RtbB2rnquTdKmol6cMNZ1AM0D7wYxBOJk9jS0e5cc46tDSBBJkkElSAOcEc/wOL2T4glSj3okLBN9wFmZiemPEanbGrmlNRhTGgFDoUrMQQC2r+4/d64JZLtqoo9xLp4GUjwkbHVp0sGPPlhWOj1+jnFdC6kEXv6frgFxjtTQoVjTqVGT2YJpuVYneHCsthGMPS7YNTylXuahJRk0gqQVJMnwsJNzEG3h32xmu0HGnzVE1K7A1dJVVhRI1FYAHhaxmxP4YdgerP2vyvhAzVLxSbHUQAPveDwe8dcXclx6lUB7vMUap5BaiE+U+IEfDHhHBaIMGowXxMBMCYA2HhxWy1LXUcEHTDkSGggVIETba/v3jAI+istxBmJVWpuVswUixkyLOzCI/p92LdDPS2kqVb5bTaYJ9w54+ceLKKdc01IBGkgFVMeEcyR05TjW8N7Sjhzfad7U7zYd5YBbWUkqJmeRthWM9uwsZvgnaE1aFKqadQCpLAkSNPii825b4INxNSuoNaJ3BEdZDaYi8zhgY3+I3aKpRZFo6Fd/sw5MsA33lQAlr87gWsTEYHgub8LMhc+Mqz1DqL1NBbUwJMekyeZMCL+dy1Q5o1CtJFJGnunV9Y1KTqaS6t93TCjflJIbh5By1XQRpNZztEHuRF/L0wmwIu0eezFSuNdQlSQoGwA6aRA2GIMtkppDqyKfU+Hl54bxdnBYEAhQxB52Bjf8MQ5fPnRpp2YIGJG5k7TyEH7tjznlJQT7P0e6zFMfe+1tPs6qYjVznwm1oxZ7PV0OfqoFOsCrqYm5h1sALAc7ydttsC+y7k5ilIIE1gelqMj5nBTg8LxCo0XY1BN5+6SOQjY8z9CCZU/iJSmpSMgalI2ufZsABJP7nB/MPNCg1/8AlG9j904EdtmTXT712VdLiFBJeUAibAQb3nYWOCtJQ2TokTGhNIJBIHd2kwJNt4HoMJ9AgZ2yoM609Kao3BsoGndjYAT1IxZ7H2osAyNpqN7NgJCmPZAPqLX3xU7f0f8Ay1NhYh/qIwz+GlSadYdHB+K//wA4PQGyy+W8Wub3Xy8sTDUOU+l/38MKg/iI5yD8RH4Yl/Mj9/DABUqVLRG369fI4C9rz9lTPRwP8y/pjSEWOAfainNCp5FeXRo+jYALnB6uqgh3su39sT9MF+GVgtdD0dfgSs/U4Adl3mjHQsPnP44KEdPKPXFC9HqGnCjHKVTUoYcwD8Rh2LEfOXCs3TBerKn7NPYphJ0oAW0dSV1eerGfzxSp7FVLkk6g6mTE7Iw5DBTP1ySajaQ1dYMAhQRpUQBO4APxwEzvDmKqUKtEzDAGSTyYibQPdgn6Y17GnIsEbSUYkiyussADYKSrEzFgJxqM3FOglPkqqvvAufiJxl8pl5r0aU/0lxHSWb5DGyOTp1D9qxCmfCpgn1PIfrtzeLHPJLjFbIzZYYo8pPRjuG1lDy5A0kMvPxKZBgXG3ON8W/5Wi5s4Hqwv85J22xpM32Yy1S1BzSdhpAY6k3BmfaU23ki52wOq9hMwkCaTQwmHOwI6rG3nh5sE8LqaJweRjzK4MpVX7tNIGoKCwPnBLGf8vxwa7OQtFqgsssNPLwjcTfn1iL4CZllWVII0QljJ8IUWsLHu9r7Y0NBe7yZMaRpESZkM5IvJ3FvdgXSLfZmcs4q5lValBNRVkM42PME6TAG0bRg/2yrKQNTaQaqgwuqQqmRBIj1wG7P5nL/zKOXZQCxINIEklQPaQliZv7PwjGn4lw3LZqPtXGktDLpIlo9pSJtG0g74ePDPK3xMsvkY8KXP+hV4PlAMmmqDrYsSBuNTEefsjArs5lBUzPimGDv1WS+25BME+7GhzVHuMsiDxd3TiV2YhIkdJN8BOx9IUjmHP/LQH0szdOij44xaabTN01JWujPVsySarDm+kHyLEgf6R8MHK9H/AO3pUmCxCi8WLTzP9p+OMyhiiLfe6/0r+vzxtOMs1PJZZUYqfCbGDGhpvI5sMNgQ9n+Ha6asx3VzM/36eXp8sCOB0GqliWmNF5n2j192Ndw5iuWLyJGX1TykoX+eBnY5S+suBd6YlUCzGon7qk4QAnPqy5p6VMnTrAXkYMbwBe/LE/HXZKyJULMY1CSTuzDmSfu9cO16uIMAEgVyA3h1aQ9pg7xG+Hdq2T+ZuW1CmuwB31RuReTOAAnwjjeZSqEFd1o2GjVYCNvLEuY45WJzFE13NHS/h1mBzWJJ0wQDawxnM4tdKjOEqRqOmUMRIg7QRE3vyxGlZiK4LE+FxEmJi8DlfAM0XY1xNQzKh6IAJNoe0cuY26YZwoEZMwPvkm4me6Fj0PliPsVGl/8Aroz6hlOJ+HAJlDyXvnJ85VR+BwmIG8azaKShDaiCeggCTfnb/fFnKZBEorVesi95STSgktHVultuU8xgbxoFqk2jxqPORAjrvGJKXD3Maw8LRiGmE+zAiDZPFFvS2EUi7wbMJ/M0QmowaniaL6qZnwgeEQotJxb4fnqn/ibUiQKeqoYAABPdTLR7ZtuZ2GBfZrLaM3T9XtP9i8vfjdjJ5ZHNVVU13Pte00keILJ8HhB2ib9cMTBXavgb5o0wgnSTquogMpgkuwEAgbSd4GJkyrUcrTpPGqkiqYmLLFpAPyw/jnHv5NdbKSKkKPdqMG9t/lhuSzf8zlhVNtfLeIfT9Fwn0Oy4lGjWEVlRkAkB/ZJkRPLnzEYsV8ykhaceGfCo0wDAFhYC1iLYz3aSmVyLFGYMoXxAkHl08sAP4bVT39UHmgPqQw/7sP0L2byjTbWH5AX9CRHzGLzMbkiLz8RiHLGx9Ppi+43/AMJ+eJQFYVgf35YocYGqhVG/gY/BZ+owWNMTsNunTFOvR3AFiCPrhgAux7HQw6EH4j9MHdZHI/DocZrsdVhnHUA/Bv1xqG/H64Yj0LgNXVl6R/tC/wCXw/hi/gJ2Qqzl4/pZh8Yb/wCWDU40Qj5k4+0ikgtpUj42B+ABxmGzTqbE72vfG4zPDhUM+Ha0krb1k877YF5nstV3hnB/9Oose9HX12JtGC040wp2Qdmaz1ajM8eBfa0iZaw8USbTzxazuYOvSqO7ROlFLEgQJgX5j44k7PZMoGUI4ao6qBUUI1hA90ufF+U49QoLleF5ZqhIcmNbLBaq/wB1F8t4GwEk8zjP9pngd4+3ozzY4zjUjybh2dq1HsrKqMAUWdcgzDCJ8tPnivUpZlKv/wCzTphjuKiqEUk77RAxquMdr6mYYMUprEhSg8aDmveG5PuA8sCa3HMxVWtTqFCkCCqwSrA3mY6Dbc43yRzyqeTd/e6DE8cY8YKv7gnM09c6XBLSw3gg8iGXzJ94641fEcoz0lpAjSCoLEgKgAAlmMAe8wSIEnGWyeWD5miDMM9ORo2E+sWHXYA4K5riZreJTppAnuaYOy7a26sYn4AWUDDq5UgcqQPzfCmyzj7VQHEF6LAi8SpKgG1jDC9j6MqZV1qCplyxJiwGrVe+v+3qT0kxglk8uc131K500e8BiYIbn5ECPQnFrIdkcz/NUTb+X72nbWJKBxGoCJOM5/hl+F7RcGpRamrTOZ/MM2UYsGRyoUqRdS1QAgTE2vP44rcLJTh+aZ2LSHQSZsVRYFzF2OPUOP8AY3K1IBeshZhdSjaQLSdaEAXud/gcY/8AiH2dTIZDQKjVO9qAeIAEw6v90AHboNsKU+cm337CEVCKiukedvZKQg+LUd9pIH4fLGp7ZZhkWgqQISoWlQ1lVF5qQB7U4zyoDVoU4O1O87SZ2i/64Odqs+RmaVPRTcOqe2gb26jCAdxsLYkoL59tGUrbGKQW4ABhdNxYAXxU7EnUknSgNXT4RNlRBMSb/lifj2aFPLVSVVwWUaWkBpZRfSQfO3TDey7CpRVlRKIJqPALafDM+0SZOn02gYXoYG4LmS2bjuwAzudQLcgxFixHqABfEPHqi/zbgsZmmI0yPYHPV59MP7KVZqjwuDDNLOGiBBA8IjfEHEqifzVQwSwYTDDkEWI0k9eeGIlXjObVjJcCTGumAALxfSPripWrM/fuxksGE8vZiw5Ys0u0+YDada721KAY84jFU1WcVmcjU+qeQBNrAmw9+AA52HU6HHWony04v5ShUTKKKurUa0jVvpOkLb7o3taMDuxJ7uk+qCTUJEEGYRL2N9tsXavGzWyyvUKh2b2Ziwgc9xM3wMAPxeroJan4WPhZhY78iLiYj0xDWqtpSNf/AA1ZgXlCdIJ0rp8I8r+uIOK5uZ0kEG5ECQfMxPwO2JMuBo1bnSAR0EAH3bYuGNzdIUp8FZPwDiDNmqKEQNRsFA+4TuB5b4Jdyw4wjX0szaen/AYGOVib+ZxN2by9HTqq92pNRDqdGWqiJcGjUNiGIAYAEFSb7DD+0fETTcfy5VdQDFgiaydRA1GDJ0quFKFOhptqwh24yLVqVJEEnXPoApFyTA3GJODZRqGUWk4hlLAjp4yw3A64pUOPNADhakc2Fz1nSRv8MFafF6VadalS1zpb6TIHpbC4Ohc0czVFa1DuySA4ueYGmf3Y4iyXAaOXhqYufCWLFjFjG+ncdBiTM0SlFjlnLOqkorDxTyFiJPwxkuzfaCvXzarVaxD+GALhSekzI54ni0O7NxUzYQfL4/pguXt7vpgVTQdBiy48h+5xKKL2q49G+owxd/ePqPzxU7lbWj/bCYlZiT5H6/LDAzXAk05pl/8AcX4Gfwxq2pkc+hxk6DaM8P8ArH+sR/8ALGyLWHmMMRouxTeGqvQq3xkfgMaSMZPsnW+1Yf1JPwI/M41c40j0Qzwmmi/0sOVmVvhqwVenf2treJIPxWwwUy3D0Xw1ahMTO1+gsuw39/PE/wD4VlQPaIP9hg+sBdQxnRp0V+C0gaurUPApIvqubbGCDBOK/bPgrZ2mFpuqNTcPOwPhZb3t7W98G8vkRRRmUlyRPimRAO0mTufXHKhiBLGIgRpA9Y8R+XrjxvK8yUctQ/hf6mctni4yz0WNOpGoE3GxvyMY7VeQFA8OqWIF4AJAJ+MeuD3big2pKkliSwNvCsmRG/njMZoM6aVBkspMW2n8Yx7vj+R9TApy79mUYty0Fez1Aqz1ikiirOSZ9p1KIBPViJ8hivQ9BeAAPpg3wDhRXhdQme8r1ASOYSm8KB6kOffgTlaf2ik2QMssYAiRgxZE3Jr8v0KlF3TNz2eyK5dL2qOAzNPtEAwg2lAGIPWSTgJ2KzmZbivdOzd0jVWCFQARTJ0DURPQzMY11ZNFIzEDmYiB+EYD9jeNaqxaooGhbd2xeS4gbhYsD548zx5yfPJ22bxh8G0r0qzVUbTKn/iqdO0EQpViSArQFIHMmSxxjP4ucQUU8qtVCxlzDC5jw6iDG4E/4sEqnHcsCC1Yzq0q7UXYyJIhtbnYCD1E84wP7Z0KObqLq8fdJpRjqU6jcmxUETG4xPic1NuS7W397/yXki1owuTVWzyLpYMrLeRp8KjlEiNt8Hcz2gIzX8sKYMaQX1GRrAPsxeNQ54np8NpJV71QddzJtJbrafniy2WQ6aopJ3jSS4UAgKREtubCPh0x6NmdFfO8XGVpioyawzFAvrJn/ThwzgqUTXWnoXumqFAB4VAvta9yfXE2a4ctRAtamWVfEIOx2kQf7iPecQVaKJRZTIohNJMn2Gtcja2EAM4RxGlWf7KmEIBJPdqvhPKQbkmPh6yCzb/b1GBHtsRfY95EfLGk4Tl6Ckmh0AIBLAD7pk36/rvjKLl3eq9omqSDyuzHlivYi6vaisNxTI9D/wB0fLAWtmC5cifGxJWbXMwOgnF3KKlW8kDzUAHa06ja/TBzsn2dp1kdqtN2ljoUagCo5jRB9q2/LBaQ0rG9l6INBhUsC7G29lER588UmqqVWLoSdLadOoBomPum18bnIdmFpjTTpuFJZhJMAkRuwmIO0+/A/OdjKuhKdESqliCzqDDGY3v8MK7CqMNmaXiAWSTyiT7upwdo8AzwalT7llB2DjSPZ+9PsmxM2ODeS7AV+8Ry9JQjKY1lyb3sKYG3mcbk8aovVeijTXp+J6eh4VSAVOvSFJh1tPPFIk854hwN8so70U5qEGEYuBB5lhvfAhQitFhLCwHT9jGw7eVSzKDFlBEAj77DqemMBn6kH4/Qfni/RNfiCqZihMd6Z8kP12+eHZPPUmZwpqvpIW2lRJmxJmNjeCMZig3iHPewN9ji1Rqqhcg253H9QI2N9o5YLBo1lLjLoP8A8SqY3h9e3QCnt+5xVPEaD5lcz3GZpOs6oVdLypWWB0kG5uOgnacXslx+kApJYTH3ZHnsTg5kO1VESFYtaYgjYgyTBsFk+4YbVomLfwd4dnkqqroW0sCVLLE+Y5cjzwTm2O53K9+uWrrUVROpS7KoqU3U2EncGD7ztiZcs58IUMSCRpZWkahcQb4xcaNIytEaHb3Y62AfG+PHLVVpGidRUGCIJudpIHLBqkwZQw+8ARPmAcLL+7SbrZWN821T1/ujJ8c8ObVv/bf4f7Y1z072JHocZHtbTioh6qR8D+uNZl6ysFZnVAQGLHYAgEn4YYBXs45XMU5O+pfip/HG5nGFy5pKaVSjWWqoqJJWDYneVYiP0xucaRIZ501Op4VWr3aqsAaFbb+rUbk+mJlEhnhJICTF/Ck8h4TJPy8sRh3DRcFyASLmBeOiiLavPFE8CzGrUMzSUDl3JaSTNvtBHTfnyxDTXSOnkn2wjR1dyqSJC9CSpN/F1M8sV9BjxPHmqBSf8SjHnPaqg1HNOhJLQjOyz4iyTqibSLxJi45YB16021H444Z/+O5Ply730cksicmbXtlUpLl9JbxGNN7zuZEyQATsDjKdmMvqqOQxGlbgyASTt1nn+WBjKQJKh0kawbDZgLi4sWj543PZ2j3qCtTRqcoEANiY5hh7QMC8DnjeGJ+NH6fd+zo8eCk+V7QQy+cyyJC1KbMVAP2oGohYved+n54yGU4bUNZyHCqZIjxKVJPInlHPEXHMq1GoUKyQAbmBfnzxWyOeemsKCJJJgnf8YwLx5YrljfYY+Dn+8/melUA3d92wJVRDWsQLSOdwJI5SRiLu6VJWNJQpNjdjeTG5i0k28/cL7OJmK9WlVLt3a1AKlMsxDqoUkBdjZhvG5xueL5kNSaKZbw2WOZJiLyvK4M79cSsEoJptbNcWWKelqwFwXhAqMBoVoNItOqRrDEsNLCPZC89xjSNwGlpsm4E6XfnE7noY/YwI4NTOhvGVaUUkkTKre5E7+7BZq50iKgkCJMSRIJjbkB8MbY4riTmyNyAXaLLrScKOa6j0Fz57QOc4o0Egpe4pr6bnlE/PkMT8fDVHt4/ABqAEEkGYkyINsRvqAPgUAWDF1FuexnecZSdS16OiEU47J3p8xt4flB/DA7O5UVKD0dRVXCg26X2kbfji9QylYwQjFSQ0gap5yCGMCLbYs1su4W/hsdwNhub8r4Tm1sSxwegRksmlOdJjb/SI6+f0wAy/AhRFOqNRZ2qlpiF0IhWLAyTUeZPJdrzsky7QLKx6yAfLa2HZjJzTQFGMFyYIkSFHXyxUcv3FPFGtIw/AaIykVHF6eoieUrpNx5NHvxoaPblKahNJMEiWkSxvEabb7dALCYFjNZEFT4GUwYOkTPLmbcjbny3wGNNwIYMpOxI20g+I2iSIxan7MvpaCR7eK9kFOR1PqP6l8vniVu27ACFpi37t3w5SPhvjG8SWi7atIJJ6noPqfxxVFKkd0UwN4+nkB+GK5i+ia7Ndua2kwaIMG4UbzYgGs0WtF738sZ3g3aV6LtUZydUg6rg+IXM2nlPmeuJP/DxoBCKqsNMjcydz0sfkMCU4aArk+IbAHqD5CD8saQlcWZZIcWg7nu06VwwYh3YALAGoBTq5COZwAzNI1F1KD94X9BgpkkpyaZpiEiGi5mdyL3vba+KOfc00IQQJkwxO28SDHnBG2JWhPYE0HncdP98cyysWgNt5mFtuegAwey+Qp1Ka1DUKyT4RA2MXlGi82jHM9kToUd4XFkWX1BQSSRZFgTB54rYtFjhXEaaju6dQFjb7SnZ/QsSR8B6DBnL5fL1aWrW6VAQKqpSUaJazT3olZAYNAkA8xpxnqPAJpGr3LmmN6oa4H9WnaPjHXDqWRZ6lquiogsyr4iPMhh+zfDTJaPTcq7DLrQZkqNlYSdLKQvRw95Kd0QRb2t4IAXtIo7lmWNVyxjYKhIA5BiQLm8FtpsEqcRzNKmxOagWBYUEZt4uR4juRPQnFWtxGtXU0TVV3qKr09KpRJUSzaopFnlQYHeJcX1TGKjqSYn0UKvEwxYtSSWmCpYentMwjyi/XGs7G9ojWPdVCJA8J9Bt52v7jjBWPOR+9sXcuvdJTrU2AdahTSPaOzI8dJlT/AIcdvlRjkhxf/GYYm4ytHpfEOz65jT9po0zsszMeY6Yv0OFqtMIW1QoUmCJgRtJjEeWzFUw601NJgCpLlWOqIlCnhuRz57YZUz1YTOXuJstVD8NQXHnKvZ2cZdl3hvCMpl0mnlxqcRrJLOZv7ROqByHlGN5TzakAllBIBIJFpE48iYBM7SrxoFYFKikgFXWfbIMXAEHoPPGgzldHfUvE6VIELCa1Onwj+73+/FJ/CJcPkMtWYtfSaYAHPWXvI30gARyJmcPcKAbfKfh8cZ3gudRu8an4dTsT4SOZgDUALCPZtM4JUK5BvzvuTv6pb0mMaujNHlv8Sav/AJ143K056+wAAfKBPvxlVBGCnaGsa+ar1dldzpG3hFlnp4QMVcnlGquqIPETAPIdSfIC/ux1PUdmHb0a3sdkwKXeEatT2BJghbCQN4bVjQ5mqCPYUQCZBMgAcr4p5RO6RaYVoUACAW2522O+LuWrX/o6u6wq+bajBAx57alb+Tr3FpL0YvtMq96Y1XCkd4NLAFRdlBMfHFGkii25Mcjv78X+0/EO8zTMIZDpUOR4m0qBqiIFx8IxQR4YyRI90n98sd8kuKSORN22zddnuKUqFBVdwpJexU3JMAA7EkLyxLxXiCZqiyU2VkcrJA8JCsGgEmOX154l4dwgvRRYy4Cgaiyl3J0iQQWhfFPKcEKOTpUaR1pT7w3UohXSNQGwJEmf3BOPMnybZ6EHFJAzKcRq018NMvqJY6dNj/iO1h1+c4tDjtUR9hVMi4Gi1wL/AFtNhi7kOD1RRRtJJI1aRfc2uJXbkSCMSVcu9MgOCCRI2Ji45G2M1ySLbg2Bc3xZlqanonQ8WLQ4MX5aTA5R774kpcaol9ISrM72A91uuCTU1b2gG6SBb8sNHD6POmp8oB+uFRXMZw3i4NSCK4p6CulqZCyGHinc2AG23vxaz2UoOxaNTEaSTqIiACCDYgkT7z1xJNrD5Y4G/cYvlqiHV2U8vw8KCNYIBlZuYgWMnrPui84bSr02hQUJvEgjly+GLpXzwhfr7r4hRQ3JsgSieqf6vzw7+UB3CH01fiDiwtL9n9MOgDlgoVg6rwhG3VD7z/24pVOzVI/cT4n/ALRg7OEWHXBQcmY7jnBBRos4JGwAkxJNvXGazDIyFDAJEgrIi8X1RJgC9x8xj0riOS75CmogN/b+o+uMtX7C1C4JzOpREroIY9YbWYm525nFLQnvsoZzs9mdAKojkjdXAm390fjgZkez2Ypisz0mDGk1NPErKWqeFiw1HZSYHn5Y9To0GAAAAAAAF4EeuIc5lqrKVWBIN+c8uRgee/pvg5MmkePU8pm6ChTQBH96KYve8yR78KlVJPiFKlFoBiZ3MFiPpj2daBgAj3nc+t8V63Dab+1TU+q4fNhxRgcnn6YpksZHd6GSea7W3391zflgGyVvD3TOpCgNoaD7/EJx6PmOyOWcz3ek/wBpI+UxgfW7B5ZjOqrP/Vh8hcTDvXzi71avzP4nFP8A+oa3/rE+qA/Vcehp2HpjatWHlr/DFer/AA7okkmq8m5kb/C2HzBwPOaraiDuSST5zfBnhAMRG8TJj8ROGcb4X/LZpqQuFAKnmQUB+s/DGq7KcFWrRFSWB1MDB6dd4N8d+WS+jy/Iwx6y0zYcNb7FG6KPSwG1+q4qZ7OIrspdNQsQXCkWHInFc8CvK1nU2sfELDpMD3RPPDMx2cVyxLtLHUYLC58yxt5bY895DsSXyYrtDXAzFV9IYEAETMg01BvttjMazyNsaXtTw0Zeq1MEsDRFQT1LOsbf2D44bm+xGaDkUkSpTsUcuoJBEiQbyJj3YcGldj8jcYtfB7K/FXImx6yFj5ziB+IVD4V0LO+lVnTB5xa8X8j0xRGeUEnvFM8xfkdr2xlO2vFi6hUspnUTA1iw2aJHr1xtBW6OOTpGFzVSPCOVjeb+vPGh7CUpNRovCiY2ubeQMT7sZ40EH3pboYEfAn5Y0PZuocvqqVKLxHgYsQLwCQkwyx96DEETjfM7i/uRjVNGvqVlRSzGFG5/LrjHcX44arHTISbBotHONpwziPGTW8FVoKtIAEqdwQQPI28oxSSkarinRogs3M8vM8gB1+pjEYoLHt9lTm569Fd6zHcmPhP4+7FjJZM1XVI9owPK9yfKL+7F3tPw8UKNKmACWZmeobSVAAEnZRqMAeu+K/C86/hKg6lv3gMAW5k7+6cbQmpKzOUWnR6ouaZUCArA5m3r5Ez5YZnqr1lC6wBvIE9evrinw4ViqmoVkqDZYIsJBEkWPSPTF+Y/2GPMlKXR2pLss/zDwAsCNo5egxDXLswLEWAAHp+zjlOr1m2Hgr+hwOTfYKKQwD9jD18hPrh0Xtt+/LCIk9fKcIYiCfTHCD1n0w8OfQY4HjYYAOKPLEhP7t+O+Inc8wY9PywynWnkR6jCsZMymNo9/wCuOMOpjywnc+Qxy5M4YjqAfs4cFHK56XP0xHq/2An8bY4CZtOAB5SP3+eOFvP5/rhhXrI92HCOWADoaL4QrNyt88MJ6xiMtG2ACx355zP788MeueuI1DdDHL9zhEeU++fzwAIVcdNYcxhhQjlhrEcyvoTgCh4b9/s4a4PXDl89vTDWp32/fwwAA+JdmKdZtbatXIzMe42xa4Xw05dNCuSJ1XEXPmMEAPIY6Cf3+uK5Oq9E0rsYS3MjDGJ8sS+LHCxH+35YkozvHuBnMEHWo0yACoIgkWJBBMRznn1wT4cHp0kRjrKqF1EmTA3xbep+5P5Rjiq3n8cOwbbVMoPJ5DAzinBu/jVFpjynCwsCbQmrB6dk1Uzq+R/PEvE8i4VdLyaY0ieg2EHlywsLD5uxcUZSqSzAPTUCQCwEFRN4jeN4xt+EUqdFBoOqd3O7R9AOQwsLFym2iYxVje0DK9E2lxBXmRcTbmI3B8sZ5GeI0BgeYBj3zhYWKhNqNEzimzWcG444UJVmRbVIG2wINzaL88aFczPPzwsLGUuzSI7vf3EY6GA6YWFiSjocbYck+fv2wsLAB0pP54jakZtUf5R7ox3CwqCzvdEfeJ9ccdW6r9cdwsFBYw026L8gccen1PwOFhYVDKzuw2DEdf2MUDxBwTY/PCwsSykT0M/VN9IPu/2+OCWXrEiSIPk2O4WKQmSs/lhha+0+/CwsUScLnkvxP64rN3hMago8o/LCwsJoYxsn/U0+8fLHRl1/pB+eFhYKQWSAwI0j4AYeT6j4YWFhiGFgOZ+mGGqeUn54WFhDENgZ9wm3rbDQ3n+P0wsLAI6anx/fXDY8vp+eOYWGB//Z"/>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PE" altLang="es-PE"/>
          </a:p>
        </p:txBody>
      </p:sp>
      <p:sp>
        <p:nvSpPr>
          <p:cNvPr id="7176" name="AutoShape 10" descr="data:image/jpeg;base64,/9j/4AAQSkZJRgABAQAAAQABAAD/2wCEAAkGBxQSEhUUExQWFRUVGRgXFxcYGCEbGhccGRcdHh0dGBwcHSggGBwmHBodITEhJikrLi4uHB8zOTMsNygtLisBCgoKDg0OGxAQGywlHyQsLCwvLCwsLCwsLCwvLCwsLCwsLCwsLCwsLCwsLC0sLCwsLCwsLCwsLCwsLCwsLCwsLP/AABEIAKgBKwMBIgACEQEDEQH/xAAcAAABBQEBAQAAAAAAAAAAAAAFAAIDBAYBBwj/xABFEAACAQIEAwUFBgQEBAUFAAABAhEDIQAEEjEFQVEGEyJhcTKBkaGxI0LB0eHwBxRSYoKSovEzQ3LSFSRTc8IWJTRE4v/EABkBAAMBAQEAAAAAAAAAAAAAAAABAgMEBf/EAC0RAAICAgICAQIDCQEAAAAAAAABAhEDIRIxBEFRE2EicaEUI0KBscHh8PEF/9oADAMBAAIRAxEAPwDW5ds2n8vlgneUwQy1QAjd3RAu1NiAYYoQQbmOpi7wejTXNVaqyTpiqWkPI0lmixUDWq6YFkPMYu8OcFqzOdLUwtJrzYSzt4tgQRyHsYZlQq9wKoY1mSrUhT9pqqulQgEERBJHJYA5WGlmZepLqzREkhCznpJpUlSetmePQ4NYCdmcqUFVmbUWqaQbezTGkKdIAlW1rYAW2wbGJY0LHccIwsAzs47huIOIVNNJyN9Jj1It88AzPNS78SJh3EEc1ZixGxDeCofCRBAOCnDk+3eAIp00URsQxJEdAAIja/rijkaWoohWFl3WDZQGJQbyTpdD0sRyAwQ4CJ75utVxPUDb3X+mBkoK4WFhYRR0Y7huO4QzuFjmFgA7jmFhYAFjjqDYiR0OO4WAChm8kSDpg2PtSY9DvHkd/LEOXzFRbOCd7H2gPdZutpuYwVbbDGphhBE4AIqWcUxfe0c/f09dsWMDM3w1pU0yBBlpHjIAIAVpsRIuwNpFpkKnmXQww1ATyhgL+49PdvgEE8cOI1rgiQdx+7YpZnN6rJ7MSTMWvefurb2tzBjqAZNmc4AjkX0BjuAPDuJPTmeXrbALjXGKeWpGtmHKrcKo9up/bSG4HVrE7nSIxkON/wAREpFqGWpLWJ1h3NliWK92BICqL9N97tjF8QqVcxmTUzlUVWkAqhNgbhVtpVdtpmTzk4TfwCXyWeOcar8RcuSKGXTSoUewoE6ZH/MqQxgDkbQJOJMllwAURFYKxOplBaoQupdUzAG2kGOs74x2f4n4zr2pk6aYkJTANzEm5iepNyScen5TKKhPm0nykQfpiSmzM1slS0QFZHCB+81EhySZ1qZ9JUgCdjGOU+BVlYMjrUZYICMVZWifCGjUR1WTcbbY1dfhykAKIGkqPL54YOHRH4c53wNApAY9q89pNIu7BWCHUolWIjSzMpIJBNjJvPIEe15GqqIlNtKuFAKgaR4QNWgERpnpjxPi9apTWkhnuVctpiFLhzJNvvC3+Y876nL/AMQKFZlVkagL6r66W4MlQLgETAW55i5w4il80ennDcVuHZhKlJXpsHQizCwPoOXpixONEQInHMLDcMDz7jIcjLKsh67slQKdQbvtRZXfYxLCATsJIIGNPmFWmErCCR3hkgggimzMDvHsQREyDMm+GZyotSsYPhy4RiOhNRdNuUBKnubDO0VYCvl6KkHvqoNROYAU6j5SpgjpfrJ2JBrhtApSRW9qJfzY3Y+9iTi0MdOOYQxY7GEMdGAZyMDe0DfZECZY2jeVBYRcXJUD1IwUwE44472kCfCDJXmTMj/TTf3TgQmUqJIZ2N1oppEEgbTDKRFSAqkEbbQL4N8FSKK3mZYHqGYsPkcB87rSlVYEHUwXTaBBCG8jUSBIHI2vONFRp6VCjYAD4DAwQ/CwsLCGLCwsLAB3CwhhYQzuFhYWABYWFhYAI69QKpZjAFyTyHnhyGwwM7ScU/lqJfuzU5EAxANpJgwNhtzGLvD65qU0cqULAEqd1nkcAFjEWYCx4tuu0ec8sS4D9peIJRpE1G0qLseYHQcyxNgOZtucAAviWeRab1mcU6SsQWNieUMPvsT/AMsAG0NN1PmPaHtbXzgNKnNLLgqKjR7RJs1Ui5n+gchta1XtDxds7UAao4RJ7miaYUKuowAwZgamndiP0pcEY5o1Fsq01GlAPAskz6sYkk3nmcS2NKgV/MIKyokgd4i6jHePqYLysi35E77k40w4ZFdJt4FJ84gYzXEctozrlRZWRwTtZ1aPUx+mNtmqZ7+ixMeG6jab/T8MLoOzAcZyBGar8l1Nc8tSzA6b8r49L4WWamrMZLAG1gBa3nbr1x592vyzJmmVAdJUPE2G4JJJsLTJMXxvOCuDl6B60l2uJ0rsfXA2BepIQpCkqQ8A/hflBGLbMRFpg/p+OIcrVDBiP6r+tsWjHz/HBYAXtIpKCCYLLqA2ZdYkMOY8jbD+Cdh2rN/MZtgi1TqWlRVUBBgi5hUEWhRPOZvghmjEH1+n6YpU+2NWm3colKkE0qrGkXZwVJloqpovaIad7c2g2b5c0tGmq01QU1hQAxMCQOSkE35m+CGUzYKAsY/6hp2McyR88eR1O0vFHZWWtTIse7RVBgNI1KwmTGwYkXv1I5L+IpU6MxRKNMsaUqST1Rpt8d7YrmhcH2epNUAIEiTsOZ9MLAzs7SmktSHTUB4HUowi0ss3JgGT8tsFoxZB5ple1SV6WZ3pO6swZ4C/8IKFLi4BIJgD2j7Q2xocnx3JmugFal9mrXkaWqVNN1b2bKDsfvxa4x5nwHiIo0KtVa5SoYUUw4VmUxOlnpulv6St77Rcf/PGozVHYOxBYyNy1txadI5D3Xwpuk2XCNuj6JBwjjzv+H3ao2y1Yz/6TdRbwyffExER0xb7a9pXWglXKVk0M5pMdOo6lLE6WnTshBBBkEEEWmVK1YSVOjc4WAHYztIudpXtVpwtVfMizL/a3yII5YPBwSRNxEjpO2HYqO4z3Ec0orszmEQQT/lN+kB2v8xjQuY+nxxknzGunUrIx0sQUZYJZG8UKLzIqj1tHUNCZYo0/s8vSYKPErBUMqUU8/CBcEGBYGQJCydPgBldLZmnFtFNmgWu0A6uRb2fjztg9qwmCO4WFhYBiwsLDWaMADsdwwVBjuoYAHY7hoOO4QzuFjmO4AIszl1qKVcBgRBBuD6g2OHosDEGczq0wSbxyBE/MjpiEZxyLLHrNv8AMFHz+OAC82PC/wCJbZwZiMyUIMmmquPCpMSFBBBgXcjnA0i2PWsxxdF9vMUkvEGooPvXxH/V8Mef9veOZeohUVO8aUKRJA0ltVyxCzbaeW8QExowPZ2kvegNaA59w7v0sPPr53v9iKBWrXFhqGqOYAc/XUMR9nKatmVgACKht/0ibnfl8BibsdS0Z2sDsUqQNtqybczv0jzxI2DO2dM0s0b+EgPczz67kmMbTiZioh/6vxxke3J117ELCQx+9/h53k3ttvjUZ5ZWiSZIgk9Tb88DEZrtpSLVgQBGkSW9kEdR94+V/TGk7MjVlqUtqEEAx0LD6g/pjM/xAy7a6RQEkqwgX5zg12Lqxk6a2LBqmxBAmox3Bg+1ywvQew9QoKNemRqXVvzgyR03xYhlWJJjrucVuHv4ih5D5EDFuZ94HzwAcdpgnrjOcUpBMxr6mgYjlqIJxo3PhHmPos/UYyvaymddN7gwy/AyPWCcNAGlyIBje83/AHtFsSZJKGXPeZh9IiaMyVNXTAYlSNJENpYkRPWMWaT6lVusfMTizlOG08zVpUqs6A5YARuuogGQZEjbocZ4oSjpuy5zUj0DJZlatNXRlZWAIKtqB9CN8T4UYWOkxPlainj1GAHY6V2JHqL6fPnt1Iu8V1UlBR5uSbgiT05RPLDOCqa9VdaKNIPiCaSB08xb3T54bxPNhWKMgKqSoILKfObx8sKdUkVG0R0uMVVAty5W5mPZjl8owWp8XY5cUtGlEPeDSBdnXnJE2XczAMRgGz0Xv4xtYlG2gD2qc/Png7l0U0GaLOxZSegAX3ezyxkopdFuVrZc7Jdozlqy1k5eGothqRjcATyIBF7EDlOPTMp2oTvK1cS1M3BUGWA0qsA856kbnHgCl9fh5sEBt7TWAuPI4l/nmo12KE6dRBHIqTsYP7OLRDPd+O9pUrVKAok6qZeqQQRDBNCAwCDeodp2wK4n2gRaBpqyTUuAXWUX2QsatQ8KrcqBIJN8eX5LO1TTlXbSXKgMeUAmTvEt8jbF7g1OpWV0/wCWDqAmBJnxbbxbfFrq2S+z1fsDXOutpEraOpOldWxMXUWA67Th2Y7RuM2FBI1uqaLkfdUwDBBm8x+OPEc/xJqdSFVBpEA7GJMX1A7RtbB2rnquTdKmol6cMNZ1AM0D7wYxBOJk9jS0e5cc46tDSBBJkkElSAOcEc/wOL2T4glSj3okLBN9wFmZiemPEanbGrmlNRhTGgFDoUrMQQC2r+4/d64JZLtqoo9xLp4GUjwkbHVp0sGPPlhWOj1+jnFdC6kEXv6frgFxjtTQoVjTqVGT2YJpuVYneHCsthGMPS7YNTylXuahJRk0gqQVJMnwsJNzEG3h32xmu0HGnzVE1K7A1dJVVhRI1FYAHhaxmxP4YdgerP2vyvhAzVLxSbHUQAPveDwe8dcXclx6lUB7vMUap5BaiE+U+IEfDHhHBaIMGowXxMBMCYA2HhxWy1LXUcEHTDkSGggVIETba/v3jAI+istxBmJVWpuVswUixkyLOzCI/p92LdDPS2kqVb5bTaYJ9w54+ceLKKdc01IBGkgFVMeEcyR05TjW8N7Sjhzfad7U7zYd5YBbWUkqJmeRthWM9uwsZvgnaE1aFKqadQCpLAkSNPii825b4INxNSuoNaJ3BEdZDaYi8zhgY3+I3aKpRZFo6Fd/sw5MsA33lQAlr87gWsTEYHgub8LMhc+Mqz1DqL1NBbUwJMekyeZMCL+dy1Q5o1CtJFJGnunV9Y1KTqaS6t93TCjflJIbh5By1XQRpNZztEHuRF/L0wmwIu0eezFSuNdQlSQoGwA6aRA2GIMtkppDqyKfU+Hl54bxdnBYEAhQxB52Bjf8MQ5fPnRpp2YIGJG5k7TyEH7tjznlJQT7P0e6zFMfe+1tPs6qYjVznwm1oxZ7PV0OfqoFOsCrqYm5h1sALAc7ydttsC+y7k5ilIIE1gelqMj5nBTg8LxCo0XY1BN5+6SOQjY8z9CCZU/iJSmpSMgalI2ufZsABJP7nB/MPNCg1/8AlG9j904EdtmTXT712VdLiFBJeUAibAQb3nYWOCtJQ2TokTGhNIJBIHd2kwJNt4HoMJ9AgZ2yoM609Kao3BsoGndjYAT1IxZ7H2osAyNpqN7NgJCmPZAPqLX3xU7f0f8Ay1NhYh/qIwz+GlSadYdHB+K//wA4PQGyy+W8Wub3Xy8sTDUOU+l/38MKg/iI5yD8RH4Yl/Mj9/DABUqVLRG369fI4C9rz9lTPRwP8y/pjSEWOAfainNCp5FeXRo+jYALnB6uqgh3su39sT9MF+GVgtdD0dfgSs/U4Adl3mjHQsPnP44KEdPKPXFC9HqGnCjHKVTUoYcwD8Rh2LEfOXCs3TBerKn7NPYphJ0oAW0dSV1eerGfzxSp7FVLkk6g6mTE7Iw5DBTP1ySajaQ1dYMAhQRpUQBO4APxwEzvDmKqUKtEzDAGSTyYibQPdgn6Y17GnIsEbSUYkiyussADYKSrEzFgJxqM3FOglPkqqvvAufiJxl8pl5r0aU/0lxHSWb5DGyOTp1D9qxCmfCpgn1PIfrtzeLHPJLjFbIzZYYo8pPRjuG1lDy5A0kMvPxKZBgXG3ON8W/5Wi5s4Hqwv85J22xpM32Yy1S1BzSdhpAY6k3BmfaU23ki52wOq9hMwkCaTQwmHOwI6rG3nh5sE8LqaJweRjzK4MpVX7tNIGoKCwPnBLGf8vxwa7OQtFqgsssNPLwjcTfn1iL4CZllWVII0QljJ8IUWsLHu9r7Y0NBe7yZMaRpESZkM5IvJ3FvdgXSLfZmcs4q5lValBNRVkM42PME6TAG0bRg/2yrKQNTaQaqgwuqQqmRBIj1wG7P5nL/zKOXZQCxINIEklQPaQliZv7PwjGn4lw3LZqPtXGktDLpIlo9pSJtG0g74ePDPK3xMsvkY8KXP+hV4PlAMmmqDrYsSBuNTEefsjArs5lBUzPimGDv1WS+25BME+7GhzVHuMsiDxd3TiV2YhIkdJN8BOx9IUjmHP/LQH0szdOij44xaabTN01JWujPVsySarDm+kHyLEgf6R8MHK9H/AO3pUmCxCi8WLTzP9p+OMyhiiLfe6/0r+vzxtOMs1PJZZUYqfCbGDGhpvI5sMNgQ9n+Ha6asx3VzM/36eXp8sCOB0GqliWmNF5n2j192Ndw5iuWLyJGX1TykoX+eBnY5S+suBd6YlUCzGon7qk4QAnPqy5p6VMnTrAXkYMbwBe/LE/HXZKyJULMY1CSTuzDmSfu9cO16uIMAEgVyA3h1aQ9pg7xG+Hdq2T+ZuW1CmuwB31RuReTOAAnwjjeZSqEFd1o2GjVYCNvLEuY45WJzFE13NHS/h1mBzWJJ0wQDawxnM4tdKjOEqRqOmUMRIg7QRE3vyxGlZiK4LE+FxEmJi8DlfAM0XY1xNQzKh6IAJNoe0cuY26YZwoEZMwPvkm4me6Fj0PliPsVGl/8Aroz6hlOJ+HAJlDyXvnJ85VR+BwmIG8azaKShDaiCeggCTfnb/fFnKZBEorVesi95STSgktHVultuU8xgbxoFqk2jxqPORAjrvGJKXD3Maw8LRiGmE+zAiDZPFFvS2EUi7wbMJ/M0QmowaniaL6qZnwgeEQotJxb4fnqn/ibUiQKeqoYAABPdTLR7ZtuZ2GBfZrLaM3T9XtP9i8vfjdjJ5ZHNVVU13Pte00keILJ8HhB2ib9cMTBXavgb5o0wgnSTquogMpgkuwEAgbSd4GJkyrUcrTpPGqkiqYmLLFpAPyw/jnHv5NdbKSKkKPdqMG9t/lhuSzf8zlhVNtfLeIfT9Fwn0Oy4lGjWEVlRkAkB/ZJkRPLnzEYsV8ykhaceGfCo0wDAFhYC1iLYz3aSmVyLFGYMoXxAkHl08sAP4bVT39UHmgPqQw/7sP0L2byjTbWH5AX9CRHzGLzMbkiLz8RiHLGx9Ppi+43/AMJ+eJQFYVgf35YocYGqhVG/gY/BZ+owWNMTsNunTFOvR3AFiCPrhgAux7HQw6EH4j9MHdZHI/DocZrsdVhnHUA/Bv1xqG/H64Yj0LgNXVl6R/tC/wCXw/hi/gJ2Qqzl4/pZh8Yb/wCWDU40Qj5k4+0ikgtpUj42B+ABxmGzTqbE72vfG4zPDhUM+Ha0krb1k877YF5nstV3hnB/9Oose9HX12JtGC040wp2Qdmaz1ajM8eBfa0iZaw8USbTzxazuYOvSqO7ROlFLEgQJgX5j44k7PZMoGUI4ao6qBUUI1hA90ufF+U49QoLleF5ZqhIcmNbLBaq/wB1F8t4GwEk8zjP9pngd4+3ozzY4zjUjybh2dq1HsrKqMAUWdcgzDCJ8tPnivUpZlKv/wCzTphjuKiqEUk77RAxquMdr6mYYMUprEhSg8aDmveG5PuA8sCa3HMxVWtTqFCkCCqwSrA3mY6Dbc43yRzyqeTd/e6DE8cY8YKv7gnM09c6XBLSw3gg8iGXzJ94641fEcoz0lpAjSCoLEgKgAAlmMAe8wSIEnGWyeWD5miDMM9ORo2E+sWHXYA4K5riZreJTppAnuaYOy7a26sYn4AWUDDq5UgcqQPzfCmyzj7VQHEF6LAi8SpKgG1jDC9j6MqZV1qCplyxJiwGrVe+v+3qT0kxglk8uc131K500e8BiYIbn5ECPQnFrIdkcz/NUTb+X72nbWJKBxGoCJOM5/hl+F7RcGpRamrTOZ/MM2UYsGRyoUqRdS1QAgTE2vP44rcLJTh+aZ2LSHQSZsVRYFzF2OPUOP8AY3K1IBeshZhdSjaQLSdaEAXud/gcY/8AiH2dTIZDQKjVO9qAeIAEw6v90AHboNsKU+cm337CEVCKiukedvZKQg+LUd9pIH4fLGp7ZZhkWgqQISoWlQ1lVF5qQB7U4zyoDVoU4O1O87SZ2i/64Odqs+RmaVPRTcOqe2gb26jCAdxsLYkoL59tGUrbGKQW4ABhdNxYAXxU7EnUknSgNXT4RNlRBMSb/lifj2aFPLVSVVwWUaWkBpZRfSQfO3TDey7CpRVlRKIJqPALafDM+0SZOn02gYXoYG4LmS2bjuwAzudQLcgxFixHqABfEPHqi/zbgsZmmI0yPYHPV59MP7KVZqjwuDDNLOGiBBA8IjfEHEqifzVQwSwYTDDkEWI0k9eeGIlXjObVjJcCTGumAALxfSPripWrM/fuxksGE8vZiw5Ys0u0+YDada721KAY84jFU1WcVmcjU+qeQBNrAmw9+AA52HU6HHWony04v5ShUTKKKurUa0jVvpOkLb7o3taMDuxJ7uk+qCTUJEEGYRL2N9tsXavGzWyyvUKh2b2Ziwgc9xM3wMAPxeroJan4WPhZhY78iLiYj0xDWqtpSNf/AA1ZgXlCdIJ0rp8I8r+uIOK5uZ0kEG5ECQfMxPwO2JMuBo1bnSAR0EAH3bYuGNzdIUp8FZPwDiDNmqKEQNRsFA+4TuB5b4Jdyw4wjX0szaen/AYGOVib+ZxN2by9HTqq92pNRDqdGWqiJcGjUNiGIAYAEFSb7DD+0fETTcfy5VdQDFgiaydRA1GDJ0quFKFOhptqwh24yLVqVJEEnXPoApFyTA3GJODZRqGUWk4hlLAjp4yw3A64pUOPNADhakc2Fz1nSRv8MFafF6VadalS1zpb6TIHpbC4Ohc0czVFa1DuySA4ueYGmf3Y4iyXAaOXhqYufCWLFjFjG+ncdBiTM0SlFjlnLOqkorDxTyFiJPwxkuzfaCvXzarVaxD+GALhSekzI54ni0O7NxUzYQfL4/pguXt7vpgVTQdBiy48h+5xKKL2q49G+owxd/ePqPzxU7lbWj/bCYlZiT5H6/LDAzXAk05pl/8AcX4Gfwxq2pkc+hxk6DaM8P8ArH+sR/8ALGyLWHmMMRouxTeGqvQq3xkfgMaSMZPsnW+1Yf1JPwI/M41c40j0Qzwmmi/0sOVmVvhqwVenf2treJIPxWwwUy3D0Xw1ahMTO1+gsuw39/PE/wD4VlQPaIP9hg+sBdQxnRp0V+C0gaurUPApIvqubbGCDBOK/bPgrZ2mFpuqNTcPOwPhZb3t7W98G8vkRRRmUlyRPimRAO0mTufXHKhiBLGIgRpA9Y8R+XrjxvK8yUctQ/hf6mctni4yz0WNOpGoE3GxvyMY7VeQFA8OqWIF4AJAJ+MeuD3big2pKkliSwNvCsmRG/njMZoM6aVBkspMW2n8Yx7vj+R9TApy79mUYty0Fez1Aqz1ikiirOSZ9p1KIBPViJ8hivQ9BeAAPpg3wDhRXhdQme8r1ASOYSm8KB6kOffgTlaf2ik2QMssYAiRgxZE3Jr8v0KlF3TNz2eyK5dL2qOAzNPtEAwg2lAGIPWSTgJ2KzmZbivdOzd0jVWCFQARTJ0DURPQzMY11ZNFIzEDmYiB+EYD9jeNaqxaooGhbd2xeS4gbhYsD548zx5yfPJ22bxh8G0r0qzVUbTKn/iqdO0EQpViSArQFIHMmSxxjP4ucQUU8qtVCxlzDC5jw6iDG4E/4sEqnHcsCC1Yzq0q7UXYyJIhtbnYCD1E84wP7Z0KObqLq8fdJpRjqU6jcmxUETG4xPic1NuS7W397/yXki1owuTVWzyLpYMrLeRp8KjlEiNt8Hcz2gIzX8sKYMaQX1GRrAPsxeNQ54np8NpJV71QddzJtJbrafniy2WQ6aopJ3jSS4UAgKREtubCPh0x6NmdFfO8XGVpioyawzFAvrJn/ThwzgqUTXWnoXumqFAB4VAvta9yfXE2a4ctRAtamWVfEIOx2kQf7iPecQVaKJRZTIohNJMn2Gtcja2EAM4RxGlWf7KmEIBJPdqvhPKQbkmPh6yCzb/b1GBHtsRfY95EfLGk4Tl6Ckmh0AIBLAD7pk36/rvjKLl3eq9omqSDyuzHlivYi6vaisNxTI9D/wB0fLAWtmC5cifGxJWbXMwOgnF3KKlW8kDzUAHa06ja/TBzsn2dp1kdqtN2ljoUagCo5jRB9q2/LBaQ0rG9l6INBhUsC7G29lER588UmqqVWLoSdLadOoBomPum18bnIdmFpjTTpuFJZhJMAkRuwmIO0+/A/OdjKuhKdESqliCzqDDGY3v8MK7CqMNmaXiAWSTyiT7upwdo8AzwalT7llB2DjSPZ+9PsmxM2ODeS7AV+8Ry9JQjKY1lyb3sKYG3mcbk8aovVeijTXp+J6eh4VSAVOvSFJh1tPPFIk854hwN8so70U5qEGEYuBB5lhvfAhQitFhLCwHT9jGw7eVSzKDFlBEAj77DqemMBn6kH4/Qfni/RNfiCqZihMd6Z8kP12+eHZPPUmZwpqvpIW2lRJmxJmNjeCMZig3iHPewN9ji1Rqqhcg253H9QI2N9o5YLBo1lLjLoP8A8SqY3h9e3QCnt+5xVPEaD5lcz3GZpOs6oVdLypWWB0kG5uOgnacXslx+kApJYTH3ZHnsTg5kO1VESFYtaYgjYgyTBsFk+4YbVomLfwd4dnkqqroW0sCVLLE+Y5cjzwTm2O53K9+uWrrUVROpS7KoqU3U2EncGD7ztiZcs58IUMSCRpZWkahcQb4xcaNIytEaHb3Y62AfG+PHLVVpGidRUGCIJudpIHLBqkwZQw+8ARPmAcLL+7SbrZWN821T1/ujJ8c8ObVv/bf4f7Y1z072JHocZHtbTioh6qR8D+uNZl6ysFZnVAQGLHYAgEn4YYBXs45XMU5O+pfip/HG5nGFy5pKaVSjWWqoqJJWDYneVYiP0xucaRIZ501Op4VWr3aqsAaFbb+rUbk+mJlEhnhJICTF/Ck8h4TJPy8sRh3DRcFyASLmBeOiiLavPFE8CzGrUMzSUDl3JaSTNvtBHTfnyxDTXSOnkn2wjR1dyqSJC9CSpN/F1M8sV9BjxPHmqBSf8SjHnPaqg1HNOhJLQjOyz4iyTqibSLxJi45YB16021H444Z/+O5Ply730cksicmbXtlUpLl9JbxGNN7zuZEyQATsDjKdmMvqqOQxGlbgyASTt1nn+WBjKQJKh0kawbDZgLi4sWj543PZ2j3qCtTRqcoEANiY5hh7QMC8DnjeGJ+NH6fd+zo8eCk+V7QQy+cyyJC1KbMVAP2oGohYved+n54yGU4bUNZyHCqZIjxKVJPInlHPEXHMq1GoUKyQAbmBfnzxWyOeemsKCJJJgnf8YwLx5YrljfYY+Dn+8/melUA3d92wJVRDWsQLSOdwJI5SRiLu6VJWNJQpNjdjeTG5i0k28/cL7OJmK9WlVLt3a1AKlMsxDqoUkBdjZhvG5xueL5kNSaKZbw2WOZJiLyvK4M79cSsEoJptbNcWWKelqwFwXhAqMBoVoNItOqRrDEsNLCPZC89xjSNwGlpsm4E6XfnE7noY/YwI4NTOhvGVaUUkkTKre5E7+7BZq50iKgkCJMSRIJjbkB8MbY4riTmyNyAXaLLrScKOa6j0Fz57QOc4o0Egpe4pr6bnlE/PkMT8fDVHt4/ABqAEEkGYkyINsRvqAPgUAWDF1FuexnecZSdS16OiEU47J3p8xt4flB/DA7O5UVKD0dRVXCg26X2kbfji9QylYwQjFSQ0gap5yCGMCLbYs1su4W/hsdwNhub8r4Tm1sSxwegRksmlOdJjb/SI6+f0wAy/AhRFOqNRZ2qlpiF0IhWLAyTUeZPJdrzsky7QLKx6yAfLa2HZjJzTQFGMFyYIkSFHXyxUcv3FPFGtIw/AaIykVHF6eoieUrpNx5NHvxoaPblKahNJMEiWkSxvEabb7dALCYFjNZEFT4GUwYOkTPLmbcjbny3wGNNwIYMpOxI20g+I2iSIxan7MvpaCR7eK9kFOR1PqP6l8vniVu27ACFpi37t3w5SPhvjG8SWi7atIJJ6noPqfxxVFKkd0UwN4+nkB+GK5i+ia7Ndua2kwaIMG4UbzYgGs0WtF738sZ3g3aV6LtUZydUg6rg+IXM2nlPmeuJP/DxoBCKqsNMjcydz0sfkMCU4aArk+IbAHqD5CD8saQlcWZZIcWg7nu06VwwYh3YALAGoBTq5COZwAzNI1F1KD94X9BgpkkpyaZpiEiGi5mdyL3vba+KOfc00IQQJkwxO28SDHnBG2JWhPYE0HncdP98cyysWgNt5mFtuegAwey+Qp1Ka1DUKyT4RA2MXlGi82jHM9kToUd4XFkWX1BQSSRZFgTB54rYtFjhXEaaju6dQFjb7SnZ/QsSR8B6DBnL5fL1aWrW6VAQKqpSUaJazT3olZAYNAkA8xpxnqPAJpGr3LmmN6oa4H9WnaPjHXDqWRZ6lquiogsyr4iPMhh+zfDTJaPTcq7DLrQZkqNlYSdLKQvRw95Kd0QRb2t4IAXtIo7lmWNVyxjYKhIA5BiQLm8FtpsEqcRzNKmxOagWBYUEZt4uR4juRPQnFWtxGtXU0TVV3qKr09KpRJUSzaopFnlQYHeJcX1TGKjqSYn0UKvEwxYtSSWmCpYentMwjyi/XGs7G9ojWPdVCJA8J9Bt52v7jjBWPOR+9sXcuvdJTrU2AdahTSPaOzI8dJlT/AIcdvlRjkhxf/GYYm4ytHpfEOz65jT9po0zsszMeY6Yv0OFqtMIW1QoUmCJgRtJjEeWzFUw601NJgCpLlWOqIlCnhuRz57YZUz1YTOXuJstVD8NQXHnKvZ2cZdl3hvCMpl0mnlxqcRrJLOZv7ROqByHlGN5TzakAllBIBIJFpE48iYBM7SrxoFYFKikgFXWfbIMXAEHoPPGgzldHfUvE6VIELCa1Onwj+73+/FJ/CJcPkMtWYtfSaYAHPWXvI30gARyJmcPcKAbfKfh8cZ3gudRu8an4dTsT4SOZgDUALCPZtM4JUK5BvzvuTv6pb0mMaujNHlv8Sav/AJ143K056+wAAfKBPvxlVBGCnaGsa+ar1dldzpG3hFlnp4QMVcnlGquqIPETAPIdSfIC/ux1PUdmHb0a3sdkwKXeEatT2BJghbCQN4bVjQ5mqCPYUQCZBMgAcr4p5RO6RaYVoUACAW2522O+LuWrX/o6u6wq+bajBAx57alb+Tr3FpL0YvtMq96Y1XCkd4NLAFRdlBMfHFGkii25Mcjv78X+0/EO8zTMIZDpUOR4m0qBqiIFx8IxQR4YyRI90n98sd8kuKSORN22zddnuKUqFBVdwpJexU3JMAA7EkLyxLxXiCZqiyU2VkcrJA8JCsGgEmOX154l4dwgvRRYy4Cgaiyl3J0iQQWhfFPKcEKOTpUaR1pT7w3UohXSNQGwJEmf3BOPMnybZ6EHFJAzKcRq018NMvqJY6dNj/iO1h1+c4tDjtUR9hVMi4Gi1wL/AFtNhi7kOD1RRRtJJI1aRfc2uJXbkSCMSVcu9MgOCCRI2Ji45G2M1ySLbg2Bc3xZlqanonQ8WLQ4MX5aTA5R774kpcaol9ISrM72A91uuCTU1b2gG6SBb8sNHD6POmp8oB+uFRXMZw3i4NSCK4p6CulqZCyGHinc2AG23vxaz2UoOxaNTEaSTqIiACCDYgkT7z1xJNrD5Y4G/cYvlqiHV2U8vw8KCNYIBlZuYgWMnrPui84bSr02hQUJvEgjly+GLpXzwhfr7r4hRQ3JsgSieqf6vzw7+UB3CH01fiDiwtL9n9MOgDlgoVg6rwhG3VD7z/24pVOzVI/cT4n/ALRg7OEWHXBQcmY7jnBBRos4JGwAkxJNvXGazDIyFDAJEgrIi8X1RJgC9x8xj0riOS75CmogN/b+o+uMtX7C1C4JzOpREroIY9YbWYm525nFLQnvsoZzs9mdAKojkjdXAm390fjgZkez2Ypisz0mDGk1NPErKWqeFiw1HZSYHn5Y9To0GAAAAAAAF4EeuIc5lqrKVWBIN+c8uRgee/pvg5MmkePU8pm6ChTQBH96KYve8yR78KlVJPiFKlFoBiZ3MFiPpj2daBgAj3nc+t8V63Dab+1TU+q4fNhxRgcnn6YpksZHd6GSea7W3391zflgGyVvD3TOpCgNoaD7/EJx6PmOyOWcz3ek/wBpI+UxgfW7B5ZjOqrP/Vh8hcTDvXzi71avzP4nFP8A+oa3/rE+qA/Vcehp2HpjatWHlr/DFer/AA7okkmq8m5kb/C2HzBwPOaraiDuSST5zfBnhAMRG8TJj8ROGcb4X/LZpqQuFAKnmQUB+s/DGq7KcFWrRFSWB1MDB6dd4N8d+WS+jy/Iwx6y0zYcNb7FG6KPSwG1+q4qZ7OIrspdNQsQXCkWHInFc8CvK1nU2sfELDpMD3RPPDMx2cVyxLtLHUYLC58yxt5bY895DsSXyYrtDXAzFV9IYEAETMg01BvttjMazyNsaXtTw0Zeq1MEsDRFQT1LOsbf2D44bm+xGaDkUkSpTsUcuoJBEiQbyJj3YcGldj8jcYtfB7K/FXImx6yFj5ziB+IVD4V0LO+lVnTB5xa8X8j0xRGeUEnvFM8xfkdr2xlO2vFi6hUspnUTA1iw2aJHr1xtBW6OOTpGFzVSPCOVjeb+vPGh7CUpNRovCiY2ubeQMT7sZ40EH3pboYEfAn5Y0PZuocvqqVKLxHgYsQLwCQkwyx96DEETjfM7i/uRjVNGvqVlRSzGFG5/LrjHcX44arHTISbBotHONpwziPGTW8FVoKtIAEqdwQQPI28oxSSkarinRogs3M8vM8gB1+pjEYoLHt9lTm569Fd6zHcmPhP4+7FjJZM1XVI9owPK9yfKL+7F3tPw8UKNKmACWZmeobSVAAEnZRqMAeu+K/C86/hKg6lv3gMAW5k7+6cbQmpKzOUWnR6ouaZUCArA5m3r5Ez5YZnqr1lC6wBvIE9evrinw4ViqmoVkqDZYIsJBEkWPSPTF+Y/2GPMlKXR2pLss/zDwAsCNo5egxDXLswLEWAAHp+zjlOr1m2Hgr+hwOTfYKKQwD9jD18hPrh0Xtt+/LCIk9fKcIYiCfTHCD1n0w8OfQY4HjYYAOKPLEhP7t+O+Inc8wY9PywynWnkR6jCsZMymNo9/wCuOMOpjywnc+Qxy5M4YjqAfs4cFHK56XP0xHq/2An8bY4CZtOAB5SP3+eOFvP5/rhhXrI92HCOWADoaL4QrNyt88MJ6xiMtG2ACx355zP788MeueuI1DdDHL9zhEeU++fzwAIVcdNYcxhhQjlhrEcyvoTgCh4b9/s4a4PXDl89vTDWp32/fwwAA+JdmKdZtbatXIzMe42xa4Xw05dNCuSJ1XEXPmMEAPIY6Cf3+uK5Oq9E0rsYS3MjDGJ8sS+LHCxH+35YkozvHuBnMEHWo0yACoIgkWJBBMRznn1wT4cHp0kRjrKqF1EmTA3xbep+5P5Rjiq3n8cOwbbVMoPJ5DAzinBu/jVFpjynCwsCbQmrB6dk1Uzq+R/PEvE8i4VdLyaY0ieg2EHlywsLD5uxcUZSqSzAPTUCQCwEFRN4jeN4xt+EUqdFBoOqd3O7R9AOQwsLFym2iYxVje0DK9E2lxBXmRcTbmI3B8sZ5GeI0BgeYBj3zhYWKhNqNEzimzWcG444UJVmRbVIG2wINzaL88aFczPPzwsLGUuzSI7vf3EY6GA6YWFiSjocbYck+fv2wsLAB0pP54jakZtUf5R7ox3CwqCzvdEfeJ9ccdW6r9cdwsFBYw026L8gccen1PwOFhYVDKzuw2DEdf2MUDxBwTY/PCwsSykT0M/VN9IPu/2+OCWXrEiSIPk2O4WKQmSs/lhha+0+/CwsUScLnkvxP64rN3hMago8o/LCwsJoYxsn/U0+8fLHRl1/pB+eFhYKQWSAwI0j4AYeT6j4YWFhiGFgOZ+mGGqeUn54WFhDENgZ9wm3rbDQ3n+P0wsLAI6anx/fXDY8vp+eOYWGB//Z"/>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PE" altLang="es-PE"/>
          </a:p>
        </p:txBody>
      </p:sp>
    </p:spTree>
    <p:extLst>
      <p:ext uri="{BB962C8B-B14F-4D97-AF65-F5344CB8AC3E}">
        <p14:creationId xmlns:p14="http://schemas.microsoft.com/office/powerpoint/2010/main" val="2271167501"/>
      </p:ext>
    </p:extLst>
  </p:cSld>
  <p:clrMapOvr>
    <a:masterClrMapping/>
  </p:clrMapOvr>
  <p:transition>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1882776" y="1052513"/>
            <a:ext cx="8461375" cy="2305050"/>
          </a:xfrm>
        </p:spPr>
        <p:txBody>
          <a:bodyPr/>
          <a:lstStyle/>
          <a:p>
            <a:pPr algn="just" eaLnBrk="1" hangingPunct="1">
              <a:lnSpc>
                <a:spcPct val="80000"/>
              </a:lnSpc>
              <a:buFont typeface="Arial" charset="0"/>
              <a:buChar char="•"/>
              <a:defRPr/>
            </a:pPr>
            <a:r>
              <a:rPr lang="es-ES_tradnl" altLang="es-PE" sz="2000" dirty="0">
                <a:cs typeface="Arial" charset="0"/>
              </a:rPr>
              <a:t>Compraventa directa: Acto sobre </a:t>
            </a:r>
            <a:r>
              <a:rPr lang="es-ES_tradnl" altLang="es-PE" sz="2000" b="1" dirty="0">
                <a:cs typeface="Arial" charset="0"/>
              </a:rPr>
              <a:t>bienes estatales de dominio privado.</a:t>
            </a:r>
          </a:p>
          <a:p>
            <a:pPr algn="just" eaLnBrk="1" hangingPunct="1">
              <a:lnSpc>
                <a:spcPct val="80000"/>
              </a:lnSpc>
              <a:buFont typeface="Arial" charset="0"/>
              <a:buChar char="•"/>
              <a:defRPr/>
            </a:pPr>
            <a:endParaRPr lang="es-ES_tradnl" altLang="es-PE" sz="2000" dirty="0">
              <a:cs typeface="Arial" charset="0"/>
            </a:endParaRPr>
          </a:p>
          <a:p>
            <a:pPr algn="just" eaLnBrk="1" hangingPunct="1">
              <a:lnSpc>
                <a:spcPct val="80000"/>
              </a:lnSpc>
              <a:buFont typeface="Arial" charset="0"/>
              <a:buChar char="•"/>
              <a:defRPr/>
            </a:pPr>
            <a:r>
              <a:rPr lang="es-ES_tradnl" altLang="es-PE" sz="2000" dirty="0">
                <a:cs typeface="Arial" charset="0"/>
              </a:rPr>
              <a:t>Garantías del SNBE:</a:t>
            </a:r>
          </a:p>
          <a:p>
            <a:pPr lvl="1" algn="just" eaLnBrk="1" hangingPunct="1">
              <a:lnSpc>
                <a:spcPct val="80000"/>
              </a:lnSpc>
              <a:buFont typeface="Wingdings" pitchFamily="2" charset="2"/>
              <a:buChar char="Ø"/>
              <a:defRPr/>
            </a:pPr>
            <a:r>
              <a:rPr lang="es-ES_tradnl" altLang="es-PE" sz="2000" dirty="0">
                <a:cs typeface="Arial" charset="0"/>
              </a:rPr>
              <a:t>La disposición de inmuebles de dominio privado estatal a favor de particulares debe ser a título oneroso y a valor comercial.</a:t>
            </a:r>
          </a:p>
          <a:p>
            <a:pPr lvl="1" algn="just" eaLnBrk="1" hangingPunct="1">
              <a:lnSpc>
                <a:spcPct val="80000"/>
              </a:lnSpc>
              <a:buFont typeface="Wingdings" pitchFamily="2" charset="2"/>
              <a:buChar char="Ø"/>
              <a:defRPr/>
            </a:pPr>
            <a:r>
              <a:rPr lang="es-ES_tradnl" altLang="es-PE" sz="2000" dirty="0">
                <a:cs typeface="Arial" charset="0"/>
              </a:rPr>
              <a:t>La venta vía subasta pública es la regla.</a:t>
            </a:r>
          </a:p>
          <a:p>
            <a:pPr lvl="1" algn="just" eaLnBrk="1" hangingPunct="1">
              <a:lnSpc>
                <a:spcPct val="80000"/>
              </a:lnSpc>
              <a:buFont typeface="Wingdings" pitchFamily="2" charset="2"/>
              <a:buChar char="Ø"/>
              <a:defRPr/>
            </a:pPr>
            <a:r>
              <a:rPr lang="es-ES_tradnl" altLang="es-PE" sz="2000" dirty="0">
                <a:cs typeface="Arial" charset="0"/>
              </a:rPr>
              <a:t>La compraventa directa es la excepción.</a:t>
            </a:r>
            <a:endParaRPr lang="es-ES_tradnl" altLang="es-PE" sz="2200" dirty="0">
              <a:cs typeface="Arial" charset="0"/>
            </a:endParaRPr>
          </a:p>
          <a:p>
            <a:pPr marL="457200" lvl="1" indent="0">
              <a:lnSpc>
                <a:spcPct val="80000"/>
              </a:lnSpc>
              <a:buNone/>
              <a:defRPr/>
            </a:pPr>
            <a:endParaRPr lang="es-ES" altLang="es-PE" sz="2200" dirty="0">
              <a:cs typeface="Arial" charset="0"/>
            </a:endParaRPr>
          </a:p>
        </p:txBody>
      </p:sp>
      <p:sp>
        <p:nvSpPr>
          <p:cNvPr id="8195" name="Rectangle 5"/>
          <p:cNvSpPr>
            <a:spLocks noChangeArrowheads="1"/>
          </p:cNvSpPr>
          <p:nvPr/>
        </p:nvSpPr>
        <p:spPr bwMode="auto">
          <a:xfrm>
            <a:off x="1524001" y="26934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latin typeface="Calibri" panose="020F0502020204030204" pitchFamily="34" charset="0"/>
            </a:endParaRPr>
          </a:p>
        </p:txBody>
      </p:sp>
      <p:sp>
        <p:nvSpPr>
          <p:cNvPr id="8196" name="Text Box 4"/>
          <p:cNvSpPr txBox="1">
            <a:spLocks noChangeArrowheads="1"/>
          </p:cNvSpPr>
          <p:nvPr/>
        </p:nvSpPr>
        <p:spPr bwMode="auto">
          <a:xfrm>
            <a:off x="7050088" y="3071813"/>
            <a:ext cx="698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PE">
              <a:solidFill>
                <a:srgbClr val="000000"/>
              </a:solidFill>
              <a:latin typeface="Calibri" panose="020F0502020204030204" pitchFamily="34" charset="0"/>
            </a:endParaRPr>
          </a:p>
        </p:txBody>
      </p:sp>
      <p:sp>
        <p:nvSpPr>
          <p:cNvPr id="7" name="Text Box 5"/>
          <p:cNvSpPr txBox="1">
            <a:spLocks noChangeArrowheads="1"/>
          </p:cNvSpPr>
          <p:nvPr/>
        </p:nvSpPr>
        <p:spPr bwMode="auto">
          <a:xfrm>
            <a:off x="3378201" y="563563"/>
            <a:ext cx="5184775" cy="461962"/>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REGLAS BÁSICAS</a:t>
            </a:r>
          </a:p>
        </p:txBody>
      </p:sp>
      <p:sp>
        <p:nvSpPr>
          <p:cNvPr id="2" name="Rectángulo redondeado 1"/>
          <p:cNvSpPr/>
          <p:nvPr/>
        </p:nvSpPr>
        <p:spPr>
          <a:xfrm>
            <a:off x="2351088" y="5732463"/>
            <a:ext cx="7239000" cy="5762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dirty="0"/>
              <a:t>Literal d) y e) del artículo 7 de la Ley General del Sistema Nacional</a:t>
            </a:r>
          </a:p>
          <a:p>
            <a:pPr algn="ctr">
              <a:defRPr/>
            </a:pPr>
            <a:r>
              <a:rPr lang="es-PE" dirty="0"/>
              <a:t>de Bienes Estatales.</a:t>
            </a:r>
          </a:p>
        </p:txBody>
      </p:sp>
      <p:sp>
        <p:nvSpPr>
          <p:cNvPr id="8199" name="AutoShape 8" descr="data:image/jpeg;base64,/9j/4AAQSkZJRgABAQAAAQABAAD/2wCEAAkGBxQSEhUUExQWFRUVGRgXFxcYGCEbGhccGRcdHh0dGBwcHSggGBwmHBodITEhJikrLi4uHB8zOTMsNygtLisBCgoKDg0OGxAQGywlHyQsLCwvLCwsLCwsLCwvLCwsLCwsLCwsLCwsLCwsLC0sLCwsLCwsLCwsLCwsLCwsLCwsLP/AABEIAKgBKwMBIgACEQEDEQH/xAAcAAABBQEBAQAAAAAAAAAAAAAFAAIDBAYBBwj/xABFEAACAQIEAwUFBgQEBAUFAAABAhEDIQAEEjEFQVEGEyJhcTKBkaGxI0LB0eHwBxRSYoKSovEzQ3LSFSRTc8IWJTRE4v/EABkBAAMBAQEAAAAAAAAAAAAAAAABAgMEBf/EAC0RAAICAgICAQIDCQEAAAAAAAABAhEDIRIxBEFRE2EicaEUI0KBscHh8PEF/9oADAMBAAIRAxEAPwDW5ds2n8vlgneUwQy1QAjd3RAu1NiAYYoQQbmOpi7wejTXNVaqyTpiqWkPI0lmixUDWq6YFkPMYu8OcFqzOdLUwtJrzYSzt4tgQRyHsYZlQq9wKoY1mSrUhT9pqqulQgEERBJHJYA5WGlmZepLqzREkhCznpJpUlSetmePQ4NYCdmcqUFVmbUWqaQbezTGkKdIAlW1rYAW2wbGJY0LHccIwsAzs47huIOIVNNJyN9Jj1It88AzPNS78SJh3EEc1ZixGxDeCofCRBAOCnDk+3eAIp00URsQxJEdAAIja/rijkaWoohWFl3WDZQGJQbyTpdD0sRyAwQ4CJ75utVxPUDb3X+mBkoK4WFhYRR0Y7huO4QzuFjmFgA7jmFhYAFjjqDYiR0OO4WAChm8kSDpg2PtSY9DvHkd/LEOXzFRbOCd7H2gPdZutpuYwVbbDGphhBE4AIqWcUxfe0c/f09dsWMDM3w1pU0yBBlpHjIAIAVpsRIuwNpFpkKnmXQww1ATyhgL+49PdvgEE8cOI1rgiQdx+7YpZnN6rJ7MSTMWvefurb2tzBjqAZNmc4AjkX0BjuAPDuJPTmeXrbALjXGKeWpGtmHKrcKo9up/bSG4HVrE7nSIxkON/wAREpFqGWpLWJ1h3NliWK92BICqL9N97tjF8QqVcxmTUzlUVWkAqhNgbhVtpVdtpmTzk4TfwCXyWeOcar8RcuSKGXTSoUewoE6ZH/MqQxgDkbQJOJMllwAURFYKxOplBaoQupdUzAG2kGOs74x2f4n4zr2pk6aYkJTANzEm5iepNyScen5TKKhPm0nykQfpiSmzM1slS0QFZHCB+81EhySZ1qZ9JUgCdjGOU+BVlYMjrUZYICMVZWifCGjUR1WTcbbY1dfhykAKIGkqPL54YOHRH4c53wNApAY9q89pNIu7BWCHUolWIjSzMpIJBNjJvPIEe15GqqIlNtKuFAKgaR4QNWgERpnpjxPi9apTWkhnuVctpiFLhzJNvvC3+Y876nL/AMQKFZlVkagL6r66W4MlQLgETAW55i5w4il80ennDcVuHZhKlJXpsHQizCwPoOXpixONEQInHMLDcMDz7jIcjLKsh67slQKdQbvtRZXfYxLCATsJIIGNPmFWmErCCR3hkgggimzMDvHsQREyDMm+GZyotSsYPhy4RiOhNRdNuUBKnubDO0VYCvl6KkHvqoNROYAU6j5SpgjpfrJ2JBrhtApSRW9qJfzY3Y+9iTi0MdOOYQxY7GEMdGAZyMDe0DfZECZY2jeVBYRcXJUD1IwUwE44472kCfCDJXmTMj/TTf3TgQmUqJIZ2N1oppEEgbTDKRFSAqkEbbQL4N8FSKK3mZYHqGYsPkcB87rSlVYEHUwXTaBBCG8jUSBIHI2vONFRp6VCjYAD4DAwQ/CwsLCGLCwsLAB3CwhhYQzuFhYWABYWFhYAI69QKpZjAFyTyHnhyGwwM7ScU/lqJfuzU5EAxANpJgwNhtzGLvD65qU0cqULAEqd1nkcAFjEWYCx4tuu0ec8sS4D9peIJRpE1G0qLseYHQcyxNgOZtucAAviWeRab1mcU6SsQWNieUMPvsT/AMsAG0NN1PmPaHtbXzgNKnNLLgqKjR7RJs1Ui5n+gchta1XtDxds7UAao4RJ7miaYUKuowAwZgamndiP0pcEY5o1Fsq01GlAPAskz6sYkk3nmcS2NKgV/MIKyokgd4i6jHePqYLysi35E77k40w4ZFdJt4FJ84gYzXEctozrlRZWRwTtZ1aPUx+mNtmqZ7+ixMeG6jab/T8MLoOzAcZyBGar8l1Nc8tSzA6b8r49L4WWamrMZLAG1gBa3nbr1x592vyzJmmVAdJUPE2G4JJJsLTJMXxvOCuDl6B60l2uJ0rsfXA2BepIQpCkqQ8A/hflBGLbMRFpg/p+OIcrVDBiP6r+tsWjHz/HBYAXtIpKCCYLLqA2ZdYkMOY8jbD+Cdh2rN/MZtgi1TqWlRVUBBgi5hUEWhRPOZvghmjEH1+n6YpU+2NWm3colKkE0qrGkXZwVJloqpovaIad7c2g2b5c0tGmq01QU1hQAxMCQOSkE35m+CGUzYKAsY/6hp2McyR88eR1O0vFHZWWtTIse7RVBgNI1KwmTGwYkXv1I5L+IpU6MxRKNMsaUqST1Rpt8d7YrmhcH2epNUAIEiTsOZ9MLAzs7SmktSHTUB4HUowi0ss3JgGT8tsFoxZB5ple1SV6WZ3pO6swZ4C/8IKFLi4BIJgD2j7Q2xocnx3JmugFal9mrXkaWqVNN1b2bKDsfvxa4x5nwHiIo0KtVa5SoYUUw4VmUxOlnpulv6St77Rcf/PGozVHYOxBYyNy1txadI5D3Xwpuk2XCNuj6JBwjjzv+H3ao2y1Yz/6TdRbwyffExER0xb7a9pXWglXKVk0M5pMdOo6lLE6WnTshBBBkEEEWmVK1YSVOjc4WAHYztIudpXtVpwtVfMizL/a3yII5YPBwSRNxEjpO2HYqO4z3Ec0orszmEQQT/lN+kB2v8xjQuY+nxxknzGunUrIx0sQUZYJZG8UKLzIqj1tHUNCZYo0/s8vSYKPErBUMqUU8/CBcEGBYGQJCydPgBldLZmnFtFNmgWu0A6uRb2fjztg9qwmCO4WFhYBiwsLDWaMADsdwwVBjuoYAHY7hoOO4QzuFjmO4AIszl1qKVcBgRBBuD6g2OHosDEGczq0wSbxyBE/MjpiEZxyLLHrNv8AMFHz+OAC82PC/wCJbZwZiMyUIMmmquPCpMSFBBBgXcjnA0i2PWsxxdF9vMUkvEGooPvXxH/V8Mef9veOZeohUVO8aUKRJA0ltVyxCzbaeW8QExowPZ2kvegNaA59w7v0sPPr53v9iKBWrXFhqGqOYAc/XUMR9nKatmVgACKht/0ibnfl8BibsdS0Z2sDsUqQNtqybczv0jzxI2DO2dM0s0b+EgPczz67kmMbTiZioh/6vxxke3J117ELCQx+9/h53k3ttvjUZ5ZWiSZIgk9Tb88DEZrtpSLVgQBGkSW9kEdR94+V/TGk7MjVlqUtqEEAx0LD6g/pjM/xAy7a6RQEkqwgX5zg12Lqxk6a2LBqmxBAmox3Bg+1ywvQew9QoKNemRqXVvzgyR03xYhlWJJjrucVuHv4ih5D5EDFuZ94HzwAcdpgnrjOcUpBMxr6mgYjlqIJxo3PhHmPos/UYyvaymddN7gwy/AyPWCcNAGlyIBje83/AHtFsSZJKGXPeZh9IiaMyVNXTAYlSNJENpYkRPWMWaT6lVusfMTizlOG08zVpUqs6A5YARuuogGQZEjbocZ4oSjpuy5zUj0DJZlatNXRlZWAIKtqB9CN8T4UYWOkxPlainj1GAHY6V2JHqL6fPnt1Iu8V1UlBR5uSbgiT05RPLDOCqa9VdaKNIPiCaSB08xb3T54bxPNhWKMgKqSoILKfObx8sKdUkVG0R0uMVVAty5W5mPZjl8owWp8XY5cUtGlEPeDSBdnXnJE2XczAMRgGz0Xv4xtYlG2gD2qc/Png7l0U0GaLOxZSegAX3ezyxkopdFuVrZc7Jdozlqy1k5eGothqRjcATyIBF7EDlOPTMp2oTvK1cS1M3BUGWA0qsA856kbnHgCl9fh5sEBt7TWAuPI4l/nmo12KE6dRBHIqTsYP7OLRDPd+O9pUrVKAok6qZeqQQRDBNCAwCDeodp2wK4n2gRaBpqyTUuAXWUX2QsatQ8KrcqBIJN8eX5LO1TTlXbSXKgMeUAmTvEt8jbF7g1OpWV0/wCWDqAmBJnxbbxbfFrq2S+z1fsDXOutpEraOpOldWxMXUWA67Th2Y7RuM2FBI1uqaLkfdUwDBBm8x+OPEc/xJqdSFVBpEA7GJMX1A7RtbB2rnquTdKmol6cMNZ1AM0D7wYxBOJk9jS0e5cc46tDSBBJkkElSAOcEc/wOL2T4glSj3okLBN9wFmZiemPEanbGrmlNRhTGgFDoUrMQQC2r+4/d64JZLtqoo9xLp4GUjwkbHVp0sGPPlhWOj1+jnFdC6kEXv6frgFxjtTQoVjTqVGT2YJpuVYneHCsthGMPS7YNTylXuahJRk0gqQVJMnwsJNzEG3h32xmu0HGnzVE1K7A1dJVVhRI1FYAHhaxmxP4YdgerP2vyvhAzVLxSbHUQAPveDwe8dcXclx6lUB7vMUap5BaiE+U+IEfDHhHBaIMGowXxMBMCYA2HhxWy1LXUcEHTDkSGggVIETba/v3jAI+istxBmJVWpuVswUixkyLOzCI/p92LdDPS2kqVb5bTaYJ9w54+ceLKKdc01IBGkgFVMeEcyR05TjW8N7Sjhzfad7U7zYd5YBbWUkqJmeRthWM9uwsZvgnaE1aFKqadQCpLAkSNPii825b4INxNSuoNaJ3BEdZDaYi8zhgY3+I3aKpRZFo6Fd/sw5MsA33lQAlr87gWsTEYHgub8LMhc+Mqz1DqL1NBbUwJMekyeZMCL+dy1Q5o1CtJFJGnunV9Y1KTqaS6t93TCjflJIbh5By1XQRpNZztEHuRF/L0wmwIu0eezFSuNdQlSQoGwA6aRA2GIMtkppDqyKfU+Hl54bxdnBYEAhQxB52Bjf8MQ5fPnRpp2YIGJG5k7TyEH7tjznlJQT7P0e6zFMfe+1tPs6qYjVznwm1oxZ7PV0OfqoFOsCrqYm5h1sALAc7ydttsC+y7k5ilIIE1gelqMj5nBTg8LxCo0XY1BN5+6SOQjY8z9CCZU/iJSmpSMgalI2ufZsABJP7nB/MPNCg1/8AlG9j904EdtmTXT712VdLiFBJeUAibAQb3nYWOCtJQ2TokTGhNIJBIHd2kwJNt4HoMJ9AgZ2yoM609Kao3BsoGndjYAT1IxZ7H2osAyNpqN7NgJCmPZAPqLX3xU7f0f8Ay1NhYh/qIwz+GlSadYdHB+K//wA4PQGyy+W8Wub3Xy8sTDUOU+l/38MKg/iI5yD8RH4Yl/Mj9/DABUqVLRG369fI4C9rz9lTPRwP8y/pjSEWOAfainNCp5FeXRo+jYALnB6uqgh3su39sT9MF+GVgtdD0dfgSs/U4Adl3mjHQsPnP44KEdPKPXFC9HqGnCjHKVTUoYcwD8Rh2LEfOXCs3TBerKn7NPYphJ0oAW0dSV1eerGfzxSp7FVLkk6g6mTE7Iw5DBTP1ySajaQ1dYMAhQRpUQBO4APxwEzvDmKqUKtEzDAGSTyYibQPdgn6Y17GnIsEbSUYkiyussADYKSrEzFgJxqM3FOglPkqqvvAufiJxl8pl5r0aU/0lxHSWb5DGyOTp1D9qxCmfCpgn1PIfrtzeLHPJLjFbIzZYYo8pPRjuG1lDy5A0kMvPxKZBgXG3ON8W/5Wi5s4Hqwv85J22xpM32Yy1S1BzSdhpAY6k3BmfaU23ki52wOq9hMwkCaTQwmHOwI6rG3nh5sE8LqaJweRjzK4MpVX7tNIGoKCwPnBLGf8vxwa7OQtFqgsssNPLwjcTfn1iL4CZllWVII0QljJ8IUWsLHu9r7Y0NBe7yZMaRpESZkM5IvJ3FvdgXSLfZmcs4q5lValBNRVkM42PME6TAG0bRg/2yrKQNTaQaqgwuqQqmRBIj1wG7P5nL/zKOXZQCxINIEklQPaQliZv7PwjGn4lw3LZqPtXGktDLpIlo9pSJtG0g74ePDPK3xMsvkY8KXP+hV4PlAMmmqDrYsSBuNTEefsjArs5lBUzPimGDv1WS+25BME+7GhzVHuMsiDxd3TiV2YhIkdJN8BOx9IUjmHP/LQH0szdOij44xaabTN01JWujPVsySarDm+kHyLEgf6R8MHK9H/AO3pUmCxCi8WLTzP9p+OMyhiiLfe6/0r+vzxtOMs1PJZZUYqfCbGDGhpvI5sMNgQ9n+Ha6asx3VzM/36eXp8sCOB0GqliWmNF5n2j192Ndw5iuWLyJGX1TykoX+eBnY5S+suBd6YlUCzGon7qk4QAnPqy5p6VMnTrAXkYMbwBe/LE/HXZKyJULMY1CSTuzDmSfu9cO16uIMAEgVyA3h1aQ9pg7xG+Hdq2T+ZuW1CmuwB31RuReTOAAnwjjeZSqEFd1o2GjVYCNvLEuY45WJzFE13NHS/h1mBzWJJ0wQDawxnM4tdKjOEqRqOmUMRIg7QRE3vyxGlZiK4LE+FxEmJi8DlfAM0XY1xNQzKh6IAJNoe0cuY26YZwoEZMwPvkm4me6Fj0PliPsVGl/8Aroz6hlOJ+HAJlDyXvnJ85VR+BwmIG8azaKShDaiCeggCTfnb/fFnKZBEorVesi95STSgktHVultuU8xgbxoFqk2jxqPORAjrvGJKXD3Maw8LRiGmE+zAiDZPFFvS2EUi7wbMJ/M0QmowaniaL6qZnwgeEQotJxb4fnqn/ibUiQKeqoYAABPdTLR7ZtuZ2GBfZrLaM3T9XtP9i8vfjdjJ5ZHNVVU13Pte00keILJ8HhB2ib9cMTBXavgb5o0wgnSTquogMpgkuwEAgbSd4GJkyrUcrTpPGqkiqYmLLFpAPyw/jnHv5NdbKSKkKPdqMG9t/lhuSzf8zlhVNtfLeIfT9Fwn0Oy4lGjWEVlRkAkB/ZJkRPLnzEYsV8ykhaceGfCo0wDAFhYC1iLYz3aSmVyLFGYMoXxAkHl08sAP4bVT39UHmgPqQw/7sP0L2byjTbWH5AX9CRHzGLzMbkiLz8RiHLGx9Ppi+43/AMJ+eJQFYVgf35YocYGqhVG/gY/BZ+owWNMTsNunTFOvR3AFiCPrhgAux7HQw6EH4j9MHdZHI/DocZrsdVhnHUA/Bv1xqG/H64Yj0LgNXVl6R/tC/wCXw/hi/gJ2Qqzl4/pZh8Yb/wCWDU40Qj5k4+0ikgtpUj42B+ABxmGzTqbE72vfG4zPDhUM+Ha0krb1k877YF5nstV3hnB/9Oose9HX12JtGC040wp2Qdmaz1ajM8eBfa0iZaw8USbTzxazuYOvSqO7ROlFLEgQJgX5j44k7PZMoGUI4ao6qBUUI1hA90ufF+U49QoLleF5ZqhIcmNbLBaq/wB1F8t4GwEk8zjP9pngd4+3ozzY4zjUjybh2dq1HsrKqMAUWdcgzDCJ8tPnivUpZlKv/wCzTphjuKiqEUk77RAxquMdr6mYYMUprEhSg8aDmveG5PuA8sCa3HMxVWtTqFCkCCqwSrA3mY6Dbc43yRzyqeTd/e6DE8cY8YKv7gnM09c6XBLSw3gg8iGXzJ94641fEcoz0lpAjSCoLEgKgAAlmMAe8wSIEnGWyeWD5miDMM9ORo2E+sWHXYA4K5riZreJTppAnuaYOy7a26sYn4AWUDDq5UgcqQPzfCmyzj7VQHEF6LAi8SpKgG1jDC9j6MqZV1qCplyxJiwGrVe+v+3qT0kxglk8uc131K500e8BiYIbn5ECPQnFrIdkcz/NUTb+X72nbWJKBxGoCJOM5/hl+F7RcGpRamrTOZ/MM2UYsGRyoUqRdS1QAgTE2vP44rcLJTh+aZ2LSHQSZsVRYFzF2OPUOP8AY3K1IBeshZhdSjaQLSdaEAXud/gcY/8AiH2dTIZDQKjVO9qAeIAEw6v90AHboNsKU+cm337CEVCKiukedvZKQg+LUd9pIH4fLGp7ZZhkWgqQISoWlQ1lVF5qQB7U4zyoDVoU4O1O87SZ2i/64Odqs+RmaVPRTcOqe2gb26jCAdxsLYkoL59tGUrbGKQW4ABhdNxYAXxU7EnUknSgNXT4RNlRBMSb/lifj2aFPLVSVVwWUaWkBpZRfSQfO3TDey7CpRVlRKIJqPALafDM+0SZOn02gYXoYG4LmS2bjuwAzudQLcgxFixHqABfEPHqi/zbgsZmmI0yPYHPV59MP7KVZqjwuDDNLOGiBBA8IjfEHEqifzVQwSwYTDDkEWI0k9eeGIlXjObVjJcCTGumAALxfSPripWrM/fuxksGE8vZiw5Ys0u0+YDada721KAY84jFU1WcVmcjU+qeQBNrAmw9+AA52HU6HHWony04v5ShUTKKKurUa0jVvpOkLb7o3taMDuxJ7uk+qCTUJEEGYRL2N9tsXavGzWyyvUKh2b2Ziwgc9xM3wMAPxeroJan4WPhZhY78iLiYj0xDWqtpSNf/AA1ZgXlCdIJ0rp8I8r+uIOK5uZ0kEG5ECQfMxPwO2JMuBo1bnSAR0EAH3bYuGNzdIUp8FZPwDiDNmqKEQNRsFA+4TuB5b4Jdyw4wjX0szaen/AYGOVib+ZxN2by9HTqq92pNRDqdGWqiJcGjUNiGIAYAEFSb7DD+0fETTcfy5VdQDFgiaydRA1GDJ0quFKFOhptqwh24yLVqVJEEnXPoApFyTA3GJODZRqGUWk4hlLAjp4yw3A64pUOPNADhakc2Fz1nSRv8MFafF6VadalS1zpb6TIHpbC4Ohc0czVFa1DuySA4ueYGmf3Y4iyXAaOXhqYufCWLFjFjG+ncdBiTM0SlFjlnLOqkorDxTyFiJPwxkuzfaCvXzarVaxD+GALhSekzI54ni0O7NxUzYQfL4/pguXt7vpgVTQdBiy48h+5xKKL2q49G+owxd/ePqPzxU7lbWj/bCYlZiT5H6/LDAzXAk05pl/8AcX4Gfwxq2pkc+hxk6DaM8P8ArH+sR/8ALGyLWHmMMRouxTeGqvQq3xkfgMaSMZPsnW+1Yf1JPwI/M41c40j0Qzwmmi/0sOVmVvhqwVenf2treJIPxWwwUy3D0Xw1ahMTO1+gsuw39/PE/wD4VlQPaIP9hg+sBdQxnRp0V+C0gaurUPApIvqubbGCDBOK/bPgrZ2mFpuqNTcPOwPhZb3t7W98G8vkRRRmUlyRPimRAO0mTufXHKhiBLGIgRpA9Y8R+XrjxvK8yUctQ/hf6mctni4yz0WNOpGoE3GxvyMY7VeQFA8OqWIF4AJAJ+MeuD3big2pKkliSwNvCsmRG/njMZoM6aVBkspMW2n8Yx7vj+R9TApy79mUYty0Fez1Aqz1ikiirOSZ9p1KIBPViJ8hivQ9BeAAPpg3wDhRXhdQme8r1ASOYSm8KB6kOffgTlaf2ik2QMssYAiRgxZE3Jr8v0KlF3TNz2eyK5dL2qOAzNPtEAwg2lAGIPWSTgJ2KzmZbivdOzd0jVWCFQARTJ0DURPQzMY11ZNFIzEDmYiB+EYD9jeNaqxaooGhbd2xeS4gbhYsD548zx5yfPJ22bxh8G0r0qzVUbTKn/iqdO0EQpViSArQFIHMmSxxjP4ucQUU8qtVCxlzDC5jw6iDG4E/4sEqnHcsCC1Yzq0q7UXYyJIhtbnYCD1E84wP7Z0KObqLq8fdJpRjqU6jcmxUETG4xPic1NuS7W397/yXki1owuTVWzyLpYMrLeRp8KjlEiNt8Hcz2gIzX8sKYMaQX1GRrAPsxeNQ54np8NpJV71QddzJtJbrafniy2WQ6aopJ3jSS4UAgKREtubCPh0x6NmdFfO8XGVpioyawzFAvrJn/ThwzgqUTXWnoXumqFAB4VAvta9yfXE2a4ctRAtamWVfEIOx2kQf7iPecQVaKJRZTIohNJMn2Gtcja2EAM4RxGlWf7KmEIBJPdqvhPKQbkmPh6yCzb/b1GBHtsRfY95EfLGk4Tl6Ckmh0AIBLAD7pk36/rvjKLl3eq9omqSDyuzHlivYi6vaisNxTI9D/wB0fLAWtmC5cifGxJWbXMwOgnF3KKlW8kDzUAHa06ja/TBzsn2dp1kdqtN2ljoUagCo5jRB9q2/LBaQ0rG9l6INBhUsC7G29lER588UmqqVWLoSdLadOoBomPum18bnIdmFpjTTpuFJZhJMAkRuwmIO0+/A/OdjKuhKdESqliCzqDDGY3v8MK7CqMNmaXiAWSTyiT7upwdo8AzwalT7llB2DjSPZ+9PsmxM2ODeS7AV+8Ry9JQjKY1lyb3sKYG3mcbk8aovVeijTXp+J6eh4VSAVOvSFJh1tPPFIk854hwN8so70U5qEGEYuBB5lhvfAhQitFhLCwHT9jGw7eVSzKDFlBEAj77DqemMBn6kH4/Qfni/RNfiCqZihMd6Z8kP12+eHZPPUmZwpqvpIW2lRJmxJmNjeCMZig3iHPewN9ji1Rqqhcg253H9QI2N9o5YLBo1lLjLoP8A8SqY3h9e3QCnt+5xVPEaD5lcz3GZpOs6oVdLypWWB0kG5uOgnacXslx+kApJYTH3ZHnsTg5kO1VESFYtaYgjYgyTBsFk+4YbVomLfwd4dnkqqroW0sCVLLE+Y5cjzwTm2O53K9+uWrrUVROpS7KoqU3U2EncGD7ztiZcs58IUMSCRpZWkahcQb4xcaNIytEaHb3Y62AfG+PHLVVpGidRUGCIJudpIHLBqkwZQw+8ARPmAcLL+7SbrZWN821T1/ujJ8c8ObVv/bf4f7Y1z072JHocZHtbTioh6qR8D+uNZl6ysFZnVAQGLHYAgEn4YYBXs45XMU5O+pfip/HG5nGFy5pKaVSjWWqoqJJWDYneVYiP0xucaRIZ501Op4VWr3aqsAaFbb+rUbk+mJlEhnhJICTF/Ck8h4TJPy8sRh3DRcFyASLmBeOiiLavPFE8CzGrUMzSUDl3JaSTNvtBHTfnyxDTXSOnkn2wjR1dyqSJC9CSpN/F1M8sV9BjxPHmqBSf8SjHnPaqg1HNOhJLQjOyz4iyTqibSLxJi45YB16021H444Z/+O5Ply730cksicmbXtlUpLl9JbxGNN7zuZEyQATsDjKdmMvqqOQxGlbgyASTt1nn+WBjKQJKh0kawbDZgLi4sWj543PZ2j3qCtTRqcoEANiY5hh7QMC8DnjeGJ+NH6fd+zo8eCk+V7QQy+cyyJC1KbMVAP2oGohYved+n54yGU4bUNZyHCqZIjxKVJPInlHPEXHMq1GoUKyQAbmBfnzxWyOeemsKCJJJgnf8YwLx5YrljfYY+Dn+8/melUA3d92wJVRDWsQLSOdwJI5SRiLu6VJWNJQpNjdjeTG5i0k28/cL7OJmK9WlVLt3a1AKlMsxDqoUkBdjZhvG5xueL5kNSaKZbw2WOZJiLyvK4M79cSsEoJptbNcWWKelqwFwXhAqMBoVoNItOqRrDEsNLCPZC89xjSNwGlpsm4E6XfnE7noY/YwI4NTOhvGVaUUkkTKre5E7+7BZq50iKgkCJMSRIJjbkB8MbY4riTmyNyAXaLLrScKOa6j0Fz57QOc4o0Egpe4pr6bnlE/PkMT8fDVHt4/ABqAEEkGYkyINsRvqAPgUAWDF1FuexnecZSdS16OiEU47J3p8xt4flB/DA7O5UVKD0dRVXCg26X2kbfji9QylYwQjFSQ0gap5yCGMCLbYs1su4W/hsdwNhub8r4Tm1sSxwegRksmlOdJjb/SI6+f0wAy/AhRFOqNRZ2qlpiF0IhWLAyTUeZPJdrzsky7QLKx6yAfLa2HZjJzTQFGMFyYIkSFHXyxUcv3FPFGtIw/AaIykVHF6eoieUrpNx5NHvxoaPblKahNJMEiWkSxvEabb7dALCYFjNZEFT4GUwYOkTPLmbcjbny3wGNNwIYMpOxI20g+I2iSIxan7MvpaCR7eK9kFOR1PqP6l8vniVu27ACFpi37t3w5SPhvjG8SWi7atIJJ6noPqfxxVFKkd0UwN4+nkB+GK5i+ia7Ndua2kwaIMG4UbzYgGs0WtF738sZ3g3aV6LtUZydUg6rg+IXM2nlPmeuJP/DxoBCKqsNMjcydz0sfkMCU4aArk+IbAHqD5CD8saQlcWZZIcWg7nu06VwwYh3YALAGoBTq5COZwAzNI1F1KD94X9BgpkkpyaZpiEiGi5mdyL3vba+KOfc00IQQJkwxO28SDHnBG2JWhPYE0HncdP98cyysWgNt5mFtuegAwey+Qp1Ka1DUKyT4RA2MXlGi82jHM9kToUd4XFkWX1BQSSRZFgTB54rYtFjhXEaaju6dQFjb7SnZ/QsSR8B6DBnL5fL1aWrW6VAQKqpSUaJazT3olZAYNAkA8xpxnqPAJpGr3LmmN6oa4H9WnaPjHXDqWRZ6lquiogsyr4iPMhh+zfDTJaPTcq7DLrQZkqNlYSdLKQvRw95Kd0QRb2t4IAXtIo7lmWNVyxjYKhIA5BiQLm8FtpsEqcRzNKmxOagWBYUEZt4uR4juRPQnFWtxGtXU0TVV3qKr09KpRJUSzaopFnlQYHeJcX1TGKjqSYn0UKvEwxYtSSWmCpYentMwjyi/XGs7G9ojWPdVCJA8J9Bt52v7jjBWPOR+9sXcuvdJTrU2AdahTSPaOzI8dJlT/AIcdvlRjkhxf/GYYm4ytHpfEOz65jT9po0zsszMeY6Yv0OFqtMIW1QoUmCJgRtJjEeWzFUw601NJgCpLlWOqIlCnhuRz57YZUz1YTOXuJstVD8NQXHnKvZ2cZdl3hvCMpl0mnlxqcRrJLOZv7ROqByHlGN5TzakAllBIBIJFpE48iYBM7SrxoFYFKikgFXWfbIMXAEHoPPGgzldHfUvE6VIELCa1Onwj+73+/FJ/CJcPkMtWYtfSaYAHPWXvI30gARyJmcPcKAbfKfh8cZ3gudRu8an4dTsT4SOZgDUALCPZtM4JUK5BvzvuTv6pb0mMaujNHlv8Sav/AJ143K056+wAAfKBPvxlVBGCnaGsa+ar1dldzpG3hFlnp4QMVcnlGquqIPETAPIdSfIC/ux1PUdmHb0a3sdkwKXeEatT2BJghbCQN4bVjQ5mqCPYUQCZBMgAcr4p5RO6RaYVoUACAW2522O+LuWrX/o6u6wq+bajBAx57alb+Tr3FpL0YvtMq96Y1XCkd4NLAFRdlBMfHFGkii25Mcjv78X+0/EO8zTMIZDpUOR4m0qBqiIFx8IxQR4YyRI90n98sd8kuKSORN22zddnuKUqFBVdwpJexU3JMAA7EkLyxLxXiCZqiyU2VkcrJA8JCsGgEmOX154l4dwgvRRYy4Cgaiyl3J0iQQWhfFPKcEKOTpUaR1pT7w3UohXSNQGwJEmf3BOPMnybZ6EHFJAzKcRq018NMvqJY6dNj/iO1h1+c4tDjtUR9hVMi4Gi1wL/AFtNhi7kOD1RRRtJJI1aRfc2uJXbkSCMSVcu9MgOCCRI2Ji45G2M1ySLbg2Bc3xZlqanonQ8WLQ4MX5aTA5R774kpcaol9ISrM72A91uuCTU1b2gG6SBb8sNHD6POmp8oB+uFRXMZw3i4NSCK4p6CulqZCyGHinc2AG23vxaz2UoOxaNTEaSTqIiACCDYgkT7z1xJNrD5Y4G/cYvlqiHV2U8vw8KCNYIBlZuYgWMnrPui84bSr02hQUJvEgjly+GLpXzwhfr7r4hRQ3JsgSieqf6vzw7+UB3CH01fiDiwtL9n9MOgDlgoVg6rwhG3VD7z/24pVOzVI/cT4n/ALRg7OEWHXBQcmY7jnBBRos4JGwAkxJNvXGazDIyFDAJEgrIi8X1RJgC9x8xj0riOS75CmogN/b+o+uMtX7C1C4JzOpREroIY9YbWYm525nFLQnvsoZzs9mdAKojkjdXAm390fjgZkez2Ypisz0mDGk1NPErKWqeFiw1HZSYHn5Y9To0GAAAAAAAF4EeuIc5lqrKVWBIN+c8uRgee/pvg5MmkePU8pm6ChTQBH96KYve8yR78KlVJPiFKlFoBiZ3MFiPpj2daBgAj3nc+t8V63Dab+1TU+q4fNhxRgcnn6YpksZHd6GSea7W3391zflgGyVvD3TOpCgNoaD7/EJx6PmOyOWcz3ek/wBpI+UxgfW7B5ZjOqrP/Vh8hcTDvXzi71avzP4nFP8A+oa3/rE+qA/Vcehp2HpjatWHlr/DFer/AA7okkmq8m5kb/C2HzBwPOaraiDuSST5zfBnhAMRG8TJj8ROGcb4X/LZpqQuFAKnmQUB+s/DGq7KcFWrRFSWB1MDB6dd4N8d+WS+jy/Iwx6y0zYcNb7FG6KPSwG1+q4qZ7OIrspdNQsQXCkWHInFc8CvK1nU2sfELDpMD3RPPDMx2cVyxLtLHUYLC58yxt5bY895DsSXyYrtDXAzFV9IYEAETMg01BvttjMazyNsaXtTw0Zeq1MEsDRFQT1LOsbf2D44bm+xGaDkUkSpTsUcuoJBEiQbyJj3YcGldj8jcYtfB7K/FXImx6yFj5ziB+IVD4V0LO+lVnTB5xa8X8j0xRGeUEnvFM8xfkdr2xlO2vFi6hUspnUTA1iw2aJHr1xtBW6OOTpGFzVSPCOVjeb+vPGh7CUpNRovCiY2ubeQMT7sZ40EH3pboYEfAn5Y0PZuocvqqVKLxHgYsQLwCQkwyx96DEETjfM7i/uRjVNGvqVlRSzGFG5/LrjHcX44arHTISbBotHONpwziPGTW8FVoKtIAEqdwQQPI28oxSSkarinRogs3M8vM8gB1+pjEYoLHt9lTm569Fd6zHcmPhP4+7FjJZM1XVI9owPK9yfKL+7F3tPw8UKNKmACWZmeobSVAAEnZRqMAeu+K/C86/hKg6lv3gMAW5k7+6cbQmpKzOUWnR6ouaZUCArA5m3r5Ez5YZnqr1lC6wBvIE9evrinw4ViqmoVkqDZYIsJBEkWPSPTF+Y/2GPMlKXR2pLss/zDwAsCNo5egxDXLswLEWAAHp+zjlOr1m2Hgr+hwOTfYKKQwD9jD18hPrh0Xtt+/LCIk9fKcIYiCfTHCD1n0w8OfQY4HjYYAOKPLEhP7t+O+Inc8wY9PywynWnkR6jCsZMymNo9/wCuOMOpjywnc+Qxy5M4YjqAfs4cFHK56XP0xHq/2An8bY4CZtOAB5SP3+eOFvP5/rhhXrI92HCOWADoaL4QrNyt88MJ6xiMtG2ACx355zP788MeueuI1DdDHL9zhEeU++fzwAIVcdNYcxhhQjlhrEcyvoTgCh4b9/s4a4PXDl89vTDWp32/fwwAA+JdmKdZtbatXIzMe42xa4Xw05dNCuSJ1XEXPmMEAPIY6Cf3+uK5Oq9E0rsYS3MjDGJ8sS+LHCxH+35YkozvHuBnMEHWo0yACoIgkWJBBMRznn1wT4cHp0kRjrKqF1EmTA3xbep+5P5Rjiq3n8cOwbbVMoPJ5DAzinBu/jVFpjynCwsCbQmrB6dk1Uzq+R/PEvE8i4VdLyaY0ieg2EHlywsLD5uxcUZSqSzAPTUCQCwEFRN4jeN4xt+EUqdFBoOqd3O7R9AOQwsLFym2iYxVje0DK9E2lxBXmRcTbmI3B8sZ5GeI0BgeYBj3zhYWKhNqNEzimzWcG444UJVmRbVIG2wINzaL88aFczPPzwsLGUuzSI7vf3EY6GA6YWFiSjocbYck+fv2wsLAB0pP54jakZtUf5R7ox3CwqCzvdEfeJ9ccdW6r9cdwsFBYw026L8gccen1PwOFhYVDKzuw2DEdf2MUDxBwTY/PCwsSykT0M/VN9IPu/2+OCWXrEiSIPk2O4WKQmSs/lhha+0+/CwsUScLnkvxP64rN3hMago8o/LCwsJoYxsn/U0+8fLHRl1/pB+eFhYKQWSAwI0j4AYeT6j4YWFhiGFgOZ+mGGqeUn54WFhDENgZ9wm3rbDQ3n+P0wsLAI6anx/fXDY8vp+eOYWGB//Z"/>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PE" altLang="es-PE"/>
          </a:p>
        </p:txBody>
      </p:sp>
      <p:sp>
        <p:nvSpPr>
          <p:cNvPr id="8200" name="AutoShape 10" descr="data:image/jpeg;base64,/9j/4AAQSkZJRgABAQAAAQABAAD/2wCEAAkGBxQSEhUUExQWFRUVGRgXFxcYGCEbGhccGRcdHh0dGBwcHSggGBwmHBodITEhJikrLi4uHB8zOTMsNygtLisBCgoKDg0OGxAQGywlHyQsLCwvLCwsLCwsLCwvLCwsLCwsLCwsLCwsLCwsLC0sLCwsLCwsLCwsLCwsLCwsLCwsLP/AABEIAKgBKwMBIgACEQEDEQH/xAAcAAABBQEBAQAAAAAAAAAAAAAFAAIDBAYBBwj/xABFEAACAQIEAwUFBgQEBAUFAAABAhEDIQAEEjEFQVEGEyJhcTKBkaGxI0LB0eHwBxRSYoKSovEzQ3LSFSRTc8IWJTRE4v/EABkBAAMBAQEAAAAAAAAAAAAAAAABAgMEBf/EAC0RAAICAgICAQIDCQEAAAAAAAABAhEDIRIxBEFRE2EicaEUI0KBscHh8PEF/9oADAMBAAIRAxEAPwDW5ds2n8vlgneUwQy1QAjd3RAu1NiAYYoQQbmOpi7wejTXNVaqyTpiqWkPI0lmixUDWq6YFkPMYu8OcFqzOdLUwtJrzYSzt4tgQRyHsYZlQq9wKoY1mSrUhT9pqqulQgEERBJHJYA5WGlmZepLqzREkhCznpJpUlSetmePQ4NYCdmcqUFVmbUWqaQbezTGkKdIAlW1rYAW2wbGJY0LHccIwsAzs47huIOIVNNJyN9Jj1It88AzPNS78SJh3EEc1ZixGxDeCofCRBAOCnDk+3eAIp00URsQxJEdAAIja/rijkaWoohWFl3WDZQGJQbyTpdD0sRyAwQ4CJ75utVxPUDb3X+mBkoK4WFhYRR0Y7huO4QzuFjmFgA7jmFhYAFjjqDYiR0OO4WAChm8kSDpg2PtSY9DvHkd/LEOXzFRbOCd7H2gPdZutpuYwVbbDGphhBE4AIqWcUxfe0c/f09dsWMDM3w1pU0yBBlpHjIAIAVpsRIuwNpFpkKnmXQww1ATyhgL+49PdvgEE8cOI1rgiQdx+7YpZnN6rJ7MSTMWvefurb2tzBjqAZNmc4AjkX0BjuAPDuJPTmeXrbALjXGKeWpGtmHKrcKo9up/bSG4HVrE7nSIxkON/wAREpFqGWpLWJ1h3NliWK92BICqL9N97tjF8QqVcxmTUzlUVWkAqhNgbhVtpVdtpmTzk4TfwCXyWeOcar8RcuSKGXTSoUewoE6ZH/MqQxgDkbQJOJMllwAURFYKxOplBaoQupdUzAG2kGOs74x2f4n4zr2pk6aYkJTANzEm5iepNyScen5TKKhPm0nykQfpiSmzM1slS0QFZHCB+81EhySZ1qZ9JUgCdjGOU+BVlYMjrUZYICMVZWifCGjUR1WTcbbY1dfhykAKIGkqPL54YOHRH4c53wNApAY9q89pNIu7BWCHUolWIjSzMpIJBNjJvPIEe15GqqIlNtKuFAKgaR4QNWgERpnpjxPi9apTWkhnuVctpiFLhzJNvvC3+Y876nL/AMQKFZlVkagL6r66W4MlQLgETAW55i5w4il80ennDcVuHZhKlJXpsHQizCwPoOXpixONEQInHMLDcMDz7jIcjLKsh67slQKdQbvtRZXfYxLCATsJIIGNPmFWmErCCR3hkgggimzMDvHsQREyDMm+GZyotSsYPhy4RiOhNRdNuUBKnubDO0VYCvl6KkHvqoNROYAU6j5SpgjpfrJ2JBrhtApSRW9qJfzY3Y+9iTi0MdOOYQxY7GEMdGAZyMDe0DfZECZY2jeVBYRcXJUD1IwUwE44472kCfCDJXmTMj/TTf3TgQmUqJIZ2N1oppEEgbTDKRFSAqkEbbQL4N8FSKK3mZYHqGYsPkcB87rSlVYEHUwXTaBBCG8jUSBIHI2vONFRp6VCjYAD4DAwQ/CwsLCGLCwsLAB3CwhhYQzuFhYWABYWFhYAI69QKpZjAFyTyHnhyGwwM7ScU/lqJfuzU5EAxANpJgwNhtzGLvD65qU0cqULAEqd1nkcAFjEWYCx4tuu0ec8sS4D9peIJRpE1G0qLseYHQcyxNgOZtucAAviWeRab1mcU6SsQWNieUMPvsT/AMsAG0NN1PmPaHtbXzgNKnNLLgqKjR7RJs1Ui5n+gchta1XtDxds7UAao4RJ7miaYUKuowAwZgamndiP0pcEY5o1Fsq01GlAPAskz6sYkk3nmcS2NKgV/MIKyokgd4i6jHePqYLysi35E77k40w4ZFdJt4FJ84gYzXEctozrlRZWRwTtZ1aPUx+mNtmqZ7+ixMeG6jab/T8MLoOzAcZyBGar8l1Nc8tSzA6b8r49L4WWamrMZLAG1gBa3nbr1x592vyzJmmVAdJUPE2G4JJJsLTJMXxvOCuDl6B60l2uJ0rsfXA2BepIQpCkqQ8A/hflBGLbMRFpg/p+OIcrVDBiP6r+tsWjHz/HBYAXtIpKCCYLLqA2ZdYkMOY8jbD+Cdh2rN/MZtgi1TqWlRVUBBgi5hUEWhRPOZvghmjEH1+n6YpU+2NWm3colKkE0qrGkXZwVJloqpovaIad7c2g2b5c0tGmq01QU1hQAxMCQOSkE35m+CGUzYKAsY/6hp2McyR88eR1O0vFHZWWtTIse7RVBgNI1KwmTGwYkXv1I5L+IpU6MxRKNMsaUqST1Rpt8d7YrmhcH2epNUAIEiTsOZ9MLAzs7SmktSHTUB4HUowi0ss3JgGT8tsFoxZB5ple1SV6WZ3pO6swZ4C/8IKFLi4BIJgD2j7Q2xocnx3JmugFal9mrXkaWqVNN1b2bKDsfvxa4x5nwHiIo0KtVa5SoYUUw4VmUxOlnpulv6St77Rcf/PGozVHYOxBYyNy1txadI5D3Xwpuk2XCNuj6JBwjjzv+H3ao2y1Yz/6TdRbwyffExER0xb7a9pXWglXKVk0M5pMdOo6lLE6WnTshBBBkEEEWmVK1YSVOjc4WAHYztIudpXtVpwtVfMizL/a3yII5YPBwSRNxEjpO2HYqO4z3Ec0orszmEQQT/lN+kB2v8xjQuY+nxxknzGunUrIx0sQUZYJZG8UKLzIqj1tHUNCZYo0/s8vSYKPErBUMqUU8/CBcEGBYGQJCydPgBldLZmnFtFNmgWu0A6uRb2fjztg9qwmCO4WFhYBiwsLDWaMADsdwwVBjuoYAHY7hoOO4QzuFjmO4AIszl1qKVcBgRBBuD6g2OHosDEGczq0wSbxyBE/MjpiEZxyLLHrNv8AMFHz+OAC82PC/wCJbZwZiMyUIMmmquPCpMSFBBBgXcjnA0i2PWsxxdF9vMUkvEGooPvXxH/V8Mef9veOZeohUVO8aUKRJA0ltVyxCzbaeW8QExowPZ2kvegNaA59w7v0sPPr53v9iKBWrXFhqGqOYAc/XUMR9nKatmVgACKht/0ibnfl8BibsdS0Z2sDsUqQNtqybczv0jzxI2DO2dM0s0b+EgPczz67kmMbTiZioh/6vxxke3J117ELCQx+9/h53k3ttvjUZ5ZWiSZIgk9Tb88DEZrtpSLVgQBGkSW9kEdR94+V/TGk7MjVlqUtqEEAx0LD6g/pjM/xAy7a6RQEkqwgX5zg12Lqxk6a2LBqmxBAmox3Bg+1ywvQew9QoKNemRqXVvzgyR03xYhlWJJjrucVuHv4ih5D5EDFuZ94HzwAcdpgnrjOcUpBMxr6mgYjlqIJxo3PhHmPos/UYyvaymddN7gwy/AyPWCcNAGlyIBje83/AHtFsSZJKGXPeZh9IiaMyVNXTAYlSNJENpYkRPWMWaT6lVusfMTizlOG08zVpUqs6A5YARuuogGQZEjbocZ4oSjpuy5zUj0DJZlatNXRlZWAIKtqB9CN8T4UYWOkxPlainj1GAHY6V2JHqL6fPnt1Iu8V1UlBR5uSbgiT05RPLDOCqa9VdaKNIPiCaSB08xb3T54bxPNhWKMgKqSoILKfObx8sKdUkVG0R0uMVVAty5W5mPZjl8owWp8XY5cUtGlEPeDSBdnXnJE2XczAMRgGz0Xv4xtYlG2gD2qc/Png7l0U0GaLOxZSegAX3ezyxkopdFuVrZc7Jdozlqy1k5eGothqRjcATyIBF7EDlOPTMp2oTvK1cS1M3BUGWA0qsA856kbnHgCl9fh5sEBt7TWAuPI4l/nmo12KE6dRBHIqTsYP7OLRDPd+O9pUrVKAok6qZeqQQRDBNCAwCDeodp2wK4n2gRaBpqyTUuAXWUX2QsatQ8KrcqBIJN8eX5LO1TTlXbSXKgMeUAmTvEt8jbF7g1OpWV0/wCWDqAmBJnxbbxbfFrq2S+z1fsDXOutpEraOpOldWxMXUWA67Th2Y7RuM2FBI1uqaLkfdUwDBBm8x+OPEc/xJqdSFVBpEA7GJMX1A7RtbB2rnquTdKmol6cMNZ1AM0D7wYxBOJk9jS0e5cc46tDSBBJkkElSAOcEc/wOL2T4glSj3okLBN9wFmZiemPEanbGrmlNRhTGgFDoUrMQQC2r+4/d64JZLtqoo9xLp4GUjwkbHVp0sGPPlhWOj1+jnFdC6kEXv6frgFxjtTQoVjTqVGT2YJpuVYneHCsthGMPS7YNTylXuahJRk0gqQVJMnwsJNzEG3h32xmu0HGnzVE1K7A1dJVVhRI1FYAHhaxmxP4YdgerP2vyvhAzVLxSbHUQAPveDwe8dcXclx6lUB7vMUap5BaiE+U+IEfDHhHBaIMGowXxMBMCYA2HhxWy1LXUcEHTDkSGggVIETba/v3jAI+istxBmJVWpuVswUixkyLOzCI/p92LdDPS2kqVb5bTaYJ9w54+ceLKKdc01IBGkgFVMeEcyR05TjW8N7Sjhzfad7U7zYd5YBbWUkqJmeRthWM9uwsZvgnaE1aFKqadQCpLAkSNPii825b4INxNSuoNaJ3BEdZDaYi8zhgY3+I3aKpRZFo6Fd/sw5MsA33lQAlr87gWsTEYHgub8LMhc+Mqz1DqL1NBbUwJMekyeZMCL+dy1Q5o1CtJFJGnunV9Y1KTqaS6t93TCjflJIbh5By1XQRpNZztEHuRF/L0wmwIu0eezFSuNdQlSQoGwA6aRA2GIMtkppDqyKfU+Hl54bxdnBYEAhQxB52Bjf8MQ5fPnRpp2YIGJG5k7TyEH7tjznlJQT7P0e6zFMfe+1tPs6qYjVznwm1oxZ7PV0OfqoFOsCrqYm5h1sALAc7ydttsC+y7k5ilIIE1gelqMj5nBTg8LxCo0XY1BN5+6SOQjY8z9CCZU/iJSmpSMgalI2ufZsABJP7nB/MPNCg1/8AlG9j904EdtmTXT712VdLiFBJeUAibAQb3nYWOCtJQ2TokTGhNIJBIHd2kwJNt4HoMJ9AgZ2yoM609Kao3BsoGndjYAT1IxZ7H2osAyNpqN7NgJCmPZAPqLX3xU7f0f8Ay1NhYh/qIwz+GlSadYdHB+K//wA4PQGyy+W8Wub3Xy8sTDUOU+l/38MKg/iI5yD8RH4Yl/Mj9/DABUqVLRG369fI4C9rz9lTPRwP8y/pjSEWOAfainNCp5FeXRo+jYALnB6uqgh3su39sT9MF+GVgtdD0dfgSs/U4Adl3mjHQsPnP44KEdPKPXFC9HqGnCjHKVTUoYcwD8Rh2LEfOXCs3TBerKn7NPYphJ0oAW0dSV1eerGfzxSp7FVLkk6g6mTE7Iw5DBTP1ySajaQ1dYMAhQRpUQBO4APxwEzvDmKqUKtEzDAGSTyYibQPdgn6Y17GnIsEbSUYkiyussADYKSrEzFgJxqM3FOglPkqqvvAufiJxl8pl5r0aU/0lxHSWb5DGyOTp1D9qxCmfCpgn1PIfrtzeLHPJLjFbIzZYYo8pPRjuG1lDy5A0kMvPxKZBgXG3ON8W/5Wi5s4Hqwv85J22xpM32Yy1S1BzSdhpAY6k3BmfaU23ki52wOq9hMwkCaTQwmHOwI6rG3nh5sE8LqaJweRjzK4MpVX7tNIGoKCwPnBLGf8vxwa7OQtFqgsssNPLwjcTfn1iL4CZllWVII0QljJ8IUWsLHu9r7Y0NBe7yZMaRpESZkM5IvJ3FvdgXSLfZmcs4q5lValBNRVkM42PME6TAG0bRg/2yrKQNTaQaqgwuqQqmRBIj1wG7P5nL/zKOXZQCxINIEklQPaQliZv7PwjGn4lw3LZqPtXGktDLpIlo9pSJtG0g74ePDPK3xMsvkY8KXP+hV4PlAMmmqDrYsSBuNTEefsjArs5lBUzPimGDv1WS+25BME+7GhzVHuMsiDxd3TiV2YhIkdJN8BOx9IUjmHP/LQH0szdOij44xaabTN01JWujPVsySarDm+kHyLEgf6R8MHK9H/AO3pUmCxCi8WLTzP9p+OMyhiiLfe6/0r+vzxtOMs1PJZZUYqfCbGDGhpvI5sMNgQ9n+Ha6asx3VzM/36eXp8sCOB0GqliWmNF5n2j192Ndw5iuWLyJGX1TykoX+eBnY5S+suBd6YlUCzGon7qk4QAnPqy5p6VMnTrAXkYMbwBe/LE/HXZKyJULMY1CSTuzDmSfu9cO16uIMAEgVyA3h1aQ9pg7xG+Hdq2T+ZuW1CmuwB31RuReTOAAnwjjeZSqEFd1o2GjVYCNvLEuY45WJzFE13NHS/h1mBzWJJ0wQDawxnM4tdKjOEqRqOmUMRIg7QRE3vyxGlZiK4LE+FxEmJi8DlfAM0XY1xNQzKh6IAJNoe0cuY26YZwoEZMwPvkm4me6Fj0PliPsVGl/8Aroz6hlOJ+HAJlDyXvnJ85VR+BwmIG8azaKShDaiCeggCTfnb/fFnKZBEorVesi95STSgktHVultuU8xgbxoFqk2jxqPORAjrvGJKXD3Maw8LRiGmE+zAiDZPFFvS2EUi7wbMJ/M0QmowaniaL6qZnwgeEQotJxb4fnqn/ibUiQKeqoYAABPdTLR7ZtuZ2GBfZrLaM3T9XtP9i8vfjdjJ5ZHNVVU13Pte00keILJ8HhB2ib9cMTBXavgb5o0wgnSTquogMpgkuwEAgbSd4GJkyrUcrTpPGqkiqYmLLFpAPyw/jnHv5NdbKSKkKPdqMG9t/lhuSzf8zlhVNtfLeIfT9Fwn0Oy4lGjWEVlRkAkB/ZJkRPLnzEYsV8ykhaceGfCo0wDAFhYC1iLYz3aSmVyLFGYMoXxAkHl08sAP4bVT39UHmgPqQw/7sP0L2byjTbWH5AX9CRHzGLzMbkiLz8RiHLGx9Ppi+43/AMJ+eJQFYVgf35YocYGqhVG/gY/BZ+owWNMTsNunTFOvR3AFiCPrhgAux7HQw6EH4j9MHdZHI/DocZrsdVhnHUA/Bv1xqG/H64Yj0LgNXVl6R/tC/wCXw/hi/gJ2Qqzl4/pZh8Yb/wCWDU40Qj5k4+0ikgtpUj42B+ABxmGzTqbE72vfG4zPDhUM+Ha0krb1k877YF5nstV3hnB/9Oose9HX12JtGC040wp2Qdmaz1ajM8eBfa0iZaw8USbTzxazuYOvSqO7ROlFLEgQJgX5j44k7PZMoGUI4ao6qBUUI1hA90ufF+U49QoLleF5ZqhIcmNbLBaq/wB1F8t4GwEk8zjP9pngd4+3ozzY4zjUjybh2dq1HsrKqMAUWdcgzDCJ8tPnivUpZlKv/wCzTphjuKiqEUk77RAxquMdr6mYYMUprEhSg8aDmveG5PuA8sCa3HMxVWtTqFCkCCqwSrA3mY6Dbc43yRzyqeTd/e6DE8cY8YKv7gnM09c6XBLSw3gg8iGXzJ94641fEcoz0lpAjSCoLEgKgAAlmMAe8wSIEnGWyeWD5miDMM9ORo2E+sWHXYA4K5riZreJTppAnuaYOy7a26sYn4AWUDDq5UgcqQPzfCmyzj7VQHEF6LAi8SpKgG1jDC9j6MqZV1qCplyxJiwGrVe+v+3qT0kxglk8uc131K500e8BiYIbn5ECPQnFrIdkcz/NUTb+X72nbWJKBxGoCJOM5/hl+F7RcGpRamrTOZ/MM2UYsGRyoUqRdS1QAgTE2vP44rcLJTh+aZ2LSHQSZsVRYFzF2OPUOP8AY3K1IBeshZhdSjaQLSdaEAXud/gcY/8AiH2dTIZDQKjVO9qAeIAEw6v90AHboNsKU+cm337CEVCKiukedvZKQg+LUd9pIH4fLGp7ZZhkWgqQISoWlQ1lVF5qQB7U4zyoDVoU4O1O87SZ2i/64Odqs+RmaVPRTcOqe2gb26jCAdxsLYkoL59tGUrbGKQW4ABhdNxYAXxU7EnUknSgNXT4RNlRBMSb/lifj2aFPLVSVVwWUaWkBpZRfSQfO3TDey7CpRVlRKIJqPALafDM+0SZOn02gYXoYG4LmS2bjuwAzudQLcgxFixHqABfEPHqi/zbgsZmmI0yPYHPV59MP7KVZqjwuDDNLOGiBBA8IjfEHEqifzVQwSwYTDDkEWI0k9eeGIlXjObVjJcCTGumAALxfSPripWrM/fuxksGE8vZiw5Ys0u0+YDada721KAY84jFU1WcVmcjU+qeQBNrAmw9+AA52HU6HHWony04v5ShUTKKKurUa0jVvpOkLb7o3taMDuxJ7uk+qCTUJEEGYRL2N9tsXavGzWyyvUKh2b2Ziwgc9xM3wMAPxeroJan4WPhZhY78iLiYj0xDWqtpSNf/AA1ZgXlCdIJ0rp8I8r+uIOK5uZ0kEG5ECQfMxPwO2JMuBo1bnSAR0EAH3bYuGNzdIUp8FZPwDiDNmqKEQNRsFA+4TuB5b4Jdyw4wjX0szaen/AYGOVib+ZxN2by9HTqq92pNRDqdGWqiJcGjUNiGIAYAEFSb7DD+0fETTcfy5VdQDFgiaydRA1GDJ0quFKFOhptqwh24yLVqVJEEnXPoApFyTA3GJODZRqGUWk4hlLAjp4yw3A64pUOPNADhakc2Fz1nSRv8MFafF6VadalS1zpb6TIHpbC4Ohc0czVFa1DuySA4ueYGmf3Y4iyXAaOXhqYufCWLFjFjG+ncdBiTM0SlFjlnLOqkorDxTyFiJPwxkuzfaCvXzarVaxD+GALhSekzI54ni0O7NxUzYQfL4/pguXt7vpgVTQdBiy48h+5xKKL2q49G+owxd/ePqPzxU7lbWj/bCYlZiT5H6/LDAzXAk05pl/8AcX4Gfwxq2pkc+hxk6DaM8P8ArH+sR/8ALGyLWHmMMRouxTeGqvQq3xkfgMaSMZPsnW+1Yf1JPwI/M41c40j0Qzwmmi/0sOVmVvhqwVenf2treJIPxWwwUy3D0Xw1ahMTO1+gsuw39/PE/wD4VlQPaIP9hg+sBdQxnRp0V+C0gaurUPApIvqubbGCDBOK/bPgrZ2mFpuqNTcPOwPhZb3t7W98G8vkRRRmUlyRPimRAO0mTufXHKhiBLGIgRpA9Y8R+XrjxvK8yUctQ/hf6mctni4yz0WNOpGoE3GxvyMY7VeQFA8OqWIF4AJAJ+MeuD3big2pKkliSwNvCsmRG/njMZoM6aVBkspMW2n8Yx7vj+R9TApy79mUYty0Fez1Aqz1ikiirOSZ9p1KIBPViJ8hivQ9BeAAPpg3wDhRXhdQme8r1ASOYSm8KB6kOffgTlaf2ik2QMssYAiRgxZE3Jr8v0KlF3TNz2eyK5dL2qOAzNPtEAwg2lAGIPWSTgJ2KzmZbivdOzd0jVWCFQARTJ0DURPQzMY11ZNFIzEDmYiB+EYD9jeNaqxaooGhbd2xeS4gbhYsD548zx5yfPJ22bxh8G0r0qzVUbTKn/iqdO0EQpViSArQFIHMmSxxjP4ucQUU8qtVCxlzDC5jw6iDG4E/4sEqnHcsCC1Yzq0q7UXYyJIhtbnYCD1E84wP7Z0KObqLq8fdJpRjqU6jcmxUETG4xPic1NuS7W397/yXki1owuTVWzyLpYMrLeRp8KjlEiNt8Hcz2gIzX8sKYMaQX1GRrAPsxeNQ54np8NpJV71QddzJtJbrafniy2WQ6aopJ3jSS4UAgKREtubCPh0x6NmdFfO8XGVpioyawzFAvrJn/ThwzgqUTXWnoXumqFAB4VAvta9yfXE2a4ctRAtamWVfEIOx2kQf7iPecQVaKJRZTIohNJMn2Gtcja2EAM4RxGlWf7KmEIBJPdqvhPKQbkmPh6yCzb/b1GBHtsRfY95EfLGk4Tl6Ckmh0AIBLAD7pk36/rvjKLl3eq9omqSDyuzHlivYi6vaisNxTI9D/wB0fLAWtmC5cifGxJWbXMwOgnF3KKlW8kDzUAHa06ja/TBzsn2dp1kdqtN2ljoUagCo5jRB9q2/LBaQ0rG9l6INBhUsC7G29lER588UmqqVWLoSdLadOoBomPum18bnIdmFpjTTpuFJZhJMAkRuwmIO0+/A/OdjKuhKdESqliCzqDDGY3v8MK7CqMNmaXiAWSTyiT7upwdo8AzwalT7llB2DjSPZ+9PsmxM2ODeS7AV+8Ry9JQjKY1lyb3sKYG3mcbk8aovVeijTXp+J6eh4VSAVOvSFJh1tPPFIk854hwN8so70U5qEGEYuBB5lhvfAhQitFhLCwHT9jGw7eVSzKDFlBEAj77DqemMBn6kH4/Qfni/RNfiCqZihMd6Z8kP12+eHZPPUmZwpqvpIW2lRJmxJmNjeCMZig3iHPewN9ji1Rqqhcg253H9QI2N9o5YLBo1lLjLoP8A8SqY3h9e3QCnt+5xVPEaD5lcz3GZpOs6oVdLypWWB0kG5uOgnacXslx+kApJYTH3ZHnsTg5kO1VESFYtaYgjYgyTBsFk+4YbVomLfwd4dnkqqroW0sCVLLE+Y5cjzwTm2O53K9+uWrrUVROpS7KoqU3U2EncGD7ztiZcs58IUMSCRpZWkahcQb4xcaNIytEaHb3Y62AfG+PHLVVpGidRUGCIJudpIHLBqkwZQw+8ARPmAcLL+7SbrZWN821T1/ujJ8c8ObVv/bf4f7Y1z072JHocZHtbTioh6qR8D+uNZl6ysFZnVAQGLHYAgEn4YYBXs45XMU5O+pfip/HG5nGFy5pKaVSjWWqoqJJWDYneVYiP0xucaRIZ501Op4VWr3aqsAaFbb+rUbk+mJlEhnhJICTF/Ck8h4TJPy8sRh3DRcFyASLmBeOiiLavPFE8CzGrUMzSUDl3JaSTNvtBHTfnyxDTXSOnkn2wjR1dyqSJC9CSpN/F1M8sV9BjxPHmqBSf8SjHnPaqg1HNOhJLQjOyz4iyTqibSLxJi45YB16021H444Z/+O5Ply730cksicmbXtlUpLl9JbxGNN7zuZEyQATsDjKdmMvqqOQxGlbgyASTt1nn+WBjKQJKh0kawbDZgLi4sWj543PZ2j3qCtTRqcoEANiY5hh7QMC8DnjeGJ+NH6fd+zo8eCk+V7QQy+cyyJC1KbMVAP2oGohYved+n54yGU4bUNZyHCqZIjxKVJPInlHPEXHMq1GoUKyQAbmBfnzxWyOeemsKCJJJgnf8YwLx5YrljfYY+Dn+8/melUA3d92wJVRDWsQLSOdwJI5SRiLu6VJWNJQpNjdjeTG5i0k28/cL7OJmK9WlVLt3a1AKlMsxDqoUkBdjZhvG5xueL5kNSaKZbw2WOZJiLyvK4M79cSsEoJptbNcWWKelqwFwXhAqMBoVoNItOqRrDEsNLCPZC89xjSNwGlpsm4E6XfnE7noY/YwI4NTOhvGVaUUkkTKre5E7+7BZq50iKgkCJMSRIJjbkB8MbY4riTmyNyAXaLLrScKOa6j0Fz57QOc4o0Egpe4pr6bnlE/PkMT8fDVHt4/ABqAEEkGYkyINsRvqAPgUAWDF1FuexnecZSdS16OiEU47J3p8xt4flB/DA7O5UVKD0dRVXCg26X2kbfji9QylYwQjFSQ0gap5yCGMCLbYs1su4W/hsdwNhub8r4Tm1sSxwegRksmlOdJjb/SI6+f0wAy/AhRFOqNRZ2qlpiF0IhWLAyTUeZPJdrzsky7QLKx6yAfLa2HZjJzTQFGMFyYIkSFHXyxUcv3FPFGtIw/AaIykVHF6eoieUrpNx5NHvxoaPblKahNJMEiWkSxvEabb7dALCYFjNZEFT4GUwYOkTPLmbcjbny3wGNNwIYMpOxI20g+I2iSIxan7MvpaCR7eK9kFOR1PqP6l8vniVu27ACFpi37t3w5SPhvjG8SWi7atIJJ6noPqfxxVFKkd0UwN4+nkB+GK5i+ia7Ndua2kwaIMG4UbzYgGs0WtF738sZ3g3aV6LtUZydUg6rg+IXM2nlPmeuJP/DxoBCKqsNMjcydz0sfkMCU4aArk+IbAHqD5CD8saQlcWZZIcWg7nu06VwwYh3YALAGoBTq5COZwAzNI1F1KD94X9BgpkkpyaZpiEiGi5mdyL3vba+KOfc00IQQJkwxO28SDHnBG2JWhPYE0HncdP98cyysWgNt5mFtuegAwey+Qp1Ka1DUKyT4RA2MXlGi82jHM9kToUd4XFkWX1BQSSRZFgTB54rYtFjhXEaaju6dQFjb7SnZ/QsSR8B6DBnL5fL1aWrW6VAQKqpSUaJazT3olZAYNAkA8xpxnqPAJpGr3LmmN6oa4H9WnaPjHXDqWRZ6lquiogsyr4iPMhh+zfDTJaPTcq7DLrQZkqNlYSdLKQvRw95Kd0QRb2t4IAXtIo7lmWNVyxjYKhIA5BiQLm8FtpsEqcRzNKmxOagWBYUEZt4uR4juRPQnFWtxGtXU0TVV3qKr09KpRJUSzaopFnlQYHeJcX1TGKjqSYn0UKvEwxYtSSWmCpYentMwjyi/XGs7G9ojWPdVCJA8J9Bt52v7jjBWPOR+9sXcuvdJTrU2AdahTSPaOzI8dJlT/AIcdvlRjkhxf/GYYm4ytHpfEOz65jT9po0zsszMeY6Yv0OFqtMIW1QoUmCJgRtJjEeWzFUw601NJgCpLlWOqIlCnhuRz57YZUz1YTOXuJstVD8NQXHnKvZ2cZdl3hvCMpl0mnlxqcRrJLOZv7ROqByHlGN5TzakAllBIBIJFpE48iYBM7SrxoFYFKikgFXWfbIMXAEHoPPGgzldHfUvE6VIELCa1Onwj+73+/FJ/CJcPkMtWYtfSaYAHPWXvI30gARyJmcPcKAbfKfh8cZ3gudRu8an4dTsT4SOZgDUALCPZtM4JUK5BvzvuTv6pb0mMaujNHlv8Sav/AJ143K056+wAAfKBPvxlVBGCnaGsa+ar1dldzpG3hFlnp4QMVcnlGquqIPETAPIdSfIC/ux1PUdmHb0a3sdkwKXeEatT2BJghbCQN4bVjQ5mqCPYUQCZBMgAcr4p5RO6RaYVoUACAW2522O+LuWrX/o6u6wq+bajBAx57alb+Tr3FpL0YvtMq96Y1XCkd4NLAFRdlBMfHFGkii25Mcjv78X+0/EO8zTMIZDpUOR4m0qBqiIFx8IxQR4YyRI90n98sd8kuKSORN22zddnuKUqFBVdwpJexU3JMAA7EkLyxLxXiCZqiyU2VkcrJA8JCsGgEmOX154l4dwgvRRYy4Cgaiyl3J0iQQWhfFPKcEKOTpUaR1pT7w3UohXSNQGwJEmf3BOPMnybZ6EHFJAzKcRq018NMvqJY6dNj/iO1h1+c4tDjtUR9hVMi4Gi1wL/AFtNhi7kOD1RRRtJJI1aRfc2uJXbkSCMSVcu9MgOCCRI2Ji45G2M1ySLbg2Bc3xZlqanonQ8WLQ4MX5aTA5R774kpcaol9ISrM72A91uuCTU1b2gG6SBb8sNHD6POmp8oB+uFRXMZw3i4NSCK4p6CulqZCyGHinc2AG23vxaz2UoOxaNTEaSTqIiACCDYgkT7z1xJNrD5Y4G/cYvlqiHV2U8vw8KCNYIBlZuYgWMnrPui84bSr02hQUJvEgjly+GLpXzwhfr7r4hRQ3JsgSieqf6vzw7+UB3CH01fiDiwtL9n9MOgDlgoVg6rwhG3VD7z/24pVOzVI/cT4n/ALRg7OEWHXBQcmY7jnBBRos4JGwAkxJNvXGazDIyFDAJEgrIi8X1RJgC9x8xj0riOS75CmogN/b+o+uMtX7C1C4JzOpREroIY9YbWYm525nFLQnvsoZzs9mdAKojkjdXAm390fjgZkez2Ypisz0mDGk1NPErKWqeFiw1HZSYHn5Y9To0GAAAAAAAF4EeuIc5lqrKVWBIN+c8uRgee/pvg5MmkePU8pm6ChTQBH96KYve8yR78KlVJPiFKlFoBiZ3MFiPpj2daBgAj3nc+t8V63Dab+1TU+q4fNhxRgcnn6YpksZHd6GSea7W3391zflgGyVvD3TOpCgNoaD7/EJx6PmOyOWcz3ek/wBpI+UxgfW7B5ZjOqrP/Vh8hcTDvXzi71avzP4nFP8A+oa3/rE+qA/Vcehp2HpjatWHlr/DFer/AA7okkmq8m5kb/C2HzBwPOaraiDuSST5zfBnhAMRG8TJj8ROGcb4X/LZpqQuFAKnmQUB+s/DGq7KcFWrRFSWB1MDB6dd4N8d+WS+jy/Iwx6y0zYcNb7FG6KPSwG1+q4qZ7OIrspdNQsQXCkWHInFc8CvK1nU2sfELDpMD3RPPDMx2cVyxLtLHUYLC58yxt5bY895DsSXyYrtDXAzFV9IYEAETMg01BvttjMazyNsaXtTw0Zeq1MEsDRFQT1LOsbf2D44bm+xGaDkUkSpTsUcuoJBEiQbyJj3YcGldj8jcYtfB7K/FXImx6yFj5ziB+IVD4V0LO+lVnTB5xa8X8j0xRGeUEnvFM8xfkdr2xlO2vFi6hUspnUTA1iw2aJHr1xtBW6OOTpGFzVSPCOVjeb+vPGh7CUpNRovCiY2ubeQMT7sZ40EH3pboYEfAn5Y0PZuocvqqVKLxHgYsQLwCQkwyx96DEETjfM7i/uRjVNGvqVlRSzGFG5/LrjHcX44arHTISbBotHONpwziPGTW8FVoKtIAEqdwQQPI28oxSSkarinRogs3M8vM8gB1+pjEYoLHt9lTm569Fd6zHcmPhP4+7FjJZM1XVI9owPK9yfKL+7F3tPw8UKNKmACWZmeobSVAAEnZRqMAeu+K/C86/hKg6lv3gMAW5k7+6cbQmpKzOUWnR6ouaZUCArA5m3r5Ez5YZnqr1lC6wBvIE9evrinw4ViqmoVkqDZYIsJBEkWPSPTF+Y/2GPMlKXR2pLss/zDwAsCNo5egxDXLswLEWAAHp+zjlOr1m2Hgr+hwOTfYKKQwD9jD18hPrh0Xtt+/LCIk9fKcIYiCfTHCD1n0w8OfQY4HjYYAOKPLEhP7t+O+Inc8wY9PywynWnkR6jCsZMymNo9/wCuOMOpjywnc+Qxy5M4YjqAfs4cFHK56XP0xHq/2An8bY4CZtOAB5SP3+eOFvP5/rhhXrI92HCOWADoaL4QrNyt88MJ6xiMtG2ACx355zP788MeueuI1DdDHL9zhEeU++fzwAIVcdNYcxhhQjlhrEcyvoTgCh4b9/s4a4PXDl89vTDWp32/fwwAA+JdmKdZtbatXIzMe42xa4Xw05dNCuSJ1XEXPmMEAPIY6Cf3+uK5Oq9E0rsYS3MjDGJ8sS+LHCxH+35YkozvHuBnMEHWo0yACoIgkWJBBMRznn1wT4cHp0kRjrKqF1EmTA3xbep+5P5Rjiq3n8cOwbbVMoPJ5DAzinBu/jVFpjynCwsCbQmrB6dk1Uzq+R/PEvE8i4VdLyaY0ieg2EHlywsLD5uxcUZSqSzAPTUCQCwEFRN4jeN4xt+EUqdFBoOqd3O7R9AOQwsLFym2iYxVje0DK9E2lxBXmRcTbmI3B8sZ5GeI0BgeYBj3zhYWKhNqNEzimzWcG444UJVmRbVIG2wINzaL88aFczPPzwsLGUuzSI7vf3EY6GA6YWFiSjocbYck+fv2wsLAB0pP54jakZtUf5R7ox3CwqCzvdEfeJ9ccdW6r9cdwsFBYw026L8gccen1PwOFhYVDKzuw2DEdf2MUDxBwTY/PCwsSykT0M/VN9IPu/2+OCWXrEiSIPk2O4WKQmSs/lhha+0+/CwsUScLnkvxP64rN3hMago8o/LCwsJoYxsn/U0+8fLHRl1/pB+eFhYKQWSAwI0j4AYeT6j4YWFhiGFgOZ+mGGqeUn54WFhDENgZ9wm3rbDQ3n+P0wsLAI6anx/fXDY8vp+eOYWGB//Z"/>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PE" altLang="es-PE"/>
          </a:p>
        </p:txBody>
      </p:sp>
      <p:pic>
        <p:nvPicPr>
          <p:cNvPr id="820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3905250"/>
            <a:ext cx="29511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3883026"/>
            <a:ext cx="25796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634733"/>
      </p:ext>
    </p:extLst>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955801" y="1211264"/>
            <a:ext cx="7921625" cy="346075"/>
          </a:xfrm>
          <a:prstGeom prst="rect">
            <a:avLst/>
          </a:prstGeom>
          <a:noFill/>
          <a:ln>
            <a:noFill/>
          </a:ln>
          <a:extLst/>
        </p:spPr>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just" eaLnBrk="1" hangingPunct="1">
              <a:lnSpc>
                <a:spcPct val="80000"/>
              </a:lnSpc>
              <a:spcBef>
                <a:spcPts val="1200"/>
              </a:spcBef>
              <a:buClr>
                <a:srgbClr val="000000"/>
              </a:buClr>
              <a:buSzPct val="75000"/>
              <a:defRPr/>
            </a:pPr>
            <a:r>
              <a:rPr lang="en-GB" sz="2000" dirty="0">
                <a:solidFill>
                  <a:srgbClr val="000000"/>
                </a:solidFill>
                <a:effectLst>
                  <a:outerShdw blurRad="38100" dist="38100" dir="2700000" algn="tl">
                    <a:srgbClr val="C0C0C0"/>
                  </a:outerShdw>
                </a:effectLst>
                <a:latin typeface="+mn-lt"/>
              </a:rPr>
              <a:t>Es </a:t>
            </a:r>
            <a:r>
              <a:rPr lang="en-GB" sz="2000" dirty="0" err="1">
                <a:solidFill>
                  <a:srgbClr val="000000"/>
                </a:solidFill>
                <a:effectLst>
                  <a:outerShdw blurRad="38100" dist="38100" dir="2700000" algn="tl">
                    <a:srgbClr val="C0C0C0"/>
                  </a:outerShdw>
                </a:effectLst>
                <a:latin typeface="+mn-lt"/>
              </a:rPr>
              <a:t>posible</a:t>
            </a:r>
            <a:r>
              <a:rPr lang="en-GB" sz="2000" dirty="0">
                <a:solidFill>
                  <a:srgbClr val="000000"/>
                </a:solidFill>
                <a:effectLst>
                  <a:outerShdw blurRad="38100" dist="38100" dir="2700000" algn="tl">
                    <a:srgbClr val="C0C0C0"/>
                  </a:outerShdw>
                </a:effectLst>
                <a:latin typeface="+mn-lt"/>
              </a:rPr>
              <a:t> la </a:t>
            </a:r>
            <a:r>
              <a:rPr lang="en-GB" sz="2000" dirty="0" err="1">
                <a:solidFill>
                  <a:srgbClr val="000000"/>
                </a:solidFill>
                <a:effectLst>
                  <a:outerShdw blurRad="38100" dist="38100" dir="2700000" algn="tl">
                    <a:srgbClr val="C0C0C0"/>
                  </a:outerShdw>
                </a:effectLst>
                <a:latin typeface="+mn-lt"/>
              </a:rPr>
              <a:t>compraventa</a:t>
            </a:r>
            <a:r>
              <a:rPr lang="en-GB" sz="2000" dirty="0">
                <a:solidFill>
                  <a:srgbClr val="000000"/>
                </a:solidFill>
                <a:effectLst>
                  <a:outerShdw blurRad="38100" dist="38100" dir="2700000" algn="tl">
                    <a:srgbClr val="C0C0C0"/>
                  </a:outerShdw>
                </a:effectLst>
                <a:latin typeface="+mn-lt"/>
              </a:rPr>
              <a:t> </a:t>
            </a:r>
            <a:r>
              <a:rPr lang="en-GB" sz="2000" dirty="0" err="1">
                <a:solidFill>
                  <a:srgbClr val="000000"/>
                </a:solidFill>
                <a:effectLst>
                  <a:outerShdw blurRad="38100" dist="38100" dir="2700000" algn="tl">
                    <a:srgbClr val="C0C0C0"/>
                  </a:outerShdw>
                </a:effectLst>
                <a:latin typeface="+mn-lt"/>
              </a:rPr>
              <a:t>directa</a:t>
            </a:r>
            <a:r>
              <a:rPr lang="en-GB" sz="2000" dirty="0">
                <a:solidFill>
                  <a:srgbClr val="000000"/>
                </a:solidFill>
                <a:effectLst>
                  <a:outerShdw blurRad="38100" dist="38100" dir="2700000" algn="tl">
                    <a:srgbClr val="C0C0C0"/>
                  </a:outerShdw>
                </a:effectLst>
                <a:latin typeface="+mn-lt"/>
              </a:rPr>
              <a:t> </a:t>
            </a:r>
            <a:r>
              <a:rPr lang="en-GB" sz="2000" dirty="0" err="1">
                <a:solidFill>
                  <a:srgbClr val="000000"/>
                </a:solidFill>
                <a:effectLst>
                  <a:outerShdw blurRad="38100" dist="38100" dir="2700000" algn="tl">
                    <a:srgbClr val="C0C0C0"/>
                  </a:outerShdw>
                </a:effectLst>
                <a:latin typeface="+mn-lt"/>
              </a:rPr>
              <a:t>únicamente</a:t>
            </a:r>
            <a:r>
              <a:rPr lang="en-GB" sz="2000" dirty="0">
                <a:solidFill>
                  <a:srgbClr val="000000"/>
                </a:solidFill>
                <a:effectLst>
                  <a:outerShdw blurRad="38100" dist="38100" dir="2700000" algn="tl">
                    <a:srgbClr val="C0C0C0"/>
                  </a:outerShdw>
                </a:effectLst>
                <a:latin typeface="+mn-lt"/>
              </a:rPr>
              <a:t> en los </a:t>
            </a:r>
            <a:r>
              <a:rPr lang="en-GB" sz="2000" dirty="0" err="1">
                <a:solidFill>
                  <a:srgbClr val="000000"/>
                </a:solidFill>
                <a:effectLst>
                  <a:outerShdw blurRad="38100" dist="38100" dir="2700000" algn="tl">
                    <a:srgbClr val="C0C0C0"/>
                  </a:outerShdw>
                </a:effectLst>
                <a:latin typeface="+mn-lt"/>
              </a:rPr>
              <a:t>siguientes</a:t>
            </a:r>
            <a:r>
              <a:rPr lang="en-GB" sz="2000" dirty="0">
                <a:solidFill>
                  <a:srgbClr val="000000"/>
                </a:solidFill>
                <a:effectLst>
                  <a:outerShdw blurRad="38100" dist="38100" dir="2700000" algn="tl">
                    <a:srgbClr val="C0C0C0"/>
                  </a:outerShdw>
                </a:effectLst>
                <a:latin typeface="+mn-lt"/>
              </a:rPr>
              <a:t> </a:t>
            </a:r>
            <a:r>
              <a:rPr lang="en-GB" sz="2000" dirty="0" err="1">
                <a:solidFill>
                  <a:srgbClr val="000000"/>
                </a:solidFill>
                <a:effectLst>
                  <a:outerShdw blurRad="38100" dist="38100" dir="2700000" algn="tl">
                    <a:srgbClr val="C0C0C0"/>
                  </a:outerShdw>
                </a:effectLst>
                <a:latin typeface="+mn-lt"/>
              </a:rPr>
              <a:t>supuestos</a:t>
            </a:r>
            <a:r>
              <a:rPr lang="en-GB" sz="2000" dirty="0">
                <a:solidFill>
                  <a:srgbClr val="000000"/>
                </a:solidFill>
                <a:effectLst>
                  <a:outerShdw blurRad="38100" dist="38100" dir="2700000" algn="tl">
                    <a:srgbClr val="C0C0C0"/>
                  </a:outerShdw>
                </a:effectLst>
                <a:latin typeface="+mn-lt"/>
              </a:rPr>
              <a:t>:</a:t>
            </a:r>
          </a:p>
        </p:txBody>
      </p:sp>
      <p:sp>
        <p:nvSpPr>
          <p:cNvPr id="6147" name="Rectangle 7"/>
          <p:cNvSpPr>
            <a:spLocks noChangeArrowheads="1"/>
          </p:cNvSpPr>
          <p:nvPr/>
        </p:nvSpPr>
        <p:spPr bwMode="auto">
          <a:xfrm>
            <a:off x="2135188" y="1793875"/>
            <a:ext cx="7993062" cy="2789238"/>
          </a:xfrm>
          <a:prstGeom prst="rect">
            <a:avLst/>
          </a:prstGeom>
          <a:noFill/>
          <a:ln w="9525">
            <a:noFill/>
            <a:round/>
            <a:headEnd/>
            <a:tailEnd/>
          </a:ln>
        </p:spPr>
        <p:txBody>
          <a:bodyPr lIns="0" tIns="0" rIns="0" bIns="0"/>
          <a:lstStyle/>
          <a:p>
            <a:pPr marL="457200" indent="-457200" algn="just" defTabSz="449263">
              <a:lnSpc>
                <a:spcPct val="120000"/>
              </a:lnSpc>
              <a:buFont typeface="Arial" charset="0"/>
              <a:buAutoNum type="alphaLcParen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dirty="0" err="1">
                <a:solidFill>
                  <a:srgbClr val="000000"/>
                </a:solidFill>
              </a:rPr>
              <a:t>Cuando</a:t>
            </a:r>
            <a:r>
              <a:rPr lang="en-GB" altLang="es-PE" sz="2000" dirty="0">
                <a:solidFill>
                  <a:srgbClr val="000000"/>
                </a:solidFill>
              </a:rPr>
              <a:t> la </a:t>
            </a:r>
            <a:r>
              <a:rPr lang="en-GB" altLang="es-PE" sz="2000" b="1" dirty="0" err="1">
                <a:solidFill>
                  <a:srgbClr val="000000"/>
                </a:solidFill>
              </a:rPr>
              <a:t>única</a:t>
            </a:r>
            <a:r>
              <a:rPr lang="en-GB" altLang="es-PE" sz="2000" b="1" dirty="0">
                <a:solidFill>
                  <a:srgbClr val="000000"/>
                </a:solidFill>
              </a:rPr>
              <a:t> forma de </a:t>
            </a:r>
            <a:r>
              <a:rPr lang="en-GB" altLang="es-PE" sz="2000" b="1" dirty="0" err="1">
                <a:solidFill>
                  <a:srgbClr val="000000"/>
                </a:solidFill>
              </a:rPr>
              <a:t>acceder</a:t>
            </a:r>
            <a:r>
              <a:rPr lang="en-GB" altLang="es-PE" sz="2000" b="1" dirty="0">
                <a:solidFill>
                  <a:srgbClr val="000000"/>
                </a:solidFill>
              </a:rPr>
              <a:t> </a:t>
            </a:r>
            <a:r>
              <a:rPr lang="en-GB" altLang="es-PE" sz="2000" dirty="0">
                <a:solidFill>
                  <a:srgbClr val="000000"/>
                </a:solidFill>
              </a:rPr>
              <a:t>al </a:t>
            </a:r>
            <a:r>
              <a:rPr lang="en-GB" altLang="es-PE" sz="2000" dirty="0" err="1">
                <a:solidFill>
                  <a:srgbClr val="000000"/>
                </a:solidFill>
              </a:rPr>
              <a:t>predio</a:t>
            </a:r>
            <a:r>
              <a:rPr lang="en-GB" altLang="es-PE" sz="2000" dirty="0">
                <a:solidFill>
                  <a:srgbClr val="000000"/>
                </a:solidFill>
              </a:rPr>
              <a:t> </a:t>
            </a:r>
            <a:r>
              <a:rPr lang="en-GB" altLang="es-PE" sz="2000" dirty="0" err="1">
                <a:solidFill>
                  <a:srgbClr val="000000"/>
                </a:solidFill>
              </a:rPr>
              <a:t>es</a:t>
            </a:r>
            <a:r>
              <a:rPr lang="en-GB" altLang="es-PE" sz="2000" dirty="0">
                <a:solidFill>
                  <a:srgbClr val="000000"/>
                </a:solidFill>
              </a:rPr>
              <a:t> a </a:t>
            </a:r>
            <a:r>
              <a:rPr lang="en-GB" altLang="es-PE" sz="2000" dirty="0" err="1">
                <a:solidFill>
                  <a:srgbClr val="000000"/>
                </a:solidFill>
              </a:rPr>
              <a:t>través</a:t>
            </a:r>
            <a:r>
              <a:rPr lang="en-GB" altLang="es-PE" sz="2000" dirty="0">
                <a:solidFill>
                  <a:srgbClr val="000000"/>
                </a:solidFill>
              </a:rPr>
              <a:t> de un </a:t>
            </a:r>
            <a:r>
              <a:rPr lang="en-GB" altLang="es-PE" sz="2000" dirty="0" err="1">
                <a:solidFill>
                  <a:srgbClr val="000000"/>
                </a:solidFill>
              </a:rPr>
              <a:t>predio</a:t>
            </a:r>
            <a:r>
              <a:rPr lang="en-GB" altLang="es-PE" sz="2000" dirty="0">
                <a:solidFill>
                  <a:srgbClr val="000000"/>
                </a:solidFill>
              </a:rPr>
              <a:t> de </a:t>
            </a:r>
            <a:r>
              <a:rPr lang="en-GB" altLang="es-PE" sz="2000" dirty="0" err="1">
                <a:solidFill>
                  <a:srgbClr val="000000"/>
                </a:solidFill>
              </a:rPr>
              <a:t>propiedad</a:t>
            </a:r>
            <a:r>
              <a:rPr lang="en-GB" altLang="es-PE" sz="2000" dirty="0">
                <a:solidFill>
                  <a:srgbClr val="000000"/>
                </a:solidFill>
              </a:rPr>
              <a:t> del </a:t>
            </a:r>
            <a:r>
              <a:rPr lang="en-GB" altLang="es-PE" sz="2000" dirty="0" err="1">
                <a:solidFill>
                  <a:srgbClr val="000000"/>
                </a:solidFill>
              </a:rPr>
              <a:t>solicitante</a:t>
            </a:r>
            <a:r>
              <a:rPr lang="en-GB" altLang="es-PE" sz="2000" dirty="0">
                <a:solidFill>
                  <a:srgbClr val="000000"/>
                </a:solidFill>
              </a:rPr>
              <a:t>, con el </a:t>
            </a:r>
            <a:r>
              <a:rPr lang="en-GB" altLang="es-PE" sz="2000" dirty="0" err="1">
                <a:solidFill>
                  <a:srgbClr val="000000"/>
                </a:solidFill>
              </a:rPr>
              <a:t>cual</a:t>
            </a:r>
            <a:r>
              <a:rPr lang="en-GB" altLang="es-PE" sz="2000" dirty="0">
                <a:solidFill>
                  <a:srgbClr val="000000"/>
                </a:solidFill>
              </a:rPr>
              <a:t> </a:t>
            </a:r>
            <a:r>
              <a:rPr lang="en-GB" altLang="es-PE" sz="2000" dirty="0" err="1">
                <a:solidFill>
                  <a:srgbClr val="000000"/>
                </a:solidFill>
              </a:rPr>
              <a:t>es</a:t>
            </a:r>
            <a:r>
              <a:rPr lang="en-GB" altLang="es-PE" sz="2000" dirty="0">
                <a:solidFill>
                  <a:srgbClr val="000000"/>
                </a:solidFill>
              </a:rPr>
              <a:t> </a:t>
            </a:r>
            <a:r>
              <a:rPr lang="en-GB" altLang="es-PE" sz="2000" b="1" dirty="0" err="1">
                <a:solidFill>
                  <a:srgbClr val="000000"/>
                </a:solidFill>
              </a:rPr>
              <a:t>colindante</a:t>
            </a:r>
            <a:r>
              <a:rPr lang="en-GB" altLang="es-PE" sz="2000" b="1" dirty="0">
                <a:solidFill>
                  <a:srgbClr val="000000"/>
                </a:solidFill>
              </a:rPr>
              <a:t>. 	</a:t>
            </a: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i="1" dirty="0">
                <a:solidFill>
                  <a:srgbClr val="C00000"/>
                </a:solidFill>
              </a:rPr>
              <a:t>	</a:t>
            </a:r>
            <a:r>
              <a:rPr lang="en-GB" altLang="es-PE" i="1" dirty="0"/>
              <a:t>(</a:t>
            </a:r>
            <a:r>
              <a:rPr lang="en-GB" altLang="es-PE" i="1" dirty="0" err="1"/>
              <a:t>Partida</a:t>
            </a:r>
            <a:r>
              <a:rPr lang="en-GB" altLang="es-PE" i="1" dirty="0"/>
              <a:t> </a:t>
            </a:r>
            <a:r>
              <a:rPr lang="en-GB" altLang="es-PE" i="1" dirty="0" err="1"/>
              <a:t>registral</a:t>
            </a:r>
            <a:r>
              <a:rPr lang="en-GB" altLang="es-PE" i="1" dirty="0"/>
              <a:t>, </a:t>
            </a:r>
            <a:r>
              <a:rPr lang="en-GB" altLang="es-PE" i="1" dirty="0" err="1"/>
              <a:t>plano</a:t>
            </a:r>
            <a:r>
              <a:rPr lang="en-GB" altLang="es-PE" i="1" dirty="0"/>
              <a:t> del </a:t>
            </a:r>
            <a:r>
              <a:rPr lang="en-GB" altLang="es-PE" i="1" dirty="0" err="1"/>
              <a:t>certificado</a:t>
            </a:r>
            <a:r>
              <a:rPr lang="en-GB" altLang="es-PE" i="1" dirty="0"/>
              <a:t> de </a:t>
            </a:r>
            <a:r>
              <a:rPr lang="en-GB" altLang="es-PE" i="1" dirty="0" err="1"/>
              <a:t>búsqueda</a:t>
            </a:r>
            <a:r>
              <a:rPr lang="en-GB" altLang="es-PE" i="1" dirty="0"/>
              <a:t> </a:t>
            </a:r>
            <a:r>
              <a:rPr lang="en-GB" altLang="es-PE" i="1" dirty="0" err="1"/>
              <a:t>catastral</a:t>
            </a:r>
            <a:r>
              <a:rPr lang="en-GB" altLang="es-PE" i="1" dirty="0"/>
              <a:t>, </a:t>
            </a:r>
            <a:r>
              <a:rPr lang="en-GB" altLang="es-PE" i="1" dirty="0" err="1"/>
              <a:t>otros</a:t>
            </a:r>
            <a:r>
              <a:rPr lang="en-GB" altLang="es-PE" i="1" dirty="0"/>
              <a:t>)</a:t>
            </a: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es-PE" i="1" dirty="0">
              <a:solidFill>
                <a:srgbClr val="C00000"/>
              </a:solidFill>
            </a:endParaRPr>
          </a:p>
          <a:p>
            <a:pPr marL="457200" indent="-457200" algn="just" defTabSz="449263">
              <a:lnSpc>
                <a:spcPct val="120000"/>
              </a:lnSpc>
              <a:buFont typeface="Arial" charset="0"/>
              <a:buAutoNum type="alphaLcParenR" startAt="2"/>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dirty="0" err="1">
                <a:solidFill>
                  <a:srgbClr val="000000"/>
                </a:solidFill>
              </a:rPr>
              <a:t>Cuando</a:t>
            </a:r>
            <a:r>
              <a:rPr lang="en-GB" altLang="es-PE" sz="2000" dirty="0">
                <a:solidFill>
                  <a:srgbClr val="000000"/>
                </a:solidFill>
              </a:rPr>
              <a:t> se </a:t>
            </a:r>
            <a:r>
              <a:rPr lang="en-GB" altLang="es-PE" sz="2000" dirty="0" err="1">
                <a:solidFill>
                  <a:srgbClr val="000000"/>
                </a:solidFill>
              </a:rPr>
              <a:t>planea</a:t>
            </a:r>
            <a:r>
              <a:rPr lang="en-GB" altLang="es-PE" sz="2000" dirty="0">
                <a:solidFill>
                  <a:srgbClr val="000000"/>
                </a:solidFill>
              </a:rPr>
              <a:t> </a:t>
            </a:r>
            <a:r>
              <a:rPr lang="en-GB" altLang="es-PE" sz="2000" dirty="0" err="1">
                <a:solidFill>
                  <a:srgbClr val="000000"/>
                </a:solidFill>
              </a:rPr>
              <a:t>ejecutar</a:t>
            </a:r>
            <a:r>
              <a:rPr lang="en-GB" altLang="es-PE" sz="2000" dirty="0">
                <a:solidFill>
                  <a:srgbClr val="000000"/>
                </a:solidFill>
              </a:rPr>
              <a:t> </a:t>
            </a:r>
            <a:r>
              <a:rPr lang="en-GB" altLang="es-PE" sz="2000" dirty="0" err="1">
                <a:solidFill>
                  <a:srgbClr val="000000"/>
                </a:solidFill>
              </a:rPr>
              <a:t>sobre</a:t>
            </a:r>
            <a:r>
              <a:rPr lang="en-GB" altLang="es-PE" sz="2000" dirty="0">
                <a:solidFill>
                  <a:srgbClr val="000000"/>
                </a:solidFill>
              </a:rPr>
              <a:t> el </a:t>
            </a:r>
            <a:r>
              <a:rPr lang="en-GB" altLang="es-PE" sz="2000" dirty="0" err="1">
                <a:solidFill>
                  <a:srgbClr val="000000"/>
                </a:solidFill>
              </a:rPr>
              <a:t>predio</a:t>
            </a:r>
            <a:r>
              <a:rPr lang="en-GB" altLang="es-PE" sz="2000" dirty="0">
                <a:solidFill>
                  <a:srgbClr val="000000"/>
                </a:solidFill>
              </a:rPr>
              <a:t> un </a:t>
            </a:r>
            <a:r>
              <a:rPr lang="en-GB" altLang="es-PE" sz="2000" b="1" dirty="0" err="1">
                <a:solidFill>
                  <a:srgbClr val="000000"/>
                </a:solidFill>
              </a:rPr>
              <a:t>proyecto</a:t>
            </a:r>
            <a:r>
              <a:rPr lang="en-GB" altLang="es-PE" sz="2000" b="1" dirty="0">
                <a:solidFill>
                  <a:srgbClr val="000000"/>
                </a:solidFill>
              </a:rPr>
              <a:t> de </a:t>
            </a:r>
            <a:r>
              <a:rPr lang="en-GB" altLang="es-PE" sz="2000" b="1" dirty="0" err="1">
                <a:solidFill>
                  <a:srgbClr val="000000"/>
                </a:solidFill>
              </a:rPr>
              <a:t>interés</a:t>
            </a:r>
            <a:r>
              <a:rPr lang="en-GB" altLang="es-PE" sz="2000" b="1" dirty="0">
                <a:solidFill>
                  <a:srgbClr val="000000"/>
                </a:solidFill>
              </a:rPr>
              <a:t> </a:t>
            </a:r>
            <a:r>
              <a:rPr lang="en-GB" altLang="es-PE" sz="2000" b="1" dirty="0" err="1">
                <a:solidFill>
                  <a:srgbClr val="000000"/>
                </a:solidFill>
              </a:rPr>
              <a:t>nacional</a:t>
            </a:r>
            <a:r>
              <a:rPr lang="en-GB" altLang="es-PE" sz="2000" b="1" dirty="0">
                <a:solidFill>
                  <a:srgbClr val="000000"/>
                </a:solidFill>
              </a:rPr>
              <a:t> o regional. </a:t>
            </a: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b="1" i="1" dirty="0">
                <a:solidFill>
                  <a:srgbClr val="000000"/>
                </a:solidFill>
              </a:rPr>
              <a:t>	</a:t>
            </a:r>
            <a:r>
              <a:rPr lang="en-GB" altLang="es-PE" sz="2000" i="1" dirty="0"/>
              <a:t>(</a:t>
            </a:r>
            <a:r>
              <a:rPr lang="en-GB" altLang="es-PE" sz="2000" i="1" dirty="0" err="1"/>
              <a:t>Resolución</a:t>
            </a:r>
            <a:r>
              <a:rPr lang="en-GB" altLang="es-PE" sz="2000" i="1" dirty="0"/>
              <a:t> </a:t>
            </a:r>
            <a:r>
              <a:rPr lang="en-GB" altLang="es-PE" sz="2000" i="1" dirty="0" err="1"/>
              <a:t>que</a:t>
            </a:r>
            <a:r>
              <a:rPr lang="en-GB" altLang="es-PE" sz="2000" i="1" dirty="0"/>
              <a:t> </a:t>
            </a:r>
            <a:r>
              <a:rPr lang="en-GB" altLang="es-PE" sz="2000" i="1" dirty="0" err="1"/>
              <a:t>declara</a:t>
            </a:r>
            <a:r>
              <a:rPr lang="en-GB" altLang="es-PE" sz="2000" i="1" dirty="0"/>
              <a:t> viable el </a:t>
            </a:r>
            <a:r>
              <a:rPr lang="en-GB" altLang="es-PE" sz="2000" i="1" dirty="0" err="1"/>
              <a:t>proyecto</a:t>
            </a:r>
            <a:r>
              <a:rPr lang="en-GB" altLang="es-PE" sz="2000" i="1" dirty="0"/>
              <a:t> de </a:t>
            </a:r>
            <a:r>
              <a:rPr lang="en-GB" altLang="es-PE" sz="2000" i="1" dirty="0" err="1"/>
              <a:t>interés</a:t>
            </a:r>
            <a:r>
              <a:rPr lang="en-GB" altLang="es-PE" sz="2000" i="1" dirty="0"/>
              <a:t> </a:t>
            </a:r>
            <a:r>
              <a:rPr lang="en-GB" altLang="es-PE" sz="2000" i="1" dirty="0" err="1"/>
              <a:t>nacional</a:t>
            </a:r>
            <a:r>
              <a:rPr lang="en-GB" altLang="es-PE" sz="2000" i="1" dirty="0"/>
              <a:t> o regional) </a:t>
            </a:r>
          </a:p>
        </p:txBody>
      </p:sp>
      <p:sp>
        <p:nvSpPr>
          <p:cNvPr id="10" name="Text Box 5"/>
          <p:cNvSpPr txBox="1">
            <a:spLocks noChangeArrowheads="1"/>
          </p:cNvSpPr>
          <p:nvPr/>
        </p:nvSpPr>
        <p:spPr bwMode="auto">
          <a:xfrm>
            <a:off x="4008438" y="555626"/>
            <a:ext cx="3816350"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CAUSALES</a:t>
            </a:r>
          </a:p>
        </p:txBody>
      </p:sp>
      <p:sp>
        <p:nvSpPr>
          <p:cNvPr id="6" name="Rectángulo redondeado 5"/>
          <p:cNvSpPr/>
          <p:nvPr/>
        </p:nvSpPr>
        <p:spPr>
          <a:xfrm>
            <a:off x="2532063" y="5876925"/>
            <a:ext cx="7200900" cy="431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buClr>
                <a:srgbClr val="000000"/>
              </a:buClr>
              <a:defRPr/>
            </a:pPr>
            <a:r>
              <a:rPr lang="en-GB" altLang="es-PE" dirty="0" err="1">
                <a:latin typeface="+mj-lt"/>
              </a:rPr>
              <a:t>Artículo</a:t>
            </a:r>
            <a:r>
              <a:rPr lang="en-GB" altLang="es-PE" dirty="0">
                <a:latin typeface="+mj-lt"/>
              </a:rPr>
              <a:t> 77 del </a:t>
            </a:r>
            <a:r>
              <a:rPr lang="en-GB" altLang="es-PE" dirty="0" err="1">
                <a:latin typeface="+mj-lt"/>
              </a:rPr>
              <a:t>Reglamento</a:t>
            </a:r>
            <a:r>
              <a:rPr lang="en-GB" altLang="es-PE" dirty="0">
                <a:latin typeface="+mj-lt"/>
              </a:rPr>
              <a:t>.</a:t>
            </a:r>
          </a:p>
        </p:txBody>
      </p:sp>
    </p:spTree>
    <p:extLst>
      <p:ext uri="{BB962C8B-B14F-4D97-AF65-F5344CB8AC3E}">
        <p14:creationId xmlns:p14="http://schemas.microsoft.com/office/powerpoint/2010/main" val="33993184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990726" y="1112839"/>
            <a:ext cx="7921625" cy="346075"/>
          </a:xfrm>
          <a:prstGeom prst="rect">
            <a:avLst/>
          </a:prstGeom>
          <a:noFill/>
          <a:ln>
            <a:noFill/>
          </a:ln>
          <a:extLst/>
        </p:spPr>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just" eaLnBrk="1" hangingPunct="1">
              <a:lnSpc>
                <a:spcPct val="80000"/>
              </a:lnSpc>
              <a:spcBef>
                <a:spcPts val="1200"/>
              </a:spcBef>
              <a:buClr>
                <a:srgbClr val="000000"/>
              </a:buClr>
              <a:buSzPct val="75000"/>
              <a:defRPr/>
            </a:pPr>
            <a:r>
              <a:rPr lang="en-GB" sz="2000" dirty="0">
                <a:solidFill>
                  <a:srgbClr val="000000"/>
                </a:solidFill>
                <a:effectLst>
                  <a:outerShdw blurRad="38100" dist="38100" dir="2700000" algn="tl">
                    <a:srgbClr val="C0C0C0"/>
                  </a:outerShdw>
                </a:effectLst>
                <a:latin typeface="+mn-lt"/>
              </a:rPr>
              <a:t>Es </a:t>
            </a:r>
            <a:r>
              <a:rPr lang="en-GB" sz="2000" dirty="0" err="1">
                <a:solidFill>
                  <a:srgbClr val="000000"/>
                </a:solidFill>
                <a:effectLst>
                  <a:outerShdw blurRad="38100" dist="38100" dir="2700000" algn="tl">
                    <a:srgbClr val="C0C0C0"/>
                  </a:outerShdw>
                </a:effectLst>
                <a:latin typeface="+mn-lt"/>
              </a:rPr>
              <a:t>posible</a:t>
            </a:r>
            <a:r>
              <a:rPr lang="en-GB" sz="2000" dirty="0">
                <a:solidFill>
                  <a:srgbClr val="000000"/>
                </a:solidFill>
                <a:effectLst>
                  <a:outerShdw blurRad="38100" dist="38100" dir="2700000" algn="tl">
                    <a:srgbClr val="C0C0C0"/>
                  </a:outerShdw>
                </a:effectLst>
                <a:latin typeface="+mn-lt"/>
              </a:rPr>
              <a:t> la </a:t>
            </a:r>
            <a:r>
              <a:rPr lang="en-GB" sz="2000" dirty="0" err="1">
                <a:solidFill>
                  <a:srgbClr val="000000"/>
                </a:solidFill>
                <a:effectLst>
                  <a:outerShdw blurRad="38100" dist="38100" dir="2700000" algn="tl">
                    <a:srgbClr val="C0C0C0"/>
                  </a:outerShdw>
                </a:effectLst>
                <a:latin typeface="+mn-lt"/>
              </a:rPr>
              <a:t>compraventa</a:t>
            </a:r>
            <a:r>
              <a:rPr lang="en-GB" sz="2000" dirty="0">
                <a:solidFill>
                  <a:srgbClr val="000000"/>
                </a:solidFill>
                <a:effectLst>
                  <a:outerShdw blurRad="38100" dist="38100" dir="2700000" algn="tl">
                    <a:srgbClr val="C0C0C0"/>
                  </a:outerShdw>
                </a:effectLst>
                <a:latin typeface="+mn-lt"/>
              </a:rPr>
              <a:t> </a:t>
            </a:r>
            <a:r>
              <a:rPr lang="en-GB" sz="2000" dirty="0" err="1">
                <a:solidFill>
                  <a:srgbClr val="000000"/>
                </a:solidFill>
                <a:effectLst>
                  <a:outerShdw blurRad="38100" dist="38100" dir="2700000" algn="tl">
                    <a:srgbClr val="C0C0C0"/>
                  </a:outerShdw>
                </a:effectLst>
                <a:latin typeface="+mn-lt"/>
              </a:rPr>
              <a:t>directa</a:t>
            </a:r>
            <a:r>
              <a:rPr lang="en-GB" sz="2000" dirty="0">
                <a:solidFill>
                  <a:srgbClr val="000000"/>
                </a:solidFill>
                <a:effectLst>
                  <a:outerShdw blurRad="38100" dist="38100" dir="2700000" algn="tl">
                    <a:srgbClr val="C0C0C0"/>
                  </a:outerShdw>
                </a:effectLst>
                <a:latin typeface="+mn-lt"/>
              </a:rPr>
              <a:t> </a:t>
            </a:r>
            <a:r>
              <a:rPr lang="en-GB" sz="2000" dirty="0" err="1">
                <a:solidFill>
                  <a:srgbClr val="000000"/>
                </a:solidFill>
                <a:effectLst>
                  <a:outerShdw blurRad="38100" dist="38100" dir="2700000" algn="tl">
                    <a:srgbClr val="C0C0C0"/>
                  </a:outerShdw>
                </a:effectLst>
                <a:latin typeface="+mn-lt"/>
              </a:rPr>
              <a:t>únicamente</a:t>
            </a:r>
            <a:r>
              <a:rPr lang="en-GB" sz="2000" dirty="0">
                <a:solidFill>
                  <a:srgbClr val="000000"/>
                </a:solidFill>
                <a:effectLst>
                  <a:outerShdw blurRad="38100" dist="38100" dir="2700000" algn="tl">
                    <a:srgbClr val="C0C0C0"/>
                  </a:outerShdw>
                </a:effectLst>
                <a:latin typeface="+mn-lt"/>
              </a:rPr>
              <a:t> en los </a:t>
            </a:r>
            <a:r>
              <a:rPr lang="en-GB" sz="2000" dirty="0" err="1">
                <a:solidFill>
                  <a:srgbClr val="000000"/>
                </a:solidFill>
                <a:effectLst>
                  <a:outerShdw blurRad="38100" dist="38100" dir="2700000" algn="tl">
                    <a:srgbClr val="C0C0C0"/>
                  </a:outerShdw>
                </a:effectLst>
                <a:latin typeface="+mn-lt"/>
              </a:rPr>
              <a:t>siguientes</a:t>
            </a:r>
            <a:r>
              <a:rPr lang="en-GB" sz="2000" dirty="0">
                <a:solidFill>
                  <a:srgbClr val="000000"/>
                </a:solidFill>
                <a:effectLst>
                  <a:outerShdw blurRad="38100" dist="38100" dir="2700000" algn="tl">
                    <a:srgbClr val="C0C0C0"/>
                  </a:outerShdw>
                </a:effectLst>
                <a:latin typeface="+mn-lt"/>
              </a:rPr>
              <a:t> </a:t>
            </a:r>
            <a:r>
              <a:rPr lang="en-GB" sz="2000" dirty="0" err="1">
                <a:solidFill>
                  <a:srgbClr val="000000"/>
                </a:solidFill>
                <a:effectLst>
                  <a:outerShdw blurRad="38100" dist="38100" dir="2700000" algn="tl">
                    <a:srgbClr val="C0C0C0"/>
                  </a:outerShdw>
                </a:effectLst>
                <a:latin typeface="+mn-lt"/>
              </a:rPr>
              <a:t>supuestos</a:t>
            </a:r>
            <a:r>
              <a:rPr lang="en-GB" sz="2000" dirty="0">
                <a:solidFill>
                  <a:srgbClr val="000000"/>
                </a:solidFill>
                <a:effectLst>
                  <a:outerShdw blurRad="38100" dist="38100" dir="2700000" algn="tl">
                    <a:srgbClr val="C0C0C0"/>
                  </a:outerShdw>
                </a:effectLst>
                <a:latin typeface="+mn-lt"/>
              </a:rPr>
              <a:t>:</a:t>
            </a:r>
          </a:p>
        </p:txBody>
      </p:sp>
      <p:sp>
        <p:nvSpPr>
          <p:cNvPr id="6147" name="Rectangle 7"/>
          <p:cNvSpPr>
            <a:spLocks noChangeArrowheads="1"/>
          </p:cNvSpPr>
          <p:nvPr/>
        </p:nvSpPr>
        <p:spPr bwMode="auto">
          <a:xfrm>
            <a:off x="2135189" y="1557339"/>
            <a:ext cx="7921625" cy="3963987"/>
          </a:xfrm>
          <a:prstGeom prst="rect">
            <a:avLst/>
          </a:prstGeom>
          <a:noFill/>
          <a:ln w="9525">
            <a:noFill/>
            <a:round/>
            <a:headEnd/>
            <a:tailEnd/>
          </a:ln>
        </p:spPr>
        <p:txBody>
          <a:bodyPr lIns="0" tIns="0" rIns="0" bIns="0"/>
          <a:lstStyle/>
          <a:p>
            <a:pPr marL="457200" indent="-457200" algn="just" defTabSz="449263">
              <a:lnSpc>
                <a:spcPct val="120000"/>
              </a:lnSpc>
              <a:buFontTx/>
              <a:buAutoNum type="alphaLcParenR" startAt="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dirty="0" err="1">
                <a:solidFill>
                  <a:srgbClr val="000000"/>
                </a:solidFill>
              </a:rPr>
              <a:t>Cuando</a:t>
            </a:r>
            <a:r>
              <a:rPr lang="en-GB" altLang="es-PE" sz="2000" dirty="0">
                <a:solidFill>
                  <a:srgbClr val="000000"/>
                </a:solidFill>
              </a:rPr>
              <a:t> </a:t>
            </a:r>
            <a:r>
              <a:rPr lang="en-GB" altLang="es-PE" sz="2000" dirty="0" err="1">
                <a:solidFill>
                  <a:srgbClr val="000000"/>
                </a:solidFill>
              </a:rPr>
              <a:t>exista</a:t>
            </a:r>
            <a:r>
              <a:rPr lang="en-GB" altLang="es-PE" sz="2000" dirty="0">
                <a:solidFill>
                  <a:srgbClr val="000000"/>
                </a:solidFill>
              </a:rPr>
              <a:t> </a:t>
            </a:r>
            <a:r>
              <a:rPr lang="en-GB" altLang="es-PE" sz="2000" b="1" dirty="0" err="1">
                <a:solidFill>
                  <a:srgbClr val="000000"/>
                </a:solidFill>
              </a:rPr>
              <a:t>posesión-actividad</a:t>
            </a:r>
            <a:r>
              <a:rPr lang="en-GB" altLang="es-PE" sz="2000" b="1" dirty="0">
                <a:solidFill>
                  <a:srgbClr val="000000"/>
                </a:solidFill>
              </a:rPr>
              <a:t> </a:t>
            </a:r>
            <a:r>
              <a:rPr lang="en-GB" altLang="es-PE" sz="2000" dirty="0">
                <a:solidFill>
                  <a:srgbClr val="000000"/>
                </a:solidFill>
              </a:rPr>
              <a:t>(</a:t>
            </a:r>
            <a:r>
              <a:rPr lang="en-GB" altLang="es-PE" sz="2000" dirty="0" err="1">
                <a:solidFill>
                  <a:srgbClr val="000000"/>
                </a:solidFill>
              </a:rPr>
              <a:t>consolidada</a:t>
            </a:r>
            <a:r>
              <a:rPr lang="en-GB" altLang="es-PE" sz="2000" dirty="0">
                <a:solidFill>
                  <a:srgbClr val="000000"/>
                </a:solidFill>
              </a:rPr>
              <a:t>) del </a:t>
            </a:r>
            <a:r>
              <a:rPr lang="en-GB" altLang="es-PE" sz="2000" dirty="0" err="1">
                <a:solidFill>
                  <a:srgbClr val="000000"/>
                </a:solidFill>
              </a:rPr>
              <a:t>predio</a:t>
            </a:r>
            <a:r>
              <a:rPr lang="en-GB" altLang="es-PE" sz="2000" dirty="0">
                <a:solidFill>
                  <a:srgbClr val="000000"/>
                </a:solidFill>
              </a:rPr>
              <a:t>, 	compatible con la </a:t>
            </a:r>
            <a:r>
              <a:rPr lang="en-GB" altLang="es-PE" sz="2000" b="1" dirty="0" err="1">
                <a:solidFill>
                  <a:srgbClr val="000000"/>
                </a:solidFill>
              </a:rPr>
              <a:t>zonificación</a:t>
            </a:r>
            <a:r>
              <a:rPr lang="en-GB" altLang="es-PE" sz="2000" dirty="0">
                <a:solidFill>
                  <a:srgbClr val="000000"/>
                </a:solidFill>
              </a:rPr>
              <a:t>, </a:t>
            </a:r>
            <a:r>
              <a:rPr lang="en-GB" altLang="es-PE" sz="2000" dirty="0" err="1">
                <a:solidFill>
                  <a:srgbClr val="000000"/>
                </a:solidFill>
              </a:rPr>
              <a:t>desde</a:t>
            </a:r>
            <a:r>
              <a:rPr lang="en-GB" altLang="es-PE" sz="2000" dirty="0">
                <a:solidFill>
                  <a:srgbClr val="000000"/>
                </a:solidFill>
              </a:rPr>
              <a:t> el </a:t>
            </a:r>
            <a:r>
              <a:rPr lang="en-GB" altLang="es-PE" sz="2000" b="1" dirty="0">
                <a:solidFill>
                  <a:srgbClr val="000000"/>
                </a:solidFill>
              </a:rPr>
              <a:t>24 de </a:t>
            </a:r>
            <a:r>
              <a:rPr lang="en-GB" altLang="es-PE" sz="2000" b="1" dirty="0" err="1">
                <a:solidFill>
                  <a:srgbClr val="000000"/>
                </a:solidFill>
              </a:rPr>
              <a:t>noviembre</a:t>
            </a:r>
            <a:r>
              <a:rPr lang="en-GB" altLang="es-PE" sz="2000" b="1" dirty="0">
                <a:solidFill>
                  <a:srgbClr val="000000"/>
                </a:solidFill>
              </a:rPr>
              <a:t> de 2010.</a:t>
            </a: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b="1" dirty="0">
                <a:solidFill>
                  <a:srgbClr val="000000"/>
                </a:solidFill>
              </a:rPr>
              <a:t>	</a:t>
            </a:r>
            <a:r>
              <a:rPr lang="en-GB" altLang="es-PE" sz="2000" i="1" dirty="0"/>
              <a:t>(</a:t>
            </a:r>
            <a:r>
              <a:rPr lang="en-GB" altLang="es-PE" sz="2000" i="1" dirty="0" err="1"/>
              <a:t>Constancia</a:t>
            </a:r>
            <a:r>
              <a:rPr lang="en-GB" altLang="es-PE" sz="2000" i="1" dirty="0"/>
              <a:t> de </a:t>
            </a:r>
            <a:r>
              <a:rPr lang="en-GB" altLang="es-PE" sz="2000" i="1" dirty="0" err="1"/>
              <a:t>posesión</a:t>
            </a:r>
            <a:r>
              <a:rPr lang="en-GB" altLang="es-PE" sz="2000" i="1" dirty="0"/>
              <a:t>, </a:t>
            </a:r>
            <a:r>
              <a:rPr lang="en-GB" altLang="es-PE" sz="2000" i="1" dirty="0" err="1"/>
              <a:t>acta</a:t>
            </a:r>
            <a:r>
              <a:rPr lang="en-GB" altLang="es-PE" sz="2000" i="1" dirty="0"/>
              <a:t> de </a:t>
            </a:r>
            <a:r>
              <a:rPr lang="en-GB" altLang="es-PE" sz="2000" i="1" dirty="0" err="1"/>
              <a:t>inspeccción</a:t>
            </a:r>
            <a:r>
              <a:rPr lang="en-GB" altLang="es-PE" sz="2000" i="1" dirty="0"/>
              <a:t> judicial, </a:t>
            </a:r>
            <a:r>
              <a:rPr lang="en-GB" altLang="es-PE" sz="2000" i="1" dirty="0" err="1"/>
              <a:t>declaración</a:t>
            </a:r>
            <a:r>
              <a:rPr lang="en-GB" altLang="es-PE" sz="2000" i="1" dirty="0"/>
              <a:t> y </a:t>
            </a:r>
            <a:r>
              <a:rPr lang="en-GB" altLang="es-PE" sz="2000" i="1" dirty="0" err="1"/>
              <a:t>pago</a:t>
            </a:r>
            <a:r>
              <a:rPr lang="en-GB" altLang="es-PE" sz="2000" i="1" dirty="0"/>
              <a:t> 	del 	</a:t>
            </a:r>
            <a:r>
              <a:rPr lang="en-GB" altLang="es-PE" sz="2000" i="1" dirty="0" err="1"/>
              <a:t>impuesto</a:t>
            </a:r>
            <a:r>
              <a:rPr lang="en-GB" altLang="es-PE" sz="2000" i="1" dirty="0"/>
              <a:t> </a:t>
            </a:r>
            <a:r>
              <a:rPr lang="en-GB" altLang="es-PE" sz="2000" i="1" dirty="0" err="1"/>
              <a:t>predial</a:t>
            </a:r>
            <a:r>
              <a:rPr lang="en-GB" altLang="es-PE" sz="2000" i="1" dirty="0"/>
              <a:t> </a:t>
            </a:r>
            <a:r>
              <a:rPr lang="en-GB" altLang="es-PE" sz="2000" i="1" dirty="0" err="1"/>
              <a:t>realizados</a:t>
            </a:r>
            <a:r>
              <a:rPr lang="en-GB" altLang="es-PE" sz="2000" i="1" dirty="0"/>
              <a:t> en la </a:t>
            </a:r>
            <a:r>
              <a:rPr lang="en-GB" altLang="es-PE" sz="2000" i="1" dirty="0" err="1"/>
              <a:t>fecha</a:t>
            </a:r>
            <a:r>
              <a:rPr lang="en-GB" altLang="es-PE" sz="2000" i="1" dirty="0"/>
              <a:t> que </a:t>
            </a:r>
            <a:r>
              <a:rPr lang="en-GB" altLang="es-PE" sz="2000" i="1" dirty="0" err="1"/>
              <a:t>corresponde</a:t>
            </a:r>
            <a:r>
              <a:rPr lang="en-GB" altLang="es-PE" sz="2000" i="1" dirty="0"/>
              <a:t>, </a:t>
            </a:r>
            <a:r>
              <a:rPr lang="en-GB" altLang="es-PE" sz="2000" i="1" dirty="0" err="1"/>
              <a:t>certificado</a:t>
            </a:r>
            <a:r>
              <a:rPr lang="en-GB" altLang="es-PE" sz="2000" i="1" dirty="0"/>
              <a:t> 	de 	</a:t>
            </a:r>
            <a:r>
              <a:rPr lang="en-GB" altLang="es-PE" sz="2000" i="1" dirty="0" err="1"/>
              <a:t>zonificación</a:t>
            </a:r>
            <a:r>
              <a:rPr lang="en-GB" altLang="es-PE" sz="2000" i="1" dirty="0"/>
              <a:t> o 	</a:t>
            </a:r>
            <a:r>
              <a:rPr lang="en-GB" altLang="es-PE" sz="2000" i="1" dirty="0" err="1"/>
              <a:t>parámetros</a:t>
            </a:r>
            <a:r>
              <a:rPr lang="en-GB" altLang="es-PE" sz="2000" i="1" dirty="0"/>
              <a:t> </a:t>
            </a:r>
            <a:r>
              <a:rPr lang="en-GB" altLang="es-PE" sz="2000" i="1" dirty="0" err="1"/>
              <a:t>urbanísticos</a:t>
            </a:r>
            <a:r>
              <a:rPr lang="en-GB" altLang="es-PE" sz="2000" i="1" dirty="0"/>
              <a:t>, </a:t>
            </a:r>
            <a:r>
              <a:rPr lang="en-GB" altLang="es-PE" sz="2000" i="1" dirty="0" err="1"/>
              <a:t>otros</a:t>
            </a:r>
            <a:r>
              <a:rPr lang="en-GB" altLang="es-PE" sz="2000" i="1" dirty="0"/>
              <a:t>)  </a:t>
            </a: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es-PE" sz="2000" dirty="0">
              <a:solidFill>
                <a:schemeClr val="bg1">
                  <a:lumMod val="50000"/>
                </a:schemeClr>
              </a:solidFill>
            </a:endParaRP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dirty="0">
                <a:solidFill>
                  <a:srgbClr val="000000"/>
                </a:solidFill>
              </a:rPr>
              <a:t>d)	</a:t>
            </a:r>
            <a:r>
              <a:rPr lang="en-GB" altLang="es-PE" sz="2000" dirty="0" err="1">
                <a:solidFill>
                  <a:srgbClr val="000000"/>
                </a:solidFill>
              </a:rPr>
              <a:t>Cuando</a:t>
            </a:r>
            <a:r>
              <a:rPr lang="en-GB" altLang="es-PE" sz="2000" dirty="0">
                <a:solidFill>
                  <a:srgbClr val="000000"/>
                </a:solidFill>
              </a:rPr>
              <a:t> </a:t>
            </a:r>
            <a:r>
              <a:rPr lang="en-GB" altLang="es-PE" sz="2000" dirty="0" err="1">
                <a:solidFill>
                  <a:srgbClr val="000000"/>
                </a:solidFill>
              </a:rPr>
              <a:t>exista</a:t>
            </a:r>
            <a:r>
              <a:rPr lang="en-GB" altLang="es-PE" sz="2000" dirty="0">
                <a:solidFill>
                  <a:srgbClr val="000000"/>
                </a:solidFill>
              </a:rPr>
              <a:t> </a:t>
            </a:r>
            <a:r>
              <a:rPr lang="en-GB" altLang="es-PE" sz="2000" b="1" dirty="0" err="1">
                <a:solidFill>
                  <a:srgbClr val="000000"/>
                </a:solidFill>
              </a:rPr>
              <a:t>posesión</a:t>
            </a:r>
            <a:r>
              <a:rPr lang="en-GB" altLang="es-PE" sz="2000" b="1" dirty="0">
                <a:solidFill>
                  <a:srgbClr val="000000"/>
                </a:solidFill>
              </a:rPr>
              <a:t>-control</a:t>
            </a:r>
            <a:r>
              <a:rPr lang="en-GB" altLang="es-PE" sz="2000" dirty="0">
                <a:solidFill>
                  <a:srgbClr val="000000"/>
                </a:solidFill>
              </a:rPr>
              <a:t> </a:t>
            </a:r>
            <a:r>
              <a:rPr lang="en-GB" altLang="es-PE" sz="2000" dirty="0" err="1">
                <a:solidFill>
                  <a:srgbClr val="000000"/>
                </a:solidFill>
              </a:rPr>
              <a:t>desde</a:t>
            </a:r>
            <a:r>
              <a:rPr lang="en-GB" altLang="es-PE" sz="2000" dirty="0">
                <a:solidFill>
                  <a:srgbClr val="000000"/>
                </a:solidFill>
              </a:rPr>
              <a:t> el </a:t>
            </a:r>
            <a:r>
              <a:rPr lang="en-GB" altLang="es-PE" sz="2000" b="1" dirty="0">
                <a:solidFill>
                  <a:srgbClr val="000000"/>
                </a:solidFill>
              </a:rPr>
              <a:t>24 de </a:t>
            </a:r>
            <a:r>
              <a:rPr lang="en-GB" altLang="es-PE" sz="2000" b="1" dirty="0" err="1">
                <a:solidFill>
                  <a:srgbClr val="000000"/>
                </a:solidFill>
              </a:rPr>
              <a:t>noviembre</a:t>
            </a:r>
            <a:r>
              <a:rPr lang="en-GB" altLang="es-PE" sz="2000" b="1" dirty="0">
                <a:solidFill>
                  <a:srgbClr val="000000"/>
                </a:solidFill>
              </a:rPr>
              <a:t> de 2005</a:t>
            </a:r>
            <a:r>
              <a:rPr lang="en-GB" altLang="es-PE" sz="2000" dirty="0">
                <a:solidFill>
                  <a:srgbClr val="000000"/>
                </a:solidFill>
              </a:rPr>
              <a:t>.</a:t>
            </a: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dirty="0">
                <a:solidFill>
                  <a:schemeClr val="bg1">
                    <a:lumMod val="50000"/>
                  </a:schemeClr>
                </a:solidFill>
              </a:rPr>
              <a:t>	</a:t>
            </a:r>
            <a:r>
              <a:rPr lang="en-GB" altLang="es-PE" sz="2000" i="1" dirty="0"/>
              <a:t>(</a:t>
            </a:r>
            <a:r>
              <a:rPr lang="en-GB" altLang="es-PE" sz="2000" i="1" dirty="0" err="1"/>
              <a:t>Constancia</a:t>
            </a:r>
            <a:r>
              <a:rPr lang="en-GB" altLang="es-PE" sz="2000" i="1" dirty="0"/>
              <a:t> de </a:t>
            </a:r>
            <a:r>
              <a:rPr lang="en-GB" altLang="es-PE" sz="2000" i="1" dirty="0" err="1"/>
              <a:t>posesión</a:t>
            </a:r>
            <a:r>
              <a:rPr lang="en-GB" altLang="es-PE" sz="2000" i="1" dirty="0"/>
              <a:t>, </a:t>
            </a:r>
            <a:r>
              <a:rPr lang="en-GB" altLang="es-PE" sz="2000" i="1" dirty="0" err="1"/>
              <a:t>acta</a:t>
            </a:r>
            <a:r>
              <a:rPr lang="en-GB" altLang="es-PE" sz="2000" i="1" dirty="0"/>
              <a:t> de </a:t>
            </a:r>
            <a:r>
              <a:rPr lang="en-GB" altLang="es-PE" sz="2000" i="1" dirty="0" err="1"/>
              <a:t>inspección</a:t>
            </a:r>
            <a:r>
              <a:rPr lang="en-GB" altLang="es-PE" sz="2000" i="1" dirty="0"/>
              <a:t> judicial, </a:t>
            </a:r>
            <a:r>
              <a:rPr lang="en-GB" altLang="es-PE" sz="2000" i="1" dirty="0" err="1"/>
              <a:t>declaración</a:t>
            </a:r>
            <a:r>
              <a:rPr lang="en-GB" altLang="es-PE" sz="2000" i="1" dirty="0"/>
              <a:t> y </a:t>
            </a:r>
            <a:r>
              <a:rPr lang="en-GB" altLang="es-PE" sz="2000" i="1" dirty="0" err="1"/>
              <a:t>pago</a:t>
            </a:r>
            <a:r>
              <a:rPr lang="en-GB" altLang="es-PE" sz="2000" i="1" dirty="0"/>
              <a:t> del 	</a:t>
            </a:r>
            <a:r>
              <a:rPr lang="en-GB" altLang="es-PE" sz="2000" i="1" dirty="0" err="1"/>
              <a:t>impuesto</a:t>
            </a:r>
            <a:r>
              <a:rPr lang="en-GB" altLang="es-PE" sz="2000" i="1" dirty="0"/>
              <a:t> </a:t>
            </a:r>
            <a:r>
              <a:rPr lang="en-GB" altLang="es-PE" sz="2000" i="1" dirty="0" err="1"/>
              <a:t>predial</a:t>
            </a:r>
            <a:r>
              <a:rPr lang="en-GB" altLang="es-PE" sz="2000" i="1" dirty="0"/>
              <a:t> </a:t>
            </a:r>
            <a:r>
              <a:rPr lang="en-GB" altLang="es-PE" sz="2000" i="1" dirty="0" err="1"/>
              <a:t>realizados</a:t>
            </a:r>
            <a:r>
              <a:rPr lang="en-GB" altLang="es-PE" sz="2000" i="1" dirty="0"/>
              <a:t> en la </a:t>
            </a:r>
            <a:r>
              <a:rPr lang="en-GB" altLang="es-PE" sz="2000" i="1" dirty="0" err="1"/>
              <a:t>fecha</a:t>
            </a:r>
            <a:r>
              <a:rPr lang="en-GB" altLang="es-PE" sz="2000" i="1" dirty="0"/>
              <a:t> </a:t>
            </a:r>
            <a:r>
              <a:rPr lang="en-GB" altLang="es-PE" sz="2000" i="1" dirty="0" err="1"/>
              <a:t>que</a:t>
            </a:r>
            <a:r>
              <a:rPr lang="en-GB" altLang="es-PE" sz="2000" i="1" dirty="0"/>
              <a:t> </a:t>
            </a:r>
            <a:r>
              <a:rPr lang="en-GB" altLang="es-PE" sz="2000" i="1" dirty="0" err="1"/>
              <a:t>corresponde</a:t>
            </a:r>
            <a:r>
              <a:rPr lang="en-GB" altLang="es-PE" sz="2000" i="1" dirty="0"/>
              <a:t>, otros)</a:t>
            </a:r>
          </a:p>
        </p:txBody>
      </p:sp>
      <p:sp>
        <p:nvSpPr>
          <p:cNvPr id="10" name="Text Box 5"/>
          <p:cNvSpPr txBox="1">
            <a:spLocks noChangeArrowheads="1"/>
          </p:cNvSpPr>
          <p:nvPr/>
        </p:nvSpPr>
        <p:spPr bwMode="auto">
          <a:xfrm>
            <a:off x="4043363" y="552451"/>
            <a:ext cx="3816350"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CAUSALES</a:t>
            </a:r>
          </a:p>
        </p:txBody>
      </p:sp>
      <p:sp>
        <p:nvSpPr>
          <p:cNvPr id="6" name="Rectángulo redondeado 5"/>
          <p:cNvSpPr/>
          <p:nvPr/>
        </p:nvSpPr>
        <p:spPr>
          <a:xfrm>
            <a:off x="2351088" y="5876925"/>
            <a:ext cx="7200900" cy="431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buClr>
                <a:srgbClr val="000000"/>
              </a:buClr>
              <a:defRPr/>
            </a:pPr>
            <a:r>
              <a:rPr lang="en-GB" altLang="es-PE" dirty="0" err="1">
                <a:latin typeface="+mj-lt"/>
              </a:rPr>
              <a:t>Artículo</a:t>
            </a:r>
            <a:r>
              <a:rPr lang="en-GB" altLang="es-PE" dirty="0">
                <a:latin typeface="+mj-lt"/>
              </a:rPr>
              <a:t> 77 del </a:t>
            </a:r>
            <a:r>
              <a:rPr lang="en-GB" altLang="es-PE" dirty="0" err="1">
                <a:latin typeface="+mj-lt"/>
              </a:rPr>
              <a:t>Reglamento</a:t>
            </a:r>
            <a:r>
              <a:rPr lang="en-GB" altLang="es-PE" dirty="0">
                <a:latin typeface="+mj-lt"/>
              </a:rPr>
              <a:t>.</a:t>
            </a:r>
          </a:p>
        </p:txBody>
      </p:sp>
    </p:spTree>
    <p:extLst>
      <p:ext uri="{BB962C8B-B14F-4D97-AF65-F5344CB8AC3E}">
        <p14:creationId xmlns:p14="http://schemas.microsoft.com/office/powerpoint/2010/main" val="31308333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2051051" y="1181101"/>
            <a:ext cx="7921625" cy="339725"/>
          </a:xfrm>
          <a:prstGeom prst="rect">
            <a:avLst/>
          </a:prstGeom>
          <a:noFill/>
          <a:ln>
            <a:noFill/>
          </a:ln>
          <a:extLst/>
        </p:spPr>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just" eaLnBrk="1" hangingPunct="1">
              <a:lnSpc>
                <a:spcPct val="80000"/>
              </a:lnSpc>
              <a:spcBef>
                <a:spcPts val="1200"/>
              </a:spcBef>
              <a:buClr>
                <a:srgbClr val="000000"/>
              </a:buClr>
              <a:buSzPct val="75000"/>
              <a:defRPr/>
            </a:pPr>
            <a:r>
              <a:rPr lang="en-GB" sz="2000" dirty="0">
                <a:solidFill>
                  <a:srgbClr val="000000"/>
                </a:solidFill>
                <a:effectLst>
                  <a:outerShdw blurRad="38100" dist="38100" dir="2700000" algn="tl">
                    <a:srgbClr val="C0C0C0"/>
                  </a:outerShdw>
                </a:effectLst>
                <a:latin typeface="+mn-lt"/>
              </a:rPr>
              <a:t>Es </a:t>
            </a:r>
            <a:r>
              <a:rPr lang="en-GB" sz="2000" dirty="0" err="1">
                <a:solidFill>
                  <a:srgbClr val="000000"/>
                </a:solidFill>
                <a:effectLst>
                  <a:outerShdw blurRad="38100" dist="38100" dir="2700000" algn="tl">
                    <a:srgbClr val="C0C0C0"/>
                  </a:outerShdw>
                </a:effectLst>
                <a:latin typeface="+mn-lt"/>
              </a:rPr>
              <a:t>posible</a:t>
            </a:r>
            <a:r>
              <a:rPr lang="en-GB" sz="2000" dirty="0">
                <a:solidFill>
                  <a:srgbClr val="000000"/>
                </a:solidFill>
                <a:effectLst>
                  <a:outerShdw blurRad="38100" dist="38100" dir="2700000" algn="tl">
                    <a:srgbClr val="C0C0C0"/>
                  </a:outerShdw>
                </a:effectLst>
                <a:latin typeface="+mn-lt"/>
              </a:rPr>
              <a:t> la </a:t>
            </a:r>
            <a:r>
              <a:rPr lang="en-GB" sz="2000" dirty="0" err="1">
                <a:solidFill>
                  <a:srgbClr val="000000"/>
                </a:solidFill>
                <a:effectLst>
                  <a:outerShdw blurRad="38100" dist="38100" dir="2700000" algn="tl">
                    <a:srgbClr val="C0C0C0"/>
                  </a:outerShdw>
                </a:effectLst>
                <a:latin typeface="+mn-lt"/>
              </a:rPr>
              <a:t>compraventa</a:t>
            </a:r>
            <a:r>
              <a:rPr lang="en-GB" sz="2000" dirty="0">
                <a:solidFill>
                  <a:srgbClr val="000000"/>
                </a:solidFill>
                <a:effectLst>
                  <a:outerShdw blurRad="38100" dist="38100" dir="2700000" algn="tl">
                    <a:srgbClr val="C0C0C0"/>
                  </a:outerShdw>
                </a:effectLst>
                <a:latin typeface="+mn-lt"/>
              </a:rPr>
              <a:t> </a:t>
            </a:r>
            <a:r>
              <a:rPr lang="en-GB" sz="2000" dirty="0" err="1">
                <a:solidFill>
                  <a:srgbClr val="000000"/>
                </a:solidFill>
                <a:effectLst>
                  <a:outerShdw blurRad="38100" dist="38100" dir="2700000" algn="tl">
                    <a:srgbClr val="C0C0C0"/>
                  </a:outerShdw>
                </a:effectLst>
                <a:latin typeface="+mn-lt"/>
              </a:rPr>
              <a:t>directa</a:t>
            </a:r>
            <a:r>
              <a:rPr lang="en-GB" sz="2000" dirty="0">
                <a:solidFill>
                  <a:srgbClr val="000000"/>
                </a:solidFill>
                <a:effectLst>
                  <a:outerShdw blurRad="38100" dist="38100" dir="2700000" algn="tl">
                    <a:srgbClr val="C0C0C0"/>
                  </a:outerShdw>
                </a:effectLst>
                <a:latin typeface="+mn-lt"/>
              </a:rPr>
              <a:t> </a:t>
            </a:r>
            <a:r>
              <a:rPr lang="en-GB" sz="2000" dirty="0" err="1">
                <a:solidFill>
                  <a:srgbClr val="000000"/>
                </a:solidFill>
                <a:effectLst>
                  <a:outerShdw blurRad="38100" dist="38100" dir="2700000" algn="tl">
                    <a:srgbClr val="C0C0C0"/>
                  </a:outerShdw>
                </a:effectLst>
                <a:latin typeface="+mn-lt"/>
              </a:rPr>
              <a:t>únicamente</a:t>
            </a:r>
            <a:r>
              <a:rPr lang="en-GB" sz="2000" dirty="0">
                <a:solidFill>
                  <a:srgbClr val="000000"/>
                </a:solidFill>
                <a:effectLst>
                  <a:outerShdw blurRad="38100" dist="38100" dir="2700000" algn="tl">
                    <a:srgbClr val="C0C0C0"/>
                  </a:outerShdw>
                </a:effectLst>
                <a:latin typeface="+mn-lt"/>
              </a:rPr>
              <a:t> en los </a:t>
            </a:r>
            <a:r>
              <a:rPr lang="en-GB" sz="2000" dirty="0" err="1">
                <a:solidFill>
                  <a:srgbClr val="000000"/>
                </a:solidFill>
                <a:effectLst>
                  <a:outerShdw blurRad="38100" dist="38100" dir="2700000" algn="tl">
                    <a:srgbClr val="C0C0C0"/>
                  </a:outerShdw>
                </a:effectLst>
                <a:latin typeface="+mn-lt"/>
              </a:rPr>
              <a:t>siguientes</a:t>
            </a:r>
            <a:r>
              <a:rPr lang="en-GB" sz="2000" dirty="0">
                <a:solidFill>
                  <a:srgbClr val="000000"/>
                </a:solidFill>
                <a:effectLst>
                  <a:outerShdw blurRad="38100" dist="38100" dir="2700000" algn="tl">
                    <a:srgbClr val="C0C0C0"/>
                  </a:outerShdw>
                </a:effectLst>
                <a:latin typeface="+mn-lt"/>
              </a:rPr>
              <a:t> </a:t>
            </a:r>
            <a:r>
              <a:rPr lang="en-GB" sz="2000" dirty="0" err="1">
                <a:solidFill>
                  <a:srgbClr val="000000"/>
                </a:solidFill>
                <a:effectLst>
                  <a:outerShdw blurRad="38100" dist="38100" dir="2700000" algn="tl">
                    <a:srgbClr val="C0C0C0"/>
                  </a:outerShdw>
                </a:effectLst>
                <a:latin typeface="+mn-lt"/>
              </a:rPr>
              <a:t>supuestos</a:t>
            </a:r>
            <a:r>
              <a:rPr lang="en-GB" sz="2000" dirty="0">
                <a:solidFill>
                  <a:srgbClr val="000000"/>
                </a:solidFill>
                <a:effectLst>
                  <a:outerShdw blurRad="38100" dist="38100" dir="2700000" algn="tl">
                    <a:srgbClr val="C0C0C0"/>
                  </a:outerShdw>
                </a:effectLst>
                <a:latin typeface="+mn-lt"/>
              </a:rPr>
              <a:t>:</a:t>
            </a:r>
          </a:p>
        </p:txBody>
      </p:sp>
      <p:sp>
        <p:nvSpPr>
          <p:cNvPr id="6147" name="Rectangle 7"/>
          <p:cNvSpPr>
            <a:spLocks noChangeArrowheads="1"/>
          </p:cNvSpPr>
          <p:nvPr/>
        </p:nvSpPr>
        <p:spPr bwMode="auto">
          <a:xfrm>
            <a:off x="2135188" y="1989139"/>
            <a:ext cx="7848600" cy="2092325"/>
          </a:xfrm>
          <a:prstGeom prst="rect">
            <a:avLst/>
          </a:prstGeom>
          <a:noFill/>
          <a:ln w="9525">
            <a:noFill/>
            <a:round/>
            <a:headEnd/>
            <a:tailEnd/>
          </a:ln>
        </p:spPr>
        <p:txBody>
          <a:bodyPr lIns="0" tIns="0" rIns="0" bIns="0"/>
          <a:lstStyle/>
          <a:p>
            <a:pPr marL="457200" indent="-457200" algn="just" defTabSz="449263">
              <a:lnSpc>
                <a:spcPct val="120000"/>
              </a:lnSpc>
              <a:buFont typeface="Arial" charset="0"/>
              <a:buAutoNum type="alphaLcParenR" startAt="5"/>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dirty="0" err="1">
                <a:solidFill>
                  <a:srgbClr val="000000"/>
                </a:solidFill>
              </a:rPr>
              <a:t>Cuando</a:t>
            </a:r>
            <a:r>
              <a:rPr lang="en-GB" altLang="es-PE" sz="2000" dirty="0">
                <a:solidFill>
                  <a:srgbClr val="000000"/>
                </a:solidFill>
              </a:rPr>
              <a:t> el </a:t>
            </a:r>
            <a:r>
              <a:rPr lang="en-GB" altLang="es-PE" sz="2000" dirty="0" err="1">
                <a:solidFill>
                  <a:srgbClr val="000000"/>
                </a:solidFill>
              </a:rPr>
              <a:t>predio</a:t>
            </a:r>
            <a:r>
              <a:rPr lang="en-GB" altLang="es-PE" sz="2000" dirty="0">
                <a:solidFill>
                  <a:srgbClr val="000000"/>
                </a:solidFill>
              </a:rPr>
              <a:t> </a:t>
            </a:r>
            <a:r>
              <a:rPr lang="en-GB" altLang="es-PE" sz="2000" dirty="0" err="1">
                <a:solidFill>
                  <a:srgbClr val="000000"/>
                </a:solidFill>
              </a:rPr>
              <a:t>solicitado</a:t>
            </a:r>
            <a:r>
              <a:rPr lang="en-GB" altLang="es-PE" sz="2000" dirty="0">
                <a:solidFill>
                  <a:srgbClr val="000000"/>
                </a:solidFill>
              </a:rPr>
              <a:t> </a:t>
            </a:r>
            <a:r>
              <a:rPr lang="en-GB" altLang="es-PE" sz="2000" dirty="0" err="1">
                <a:solidFill>
                  <a:srgbClr val="000000"/>
                </a:solidFill>
              </a:rPr>
              <a:t>tiene</a:t>
            </a:r>
            <a:r>
              <a:rPr lang="en-GB" altLang="es-PE" sz="2000" dirty="0">
                <a:solidFill>
                  <a:srgbClr val="000000"/>
                </a:solidFill>
              </a:rPr>
              <a:t> un </a:t>
            </a:r>
            <a:r>
              <a:rPr lang="en-GB" altLang="es-PE" sz="2000" dirty="0" err="1">
                <a:solidFill>
                  <a:srgbClr val="000000"/>
                </a:solidFill>
              </a:rPr>
              <a:t>área</a:t>
            </a:r>
            <a:r>
              <a:rPr lang="en-GB" altLang="es-PE" sz="2000" dirty="0">
                <a:solidFill>
                  <a:srgbClr val="000000"/>
                </a:solidFill>
              </a:rPr>
              <a:t> </a:t>
            </a:r>
            <a:r>
              <a:rPr lang="en-GB" altLang="es-PE" sz="2000" b="1" dirty="0">
                <a:solidFill>
                  <a:srgbClr val="000000"/>
                </a:solidFill>
              </a:rPr>
              <a:t>inferior a la del </a:t>
            </a:r>
            <a:r>
              <a:rPr lang="en-GB" altLang="es-PE" sz="2000" b="1" dirty="0" err="1">
                <a:solidFill>
                  <a:srgbClr val="000000"/>
                </a:solidFill>
              </a:rPr>
              <a:t>lote</a:t>
            </a:r>
            <a:r>
              <a:rPr lang="en-GB" altLang="es-PE" sz="2000" b="1" dirty="0">
                <a:solidFill>
                  <a:srgbClr val="000000"/>
                </a:solidFill>
              </a:rPr>
              <a:t> </a:t>
            </a:r>
            <a:r>
              <a:rPr lang="en-GB" altLang="es-PE" sz="2000" b="1" dirty="0" err="1">
                <a:solidFill>
                  <a:srgbClr val="000000"/>
                </a:solidFill>
              </a:rPr>
              <a:t>normativo</a:t>
            </a:r>
            <a:r>
              <a:rPr lang="en-GB" altLang="es-PE" sz="2000" dirty="0">
                <a:solidFill>
                  <a:srgbClr val="000000"/>
                </a:solidFill>
              </a:rPr>
              <a:t> y </a:t>
            </a:r>
            <a:r>
              <a:rPr lang="en-GB" altLang="es-PE" sz="2000" dirty="0" err="1">
                <a:solidFill>
                  <a:srgbClr val="000000"/>
                </a:solidFill>
              </a:rPr>
              <a:t>es</a:t>
            </a:r>
            <a:r>
              <a:rPr lang="en-GB" altLang="es-PE" sz="2000" dirty="0">
                <a:solidFill>
                  <a:srgbClr val="000000"/>
                </a:solidFill>
              </a:rPr>
              <a:t> </a:t>
            </a:r>
            <a:r>
              <a:rPr lang="en-GB" altLang="es-PE" sz="2000" b="1" dirty="0" err="1">
                <a:solidFill>
                  <a:srgbClr val="000000"/>
                </a:solidFill>
              </a:rPr>
              <a:t>colindante</a:t>
            </a:r>
            <a:r>
              <a:rPr lang="en-GB" altLang="es-PE" sz="2000" dirty="0">
                <a:solidFill>
                  <a:srgbClr val="000000"/>
                </a:solidFill>
              </a:rPr>
              <a:t> a un </a:t>
            </a:r>
            <a:r>
              <a:rPr lang="en-GB" altLang="es-PE" sz="2000" dirty="0" err="1">
                <a:solidFill>
                  <a:srgbClr val="000000"/>
                </a:solidFill>
              </a:rPr>
              <a:t>predio</a:t>
            </a:r>
            <a:r>
              <a:rPr lang="en-GB" altLang="es-PE" sz="2000" dirty="0">
                <a:solidFill>
                  <a:srgbClr val="000000"/>
                </a:solidFill>
              </a:rPr>
              <a:t> de </a:t>
            </a:r>
            <a:r>
              <a:rPr lang="en-GB" altLang="es-PE" sz="2000" dirty="0" err="1">
                <a:solidFill>
                  <a:srgbClr val="000000"/>
                </a:solidFill>
              </a:rPr>
              <a:t>propiedad</a:t>
            </a:r>
            <a:r>
              <a:rPr lang="en-GB" altLang="es-PE" sz="2000" dirty="0">
                <a:solidFill>
                  <a:srgbClr val="000000"/>
                </a:solidFill>
              </a:rPr>
              <a:t> del </a:t>
            </a:r>
            <a:r>
              <a:rPr lang="en-GB" altLang="es-PE" sz="2000" dirty="0" err="1">
                <a:solidFill>
                  <a:srgbClr val="000000"/>
                </a:solidFill>
              </a:rPr>
              <a:t>solicitante</a:t>
            </a:r>
            <a:r>
              <a:rPr lang="en-GB" altLang="es-PE" sz="2000" dirty="0">
                <a:solidFill>
                  <a:srgbClr val="000000"/>
                </a:solidFill>
              </a:rPr>
              <a:t>.</a:t>
            </a: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dirty="0">
                <a:solidFill>
                  <a:srgbClr val="000000"/>
                </a:solidFill>
              </a:rPr>
              <a:t>	</a:t>
            </a:r>
            <a:r>
              <a:rPr lang="en-GB" altLang="es-PE" i="1" dirty="0"/>
              <a:t>(</a:t>
            </a:r>
            <a:r>
              <a:rPr lang="en-GB" altLang="es-PE" i="1" dirty="0" err="1"/>
              <a:t>Certificado</a:t>
            </a:r>
            <a:r>
              <a:rPr lang="en-GB" altLang="es-PE" i="1" dirty="0"/>
              <a:t> de </a:t>
            </a:r>
            <a:r>
              <a:rPr lang="en-GB" altLang="es-PE" i="1" dirty="0" err="1"/>
              <a:t>parámetros</a:t>
            </a:r>
            <a:r>
              <a:rPr lang="en-GB" altLang="es-PE" i="1" dirty="0"/>
              <a:t> </a:t>
            </a:r>
            <a:r>
              <a:rPr lang="en-GB" altLang="es-PE" i="1" dirty="0" err="1"/>
              <a:t>urbanísticos</a:t>
            </a:r>
            <a:r>
              <a:rPr lang="en-GB" altLang="es-PE" i="1" dirty="0"/>
              <a:t>, </a:t>
            </a:r>
            <a:r>
              <a:rPr lang="en-GB" altLang="es-PE" i="1" dirty="0" err="1"/>
              <a:t>partida</a:t>
            </a:r>
            <a:r>
              <a:rPr lang="en-GB" altLang="es-PE" i="1" dirty="0"/>
              <a:t> </a:t>
            </a:r>
            <a:r>
              <a:rPr lang="en-GB" altLang="es-PE" i="1" dirty="0" err="1"/>
              <a:t>registral</a:t>
            </a:r>
            <a:r>
              <a:rPr lang="en-GB" altLang="es-PE" i="1" dirty="0"/>
              <a:t>, </a:t>
            </a:r>
            <a:r>
              <a:rPr lang="en-GB" altLang="es-PE" i="1" dirty="0" err="1"/>
              <a:t>otros</a:t>
            </a:r>
            <a:r>
              <a:rPr lang="en-GB" altLang="es-PE" i="1" dirty="0"/>
              <a:t>)</a:t>
            </a: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es-PE" sz="2000" dirty="0">
              <a:solidFill>
                <a:srgbClr val="000000"/>
              </a:solidFill>
            </a:endParaRPr>
          </a:p>
          <a:p>
            <a:pPr algn="just" defTabSz="449263">
              <a:lnSpc>
                <a:spcPct val="12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s-PE" sz="2000">
                <a:solidFill>
                  <a:srgbClr val="000000"/>
                </a:solidFill>
              </a:rPr>
              <a:t>f)	Otros</a:t>
            </a:r>
            <a:r>
              <a:rPr lang="en-GB" altLang="es-PE" sz="2000" dirty="0">
                <a:solidFill>
                  <a:srgbClr val="000000"/>
                </a:solidFill>
              </a:rPr>
              <a:t> </a:t>
            </a:r>
            <a:r>
              <a:rPr lang="en-GB" altLang="es-PE" sz="2000" dirty="0" err="1">
                <a:solidFill>
                  <a:srgbClr val="000000"/>
                </a:solidFill>
              </a:rPr>
              <a:t>supuestos</a:t>
            </a:r>
            <a:r>
              <a:rPr lang="en-GB" altLang="es-PE" sz="2000" dirty="0">
                <a:solidFill>
                  <a:srgbClr val="000000"/>
                </a:solidFill>
              </a:rPr>
              <a:t> </a:t>
            </a:r>
            <a:r>
              <a:rPr lang="en-GB" altLang="es-PE" sz="2000" dirty="0" err="1">
                <a:solidFill>
                  <a:srgbClr val="000000"/>
                </a:solidFill>
              </a:rPr>
              <a:t>regulados</a:t>
            </a:r>
            <a:r>
              <a:rPr lang="en-GB" altLang="es-PE" sz="2000" dirty="0">
                <a:solidFill>
                  <a:srgbClr val="000000"/>
                </a:solidFill>
              </a:rPr>
              <a:t> </a:t>
            </a:r>
            <a:r>
              <a:rPr lang="en-GB" altLang="es-PE" sz="2000" dirty="0" err="1">
                <a:solidFill>
                  <a:srgbClr val="000000"/>
                </a:solidFill>
              </a:rPr>
              <a:t>por</a:t>
            </a:r>
            <a:r>
              <a:rPr lang="en-GB" altLang="es-PE" sz="2000" dirty="0">
                <a:solidFill>
                  <a:srgbClr val="000000"/>
                </a:solidFill>
              </a:rPr>
              <a:t> </a:t>
            </a:r>
            <a:r>
              <a:rPr lang="en-GB" altLang="es-PE" sz="2000" dirty="0" err="1">
                <a:solidFill>
                  <a:srgbClr val="000000"/>
                </a:solidFill>
              </a:rPr>
              <a:t>leyes</a:t>
            </a:r>
            <a:r>
              <a:rPr lang="en-GB" altLang="es-PE" sz="2000" dirty="0">
                <a:solidFill>
                  <a:srgbClr val="000000"/>
                </a:solidFill>
              </a:rPr>
              <a:t> </a:t>
            </a:r>
            <a:r>
              <a:rPr lang="en-GB" altLang="es-PE" sz="2000" dirty="0" err="1">
                <a:solidFill>
                  <a:srgbClr val="000000"/>
                </a:solidFill>
              </a:rPr>
              <a:t>especiales</a:t>
            </a:r>
            <a:r>
              <a:rPr lang="en-GB" altLang="es-PE" sz="2000" dirty="0">
                <a:solidFill>
                  <a:srgbClr val="000000"/>
                </a:solidFill>
              </a:rPr>
              <a:t>.</a:t>
            </a:r>
          </a:p>
        </p:txBody>
      </p:sp>
      <p:sp>
        <p:nvSpPr>
          <p:cNvPr id="10" name="Text Box 5"/>
          <p:cNvSpPr txBox="1">
            <a:spLocks noChangeArrowheads="1"/>
          </p:cNvSpPr>
          <p:nvPr/>
        </p:nvSpPr>
        <p:spPr bwMode="auto">
          <a:xfrm>
            <a:off x="4008438" y="549276"/>
            <a:ext cx="3816350" cy="461963"/>
          </a:xfrm>
          <a:prstGeom prst="rect">
            <a:avLst/>
          </a:pr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s-PE" sz="2400" b="1" dirty="0">
                <a:solidFill>
                  <a:prstClr val="white"/>
                </a:solidFill>
              </a:rPr>
              <a:t>CAUSALES</a:t>
            </a:r>
          </a:p>
        </p:txBody>
      </p:sp>
      <p:sp>
        <p:nvSpPr>
          <p:cNvPr id="6" name="Rectángulo redondeado 5"/>
          <p:cNvSpPr/>
          <p:nvPr/>
        </p:nvSpPr>
        <p:spPr>
          <a:xfrm>
            <a:off x="2411413" y="5805488"/>
            <a:ext cx="7200900" cy="431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buClr>
                <a:srgbClr val="000000"/>
              </a:buClr>
              <a:defRPr/>
            </a:pPr>
            <a:r>
              <a:rPr lang="en-GB" altLang="es-PE" dirty="0" err="1">
                <a:latin typeface="+mj-lt"/>
              </a:rPr>
              <a:t>Artículo</a:t>
            </a:r>
            <a:r>
              <a:rPr lang="en-GB" altLang="es-PE" dirty="0">
                <a:latin typeface="+mj-lt"/>
              </a:rPr>
              <a:t> 77 del </a:t>
            </a:r>
            <a:r>
              <a:rPr lang="en-GB" altLang="es-PE" dirty="0" err="1">
                <a:latin typeface="+mj-lt"/>
              </a:rPr>
              <a:t>Reglamento</a:t>
            </a:r>
            <a:r>
              <a:rPr lang="en-GB" altLang="es-PE" dirty="0">
                <a:latin typeface="+mj-lt"/>
              </a:rPr>
              <a:t>.</a:t>
            </a:r>
          </a:p>
        </p:txBody>
      </p:sp>
    </p:spTree>
    <p:extLst>
      <p:ext uri="{BB962C8B-B14F-4D97-AF65-F5344CB8AC3E}">
        <p14:creationId xmlns:p14="http://schemas.microsoft.com/office/powerpoint/2010/main" val="29535688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1664</Words>
  <Application>Microsoft Office PowerPoint</Application>
  <PresentationFormat>Panorámica</PresentationFormat>
  <Paragraphs>248</Paragraphs>
  <Slides>32</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Calibri Light</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ETAPAS DEL PROCEDIMIENTO 1. Calificación de la solicitud</vt:lpstr>
      <vt:lpstr>ETAPAS DEL PROCEDIMIENTO 1. Calificación de la solicitud</vt:lpstr>
      <vt:lpstr>ETAPAS DEL PROCEDIMIENTO 1. Calificación de la solicitud: EVALUACIÓN TÉCNICA</vt:lpstr>
      <vt:lpstr>Causales de improcedencia:</vt:lpstr>
      <vt:lpstr>Si hay cumplimiento de la causal invocada, ¿podría denegarse el pedido?</vt:lpstr>
      <vt:lpstr>Resultado POSITIVO de la calificación formal  (De gabinete):</vt:lpstr>
      <vt:lpstr>2: Inspección técnica</vt:lpstr>
      <vt:lpstr>3: Calificación sustantiva</vt:lpstr>
      <vt:lpstr>4: Conformidad de la venta</vt:lpstr>
      <vt:lpstr>5: Saneamiento</vt:lpstr>
      <vt:lpstr>7: Publicidad del procedimiento</vt:lpstr>
      <vt:lpstr>7: Publicidad del procedimiento</vt:lpstr>
      <vt:lpstr>8: Oposición</vt:lpstr>
      <vt:lpstr>Presentación de PowerPoint</vt:lpstr>
      <vt:lpstr>Presentación de PowerPoint</vt:lpstr>
      <vt:lpstr>11: Opinión Técnica de la SBN</vt:lpstr>
      <vt:lpstr>12: Resolución que aprueba la compraventa</vt:lpstr>
      <vt:lpstr>13: Pago del precio</vt:lpstr>
      <vt:lpstr>14: Suscripción de minuta, escritura pública e inscripción en RRPP</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Willjhem Pablo Sanchez Medina</dc:creator>
  <cp:lastModifiedBy>Willjhem Pablo Sanchez Medina</cp:lastModifiedBy>
  <cp:revision>3</cp:revision>
  <dcterms:created xsi:type="dcterms:W3CDTF">2016-11-22T13:37:25Z</dcterms:created>
  <dcterms:modified xsi:type="dcterms:W3CDTF">2016-11-22T15:40:30Z</dcterms:modified>
</cp:coreProperties>
</file>