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22350-08B8-41D4-8EDE-34525B3DF2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B410-50F5-481D-A086-5955815DEA4F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2011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F788B-9573-4429-86EC-ED12ACA2437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5BD5-730D-4855-AF26-663A23797C2D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1868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0BFB7-3CD5-4AFB-A18D-E6BC9BBAFB0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F986-6D3E-41AE-A88B-BDA805851782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3431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637CE-440A-428E-8023-DB494BCB7E4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EBEC4-00C6-4FBA-BD77-75612D1F449D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5414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A088-98C1-4A3C-BE08-30CD7EF4E1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2D9B-47B5-4D40-AD24-BF86B09F7A08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5508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6F2BF-8D20-4472-96BC-BD4AE021ED1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B5451-D751-41F8-A01D-612C91BE814C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667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CC06C-71D8-42CE-B97E-4C6FAC3F71E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399B1-D6F2-4987-AD65-D9E7E0BAEB2A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210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7375E-1DF3-410E-A4ED-444CC884590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8C676-D543-4765-B275-91E97A104645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2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F898F-99A6-4164-A7CC-C76F18F3B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F92B6-396B-4E9E-9D7A-D8EC20D19447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287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3370B-8297-42A5-AE7C-37B7DD5E1F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F5DF-4D73-4105-A5C3-F6EE9F3904B0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729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CFD33-F97B-4209-920F-2206AF638E0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8DB5-C6D0-49FD-8862-819617AD7571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9280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87375E-1DF3-410E-A4ED-444CC884590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22/11/2016</a:t>
            </a:fld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88C676-D543-4765-B275-91E97A104645}" type="slidenum">
              <a:rPr lang="es-ES" altLang="es-E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79576" y="2636912"/>
            <a:ext cx="770485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dirty="0">
                <a:solidFill>
                  <a:srgbClr val="FF0000"/>
                </a:solidFill>
                <a:cs typeface="Lucida Sans Unicode" pitchFamily="34" charset="0"/>
              </a:rPr>
              <a:t>ACTOS DE ADMINISTRACIÓN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dirty="0">
                <a:solidFill>
                  <a:srgbClr val="FF0000"/>
                </a:solidFill>
                <a:cs typeface="Lucida Sans Unicode" pitchFamily="34" charset="0"/>
              </a:rPr>
              <a:t>DE BIENES MUEBLES</a:t>
            </a:r>
            <a:endParaRPr lang="es-ES" sz="4400" dirty="0">
              <a:solidFill>
                <a:srgbClr val="FF0000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012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ángulo 1"/>
          <p:cNvSpPr>
            <a:spLocks noChangeArrowheads="1"/>
          </p:cNvSpPr>
          <p:nvPr/>
        </p:nvSpPr>
        <p:spPr bwMode="auto">
          <a:xfrm>
            <a:off x="2365998" y="1372127"/>
            <a:ext cx="738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¿ALGO MÁS A TENER EN CUENTA?</a:t>
            </a:r>
            <a:endParaRPr lang="es-ES" altLang="es-ES" sz="4000" b="1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23706" y="22768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Se materializa la afectación en uso mediante la suscripción de un </a:t>
            </a:r>
            <a:r>
              <a:rPr lang="es-ES" sz="3000" b="1" dirty="0">
                <a:solidFill>
                  <a:srgbClr val="0000FF"/>
                </a:solidFill>
                <a:cs typeface="Lucida Sans Unicode" pitchFamily="34" charset="0"/>
              </a:rPr>
              <a:t>Acta de Entrega - Recepción</a:t>
            </a: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. </a:t>
            </a:r>
            <a:endParaRPr lang="en-GB" sz="3000" dirty="0">
              <a:solidFill>
                <a:srgbClr val="0000FF"/>
              </a:solidFill>
              <a:cs typeface="Lucida Sans Unicode" pitchFamily="34" charset="0"/>
            </a:endParaRPr>
          </a:p>
        </p:txBody>
      </p:sp>
      <p:sp>
        <p:nvSpPr>
          <p:cNvPr id="14" name="2 Rectángulo"/>
          <p:cNvSpPr>
            <a:spLocks noChangeArrowheads="1"/>
          </p:cNvSpPr>
          <p:nvPr/>
        </p:nvSpPr>
        <p:spPr bwMode="auto">
          <a:xfrm>
            <a:off x="2023706" y="3717032"/>
            <a:ext cx="820897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Si OGA </a:t>
            </a:r>
            <a:r>
              <a:rPr lang="es-ES" altLang="es-ES" sz="30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desestima</a:t>
            </a:r>
            <a:r>
              <a:rPr lang="es-ES" altLang="es-ES" sz="3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la solicitud de afectación en uso, comunicará a la entidad solicitante y archivará el expediente administrativo generado.</a:t>
            </a:r>
            <a:endParaRPr lang="es-PE" altLang="es-ES" sz="30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7296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3601" y="404665"/>
            <a:ext cx="806489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3400" dirty="0">
                <a:solidFill>
                  <a:srgbClr val="FF0000"/>
                </a:solidFill>
                <a:cs typeface="Lucida Sans Unicode" pitchFamily="34" charset="0"/>
              </a:rPr>
              <a:t> </a:t>
            </a:r>
            <a:endParaRPr lang="es-ES" sz="3400" b="1" dirty="0">
              <a:solidFill>
                <a:srgbClr val="0000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29586" y="2132856"/>
            <a:ext cx="87215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Permite que una entidad, de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manera excepcional 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y debidamente justificada, traslada a título gratuito, la posesión de un bien propio a favor de una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institución privada sin fines de lucro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, con la finalidad de sea empleado en actividades afines con el interés público y desarrollo social.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endParaRPr lang="es-ES" sz="2800" dirty="0">
              <a:solidFill>
                <a:srgbClr val="0000FF"/>
              </a:solidFill>
              <a:cs typeface="Lucida Sans Unicode" pitchFamily="34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El plazo máximo es de un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(01) año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, el mismo que puede ser renovado por única vez por un plazo máximo similar.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endParaRPr lang="es-ES" sz="2800" dirty="0">
              <a:solidFill>
                <a:srgbClr val="0000FF"/>
              </a:solidFill>
              <a:cs typeface="Lucida Sans Unicode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71161" y="1340769"/>
            <a:ext cx="39530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dirty="0">
                <a:solidFill>
                  <a:srgbClr val="00B050"/>
                </a:solidFill>
                <a:cs typeface="Lucida Sans Unicode" pitchFamily="34" charset="0"/>
              </a:rPr>
              <a:t>CESIÓN EN USO</a:t>
            </a:r>
            <a:endParaRPr lang="es-ES" sz="4400" b="1" dirty="0">
              <a:solidFill>
                <a:srgbClr val="00B05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766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47529" y="1676591"/>
            <a:ext cx="857755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Causales de </a:t>
            </a:r>
            <a:r>
              <a:rPr lang="es-ES" sz="3600" b="1" dirty="0">
                <a:solidFill>
                  <a:srgbClr val="0000FF"/>
                </a:solidFill>
                <a:cs typeface="Lucida Sans Unicode" pitchFamily="34" charset="0"/>
              </a:rPr>
              <a:t>extinción</a:t>
            </a: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67808" y="974860"/>
            <a:ext cx="44262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dirty="0">
                <a:solidFill>
                  <a:srgbClr val="00B050"/>
                </a:solidFill>
                <a:cs typeface="Lucida Sans Unicode" pitchFamily="34" charset="0"/>
              </a:rPr>
              <a:t>CESIÓN EN USO</a:t>
            </a:r>
            <a:endParaRPr lang="es-ES" sz="4400" b="1" dirty="0">
              <a:solidFill>
                <a:srgbClr val="00B05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47528" y="2132857"/>
            <a:ext cx="8577559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Cumplimiento del plazo.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Renuncia a la cesión.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Destrucción, pérdida, robo o hurto.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Incumplimiento, variación de su finalidad o cese.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Disolución de la entidad cesionaria.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Ceder los bienes a terceros.</a:t>
            </a:r>
          </a:p>
        </p:txBody>
      </p:sp>
    </p:spTree>
    <p:extLst>
      <p:ext uri="{BB962C8B-B14F-4D97-AF65-F5344CB8AC3E}">
        <p14:creationId xmlns:p14="http://schemas.microsoft.com/office/powerpoint/2010/main" val="53433296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75521" y="2276873"/>
            <a:ext cx="8577559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De presentarse alguna causal de extinción, la </a:t>
            </a:r>
            <a:r>
              <a:rPr lang="es-ES" sz="3600" b="1" dirty="0">
                <a:solidFill>
                  <a:srgbClr val="0000FF"/>
                </a:solidFill>
                <a:cs typeface="Lucida Sans Unicode" pitchFamily="34" charset="0"/>
              </a:rPr>
              <a:t>OGA</a:t>
            </a: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 de la entidad afectante, previa verificación y sustentado en un </a:t>
            </a:r>
            <a:r>
              <a:rPr lang="es-ES" sz="3600" b="1" dirty="0">
                <a:solidFill>
                  <a:srgbClr val="0000FF"/>
                </a:solidFill>
                <a:cs typeface="Lucida Sans Unicode" pitchFamily="34" charset="0"/>
              </a:rPr>
              <a:t>IT</a:t>
            </a: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, emitirá resolución que declare la extinción de la cesión, notificando a la entidad cesionaria para que devuelva el bien.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51785" y="1484785"/>
            <a:ext cx="416062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dirty="0">
                <a:solidFill>
                  <a:srgbClr val="00B050"/>
                </a:solidFill>
                <a:cs typeface="Lucida Sans Unicode" pitchFamily="34" charset="0"/>
              </a:rPr>
              <a:t>CESIÓN EN USO</a:t>
            </a:r>
            <a:r>
              <a:rPr lang="es-ES" sz="4400" dirty="0">
                <a:solidFill>
                  <a:srgbClr val="00B050"/>
                </a:solidFill>
                <a:cs typeface="Lucida Sans Unicode" pitchFamily="34" charset="0"/>
              </a:rPr>
              <a:t> </a:t>
            </a:r>
            <a:endParaRPr lang="es-ES" sz="4400" b="1" dirty="0">
              <a:solidFill>
                <a:srgbClr val="00B05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570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68687" y="386281"/>
            <a:ext cx="876458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CESIÓN 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EN USO?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03471" y="2147377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UCP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elabora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el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Informe Técnico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y lo eleva a su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2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99503" y="2040768"/>
            <a:ext cx="3896451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institución privada sin fines de lucro solicitante requiere por escrito a la entidad propietaria del bien, le ceda en uso el mismo.</a:t>
            </a: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00" y="5877957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5486749" y="6484783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4131327"/>
            <a:ext cx="1863492" cy="24589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492323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861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3622398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CESIÓN EN USO?</a:t>
            </a:r>
            <a:r>
              <a:rPr lang="es-ES" altLang="es-ES" sz="4000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88569" y="2017598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remite a la SBN, copia de los principales actuados.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83642" y="1938254"/>
            <a:ext cx="4260865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emite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la resolución que aprueba la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cesión en uso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del bien precisando el plazo y la finalidad de la misma.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4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3699648" y="6346525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7837332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01" y="3503128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395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1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ángulo 1"/>
          <p:cNvSpPr>
            <a:spLocks noChangeArrowheads="1"/>
          </p:cNvSpPr>
          <p:nvPr/>
        </p:nvSpPr>
        <p:spPr bwMode="auto">
          <a:xfrm>
            <a:off x="2365998" y="1372127"/>
            <a:ext cx="738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¿ALGO MÁS A TENER EN CUENTA?</a:t>
            </a:r>
            <a:endParaRPr lang="es-ES" altLang="es-ES" sz="4000" b="1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23706" y="22768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Se materializa la cesión en uso mediante la suscripción de un </a:t>
            </a:r>
            <a:r>
              <a:rPr lang="es-ES" sz="3000" b="1" dirty="0">
                <a:solidFill>
                  <a:srgbClr val="0000FF"/>
                </a:solidFill>
                <a:cs typeface="Lucida Sans Unicode" pitchFamily="34" charset="0"/>
              </a:rPr>
              <a:t>Acta de Entrega - Recepción</a:t>
            </a: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. </a:t>
            </a:r>
            <a:endParaRPr lang="en-GB" sz="3000" dirty="0">
              <a:solidFill>
                <a:srgbClr val="0000FF"/>
              </a:solidFill>
              <a:cs typeface="Lucida Sans Unicode" pitchFamily="34" charset="0"/>
            </a:endParaRPr>
          </a:p>
        </p:txBody>
      </p:sp>
      <p:sp>
        <p:nvSpPr>
          <p:cNvPr id="14" name="2 Rectángulo"/>
          <p:cNvSpPr>
            <a:spLocks noChangeArrowheads="1"/>
          </p:cNvSpPr>
          <p:nvPr/>
        </p:nvSpPr>
        <p:spPr bwMode="auto">
          <a:xfrm>
            <a:off x="2023706" y="3717032"/>
            <a:ext cx="820897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Si OGA </a:t>
            </a:r>
            <a:r>
              <a:rPr lang="es-ES" altLang="es-ES" sz="30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desestima</a:t>
            </a:r>
            <a:r>
              <a:rPr lang="es-ES" altLang="es-ES" sz="3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la solicitud de cesión en uso, comunicará a la institución solicitante y archivará el expediente administrativo generado.</a:t>
            </a:r>
            <a:endParaRPr lang="es-PE" altLang="es-ES" sz="30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3404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29586" y="2132857"/>
            <a:ext cx="8721575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Acto por el cual una entidad se obliga ceder temporalmente, a favor de otra entidad, instituciones privadas o personas naturales, el uso de un bien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a cambio de una renta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, siempre que ello no interfiera con los objetivos institucionales y el interés del Estado.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endParaRPr lang="es-ES" sz="2800" dirty="0">
              <a:solidFill>
                <a:srgbClr val="0000FF"/>
              </a:solidFill>
              <a:cs typeface="Lucida Sans Unicode" pitchFamily="34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El plazo máximo es de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un (01) año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, el mismo que puede ser renovado por única vez por un plazo máximo similar.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endParaRPr lang="es-ES" sz="2800" dirty="0">
              <a:solidFill>
                <a:srgbClr val="0000FF"/>
              </a:solidFill>
              <a:cs typeface="Lucida Sans Unicode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27145" y="1340769"/>
            <a:ext cx="472645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u="sng" dirty="0">
                <a:solidFill>
                  <a:srgbClr val="00B050"/>
                </a:solidFill>
                <a:cs typeface="Lucida Sans Unicode" pitchFamily="34" charset="0"/>
              </a:rPr>
              <a:t>ARRENDAMIENTO</a:t>
            </a:r>
            <a:r>
              <a:rPr lang="es-ES" sz="4400" dirty="0">
                <a:solidFill>
                  <a:srgbClr val="00B050"/>
                </a:solidFill>
                <a:cs typeface="Lucida Sans Unicode" pitchFamily="34" charset="0"/>
              </a:rPr>
              <a:t> </a:t>
            </a:r>
            <a:endParaRPr lang="es-ES" sz="4400" b="1" dirty="0">
              <a:solidFill>
                <a:srgbClr val="00B05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04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19537" y="1844824"/>
            <a:ext cx="8577559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La renta será calculada a </a:t>
            </a:r>
            <a:r>
              <a:rPr lang="es-ES" sz="3600" b="1" dirty="0">
                <a:solidFill>
                  <a:srgbClr val="0000FF"/>
                </a:solidFill>
                <a:cs typeface="Lucida Sans Unicode" pitchFamily="34" charset="0"/>
              </a:rPr>
              <a:t>valor comercial</a:t>
            </a: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.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endParaRPr lang="es-ES" sz="1500" dirty="0">
              <a:solidFill>
                <a:srgbClr val="0000FF"/>
              </a:solidFill>
              <a:cs typeface="Lucida Sans Unicode" pitchFamily="34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Las entidades que tengan previsto el arrendamiento de bienes en sus  TUPA, se regirán por ese documento de gestión.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endParaRPr lang="es-ES" sz="1500" dirty="0">
              <a:solidFill>
                <a:srgbClr val="0000FF"/>
              </a:solidFill>
              <a:cs typeface="Lucida Sans Unicode" pitchFamily="34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Las entidades que no cuenten con tal procedimiento previsto, aplicarán el siguiente procedimiento.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47728" y="1143094"/>
            <a:ext cx="478481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dirty="0">
                <a:solidFill>
                  <a:srgbClr val="00B050"/>
                </a:solidFill>
                <a:cs typeface="Lucida Sans Unicode" pitchFamily="34" charset="0"/>
              </a:rPr>
              <a:t>ARRENDAMIENTO</a:t>
            </a:r>
            <a:endParaRPr lang="es-ES" sz="4400" b="1" dirty="0">
              <a:solidFill>
                <a:srgbClr val="00B05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853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68687" y="38628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DEL ARRENDAMIENTO?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03471" y="2147377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UCP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elabora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el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Informe Técnico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y lo eleva a su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2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99503" y="2040769"/>
            <a:ext cx="3896451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El solicitante requiere por escrito a la entidad propietaria del bien, le arriende el mismo.</a:t>
            </a: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57" y="5553054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5007256" y="6191636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90" y="3777665"/>
            <a:ext cx="1863492" cy="24589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25" y="3109484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392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256423"/>
            <a:ext cx="2628900" cy="14401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79576" y="260649"/>
            <a:ext cx="806489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u="sng" dirty="0">
                <a:solidFill>
                  <a:srgbClr val="FF0000"/>
                </a:solidFill>
                <a:cs typeface="Lucida Sans Unicode" pitchFamily="34" charset="0"/>
              </a:rPr>
              <a:t>ACTOS DE ADMINISTRACIÓN</a:t>
            </a:r>
            <a:r>
              <a:rPr lang="es-ES" sz="4400" dirty="0">
                <a:solidFill>
                  <a:srgbClr val="FF0000"/>
                </a:solidFill>
                <a:cs typeface="Lucida Sans Unicode" pitchFamily="34" charset="0"/>
              </a:rPr>
              <a:t>: </a:t>
            </a:r>
            <a:endParaRPr lang="es-ES" sz="4400" b="1" dirty="0">
              <a:solidFill>
                <a:srgbClr val="0000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79576" y="1196753"/>
            <a:ext cx="770485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Aquellos actos que se producen con la entrega temporal de un bien a título gratuito u oneroso, a favor de otra entidad pública, instituciones privadas o personas naturales. </a:t>
            </a: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58" y="3280235"/>
            <a:ext cx="3168352" cy="197070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20775" y="5478530"/>
            <a:ext cx="250498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ENTIDAD PÚBLICA</a:t>
            </a:r>
            <a:endParaRPr lang="es-ES" sz="2400" dirty="0">
              <a:solidFill>
                <a:srgbClr val="FFFF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5055309"/>
            <a:ext cx="2686050" cy="1634260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 bwMode="auto">
          <a:xfrm>
            <a:off x="4975269" y="3917301"/>
            <a:ext cx="1107946" cy="348287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rgbClr val="808080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>
              <a:lnSpc>
                <a:spcPct val="90000"/>
              </a:lnSpc>
              <a:buSzPct val="100000"/>
            </a:pPr>
            <a:endParaRPr lang="es-ES" kern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9" name="Flecha derecha 8"/>
          <p:cNvSpPr/>
          <p:nvPr/>
        </p:nvSpPr>
        <p:spPr bwMode="auto">
          <a:xfrm rot="10800000">
            <a:off x="4955597" y="4486305"/>
            <a:ext cx="1107946" cy="348287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rgbClr val="808080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>
              <a:lnSpc>
                <a:spcPct val="90000"/>
              </a:lnSpc>
              <a:buSzPct val="100000"/>
            </a:pPr>
            <a:endParaRPr lang="es-ES" kern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06" y="3696584"/>
            <a:ext cx="2164775" cy="1606929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 bwMode="auto">
          <a:xfrm>
            <a:off x="8200261" y="2686104"/>
            <a:ext cx="864096" cy="360040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sm" len="sm"/>
          </a:ln>
          <a:effectLst>
            <a:prstShdw prst="shdw17" dist="17961" dir="2700000">
              <a:srgbClr val="808080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>
              <a:lnSpc>
                <a:spcPct val="90000"/>
              </a:lnSpc>
              <a:buSzPct val="100000"/>
            </a:pPr>
            <a:endParaRPr lang="es-ES" kern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25334" y="4091443"/>
            <a:ext cx="141115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039264" y="3032286"/>
            <a:ext cx="135165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ENTIDAD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PÚBLICA</a:t>
            </a:r>
            <a:endParaRPr lang="es-ES" sz="2400" dirty="0">
              <a:solidFill>
                <a:srgbClr val="FFFF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741854" y="5151427"/>
            <a:ext cx="185358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INSTITUCIÓN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PRIVADA</a:t>
            </a:r>
            <a:endParaRPr lang="es-ES" sz="2400" dirty="0">
              <a:solidFill>
                <a:srgbClr val="FFFF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388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1" grpId="0" animBg="1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9" y="3516761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ARRENDAMIENTO?</a:t>
            </a:r>
            <a:r>
              <a:rPr lang="es-ES" altLang="es-ES" sz="4000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88567" y="2092513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remite a la SBN, copia de los principales actuados.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045505" y="2090329"/>
            <a:ext cx="4340351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emite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la resolución que aprueba el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arrendamiento 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del bien y dispone se suscriba el contrato correspondiente.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5" y="1353964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4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2601316" y="6405416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7837332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410368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255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15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ángulo 1"/>
          <p:cNvSpPr>
            <a:spLocks noChangeArrowheads="1"/>
          </p:cNvSpPr>
          <p:nvPr/>
        </p:nvSpPr>
        <p:spPr bwMode="auto">
          <a:xfrm>
            <a:off x="2365998" y="1372127"/>
            <a:ext cx="738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¿ALGO MÁS A TENER EN CUENTA?</a:t>
            </a:r>
            <a:endParaRPr lang="es-ES" altLang="es-ES" sz="4000" b="1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23706" y="22768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Se materializa el arrendamiento  con la suscripción del </a:t>
            </a:r>
            <a:r>
              <a:rPr lang="es-ES" sz="3000" b="1" dirty="0">
                <a:solidFill>
                  <a:srgbClr val="0000FF"/>
                </a:solidFill>
                <a:cs typeface="Lucida Sans Unicode" pitchFamily="34" charset="0"/>
              </a:rPr>
              <a:t>Contrato de Arrendamiento</a:t>
            </a:r>
            <a:r>
              <a:rPr lang="es-ES" sz="3000" dirty="0">
                <a:solidFill>
                  <a:srgbClr val="0000FF"/>
                </a:solidFill>
                <a:cs typeface="Lucida Sans Unicode" pitchFamily="34" charset="0"/>
              </a:rPr>
              <a:t>. </a:t>
            </a:r>
            <a:endParaRPr lang="en-GB" sz="3000" dirty="0">
              <a:solidFill>
                <a:srgbClr val="0000FF"/>
              </a:solidFill>
              <a:cs typeface="Lucida Sans Unicode" pitchFamily="34" charset="0"/>
            </a:endParaRPr>
          </a:p>
        </p:txBody>
      </p:sp>
      <p:sp>
        <p:nvSpPr>
          <p:cNvPr id="14" name="2 Rectángulo"/>
          <p:cNvSpPr>
            <a:spLocks noChangeArrowheads="1"/>
          </p:cNvSpPr>
          <p:nvPr/>
        </p:nvSpPr>
        <p:spPr bwMode="auto">
          <a:xfrm>
            <a:off x="2023706" y="3717032"/>
            <a:ext cx="820897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Si OGA </a:t>
            </a:r>
            <a:r>
              <a:rPr lang="es-ES" altLang="es-ES" sz="30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desestima</a:t>
            </a:r>
            <a:r>
              <a:rPr lang="es-ES" altLang="es-ES" sz="3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la solicitud de </a:t>
            </a:r>
            <a:r>
              <a:rPr lang="es-ES" altLang="es-ES" sz="3000" dirty="0" smtClean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arrendamiento, </a:t>
            </a:r>
            <a:r>
              <a:rPr lang="es-ES" altLang="es-ES" sz="3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comunicará al solicitante y archivará el expediente administrativo generado.</a:t>
            </a:r>
            <a:endParaRPr lang="es-PE" altLang="es-ES" sz="30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9605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919536" y="1412776"/>
            <a:ext cx="85689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SANEAMIENTO DE BIENES MUEBLES ESTATALES </a:t>
            </a:r>
          </a:p>
        </p:txBody>
      </p:sp>
    </p:spTree>
    <p:extLst>
      <p:ext uri="{BB962C8B-B14F-4D97-AF65-F5344CB8AC3E}">
        <p14:creationId xmlns:p14="http://schemas.microsoft.com/office/powerpoint/2010/main" val="548991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31504" y="1052736"/>
            <a:ext cx="4624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400" b="1" u="sng" dirty="0">
                <a:solidFill>
                  <a:srgbClr val="0000FF"/>
                </a:solidFill>
              </a:rPr>
              <a:t>FINALIDAD</a:t>
            </a:r>
            <a:r>
              <a:rPr lang="es-ES" sz="4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es-ES" sz="4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31504" y="1916832"/>
            <a:ext cx="9145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FF"/>
                </a:solidFill>
              </a:rPr>
              <a:t>Regularizar</a:t>
            </a:r>
            <a:r>
              <a:rPr lang="es-ES" sz="3200" dirty="0">
                <a:solidFill>
                  <a:srgbClr val="0000FF"/>
                </a:solidFill>
              </a:rPr>
              <a:t> la situación administrativa y legal de los bienes muebles de las entidades públicas que se encuentran en condición de </a:t>
            </a:r>
            <a:r>
              <a:rPr lang="es-ES" sz="3200" b="1" dirty="0">
                <a:solidFill>
                  <a:srgbClr val="0000FF"/>
                </a:solidFill>
              </a:rPr>
              <a:t>sobrantes</a:t>
            </a:r>
            <a:r>
              <a:rPr lang="es-ES" sz="3200" dirty="0">
                <a:solidFill>
                  <a:srgbClr val="0000FF"/>
                </a:solidFill>
              </a:rPr>
              <a:t>, así como la de aquellos que se encuentran en condición de </a:t>
            </a:r>
            <a:r>
              <a:rPr lang="es-ES" sz="3200" b="1" dirty="0">
                <a:solidFill>
                  <a:srgbClr val="0000FF"/>
                </a:solidFill>
              </a:rPr>
              <a:t>faltantes</a:t>
            </a:r>
            <a:r>
              <a:rPr lang="es-ES" sz="3200" dirty="0">
                <a:solidFill>
                  <a:srgbClr val="0000FF"/>
                </a:solidFill>
              </a:rPr>
              <a:t> en su patrimonio.</a:t>
            </a:r>
          </a:p>
        </p:txBody>
      </p:sp>
    </p:spTree>
    <p:extLst>
      <p:ext uri="{BB962C8B-B14F-4D97-AF65-F5344CB8AC3E}">
        <p14:creationId xmlns:p14="http://schemas.microsoft.com/office/powerpoint/2010/main" val="348987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85549" y="319819"/>
            <a:ext cx="4624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400" b="1" u="sng" dirty="0">
                <a:solidFill>
                  <a:srgbClr val="0000FF"/>
                </a:solidFill>
              </a:rPr>
              <a:t>OBJETIVO</a:t>
            </a:r>
            <a:r>
              <a:rPr lang="es-ES" sz="4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es-ES" sz="4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1700" y="1045479"/>
            <a:ext cx="8634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FF"/>
                </a:solidFill>
              </a:rPr>
              <a:t>Dar de </a:t>
            </a:r>
            <a:r>
              <a:rPr lang="es-ES" sz="2800" b="1" dirty="0">
                <a:solidFill>
                  <a:srgbClr val="0000FF"/>
                </a:solidFill>
              </a:rPr>
              <a:t>alta</a:t>
            </a:r>
            <a:r>
              <a:rPr lang="es-ES" sz="2800" dirty="0">
                <a:solidFill>
                  <a:srgbClr val="0000FF"/>
                </a:solidFill>
              </a:rPr>
              <a:t> los bienes muebles </a:t>
            </a:r>
            <a:r>
              <a:rPr lang="es-ES" sz="2800" b="1" dirty="0">
                <a:solidFill>
                  <a:srgbClr val="0000FF"/>
                </a:solidFill>
              </a:rPr>
              <a:t>sobrantes</a:t>
            </a:r>
            <a:r>
              <a:rPr lang="es-ES" sz="2800" dirty="0">
                <a:solidFill>
                  <a:srgbClr val="0000FF"/>
                </a:solidFill>
              </a:rPr>
              <a:t>, con excepción de los que se encuentran en condición de chatarra.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46847" y="3787567"/>
            <a:ext cx="4624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400" b="1" u="sng" dirty="0">
                <a:solidFill>
                  <a:srgbClr val="0000FF"/>
                </a:solidFill>
              </a:rPr>
              <a:t>PLAZO</a:t>
            </a:r>
            <a:r>
              <a:rPr lang="es-ES" sz="4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es-ES" sz="4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55440" y="4626237"/>
            <a:ext cx="9361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FF"/>
                </a:solidFill>
              </a:rPr>
              <a:t>02 (dos) años</a:t>
            </a:r>
            <a:r>
              <a:rPr lang="es-ES" sz="2800" dirty="0">
                <a:solidFill>
                  <a:srgbClr val="0000FF"/>
                </a:solidFill>
              </a:rPr>
              <a:t> contados a partir de la entrada en vigencia de la Directiva Nº 001-2015/SBN (10-07-2015).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09693" y="199958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FF"/>
                </a:solidFill>
              </a:rPr>
              <a:t>Dar de </a:t>
            </a:r>
            <a:r>
              <a:rPr lang="es-ES" sz="2800" b="1" dirty="0">
                <a:solidFill>
                  <a:srgbClr val="0000FF"/>
                </a:solidFill>
              </a:rPr>
              <a:t>baja</a:t>
            </a:r>
            <a:r>
              <a:rPr lang="es-ES" sz="2800" dirty="0">
                <a:solidFill>
                  <a:srgbClr val="0000FF"/>
                </a:solidFill>
              </a:rPr>
              <a:t> los bienes </a:t>
            </a:r>
            <a:r>
              <a:rPr lang="es-ES" sz="2800" b="1" dirty="0">
                <a:solidFill>
                  <a:srgbClr val="0000FF"/>
                </a:solidFill>
              </a:rPr>
              <a:t>faltantes</a:t>
            </a:r>
            <a:r>
              <a:rPr lang="es-E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88394" y="2619222"/>
            <a:ext cx="8972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0000FF"/>
                </a:solidFill>
              </a:rPr>
              <a:t>Regularizar la </a:t>
            </a:r>
            <a:r>
              <a:rPr lang="es-ES" sz="2800" b="1" dirty="0">
                <a:solidFill>
                  <a:srgbClr val="0000FF"/>
                </a:solidFill>
              </a:rPr>
              <a:t>situación registral</a:t>
            </a:r>
            <a:r>
              <a:rPr lang="es-ES" sz="2800" dirty="0">
                <a:solidFill>
                  <a:srgbClr val="0000FF"/>
                </a:solidFill>
              </a:rPr>
              <a:t> de los </a:t>
            </a:r>
            <a:r>
              <a:rPr lang="es-ES" sz="2800" b="1" dirty="0">
                <a:solidFill>
                  <a:srgbClr val="0000FF"/>
                </a:solidFill>
              </a:rPr>
              <a:t>vehículos</a:t>
            </a:r>
            <a:r>
              <a:rPr lang="es-ES" sz="2800" dirty="0">
                <a:solidFill>
                  <a:srgbClr val="0000FF"/>
                </a:solidFill>
              </a:rPr>
              <a:t> que no cuentan con la documentación suficiente para su inscripción.</a:t>
            </a:r>
          </a:p>
        </p:txBody>
      </p:sp>
      <p:sp>
        <p:nvSpPr>
          <p:cNvPr id="10" name="2 Rectángulo"/>
          <p:cNvSpPr/>
          <p:nvPr/>
        </p:nvSpPr>
        <p:spPr>
          <a:xfrm>
            <a:off x="1145633" y="1149786"/>
            <a:ext cx="423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1.</a:t>
            </a:r>
            <a:endParaRPr lang="es-PE" sz="20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2 Rectángulo"/>
          <p:cNvSpPr/>
          <p:nvPr/>
        </p:nvSpPr>
        <p:spPr>
          <a:xfrm>
            <a:off x="1146915" y="2071356"/>
            <a:ext cx="423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2.</a:t>
            </a:r>
            <a:endParaRPr lang="es-PE" sz="20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2 Rectángulo"/>
          <p:cNvSpPr/>
          <p:nvPr/>
        </p:nvSpPr>
        <p:spPr>
          <a:xfrm>
            <a:off x="1145633" y="2661037"/>
            <a:ext cx="423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3.</a:t>
            </a:r>
            <a:endParaRPr lang="es-PE" sz="20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2351585" y="980729"/>
            <a:ext cx="70240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4400" b="1" dirty="0">
                <a:solidFill>
                  <a:srgbClr val="FF0000"/>
                </a:solidFill>
              </a:rPr>
              <a:t>SANEAMIENTO DE BIENES MUEBLES FALTANTES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2708921"/>
            <a:ext cx="7128791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3343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99556" y="1988841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0000FF"/>
                </a:solidFill>
              </a:rPr>
              <a:t>Es una herramienta legal de característica </a:t>
            </a:r>
            <a:r>
              <a:rPr lang="es-ES" sz="3200" b="1" dirty="0">
                <a:solidFill>
                  <a:srgbClr val="0000FF"/>
                </a:solidFill>
              </a:rPr>
              <a:t>residual</a:t>
            </a:r>
            <a:r>
              <a:rPr lang="es-ES" sz="3200" dirty="0">
                <a:solidFill>
                  <a:srgbClr val="0000FF"/>
                </a:solidFill>
              </a:rPr>
              <a:t> y </a:t>
            </a:r>
            <a:r>
              <a:rPr lang="es-ES" sz="3200" b="1" dirty="0">
                <a:solidFill>
                  <a:srgbClr val="0000FF"/>
                </a:solidFill>
              </a:rPr>
              <a:t>excepcional</a:t>
            </a:r>
            <a:r>
              <a:rPr lang="es-ES" sz="3200" dirty="0">
                <a:solidFill>
                  <a:srgbClr val="0000FF"/>
                </a:solidFill>
              </a:rPr>
              <a:t>, orientada a regularizar la situación </a:t>
            </a:r>
            <a:r>
              <a:rPr lang="es-ES" sz="3200" b="1" dirty="0">
                <a:solidFill>
                  <a:srgbClr val="0000FF"/>
                </a:solidFill>
              </a:rPr>
              <a:t>administrativa</a:t>
            </a:r>
            <a:r>
              <a:rPr lang="es-ES" sz="3200" dirty="0">
                <a:solidFill>
                  <a:srgbClr val="0000FF"/>
                </a:solidFill>
              </a:rPr>
              <a:t> y </a:t>
            </a:r>
            <a:r>
              <a:rPr lang="es-ES" sz="3200" b="1" dirty="0">
                <a:solidFill>
                  <a:srgbClr val="0000FF"/>
                </a:solidFill>
              </a:rPr>
              <a:t>legal</a:t>
            </a:r>
            <a:r>
              <a:rPr lang="es-ES" sz="3200" dirty="0">
                <a:solidFill>
                  <a:srgbClr val="0000FF"/>
                </a:solidFill>
              </a:rPr>
              <a:t> de dichos bienes mediante la </a:t>
            </a:r>
            <a:r>
              <a:rPr lang="es-ES" sz="3200" b="1" dirty="0">
                <a:solidFill>
                  <a:srgbClr val="0000FF"/>
                </a:solidFill>
              </a:rPr>
              <a:t>baja</a:t>
            </a:r>
            <a:r>
              <a:rPr lang="es-ES" sz="3200" dirty="0">
                <a:solidFill>
                  <a:srgbClr val="0000FF"/>
                </a:solidFill>
              </a:rPr>
              <a:t> de los mismos.</a:t>
            </a:r>
            <a:endParaRPr lang="es-PE" sz="3200" dirty="0">
              <a:solidFill>
                <a:srgbClr val="3333FF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99556" y="105273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FALTANTES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7251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75521" y="1267019"/>
            <a:ext cx="8721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3200" b="1" u="sng" dirty="0">
                <a:solidFill>
                  <a:srgbClr val="3333FF"/>
                </a:solidFill>
              </a:rPr>
              <a:t>Bienes faltantes</a:t>
            </a:r>
            <a:r>
              <a:rPr lang="es-PE" sz="3200" dirty="0">
                <a:solidFill>
                  <a:srgbClr val="3333FF"/>
                </a:solidFill>
              </a:rPr>
              <a:t>: aquellos que figuran en el registro patrimonial de la entidad, pero no se encuentran físicamente en su posesión.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775520" y="6206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FALTANTES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94" y="3046324"/>
            <a:ext cx="1315404" cy="1182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98" y="3046324"/>
            <a:ext cx="1315404" cy="1182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90" y="3047968"/>
            <a:ext cx="1315404" cy="11821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18" y="4240756"/>
            <a:ext cx="1315404" cy="11821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2" y="4176512"/>
            <a:ext cx="1315404" cy="1182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03" y="4220493"/>
            <a:ext cx="1453386" cy="13062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030488"/>
            <a:ext cx="3131218" cy="175889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948118" y="5364827"/>
            <a:ext cx="327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Módulo Muebles SINABIP</a:t>
            </a:r>
            <a:endParaRPr lang="es-P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023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67609" y="1812910"/>
            <a:ext cx="7929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n-GB" sz="3000" dirty="0">
                <a:solidFill>
                  <a:srgbClr val="3333FF"/>
                </a:solidFill>
              </a:rPr>
              <a:t>No se </a:t>
            </a:r>
            <a:r>
              <a:rPr lang="en-GB" sz="3000" dirty="0" err="1">
                <a:solidFill>
                  <a:srgbClr val="3333FF"/>
                </a:solidFill>
              </a:rPr>
              <a:t>cuente</a:t>
            </a:r>
            <a:r>
              <a:rPr lang="en-GB" sz="3000" dirty="0">
                <a:solidFill>
                  <a:srgbClr val="3333FF"/>
                </a:solidFill>
              </a:rPr>
              <a:t> con la </a:t>
            </a:r>
            <a:r>
              <a:rPr lang="en-GB" sz="3000" dirty="0" err="1">
                <a:solidFill>
                  <a:srgbClr val="3333FF"/>
                </a:solidFill>
              </a:rPr>
              <a:t>documentación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suficiente</a:t>
            </a:r>
            <a:r>
              <a:rPr lang="en-GB" sz="3000" dirty="0">
                <a:solidFill>
                  <a:srgbClr val="3333FF"/>
                </a:solidFill>
              </a:rPr>
              <a:t> para </a:t>
            </a:r>
            <a:r>
              <a:rPr lang="en-GB" sz="3000" dirty="0" err="1">
                <a:solidFill>
                  <a:srgbClr val="3333FF"/>
                </a:solidFill>
              </a:rPr>
              <a:t>sustentar</a:t>
            </a:r>
            <a:r>
              <a:rPr lang="en-GB" sz="3000" dirty="0">
                <a:solidFill>
                  <a:srgbClr val="3333FF"/>
                </a:solidFill>
              </a:rPr>
              <a:t> la </a:t>
            </a:r>
            <a:r>
              <a:rPr lang="en-GB" sz="3000" b="1" dirty="0" err="1">
                <a:solidFill>
                  <a:srgbClr val="3333FF"/>
                </a:solidFill>
              </a:rPr>
              <a:t>baja</a:t>
            </a:r>
            <a:r>
              <a:rPr lang="en-GB" sz="3000" dirty="0">
                <a:solidFill>
                  <a:srgbClr val="3333FF"/>
                </a:solidFill>
              </a:rPr>
              <a:t> de bienes </a:t>
            </a:r>
            <a:r>
              <a:rPr lang="en-GB" sz="3000" dirty="0" err="1">
                <a:solidFill>
                  <a:srgbClr val="3333FF"/>
                </a:solidFill>
              </a:rPr>
              <a:t>vía</a:t>
            </a:r>
            <a:r>
              <a:rPr lang="en-GB" sz="3000" dirty="0">
                <a:solidFill>
                  <a:srgbClr val="3333FF"/>
                </a:solidFill>
              </a:rPr>
              <a:t> el </a:t>
            </a:r>
            <a:r>
              <a:rPr lang="en-GB" sz="3000" dirty="0" err="1">
                <a:solidFill>
                  <a:srgbClr val="3333FF"/>
                </a:solidFill>
              </a:rPr>
              <a:t>procedimiento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normado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en</a:t>
            </a:r>
            <a:r>
              <a:rPr lang="en-GB" sz="3000" dirty="0">
                <a:solidFill>
                  <a:srgbClr val="3333FF"/>
                </a:solidFill>
              </a:rPr>
              <a:t> el numeral 6.2.3 de la Directiva.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775520" y="33265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FALTANTES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75520" y="978987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FF0000"/>
                </a:solidFill>
              </a:rPr>
              <a:t>CONDICIONES PREVIAS</a:t>
            </a:r>
            <a:r>
              <a:rPr lang="es-ES" sz="4000" dirty="0">
                <a:solidFill>
                  <a:srgbClr val="FF0000"/>
                </a:solidFill>
              </a:rPr>
              <a:t>:</a:t>
            </a:r>
            <a:r>
              <a:rPr lang="es-ES" sz="4000" dirty="0">
                <a:solidFill>
                  <a:srgbClr val="00B050"/>
                </a:solidFill>
              </a:rPr>
              <a:t>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68012" y="3499900"/>
            <a:ext cx="79294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n-GB" sz="3000" dirty="0" err="1">
                <a:solidFill>
                  <a:srgbClr val="3333FF"/>
                </a:solidFill>
              </a:rPr>
              <a:t>Que</a:t>
            </a:r>
            <a:r>
              <a:rPr lang="en-GB" sz="3000" dirty="0">
                <a:solidFill>
                  <a:srgbClr val="3333FF"/>
                </a:solidFill>
              </a:rPr>
              <a:t> no sea </a:t>
            </a:r>
            <a:r>
              <a:rPr lang="en-GB" sz="3000" dirty="0" err="1">
                <a:solidFill>
                  <a:srgbClr val="3333FF"/>
                </a:solidFill>
              </a:rPr>
              <a:t>posible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b="1" dirty="0" err="1">
                <a:solidFill>
                  <a:srgbClr val="3333FF"/>
                </a:solidFill>
              </a:rPr>
              <a:t>recuperar</a:t>
            </a:r>
            <a:r>
              <a:rPr lang="en-GB" sz="3000" dirty="0">
                <a:solidFill>
                  <a:srgbClr val="3333FF"/>
                </a:solidFill>
              </a:rPr>
              <a:t> el </a:t>
            </a:r>
            <a:r>
              <a:rPr lang="en-GB" sz="3000" dirty="0" err="1">
                <a:solidFill>
                  <a:srgbClr val="3333FF"/>
                </a:solidFill>
              </a:rPr>
              <a:t>bien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que</a:t>
            </a:r>
            <a:r>
              <a:rPr lang="en-GB" sz="3000" dirty="0">
                <a:solidFill>
                  <a:srgbClr val="3333FF"/>
                </a:solidFill>
              </a:rPr>
              <a:t>, de acuerdo a </a:t>
            </a:r>
            <a:r>
              <a:rPr lang="en-GB" sz="3000" dirty="0" err="1">
                <a:solidFill>
                  <a:srgbClr val="3333FF"/>
                </a:solidFill>
              </a:rPr>
              <a:t>documentación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fehaciente</a:t>
            </a:r>
            <a:r>
              <a:rPr lang="en-GB" sz="3000" dirty="0">
                <a:solidFill>
                  <a:srgbClr val="3333FF"/>
                </a:solidFill>
              </a:rPr>
              <a:t>, se </a:t>
            </a:r>
            <a:r>
              <a:rPr lang="en-GB" sz="3000" dirty="0" err="1">
                <a:solidFill>
                  <a:srgbClr val="3333FF"/>
                </a:solidFill>
              </a:rPr>
              <a:t>encuentra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en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posesión</a:t>
            </a:r>
            <a:r>
              <a:rPr lang="en-GB" sz="3000" dirty="0">
                <a:solidFill>
                  <a:srgbClr val="3333FF"/>
                </a:solidFill>
              </a:rPr>
              <a:t> de </a:t>
            </a:r>
            <a:r>
              <a:rPr lang="en-GB" sz="3000" dirty="0" err="1">
                <a:solidFill>
                  <a:srgbClr val="3333FF"/>
                </a:solidFill>
              </a:rPr>
              <a:t>otra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entidad</a:t>
            </a:r>
            <a:r>
              <a:rPr lang="en-GB" sz="3000" dirty="0">
                <a:solidFill>
                  <a:srgbClr val="3333FF"/>
                </a:solidFill>
              </a:rPr>
              <a:t>, </a:t>
            </a:r>
            <a:r>
              <a:rPr lang="en-GB" sz="3000" dirty="0" err="1">
                <a:solidFill>
                  <a:srgbClr val="3333FF"/>
                </a:solidFill>
              </a:rPr>
              <a:t>institución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privada</a:t>
            </a:r>
            <a:r>
              <a:rPr lang="en-GB" sz="3000" dirty="0">
                <a:solidFill>
                  <a:srgbClr val="3333FF"/>
                </a:solidFill>
              </a:rPr>
              <a:t> o persona natural o </a:t>
            </a:r>
            <a:r>
              <a:rPr lang="en-GB" sz="3000" dirty="0" err="1">
                <a:solidFill>
                  <a:srgbClr val="3333FF"/>
                </a:solidFill>
              </a:rPr>
              <a:t>tampoco</a:t>
            </a:r>
            <a:r>
              <a:rPr lang="en-GB" sz="3000" dirty="0">
                <a:solidFill>
                  <a:srgbClr val="3333FF"/>
                </a:solidFill>
              </a:rPr>
              <a:t> sea </a:t>
            </a:r>
            <a:r>
              <a:rPr lang="en-GB" sz="3000" dirty="0" err="1">
                <a:solidFill>
                  <a:srgbClr val="3333FF"/>
                </a:solidFill>
              </a:rPr>
              <a:t>posible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b="1" dirty="0" err="1">
                <a:solidFill>
                  <a:srgbClr val="3333FF"/>
                </a:solidFill>
              </a:rPr>
              <a:t>transferirlo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en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favor</a:t>
            </a:r>
            <a:r>
              <a:rPr lang="en-GB" sz="3000" dirty="0">
                <a:solidFill>
                  <a:srgbClr val="3333FF"/>
                </a:solidFill>
              </a:rPr>
              <a:t> de </a:t>
            </a:r>
            <a:r>
              <a:rPr lang="en-GB" sz="3000" dirty="0" err="1">
                <a:solidFill>
                  <a:srgbClr val="3333FF"/>
                </a:solidFill>
              </a:rPr>
              <a:t>dichos</a:t>
            </a:r>
            <a:r>
              <a:rPr lang="en-GB" sz="3000" dirty="0">
                <a:solidFill>
                  <a:srgbClr val="3333FF"/>
                </a:solidFill>
              </a:rPr>
              <a:t> </a:t>
            </a:r>
            <a:r>
              <a:rPr lang="en-GB" sz="3000" dirty="0" err="1">
                <a:solidFill>
                  <a:srgbClr val="3333FF"/>
                </a:solidFill>
              </a:rPr>
              <a:t>poseedores</a:t>
            </a:r>
            <a:r>
              <a:rPr lang="en-GB" sz="30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2144420" y="1875410"/>
            <a:ext cx="423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i.</a:t>
            </a:r>
            <a:endParaRPr lang="es-PE" sz="20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2 Rectángulo"/>
          <p:cNvSpPr/>
          <p:nvPr/>
        </p:nvSpPr>
        <p:spPr>
          <a:xfrm>
            <a:off x="2094621" y="3562400"/>
            <a:ext cx="423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ii.</a:t>
            </a:r>
            <a:endParaRPr lang="es-PE" sz="20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8142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33050" y="2262545"/>
            <a:ext cx="5978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s-ES" sz="3000" dirty="0">
                <a:solidFill>
                  <a:srgbClr val="3333FF"/>
                </a:solidFill>
              </a:rPr>
              <a:t>Sin perjuicio del procedimiento de baja por saneamiento, la OGA debe comunicar a la Secretaria Técnica de las </a:t>
            </a:r>
            <a:r>
              <a:rPr lang="es-ES" sz="3000" b="1" dirty="0">
                <a:solidFill>
                  <a:srgbClr val="3333FF"/>
                </a:solidFill>
              </a:rPr>
              <a:t>Autoridades del Procedimiento Administrativo Disciplinario</a:t>
            </a:r>
            <a:r>
              <a:rPr lang="es-ES" sz="3000" dirty="0">
                <a:solidFill>
                  <a:srgbClr val="3333FF"/>
                </a:solidFill>
              </a:rPr>
              <a:t> de las entidades para los fines del caso, respecto de los bienes faltantes.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795590" y="694437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FALTANTES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31594" y="134076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FF0000"/>
                </a:solidFill>
              </a:rPr>
              <a:t>OBLIGACIÓN DE INFORMAR</a:t>
            </a:r>
            <a:r>
              <a:rPr lang="es-ES" sz="4000" dirty="0">
                <a:solidFill>
                  <a:srgbClr val="FF0000"/>
                </a:solidFill>
              </a:rPr>
              <a:t>:</a:t>
            </a:r>
            <a:r>
              <a:rPr lang="es-ES" sz="4000" dirty="0">
                <a:solidFill>
                  <a:srgbClr val="00B050"/>
                </a:solidFill>
              </a:rPr>
              <a:t>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987100"/>
            <a:ext cx="2857500" cy="36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962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2423592" y="2708920"/>
            <a:ext cx="770413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Afectación en uso</a:t>
            </a:r>
          </a:p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Cesión en uso</a:t>
            </a:r>
          </a:p>
          <a:p>
            <a:pPr marL="457200" indent="-4572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3200" dirty="0">
                <a:solidFill>
                  <a:srgbClr val="0000FF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Arrendamiento</a:t>
            </a:r>
          </a:p>
        </p:txBody>
      </p:sp>
      <p:sp>
        <p:nvSpPr>
          <p:cNvPr id="59409" name="Rectángulo 16"/>
          <p:cNvSpPr>
            <a:spLocks noChangeArrowheads="1"/>
          </p:cNvSpPr>
          <p:nvPr/>
        </p:nvSpPr>
        <p:spPr bwMode="auto">
          <a:xfrm>
            <a:off x="3215680" y="1124745"/>
            <a:ext cx="561662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¿CUÁLES SON LOS ACTOS DE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ADMINISTRACIÓN?</a:t>
            </a:r>
            <a:r>
              <a:rPr lang="es-ES" altLang="es-ES" sz="36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600" b="1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6640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SANEAMIENTO DE BIENES FALTANTES?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526033" y="1420929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77216" y="1936906"/>
            <a:ext cx="42524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UCP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elaborará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Informe Técnico 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y lo elevará a su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, sustentando la falta de los bienes y los probables eventos que hayan causado tal situación.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30469" y="144230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39" y="6021984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1657200" y="6530976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39" y="3165180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143991" y="1957335"/>
            <a:ext cx="426086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emite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la resolución que aprueba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saneamiento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 los bienes faltantes y la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baja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 dichos bienes.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7421958" y="6355734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14" y="3649848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3898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6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SANEAMIENTO DE BIENES FALTANTES?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4065572" y="2240361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remite a la SBN, copia de la resolución administrativa y del IT.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4727849" y="1649430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5087889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630509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7148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2495601" y="1556793"/>
            <a:ext cx="70240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solidFill>
                  <a:srgbClr val="FF0000"/>
                </a:solidFill>
                <a:latin typeface="Arial"/>
              </a:rPr>
              <a:t>SANEAMIENTO DE BIENES MUEBLES SOBRANTES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501008"/>
            <a:ext cx="7128792" cy="247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16969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99556" y="1988841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0000FF"/>
                </a:solidFill>
                <a:latin typeface="Arial"/>
              </a:rPr>
              <a:t>Es una herramienta legal de característica </a:t>
            </a:r>
            <a:r>
              <a:rPr lang="es-ES" sz="3200" b="1" dirty="0">
                <a:solidFill>
                  <a:srgbClr val="0000FF"/>
                </a:solidFill>
                <a:latin typeface="Arial"/>
              </a:rPr>
              <a:t>residual</a:t>
            </a:r>
            <a:r>
              <a:rPr lang="es-ES" sz="3200" dirty="0">
                <a:solidFill>
                  <a:srgbClr val="0000FF"/>
                </a:solidFill>
                <a:latin typeface="Arial"/>
              </a:rPr>
              <a:t> y </a:t>
            </a:r>
            <a:r>
              <a:rPr lang="es-ES" sz="3200" b="1" dirty="0">
                <a:solidFill>
                  <a:srgbClr val="0000FF"/>
                </a:solidFill>
                <a:latin typeface="Arial"/>
              </a:rPr>
              <a:t>excepcional</a:t>
            </a:r>
            <a:r>
              <a:rPr lang="es-ES" sz="3200" dirty="0">
                <a:solidFill>
                  <a:srgbClr val="0000FF"/>
                </a:solidFill>
                <a:latin typeface="Arial"/>
              </a:rPr>
              <a:t>, orientada a regularizar la situación </a:t>
            </a:r>
            <a:r>
              <a:rPr lang="es-ES" sz="3200" b="1" dirty="0">
                <a:solidFill>
                  <a:srgbClr val="0000FF"/>
                </a:solidFill>
                <a:latin typeface="Arial"/>
              </a:rPr>
              <a:t>administrativa</a:t>
            </a:r>
            <a:r>
              <a:rPr lang="es-ES" sz="3200" dirty="0">
                <a:solidFill>
                  <a:srgbClr val="0000FF"/>
                </a:solidFill>
                <a:latin typeface="Arial"/>
              </a:rPr>
              <a:t> y </a:t>
            </a:r>
            <a:r>
              <a:rPr lang="es-ES" sz="3200" b="1" dirty="0">
                <a:solidFill>
                  <a:srgbClr val="0000FF"/>
                </a:solidFill>
                <a:latin typeface="Arial"/>
              </a:rPr>
              <a:t>legal</a:t>
            </a:r>
            <a:r>
              <a:rPr lang="es-ES" sz="3200" dirty="0">
                <a:solidFill>
                  <a:srgbClr val="0000FF"/>
                </a:solidFill>
                <a:latin typeface="Arial"/>
              </a:rPr>
              <a:t> de dichos bienes mediante el </a:t>
            </a:r>
            <a:r>
              <a:rPr lang="es-ES" sz="3200" b="1" dirty="0">
                <a:solidFill>
                  <a:srgbClr val="0000FF"/>
                </a:solidFill>
                <a:latin typeface="Arial"/>
              </a:rPr>
              <a:t>alta</a:t>
            </a:r>
            <a:r>
              <a:rPr lang="es-ES" sz="3200" dirty="0">
                <a:solidFill>
                  <a:srgbClr val="0000FF"/>
                </a:solidFill>
                <a:latin typeface="Arial"/>
              </a:rPr>
              <a:t> de los mismos.</a:t>
            </a:r>
            <a:endParaRPr lang="es-PE" sz="3200" dirty="0">
              <a:solidFill>
                <a:srgbClr val="3333FF"/>
              </a:solidFill>
              <a:latin typeface="Arial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99556" y="1052736"/>
            <a:ext cx="8460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SOBRANTES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7846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40" y="3252178"/>
            <a:ext cx="2850355" cy="27691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75521" y="1267019"/>
            <a:ext cx="8721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3000" b="1" u="sng" dirty="0">
                <a:solidFill>
                  <a:srgbClr val="3333FF"/>
                </a:solidFill>
                <a:latin typeface="Arial"/>
              </a:rPr>
              <a:t>Bienes sobrantes</a:t>
            </a:r>
            <a:r>
              <a:rPr lang="es-PE" sz="3000" dirty="0">
                <a:solidFill>
                  <a:srgbClr val="3333FF"/>
                </a:solidFill>
                <a:latin typeface="Arial"/>
              </a:rPr>
              <a:t>: aquellos que sin estar registrados en el patrimonio, se encuentran en </a:t>
            </a:r>
            <a:r>
              <a:rPr lang="es-PE" sz="3000" b="1" dirty="0">
                <a:solidFill>
                  <a:srgbClr val="3333FF"/>
                </a:solidFill>
                <a:latin typeface="Arial"/>
              </a:rPr>
              <a:t>posesión</a:t>
            </a:r>
            <a:r>
              <a:rPr lang="es-PE" sz="3000" dirty="0">
                <a:solidFill>
                  <a:srgbClr val="3333FF"/>
                </a:solidFill>
                <a:latin typeface="Arial"/>
              </a:rPr>
              <a:t> de la entidad debido a que: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775520" y="6206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SOBRANTES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23592" y="2852936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dirty="0">
                <a:solidFill>
                  <a:srgbClr val="0000FF"/>
                </a:solidFill>
                <a:latin typeface="Arial"/>
              </a:rPr>
              <a:t>No se conoce a sus propietarios.</a:t>
            </a:r>
            <a:endParaRPr lang="es-PE" sz="3000" dirty="0">
              <a:solidFill>
                <a:srgbClr val="3333FF"/>
              </a:solidFill>
              <a:latin typeface="Arial"/>
            </a:endParaRPr>
          </a:p>
        </p:txBody>
      </p:sp>
      <p:sp>
        <p:nvSpPr>
          <p:cNvPr id="20" name="2 Rectángulo"/>
          <p:cNvSpPr/>
          <p:nvPr/>
        </p:nvSpPr>
        <p:spPr>
          <a:xfrm>
            <a:off x="1895620" y="2830997"/>
            <a:ext cx="5279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a.</a:t>
            </a:r>
            <a:endParaRPr lang="es-PE" sz="30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3981142"/>
            <a:ext cx="2943225" cy="1552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3" y="3946660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0560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775520" y="6206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SOBRANTES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23593" y="1488282"/>
            <a:ext cx="8145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dirty="0">
                <a:solidFill>
                  <a:srgbClr val="0000FF"/>
                </a:solidFill>
                <a:latin typeface="Arial"/>
              </a:rPr>
              <a:t>No cuentan con la documentación suficiente para su incorporación en el registro patrimonial.</a:t>
            </a:r>
            <a:endParaRPr lang="es-PE" sz="3000" dirty="0">
              <a:solidFill>
                <a:srgbClr val="3333FF"/>
              </a:solidFill>
              <a:latin typeface="Arial"/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889439" y="1488179"/>
            <a:ext cx="5279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b.</a:t>
            </a:r>
            <a:endParaRPr lang="es-PE" sz="30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64254" y="4941168"/>
            <a:ext cx="327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Módulo Muebles SINABIP</a:t>
            </a:r>
            <a:endParaRPr lang="es-P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00" y="2827110"/>
            <a:ext cx="2843752" cy="2843752"/>
          </a:xfrm>
          <a:prstGeom prst="rect">
            <a:avLst/>
          </a:prstGeom>
        </p:spPr>
      </p:pic>
      <p:sp>
        <p:nvSpPr>
          <p:cNvPr id="3" name="Flecha curvada hacia abajo 2"/>
          <p:cNvSpPr/>
          <p:nvPr/>
        </p:nvSpPr>
        <p:spPr bwMode="auto">
          <a:xfrm>
            <a:off x="5159896" y="3789040"/>
            <a:ext cx="1656184" cy="792088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118" y="2783598"/>
            <a:ext cx="3068663" cy="20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7639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8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775520" y="6206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SOBRANTES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00290" y="1493821"/>
            <a:ext cx="8016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dirty="0">
                <a:solidFill>
                  <a:srgbClr val="0000FF"/>
                </a:solidFill>
                <a:latin typeface="Arial"/>
              </a:rPr>
              <a:t>No han sido reclamados por sus propietarios.</a:t>
            </a:r>
            <a:endParaRPr lang="es-PE" sz="3000" dirty="0">
              <a:solidFill>
                <a:srgbClr val="3333FF"/>
              </a:solidFill>
              <a:latin typeface="Arial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1811849" y="1493821"/>
            <a:ext cx="5279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c.</a:t>
            </a:r>
            <a:endParaRPr lang="es-PE" sz="30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59" y="2492896"/>
            <a:ext cx="3393727" cy="33843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2392185"/>
            <a:ext cx="1792015" cy="32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839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70" y="5433883"/>
            <a:ext cx="905457" cy="128853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1775520" y="6206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SOBRANTES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387084" y="1556792"/>
            <a:ext cx="82809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dirty="0">
                <a:solidFill>
                  <a:srgbClr val="0000FF"/>
                </a:solidFill>
                <a:latin typeface="Arial"/>
              </a:rPr>
              <a:t>No se conoce su origen.</a:t>
            </a:r>
            <a:endParaRPr lang="es-PE" sz="3000" dirty="0">
              <a:solidFill>
                <a:srgbClr val="3333FF"/>
              </a:solidFill>
              <a:latin typeface="Arial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1859111" y="1556791"/>
            <a:ext cx="5279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d.</a:t>
            </a:r>
            <a:endParaRPr lang="es-PE" sz="30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924944"/>
            <a:ext cx="3888854" cy="2508938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 bwMode="auto">
          <a:xfrm rot="3966124">
            <a:off x="8451420" y="2761176"/>
            <a:ext cx="576064" cy="100811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0" name="Flecha abajo 9"/>
          <p:cNvSpPr/>
          <p:nvPr/>
        </p:nvSpPr>
        <p:spPr bwMode="auto">
          <a:xfrm rot="6873882">
            <a:off x="8509809" y="4328515"/>
            <a:ext cx="576064" cy="100811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1" name="Flecha abajo 10"/>
          <p:cNvSpPr/>
          <p:nvPr/>
        </p:nvSpPr>
        <p:spPr bwMode="auto">
          <a:xfrm rot="10800000">
            <a:off x="5774144" y="4459322"/>
            <a:ext cx="576064" cy="100811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2" name="Flecha abajo 11"/>
          <p:cNvSpPr/>
          <p:nvPr/>
        </p:nvSpPr>
        <p:spPr bwMode="auto">
          <a:xfrm rot="14553703">
            <a:off x="3121028" y="4344902"/>
            <a:ext cx="576064" cy="100811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Flecha abajo 12"/>
          <p:cNvSpPr/>
          <p:nvPr/>
        </p:nvSpPr>
        <p:spPr bwMode="auto">
          <a:xfrm rot="17154363">
            <a:off x="3121029" y="2708786"/>
            <a:ext cx="576064" cy="100811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2327615"/>
            <a:ext cx="905457" cy="12885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71" y="1992645"/>
            <a:ext cx="905457" cy="128853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70" y="4643839"/>
            <a:ext cx="905457" cy="128853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85" y="4692588"/>
            <a:ext cx="905457" cy="12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206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775520" y="6206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SOBRANTES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135561" y="155679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dirty="0">
                <a:solidFill>
                  <a:srgbClr val="0000FF"/>
                </a:solidFill>
                <a:latin typeface="Arial"/>
              </a:rPr>
              <a:t>Provengan de entidades fusionadas, liquidadas o extinguidas, o hayan sido recibidos en mérito a convenios de cooperación.</a:t>
            </a:r>
            <a:endParaRPr lang="es-PE" sz="3000" dirty="0">
              <a:solidFill>
                <a:srgbClr val="3333FF"/>
              </a:solidFill>
              <a:latin typeface="Arial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1524001" y="1539765"/>
            <a:ext cx="611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e.</a:t>
            </a:r>
            <a:endParaRPr lang="es-PE" sz="30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185393"/>
            <a:ext cx="2457450" cy="76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185394"/>
            <a:ext cx="2743200" cy="942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78" y="3927785"/>
            <a:ext cx="2209800" cy="1628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51" y="4941168"/>
            <a:ext cx="2349500" cy="101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445271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4338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61894" y="2037144"/>
            <a:ext cx="7632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n-GB" sz="3000" dirty="0">
                <a:solidFill>
                  <a:srgbClr val="3333FF"/>
                </a:solidFill>
                <a:latin typeface="Arial"/>
              </a:rPr>
              <a:t>Los bienes </a:t>
            </a:r>
            <a:r>
              <a:rPr lang="en-GB" sz="3000" b="1" dirty="0" err="1">
                <a:solidFill>
                  <a:srgbClr val="3333FF"/>
                </a:solidFill>
                <a:latin typeface="Arial"/>
              </a:rPr>
              <a:t>sobrantes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deben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encontrarse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por lo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menos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dos </a:t>
            </a:r>
            <a:r>
              <a:rPr lang="en-GB" sz="3000" b="1" dirty="0">
                <a:solidFill>
                  <a:srgbClr val="3333FF"/>
                </a:solidFill>
                <a:latin typeface="Arial"/>
              </a:rPr>
              <a:t>(02) </a:t>
            </a:r>
            <a:r>
              <a:rPr lang="en-GB" sz="3000" b="1" dirty="0" err="1">
                <a:solidFill>
                  <a:srgbClr val="3333FF"/>
                </a:solidFill>
                <a:latin typeface="Arial"/>
              </a:rPr>
              <a:t>años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en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posesión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de la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entidad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,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acreditandop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dicha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situación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mediante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DD. JJ. De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permanencia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o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posesión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, </a:t>
            </a:r>
            <a:r>
              <a:rPr lang="en-GB" sz="3000" b="1" dirty="0" err="1">
                <a:solidFill>
                  <a:srgbClr val="3333FF"/>
                </a:solidFill>
                <a:latin typeface="Arial"/>
              </a:rPr>
              <a:t>suscrita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por el </a:t>
            </a:r>
            <a:r>
              <a:rPr lang="en-GB" sz="3000" b="1" dirty="0" err="1">
                <a:solidFill>
                  <a:srgbClr val="3333FF"/>
                </a:solidFill>
                <a:latin typeface="Arial"/>
              </a:rPr>
              <a:t>servidor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que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usa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el </a:t>
            </a:r>
            <a:r>
              <a:rPr lang="en-GB" sz="3000" dirty="0" err="1">
                <a:solidFill>
                  <a:srgbClr val="3333FF"/>
                </a:solidFill>
                <a:latin typeface="Arial"/>
              </a:rPr>
              <a:t>bien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o el responsible de la </a:t>
            </a:r>
            <a:r>
              <a:rPr lang="en-GB" sz="3000" b="1" dirty="0">
                <a:solidFill>
                  <a:srgbClr val="3333FF"/>
                </a:solidFill>
                <a:latin typeface="Arial"/>
              </a:rPr>
              <a:t>UCP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y </a:t>
            </a:r>
            <a:r>
              <a:rPr lang="en-GB" sz="3000" b="1" dirty="0" err="1">
                <a:solidFill>
                  <a:srgbClr val="3333FF"/>
                </a:solidFill>
                <a:latin typeface="Arial"/>
              </a:rPr>
              <a:t>refrendada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por la </a:t>
            </a:r>
            <a:r>
              <a:rPr lang="en-GB" sz="3000" b="1" dirty="0">
                <a:solidFill>
                  <a:srgbClr val="3333FF"/>
                </a:solidFill>
                <a:latin typeface="Arial"/>
              </a:rPr>
              <a:t>OGA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775520" y="58112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BIENES SOBRANTES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75520" y="1184899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FF0000"/>
                </a:solidFill>
              </a:rPr>
              <a:t>CONDICIÓN PREVIA</a:t>
            </a:r>
            <a:r>
              <a:rPr lang="es-ES" sz="4000" dirty="0">
                <a:solidFill>
                  <a:srgbClr val="FF0000"/>
                </a:solidFill>
              </a:rPr>
              <a:t>:</a:t>
            </a:r>
            <a:r>
              <a:rPr lang="es-ES" sz="4000" dirty="0">
                <a:solidFill>
                  <a:srgbClr val="00B050"/>
                </a:solidFill>
              </a:rPr>
              <a:t>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2112084" y="2037143"/>
            <a:ext cx="423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i.</a:t>
            </a:r>
            <a:endParaRPr lang="es-PE" sz="20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7514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631504" y="548681"/>
          <a:ext cx="8640960" cy="2736303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5472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COINCIDENCIAS ENTRE </a:t>
                      </a:r>
                      <a:r>
                        <a:rPr lang="es-ES" sz="2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AFECTACIÓN EN USO </a:t>
                      </a:r>
                      <a:r>
                        <a:rPr lang="es-E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ES" sz="2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CESIÓN EN </a:t>
                      </a:r>
                      <a:r>
                        <a:rPr lang="es-ES" sz="22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USO</a:t>
                      </a:r>
                    </a:p>
                    <a:p>
                      <a:pPr algn="ctr" fontAlgn="b"/>
                      <a:endParaRPr lang="es-ES" sz="11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82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AFECTACIÓN EN USO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CESIÓN EN USO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7262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Entrega la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posesión</a:t>
                      </a:r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de un bien de manera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temporal</a:t>
                      </a:r>
                      <a:endParaRPr lang="es-ES" sz="2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Entrega la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posesión</a:t>
                      </a:r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de un bien de manera </a:t>
                      </a:r>
                      <a:r>
                        <a:rPr lang="es-ES" sz="22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temporal</a:t>
                      </a:r>
                      <a:endParaRPr lang="es-ES" sz="2200" b="0" i="1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7262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Se puede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renovar</a:t>
                      </a:r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el plazo por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única vez</a:t>
                      </a:r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por un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periodo máximo similar</a:t>
                      </a:r>
                      <a:endParaRPr lang="es-ES" sz="2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Se puede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renovar</a:t>
                      </a:r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el plazo por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única vez</a:t>
                      </a:r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por un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periodo máximo similar</a:t>
                      </a:r>
                      <a:endParaRPr lang="es-ES" sz="2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682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Tiene causales de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extinción</a:t>
                      </a:r>
                      <a:endParaRPr lang="es-ES" sz="2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Tiene causales de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extinción</a:t>
                      </a:r>
                      <a:endParaRPr lang="es-ES" sz="2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739516" y="3573017"/>
          <a:ext cx="8640960" cy="2592286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5894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DIFERENCIAS ENTRE </a:t>
                      </a:r>
                      <a:r>
                        <a:rPr lang="es-ES" sz="2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AFECTACIÓN EN USO </a:t>
                      </a:r>
                      <a:r>
                        <a:rPr lang="es-E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ES" sz="2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CESIÓN EN </a:t>
                      </a:r>
                      <a:r>
                        <a:rPr lang="es-ES" sz="22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USO</a:t>
                      </a:r>
                    </a:p>
                    <a:p>
                      <a:pPr algn="ctr" fontAlgn="b"/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66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AFECTACIÓN EN USO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CESIÓN EN USO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1167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La entrega es a favor de otra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entidad pública</a:t>
                      </a:r>
                      <a:endParaRPr lang="es-ES" sz="2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La entrega, de manera excepcional y justificada, es a favor de  una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institución privada sin fines de lucro</a:t>
                      </a:r>
                      <a:endParaRPr lang="es-ES" sz="2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4382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El plazo máximo es de </a:t>
                      </a:r>
                      <a:r>
                        <a:rPr lang="es-ES" sz="2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(dos) años</a:t>
                      </a:r>
                      <a:endParaRPr lang="es-ES" sz="2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El plazo máximo es de </a:t>
                      </a:r>
                      <a:r>
                        <a:rPr lang="es-ES" sz="2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  <a:r>
                        <a:rPr lang="es-ES" sz="2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(un) año</a:t>
                      </a:r>
                      <a:endParaRPr lang="es-ES" sz="2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6182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SANEAMIENTO DE BIENES SOBRANTES?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526033" y="1420929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77216" y="1936907"/>
            <a:ext cx="4252482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UCP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elaborará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Informe Técnico 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y lo elevará a su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, sustentando la posesión de los bienes sobrantes estimando su tiempo de permanencia en la entidad. 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30469" y="144230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75" y="6030277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1657200" y="6530976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143991" y="1957335"/>
            <a:ext cx="426086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notificará al propietario del bien en su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domicilio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 ser conocido o en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lugar visible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 la entidad y en su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portal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.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7421958" y="6355734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37" y="3634328"/>
            <a:ext cx="1962150" cy="23336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3" y="3501008"/>
            <a:ext cx="211014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2158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6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SANEAMIENTO DE BIENES SOBRANTES?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526033" y="1420930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77216" y="1936906"/>
            <a:ext cx="42524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UCP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elaborará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Acta de Saneamiento, tasará 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los bienes,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proyectará 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Resolución de Saneamiento 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y lo elevará a su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. 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30469" y="144230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4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75" y="6030277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1657200" y="6530976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39" y="3165180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143991" y="1957335"/>
            <a:ext cx="426086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emite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la resolución que aprueba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saneamiento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 los bienes sobrantes y la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alta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 los mismos.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7421958" y="6355734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37" y="3634328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0631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6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SANEAMIENTO DE BIENES SOBRANTES?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4065572" y="2240361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remite a la SBN, copia de la resolución administrativa y del IT.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4727849" y="1649430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5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5087889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91" y="3630509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1310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2063552" y="404664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solidFill>
                  <a:srgbClr val="FF0000"/>
                </a:solidFill>
                <a:latin typeface="Arial"/>
              </a:rPr>
              <a:t>OPOSICIÓN AL SANEAMIENTO DE BIENES MUEBLES SOBRANTES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708920"/>
            <a:ext cx="6120680" cy="335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4463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OPOSICIÓN AL SANEAMIENTO DE BIENES SOBRANTES?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526033" y="1420929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77216" y="1936907"/>
            <a:ext cx="384272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Quien se considere propietario presentará un escrito ante la entidad argumentando su derecho reclamado debidamente acreditado. 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30469" y="144230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143991" y="1957335"/>
            <a:ext cx="426086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dispone la entrega del bien al propietario, la cual se materializa con la suscripción de un Acta de Entrega – Recepción.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7421958" y="6355734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3933700"/>
            <a:ext cx="1863492" cy="245898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797969"/>
            <a:ext cx="4320480" cy="23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299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OPOSICIÓN AL SANEAMIENTO 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 BIENES FALTANTES?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4065572" y="2240361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remite a la SBN, copia de los principales actuados.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4727849" y="1649430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5087889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553019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34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2351584" y="692696"/>
            <a:ext cx="6303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solidFill>
                  <a:srgbClr val="FF0000"/>
                </a:solidFill>
                <a:latin typeface="Arial"/>
              </a:rPr>
              <a:t>SANEAMIENTO DE VEHÍCULOS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348880"/>
            <a:ext cx="741682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296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06440" y="1940314"/>
            <a:ext cx="7632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s-ES" sz="3000" dirty="0">
                <a:solidFill>
                  <a:srgbClr val="3333FF"/>
                </a:solidFill>
                <a:latin typeface="Arial"/>
              </a:rPr>
              <a:t>Boleta informativa expedida 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por SUNARP.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927648" y="5097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solidFill>
                  <a:srgbClr val="00B050"/>
                </a:solidFill>
              </a:rPr>
              <a:t>SANEAMIENTO DE VEHÍCULOS</a:t>
            </a:r>
            <a:r>
              <a:rPr lang="es-ES" sz="4000" dirty="0">
                <a:solidFill>
                  <a:srgbClr val="00B050"/>
                </a:solidFill>
              </a:rPr>
              <a:t>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75520" y="1184899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FF0000"/>
                </a:solidFill>
              </a:rPr>
              <a:t>CONDICIONES PREVIAS</a:t>
            </a:r>
            <a:r>
              <a:rPr lang="es-ES" sz="4000" dirty="0">
                <a:solidFill>
                  <a:srgbClr val="FF0000"/>
                </a:solidFill>
              </a:rPr>
              <a:t>:</a:t>
            </a:r>
            <a:r>
              <a:rPr lang="es-ES" sz="4000" dirty="0">
                <a:solidFill>
                  <a:srgbClr val="00B050"/>
                </a:solidFill>
              </a:rPr>
              <a:t>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2112084" y="2037143"/>
            <a:ext cx="423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i.</a:t>
            </a:r>
            <a:endParaRPr lang="es-PE" sz="20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61894" y="285669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s-ES" sz="3000" dirty="0">
                <a:solidFill>
                  <a:srgbClr val="3333FF"/>
                </a:solidFill>
                <a:latin typeface="Arial"/>
              </a:rPr>
              <a:t>Certificado Policial de Identificación 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Vehicular.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25575" y="3934652"/>
            <a:ext cx="7640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s-ES" sz="3000" dirty="0">
                <a:solidFill>
                  <a:srgbClr val="3333FF"/>
                </a:solidFill>
                <a:latin typeface="Arial"/>
              </a:rPr>
              <a:t>Certificado de Inspección Técnica Vehicular de Incorporación 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aprobada.</a:t>
            </a:r>
          </a:p>
        </p:txBody>
      </p:sp>
      <p:sp>
        <p:nvSpPr>
          <p:cNvPr id="9" name="2 Rectángulo"/>
          <p:cNvSpPr/>
          <p:nvPr/>
        </p:nvSpPr>
        <p:spPr>
          <a:xfrm>
            <a:off x="2102386" y="2773079"/>
            <a:ext cx="423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ii.</a:t>
            </a:r>
            <a:endParaRPr lang="es-PE" sz="20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1991546" y="3983206"/>
            <a:ext cx="534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iii.</a:t>
            </a:r>
            <a:endParaRPr lang="es-PE" sz="2000" dirty="0">
              <a:solidFill>
                <a:srgbClr val="0000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3528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99061" y="1738202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n-GB" sz="3000" dirty="0">
                <a:solidFill>
                  <a:srgbClr val="3333FF"/>
                </a:solidFill>
                <a:latin typeface="Arial"/>
              </a:rPr>
              <a:t>Si el 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vehículo no exhibe </a:t>
            </a:r>
            <a:r>
              <a:rPr lang="es-ES" sz="3000" b="1" dirty="0">
                <a:solidFill>
                  <a:srgbClr val="3333FF"/>
                </a:solidFill>
                <a:latin typeface="Arial"/>
              </a:rPr>
              <a:t>Placa Única Nacional de Rodaje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, solicitará al </a:t>
            </a:r>
            <a:r>
              <a:rPr lang="es-ES" sz="3000" b="1" dirty="0">
                <a:solidFill>
                  <a:srgbClr val="3333FF"/>
                </a:solidFill>
                <a:latin typeface="Arial"/>
              </a:rPr>
              <a:t>Registro de Propiedad Vehicular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 la búsqueda a nivel nacional con el número de serie o de motor, a fin de determinar si el vehículo se encuentra registrado.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703512" y="44553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VEHÍCULOS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03512" y="1091870"/>
            <a:ext cx="8002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FF0000"/>
                </a:solidFill>
              </a:rPr>
              <a:t>CONDICIONES PREVIAS</a:t>
            </a:r>
            <a:r>
              <a:rPr lang="es-ES" sz="4000" dirty="0">
                <a:solidFill>
                  <a:srgbClr val="FF0000"/>
                </a:solidFill>
              </a:rPr>
              <a:t>:</a:t>
            </a:r>
            <a:r>
              <a:rPr lang="es-ES" sz="4000" dirty="0">
                <a:solidFill>
                  <a:srgbClr val="00B050"/>
                </a:solidFill>
              </a:rPr>
              <a:t>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98" y="1738202"/>
            <a:ext cx="4246577" cy="4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841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99061" y="1738202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n-GB" sz="3000" dirty="0">
                <a:solidFill>
                  <a:srgbClr val="3333FF"/>
                </a:solidFill>
                <a:latin typeface="Arial"/>
              </a:rPr>
              <a:t>Si el 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vehículo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 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tiene </a:t>
            </a:r>
            <a:r>
              <a:rPr lang="es-ES" sz="3000" b="1" dirty="0">
                <a:solidFill>
                  <a:srgbClr val="3333FF"/>
                </a:solidFill>
                <a:latin typeface="Arial"/>
              </a:rPr>
              <a:t>carga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 o </a:t>
            </a:r>
            <a:r>
              <a:rPr lang="es-ES" sz="3000" b="1" dirty="0">
                <a:solidFill>
                  <a:srgbClr val="3333FF"/>
                </a:solidFill>
                <a:latin typeface="Arial"/>
              </a:rPr>
              <a:t>gravamen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, se gestionará su levantamiento o cancelación.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s-ES" sz="3000" dirty="0">
                <a:solidFill>
                  <a:srgbClr val="3333FF"/>
                </a:solidFill>
                <a:latin typeface="Arial"/>
              </a:rPr>
              <a:t>De no ser posible, OGA comunicará a la autoridad pertinente la ubicación del mismo para su </a:t>
            </a:r>
            <a:r>
              <a:rPr lang="es-ES" sz="3000" b="1" dirty="0">
                <a:solidFill>
                  <a:srgbClr val="3333FF"/>
                </a:solidFill>
                <a:latin typeface="Arial"/>
              </a:rPr>
              <a:t>puesta a disposición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 mediante Acta de Entrega - Recepción</a:t>
            </a:r>
            <a:r>
              <a:rPr lang="en-GB" sz="3000" dirty="0">
                <a:solidFill>
                  <a:srgbClr val="3333FF"/>
                </a:solidFill>
                <a:latin typeface="Arial"/>
              </a:rPr>
              <a:t>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703512" y="44553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VEHÍCULOS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03512" y="1091870"/>
            <a:ext cx="8002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FF0000"/>
                </a:solidFill>
              </a:rPr>
              <a:t>CONDICIONES PREVIAS</a:t>
            </a:r>
            <a:r>
              <a:rPr lang="es-ES" sz="4000" dirty="0">
                <a:solidFill>
                  <a:srgbClr val="FF0000"/>
                </a:solidFill>
              </a:rPr>
              <a:t>:</a:t>
            </a:r>
            <a:r>
              <a:rPr lang="es-ES" sz="4000" dirty="0">
                <a:solidFill>
                  <a:srgbClr val="00B050"/>
                </a:solidFill>
              </a:rPr>
              <a:t>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04" y="4468356"/>
            <a:ext cx="1962837" cy="14964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80" y="1244737"/>
            <a:ext cx="1336576" cy="17059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447">
            <a:off x="4862375" y="5738008"/>
            <a:ext cx="3322442" cy="8601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3" y="3060159"/>
            <a:ext cx="2852341" cy="13430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08" y="652553"/>
            <a:ext cx="2339752" cy="22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938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29649" y="332657"/>
            <a:ext cx="806489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3400" dirty="0">
                <a:solidFill>
                  <a:srgbClr val="FF0000"/>
                </a:solidFill>
                <a:cs typeface="Lucida Sans Unicode" pitchFamily="34" charset="0"/>
              </a:rPr>
              <a:t> </a:t>
            </a:r>
            <a:endParaRPr lang="es-ES" sz="3400" b="1" dirty="0">
              <a:solidFill>
                <a:srgbClr val="0000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57642" y="2361552"/>
            <a:ext cx="87215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Permite que una entidad entregue, a título gratuito, la posesión de un bien propio a favor de </a:t>
            </a:r>
            <a:r>
              <a:rPr lang="es-ES" sz="2800" b="1" u="sng" dirty="0">
                <a:solidFill>
                  <a:srgbClr val="0000FF"/>
                </a:solidFill>
                <a:cs typeface="Lucida Sans Unicode" pitchFamily="34" charset="0"/>
              </a:rPr>
              <a:t>otra entidad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, con la finalidad de ser destinados al uso o servicio público.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endParaRPr lang="es-ES" sz="2800" dirty="0">
              <a:solidFill>
                <a:srgbClr val="0000FF"/>
              </a:solidFill>
              <a:cs typeface="Lucida Sans Unicode" pitchFamily="34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El plazo máximo es de </a:t>
            </a:r>
            <a:r>
              <a:rPr lang="es-ES" sz="2800" b="1" dirty="0">
                <a:solidFill>
                  <a:srgbClr val="0000FF"/>
                </a:solidFill>
                <a:cs typeface="Lucida Sans Unicode" pitchFamily="34" charset="0"/>
              </a:rPr>
              <a:t>dos (02) años</a:t>
            </a:r>
            <a:r>
              <a:rPr lang="es-ES" sz="2800" dirty="0">
                <a:solidFill>
                  <a:srgbClr val="0000FF"/>
                </a:solidFill>
                <a:cs typeface="Lucida Sans Unicode" pitchFamily="34" charset="0"/>
              </a:rPr>
              <a:t>, el mismo que puede ser renovado por única vez por un plazo máximo similar.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59696" y="1277855"/>
            <a:ext cx="52565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dirty="0">
                <a:solidFill>
                  <a:srgbClr val="00B050"/>
                </a:solidFill>
                <a:cs typeface="Lucida Sans Unicode" pitchFamily="34" charset="0"/>
              </a:rPr>
              <a:t>AFECTACIÓN EN USO</a:t>
            </a:r>
            <a:r>
              <a:rPr lang="es-ES" sz="4400" dirty="0">
                <a:solidFill>
                  <a:srgbClr val="00B050"/>
                </a:solidFill>
                <a:cs typeface="Lucida Sans Unicode" pitchFamily="34" charset="0"/>
              </a:rPr>
              <a:t> </a:t>
            </a:r>
            <a:endParaRPr lang="es-ES" sz="4400" b="1" dirty="0">
              <a:solidFill>
                <a:srgbClr val="00B05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1332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17" y="3273911"/>
            <a:ext cx="3068663" cy="20108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99060" y="1738201"/>
            <a:ext cx="8717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/>
            </a:pPr>
            <a:r>
              <a:rPr lang="es-ES" sz="3000" dirty="0">
                <a:solidFill>
                  <a:srgbClr val="3333FF"/>
                </a:solidFill>
                <a:latin typeface="Arial"/>
              </a:rPr>
              <a:t>Los vehículos que hayan sido incorporados al patrimonio </a:t>
            </a:r>
            <a:r>
              <a:rPr lang="es-ES" sz="3000" b="1" dirty="0">
                <a:solidFill>
                  <a:srgbClr val="3333FF"/>
                </a:solidFill>
                <a:latin typeface="Arial"/>
              </a:rPr>
              <a:t>sin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 la </a:t>
            </a:r>
            <a:r>
              <a:rPr lang="es-ES" sz="3000" b="1" dirty="0">
                <a:solidFill>
                  <a:srgbClr val="3333FF"/>
                </a:solidFill>
                <a:latin typeface="Arial"/>
              </a:rPr>
              <a:t>documentación sustentatoria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, deberán ser </a:t>
            </a:r>
            <a:r>
              <a:rPr lang="es-ES" sz="3000" b="1" dirty="0">
                <a:solidFill>
                  <a:srgbClr val="3333FF"/>
                </a:solidFill>
                <a:latin typeface="Arial"/>
              </a:rPr>
              <a:t>excluídos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 del registro y ser considerados como </a:t>
            </a:r>
            <a:r>
              <a:rPr lang="es-ES" sz="3000" b="1" dirty="0">
                <a:solidFill>
                  <a:srgbClr val="3333FF"/>
                </a:solidFill>
                <a:latin typeface="Arial"/>
              </a:rPr>
              <a:t>sobrantes</a:t>
            </a:r>
            <a:r>
              <a:rPr lang="es-ES" sz="3000" dirty="0">
                <a:solidFill>
                  <a:srgbClr val="3333FF"/>
                </a:solidFill>
                <a:latin typeface="Arial"/>
              </a:rPr>
              <a:t>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703512" y="44553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00B050"/>
                </a:solidFill>
              </a:rPr>
              <a:t>SANEAMIENTO DE VEHÍCULOS</a:t>
            </a:r>
            <a:r>
              <a:rPr lang="es-ES" sz="4000" dirty="0">
                <a:solidFill>
                  <a:srgbClr val="00B050"/>
                </a:solidFill>
              </a:rPr>
              <a:t>: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03512" y="1091870"/>
            <a:ext cx="8002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u="sng" dirty="0">
                <a:solidFill>
                  <a:srgbClr val="FF0000"/>
                </a:solidFill>
              </a:rPr>
              <a:t>CONDICIONES PREVIAS</a:t>
            </a:r>
            <a:r>
              <a:rPr lang="es-ES" sz="4000" dirty="0">
                <a:solidFill>
                  <a:srgbClr val="FF0000"/>
                </a:solidFill>
              </a:rPr>
              <a:t>:</a:t>
            </a:r>
            <a:r>
              <a:rPr lang="es-ES" sz="4000" dirty="0">
                <a:solidFill>
                  <a:srgbClr val="00B050"/>
                </a:solidFill>
              </a:rPr>
              <a:t> </a:t>
            </a:r>
            <a:endParaRPr lang="es-ES" sz="4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85" y="3933056"/>
            <a:ext cx="2160240" cy="216024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104990" y="5556415"/>
            <a:ext cx="327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Módulo Muebles SINABIP</a:t>
            </a:r>
            <a:endParaRPr lang="es-P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echa curvada hacia la derecha 2"/>
          <p:cNvSpPr/>
          <p:nvPr/>
        </p:nvSpPr>
        <p:spPr bwMode="auto">
          <a:xfrm>
            <a:off x="6240016" y="5013177"/>
            <a:ext cx="1296144" cy="1300369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 bwMode="auto">
          <a:xfrm>
            <a:off x="2728896" y="3933056"/>
            <a:ext cx="2232248" cy="2088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glow rad="228600">
              <a:schemeClr val="accent6">
                <a:satMod val="175000"/>
                <a:alpha val="40000"/>
              </a:schemeClr>
            </a:glow>
            <a:prstShdw prst="shdw17" dist="17961" dir="2700000">
              <a:schemeClr val="bg2"/>
            </a:prstShdw>
          </a:effectLst>
        </p:spPr>
      </p:cxnSp>
      <p:cxnSp>
        <p:nvCxnSpPr>
          <p:cNvPr id="16" name="Conector recto 15"/>
          <p:cNvCxnSpPr/>
          <p:nvPr/>
        </p:nvCxnSpPr>
        <p:spPr bwMode="auto">
          <a:xfrm flipH="1">
            <a:off x="2711624" y="3789040"/>
            <a:ext cx="2304256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glow rad="228600">
              <a:schemeClr val="accent6">
                <a:satMod val="175000"/>
                <a:alpha val="40000"/>
              </a:schemeClr>
            </a:glow>
            <a:prstShdw prst="shdw17" dist="17961" dir="2700000">
              <a:schemeClr val="bg2"/>
            </a:prstShdw>
          </a:effectLst>
        </p:spPr>
      </p:cxnSp>
    </p:spTree>
    <p:extLst>
      <p:ext uri="{BB962C8B-B14F-4D97-AF65-F5344CB8AC3E}">
        <p14:creationId xmlns:p14="http://schemas.microsoft.com/office/powerpoint/2010/main" val="53664156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68" y="3523529"/>
            <a:ext cx="1962150" cy="2333625"/>
          </a:xfrm>
          <a:prstGeom prst="rect">
            <a:avLst/>
          </a:prstGeom>
        </p:spPr>
      </p:pic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SANEAMIENTO DE VEHÍCULOS?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526033" y="1420929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77216" y="1936906"/>
            <a:ext cx="42524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UCP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elaborará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Informe Técnico 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y lo elevará a su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, sustentando la posesión de los vehículos estimando su tiempo de permanencia en la entidad. 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30469" y="144230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95" y="5827098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1458974" y="6404588"/>
            <a:ext cx="5164138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 los formatos contenidos en los Anexos Nº 3 y Nº 5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143991" y="1957335"/>
            <a:ext cx="42608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notificará al propietario del bien en su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domicilio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 ser conocido o mediante el Diario Oficial “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 Peruano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” y en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portal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institucional.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7421958" y="6355734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30" y="3715223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327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6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SANEAMIENTO DE VEHÍCULOS?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526033" y="1420930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77216" y="1936906"/>
            <a:ext cx="42524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UCP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elaborará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Acta de Saneamiento, tasará 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el vehículo,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proyectará 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Resolución de Saneamiento 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y lo elevará a su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. 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30469" y="144230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4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75" y="6030277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1657200" y="6530976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39" y="3165180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143991" y="1957336"/>
            <a:ext cx="426086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emite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la resolución que aprueba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saneamiento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del vehículo y el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alta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del mismo.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7421958" y="6355734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37" y="3634328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028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6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SANEAMIENTO DE VEHÍCULOS?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4295800" y="2157261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remite a la SBN, copia de la resolución administrativa y del IT.</a:t>
            </a:r>
            <a:endParaRPr lang="es-PE" altLang="es-ES" sz="26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4727849" y="1649430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5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5087889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56" y="3630509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774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47528" y="692696"/>
            <a:ext cx="6984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solidFill>
                  <a:srgbClr val="FF0000"/>
                </a:solidFill>
                <a:latin typeface="Arial"/>
              </a:rPr>
              <a:t>OPOSICIÓN AL SANEAMIENTO DE VEHÍCULOS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924944"/>
            <a:ext cx="45365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46009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OPOSICIÓN AL SANEAMIENTO DE VEHÍCULOS?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526033" y="1420929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77216" y="1936907"/>
            <a:ext cx="384272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Quien se considere propietario presentará un escrito ante la entidad argumentando su derecho reclamado debidamente acreditado. 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30469" y="144230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6143991" y="1957335"/>
            <a:ext cx="426086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 dispone la entrega del bien al propietario, la cual se materializa con la suscripción de un </a:t>
            </a:r>
            <a:r>
              <a:rPr lang="es-ES" altLang="es-ES" sz="2400" b="1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Acta de Entrega – Recepción</a:t>
            </a:r>
            <a:r>
              <a:rPr lang="es-ES" altLang="es-ES" sz="24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  <a:endParaRPr lang="es-PE" altLang="es-ES" sz="2400" dirty="0">
              <a:solidFill>
                <a:srgbClr val="0000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7421958" y="6355734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3933700"/>
            <a:ext cx="1863492" cy="245898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797969"/>
            <a:ext cx="4320480" cy="23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5012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12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OPOSICIÓN AL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SANEAMIENTO 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 BIENES FALTANTES?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4065572" y="2240361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remite a la SBN, copia de los principales actuados.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4727849" y="1649430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5087889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26" y="3521749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0754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98600" y="2146300"/>
            <a:ext cx="9144000" cy="18288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s-ES" sz="2400">
              <a:ln>
                <a:solidFill>
                  <a:srgbClr val="FF0000"/>
                </a:solidFill>
              </a:ln>
              <a:solidFill>
                <a:srgbClr val="FFFFFF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5783264" y="4724401"/>
            <a:ext cx="4503737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s-ES" sz="1400" i="1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s-ES" sz="2000" b="1" i="1" dirty="0" err="1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Abg</a:t>
            </a:r>
            <a:r>
              <a:rPr lang="en-GB" altLang="es-ES" sz="2000" b="1" i="1" dirty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en-GB" altLang="es-ES" sz="2000" b="1" i="1" dirty="0" smtClean="0">
                <a:solidFill>
                  <a:srgbClr val="0000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SOLEDAD DIAZ GUEVARA</a:t>
            </a: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s-ES" sz="2000" b="1" i="1" dirty="0">
              <a:solidFill>
                <a:srgbClr val="0000FF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s-ES" sz="2000" b="1" i="1" dirty="0">
              <a:solidFill>
                <a:srgbClr val="0000FF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7513" y="2617788"/>
            <a:ext cx="8667750" cy="76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ts val="4125"/>
              </a:spcBef>
              <a:spcAft>
                <a:spcPct val="0"/>
              </a:spcAft>
              <a:buClr>
                <a:srgbClr val="FFFF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Lucida Sans Unicode" pitchFamily="34" charset="0"/>
              </a:rPr>
              <a:t>Gracias por </a:t>
            </a:r>
            <a:r>
              <a:rPr lang="en-GB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Lucida Sans Unicode" pitchFamily="34" charset="0"/>
              </a:rPr>
              <a:t>su</a:t>
            </a:r>
            <a:r>
              <a:rPr lang="en-GB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Lucida Sans Unicode" pitchFamily="34" charset="0"/>
              </a:rPr>
              <a:t> </a:t>
            </a:r>
            <a:r>
              <a:rPr lang="en-GB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Lucida Sans Unicode" pitchFamily="34" charset="0"/>
              </a:rPr>
              <a:t>atención</a:t>
            </a:r>
            <a:endParaRPr lang="en-GB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Lucida Sans Unicode" pitchFamily="34" charset="0"/>
            </a:endParaRPr>
          </a:p>
        </p:txBody>
      </p:sp>
      <p:pic>
        <p:nvPicPr>
          <p:cNvPr id="78853" name="Picture 3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39751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4" descr="blu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03835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60331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47529" y="1676591"/>
            <a:ext cx="857755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Causales de </a:t>
            </a:r>
            <a:r>
              <a:rPr lang="es-ES" sz="3600" b="1" dirty="0">
                <a:solidFill>
                  <a:srgbClr val="0000FF"/>
                </a:solidFill>
                <a:cs typeface="Lucida Sans Unicode" pitchFamily="34" charset="0"/>
              </a:rPr>
              <a:t>extinción</a:t>
            </a: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63453" y="852128"/>
            <a:ext cx="574570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dirty="0">
                <a:solidFill>
                  <a:srgbClr val="00B050"/>
                </a:solidFill>
                <a:cs typeface="Lucida Sans Unicode" pitchFamily="34" charset="0"/>
              </a:rPr>
              <a:t>AFECTACIÓN EN USO</a:t>
            </a:r>
            <a:endParaRPr lang="es-ES" sz="4400" b="1" dirty="0">
              <a:solidFill>
                <a:srgbClr val="00B05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47528" y="2132857"/>
            <a:ext cx="8577559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Cumplimiento del plazo.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Renuncia a la afectación.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Destrucción, pérdida, robo o hurto.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Incumplimiento, variación de su finalidad o cese.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Extinción de la entidad afectataria.</a:t>
            </a:r>
          </a:p>
          <a:p>
            <a:pPr marL="571500" indent="-57150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Ceder los bienes a terceros.</a:t>
            </a:r>
          </a:p>
        </p:txBody>
      </p:sp>
    </p:spTree>
    <p:extLst>
      <p:ext uri="{BB962C8B-B14F-4D97-AF65-F5344CB8AC3E}">
        <p14:creationId xmlns:p14="http://schemas.microsoft.com/office/powerpoint/2010/main" val="99730924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75521" y="2204865"/>
            <a:ext cx="8577559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De presentarse alguna causal de extinción, la </a:t>
            </a:r>
            <a:r>
              <a:rPr lang="es-ES" sz="3600" b="1" dirty="0">
                <a:solidFill>
                  <a:srgbClr val="0000FF"/>
                </a:solidFill>
                <a:cs typeface="Lucida Sans Unicode" pitchFamily="34" charset="0"/>
              </a:rPr>
              <a:t>OGA</a:t>
            </a: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 de la entidad afectante, previa verificación y sustentado en un </a:t>
            </a:r>
            <a:r>
              <a:rPr lang="es-ES" sz="3600" b="1" dirty="0">
                <a:solidFill>
                  <a:srgbClr val="0000FF"/>
                </a:solidFill>
                <a:cs typeface="Lucida Sans Unicode" pitchFamily="34" charset="0"/>
              </a:rPr>
              <a:t>IT</a:t>
            </a:r>
            <a:r>
              <a:rPr lang="es-ES" sz="3600" dirty="0">
                <a:solidFill>
                  <a:srgbClr val="0000FF"/>
                </a:solidFill>
                <a:cs typeface="Lucida Sans Unicode" pitchFamily="34" charset="0"/>
              </a:rPr>
              <a:t>, emitirá resolución que declare la extinción de la afectación, notificando a la entidad afectataria para que devuelva el bien.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477355" y="1340769"/>
            <a:ext cx="517388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</a:pPr>
            <a:r>
              <a:rPr lang="es-ES" sz="4400" b="1" dirty="0">
                <a:solidFill>
                  <a:srgbClr val="00B050"/>
                </a:solidFill>
                <a:cs typeface="Lucida Sans Unicode" pitchFamily="34" charset="0"/>
              </a:rPr>
              <a:t>AFECTACIÓN EN USO</a:t>
            </a:r>
            <a:r>
              <a:rPr lang="es-ES" sz="4400" dirty="0">
                <a:solidFill>
                  <a:srgbClr val="00B050"/>
                </a:solidFill>
                <a:cs typeface="Lucida Sans Unicode" pitchFamily="34" charset="0"/>
              </a:rPr>
              <a:t> </a:t>
            </a:r>
            <a:endParaRPr lang="es-ES" sz="4400" b="1" dirty="0">
              <a:solidFill>
                <a:srgbClr val="00B05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5340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68687" y="386281"/>
            <a:ext cx="876458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AFECTACIÓN 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EN USO?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03471" y="2147377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UCP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elabora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el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Informe Técnico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y lo eleva a su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2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99503" y="2040768"/>
            <a:ext cx="389645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entidad solicitante requiere por escrito a la entidad propietaria del bien, le afecte en uso el mismo.</a:t>
            </a: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795" y="5720853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5519936" y="6282378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46" y="4036490"/>
            <a:ext cx="1863492" cy="24589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3283769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8769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8" y="3620773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AFECTACIÓN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EN USO?</a:t>
            </a:r>
            <a:r>
              <a:rPr lang="es-ES" altLang="es-ES" sz="4000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88569" y="2017598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remite a la SBN, copia de los principales actuados.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683642" y="1938253"/>
            <a:ext cx="4260865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emite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la resolución que aprueba 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afectación en uso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del bien precisando el plazo y la finalidad de la misma.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4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2737855" y="6344901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7837332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53" y="3436556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773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15" grpId="0"/>
      <p:bldP spid="22" grpId="0"/>
    </p:bld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2500</Words>
  <Application>Microsoft Office PowerPoint</Application>
  <PresentationFormat>Panorámica</PresentationFormat>
  <Paragraphs>264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4" baseType="lpstr">
      <vt:lpstr>Arial</vt:lpstr>
      <vt:lpstr>Arial Black</vt:lpstr>
      <vt:lpstr>Calibri</vt:lpstr>
      <vt:lpstr>Calibri Light</vt:lpstr>
      <vt:lpstr>Lucida Sans Unicode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Willjhem Pablo Sanchez Medina</dc:creator>
  <cp:lastModifiedBy>Willjhem Pablo Sanchez Medina</cp:lastModifiedBy>
  <cp:revision>2</cp:revision>
  <dcterms:created xsi:type="dcterms:W3CDTF">2016-11-22T13:39:15Z</dcterms:created>
  <dcterms:modified xsi:type="dcterms:W3CDTF">2016-11-22T15:41:32Z</dcterms:modified>
</cp:coreProperties>
</file>