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6" r:id="rId1"/>
  </p:sldMasterIdLst>
  <p:notesMasterIdLst>
    <p:notesMasterId r:id="rId28"/>
  </p:notesMasterIdLst>
  <p:handoutMasterIdLst>
    <p:handoutMasterId r:id="rId29"/>
  </p:handoutMasterIdLst>
  <p:sldIdLst>
    <p:sldId id="357" r:id="rId2"/>
    <p:sldId id="650" r:id="rId3"/>
    <p:sldId id="648" r:id="rId4"/>
    <p:sldId id="649" r:id="rId5"/>
    <p:sldId id="549" r:id="rId6"/>
    <p:sldId id="550" r:id="rId7"/>
    <p:sldId id="616" r:id="rId8"/>
    <p:sldId id="562" r:id="rId9"/>
    <p:sldId id="563" r:id="rId10"/>
    <p:sldId id="564" r:id="rId11"/>
    <p:sldId id="565" r:id="rId12"/>
    <p:sldId id="567" r:id="rId13"/>
    <p:sldId id="570" r:id="rId14"/>
    <p:sldId id="568" r:id="rId15"/>
    <p:sldId id="569" r:id="rId16"/>
    <p:sldId id="571" r:id="rId17"/>
    <p:sldId id="556" r:id="rId18"/>
    <p:sldId id="617" r:id="rId19"/>
    <p:sldId id="575" r:id="rId20"/>
    <p:sldId id="574" r:id="rId21"/>
    <p:sldId id="577" r:id="rId22"/>
    <p:sldId id="576" r:id="rId23"/>
    <p:sldId id="578" r:id="rId24"/>
    <p:sldId id="579" r:id="rId25"/>
    <p:sldId id="580" r:id="rId26"/>
    <p:sldId id="652" r:id="rId27"/>
  </p:sldIdLst>
  <p:sldSz cx="9144000" cy="6858000" type="screen4x3"/>
  <p:notesSz cx="9944100" cy="6805613"/>
  <p:defaultTextStyle>
    <a:defPPr>
      <a:defRPr lang="en-GB"/>
    </a:defPPr>
    <a:lvl1pPr algn="l" defTabSz="449263" rtl="0" fontAlgn="base">
      <a:lnSpc>
        <a:spcPct val="90000"/>
      </a:lnSpc>
      <a:spcBef>
        <a:spcPct val="0"/>
      </a:spcBef>
      <a:spcAft>
        <a:spcPct val="0"/>
      </a:spcAft>
      <a:buClr>
        <a:srgbClr val="000099"/>
      </a:buClr>
      <a:buSzPct val="100000"/>
      <a:buFont typeface="Times New Roman" pitchFamily="18" charset="0"/>
      <a:defRPr sz="2400" kern="1200">
        <a:solidFill>
          <a:schemeClr val="bg1"/>
        </a:solidFill>
        <a:latin typeface="Times New Roman" pitchFamily="18" charset="0"/>
        <a:ea typeface="+mn-ea"/>
        <a:cs typeface="Lucida Sans Unicode" pitchFamily="34" charset="0"/>
      </a:defRPr>
    </a:lvl1pPr>
    <a:lvl2pPr marL="457200" algn="l" defTabSz="449263" rtl="0" fontAlgn="base">
      <a:lnSpc>
        <a:spcPct val="90000"/>
      </a:lnSpc>
      <a:spcBef>
        <a:spcPct val="0"/>
      </a:spcBef>
      <a:spcAft>
        <a:spcPct val="0"/>
      </a:spcAft>
      <a:buClr>
        <a:srgbClr val="000099"/>
      </a:buClr>
      <a:buSzPct val="100000"/>
      <a:buFont typeface="Times New Roman" pitchFamily="18" charset="0"/>
      <a:defRPr sz="2400" kern="1200">
        <a:solidFill>
          <a:schemeClr val="bg1"/>
        </a:solidFill>
        <a:latin typeface="Times New Roman" pitchFamily="18" charset="0"/>
        <a:ea typeface="+mn-ea"/>
        <a:cs typeface="Lucida Sans Unicode" pitchFamily="34" charset="0"/>
      </a:defRPr>
    </a:lvl2pPr>
    <a:lvl3pPr marL="914400" algn="l" defTabSz="449263" rtl="0" fontAlgn="base">
      <a:lnSpc>
        <a:spcPct val="90000"/>
      </a:lnSpc>
      <a:spcBef>
        <a:spcPct val="0"/>
      </a:spcBef>
      <a:spcAft>
        <a:spcPct val="0"/>
      </a:spcAft>
      <a:buClr>
        <a:srgbClr val="000099"/>
      </a:buClr>
      <a:buSzPct val="100000"/>
      <a:buFont typeface="Times New Roman" pitchFamily="18" charset="0"/>
      <a:defRPr sz="2400" kern="1200">
        <a:solidFill>
          <a:schemeClr val="bg1"/>
        </a:solidFill>
        <a:latin typeface="Times New Roman" pitchFamily="18" charset="0"/>
        <a:ea typeface="+mn-ea"/>
        <a:cs typeface="Lucida Sans Unicode" pitchFamily="34" charset="0"/>
      </a:defRPr>
    </a:lvl3pPr>
    <a:lvl4pPr marL="1371600" algn="l" defTabSz="449263" rtl="0" fontAlgn="base">
      <a:lnSpc>
        <a:spcPct val="90000"/>
      </a:lnSpc>
      <a:spcBef>
        <a:spcPct val="0"/>
      </a:spcBef>
      <a:spcAft>
        <a:spcPct val="0"/>
      </a:spcAft>
      <a:buClr>
        <a:srgbClr val="000099"/>
      </a:buClr>
      <a:buSzPct val="100000"/>
      <a:buFont typeface="Times New Roman" pitchFamily="18" charset="0"/>
      <a:defRPr sz="2400" kern="1200">
        <a:solidFill>
          <a:schemeClr val="bg1"/>
        </a:solidFill>
        <a:latin typeface="Times New Roman" pitchFamily="18" charset="0"/>
        <a:ea typeface="+mn-ea"/>
        <a:cs typeface="Lucida Sans Unicode" pitchFamily="34" charset="0"/>
      </a:defRPr>
    </a:lvl4pPr>
    <a:lvl5pPr marL="1828800" algn="l" defTabSz="449263" rtl="0" fontAlgn="base">
      <a:lnSpc>
        <a:spcPct val="90000"/>
      </a:lnSpc>
      <a:spcBef>
        <a:spcPct val="0"/>
      </a:spcBef>
      <a:spcAft>
        <a:spcPct val="0"/>
      </a:spcAft>
      <a:buClr>
        <a:srgbClr val="000099"/>
      </a:buClr>
      <a:buSzPct val="100000"/>
      <a:buFont typeface="Times New Roman" pitchFamily="18" charset="0"/>
      <a:defRPr sz="2400" kern="1200">
        <a:solidFill>
          <a:schemeClr val="bg1"/>
        </a:solidFill>
        <a:latin typeface="Times New Roman" pitchFamily="18" charset="0"/>
        <a:ea typeface="+mn-ea"/>
        <a:cs typeface="Lucida Sans Unicode" pitchFamily="34" charset="0"/>
      </a:defRPr>
    </a:lvl5pPr>
    <a:lvl6pPr marL="2286000" algn="l" defTabSz="914400" rtl="0" eaLnBrk="1" latinLnBrk="0" hangingPunct="1">
      <a:defRPr sz="2400" kern="1200">
        <a:solidFill>
          <a:schemeClr val="bg1"/>
        </a:solidFill>
        <a:latin typeface="Times New Roman" pitchFamily="18" charset="0"/>
        <a:ea typeface="+mn-ea"/>
        <a:cs typeface="Lucida Sans Unicode" pitchFamily="34" charset="0"/>
      </a:defRPr>
    </a:lvl6pPr>
    <a:lvl7pPr marL="2743200" algn="l" defTabSz="914400" rtl="0" eaLnBrk="1" latinLnBrk="0" hangingPunct="1">
      <a:defRPr sz="2400" kern="1200">
        <a:solidFill>
          <a:schemeClr val="bg1"/>
        </a:solidFill>
        <a:latin typeface="Times New Roman" pitchFamily="18" charset="0"/>
        <a:ea typeface="+mn-ea"/>
        <a:cs typeface="Lucida Sans Unicode" pitchFamily="34" charset="0"/>
      </a:defRPr>
    </a:lvl7pPr>
    <a:lvl8pPr marL="3200400" algn="l" defTabSz="914400" rtl="0" eaLnBrk="1" latinLnBrk="0" hangingPunct="1">
      <a:defRPr sz="2400" kern="1200">
        <a:solidFill>
          <a:schemeClr val="bg1"/>
        </a:solidFill>
        <a:latin typeface="Times New Roman" pitchFamily="18" charset="0"/>
        <a:ea typeface="+mn-ea"/>
        <a:cs typeface="Lucida Sans Unicode" pitchFamily="34" charset="0"/>
      </a:defRPr>
    </a:lvl8pPr>
    <a:lvl9pPr marL="3657600" algn="l" defTabSz="914400" rtl="0" eaLnBrk="1" latinLnBrk="0" hangingPunct="1">
      <a:defRPr sz="2400" kern="1200">
        <a:solidFill>
          <a:schemeClr val="bg1"/>
        </a:solidFill>
        <a:latin typeface="Times New Roman" pitchFamily="18" charset="0"/>
        <a:ea typeface="+mn-ea"/>
        <a:cs typeface="Lucida Sans Unicode"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14" userDrawn="1">
          <p15:clr>
            <a:srgbClr val="A4A3A4"/>
          </p15:clr>
        </p15:guide>
        <p15:guide id="2" pos="307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a:srgbClr val="0066FF"/>
    <a:srgbClr val="CC3300"/>
    <a:srgbClr val="3366FF"/>
    <a:srgbClr val="FF66FF"/>
    <a:srgbClr val="FFFF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21" autoAdjust="0"/>
    <p:restoredTop sz="94660"/>
  </p:normalViewPr>
  <p:slideViewPr>
    <p:cSldViewPr>
      <p:cViewPr varScale="1">
        <p:scale>
          <a:sx n="87" d="100"/>
          <a:sy n="87" d="100"/>
        </p:scale>
        <p:origin x="1302"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1956" y="-108"/>
      </p:cViewPr>
      <p:guideLst>
        <p:guide orient="horz" pos="2114"/>
        <p:guide pos="307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2"/>
            <a:ext cx="4309407" cy="339911"/>
          </a:xfrm>
          <a:prstGeom prst="rect">
            <a:avLst/>
          </a:prstGeom>
        </p:spPr>
        <p:txBody>
          <a:bodyPr vert="horz" lIns="88336" tIns="44167" rIns="88336" bIns="44167" rtlCol="0"/>
          <a:lstStyle>
            <a:lvl1pPr algn="l">
              <a:defRPr sz="1100"/>
            </a:lvl1pPr>
          </a:lstStyle>
          <a:p>
            <a:pPr>
              <a:defRPr/>
            </a:pPr>
            <a:endParaRPr lang="es-PE"/>
          </a:p>
        </p:txBody>
      </p:sp>
      <p:sp>
        <p:nvSpPr>
          <p:cNvPr id="3" name="2 Marcador de fecha"/>
          <p:cNvSpPr>
            <a:spLocks noGrp="1"/>
          </p:cNvSpPr>
          <p:nvPr>
            <p:ph type="dt" sz="quarter" idx="1"/>
          </p:nvPr>
        </p:nvSpPr>
        <p:spPr>
          <a:xfrm>
            <a:off x="5632472" y="2"/>
            <a:ext cx="4309407" cy="339911"/>
          </a:xfrm>
          <a:prstGeom prst="rect">
            <a:avLst/>
          </a:prstGeom>
        </p:spPr>
        <p:txBody>
          <a:bodyPr vert="horz" lIns="88336" tIns="44167" rIns="88336" bIns="44167" rtlCol="0"/>
          <a:lstStyle>
            <a:lvl1pPr algn="r">
              <a:defRPr sz="1100"/>
            </a:lvl1pPr>
          </a:lstStyle>
          <a:p>
            <a:pPr>
              <a:defRPr/>
            </a:pPr>
            <a:r>
              <a:rPr lang="es-PE" smtClean="0"/>
              <a:t>05/07/2016</a:t>
            </a:r>
            <a:endParaRPr lang="es-PE"/>
          </a:p>
        </p:txBody>
      </p:sp>
      <p:sp>
        <p:nvSpPr>
          <p:cNvPr id="4" name="3 Marcador de pie de página"/>
          <p:cNvSpPr>
            <a:spLocks noGrp="1"/>
          </p:cNvSpPr>
          <p:nvPr>
            <p:ph type="ftr" sz="quarter" idx="2"/>
          </p:nvPr>
        </p:nvSpPr>
        <p:spPr>
          <a:xfrm>
            <a:off x="0" y="6464648"/>
            <a:ext cx="4309407" cy="339911"/>
          </a:xfrm>
          <a:prstGeom prst="rect">
            <a:avLst/>
          </a:prstGeom>
        </p:spPr>
        <p:txBody>
          <a:bodyPr vert="horz" lIns="88336" tIns="44167" rIns="88336" bIns="44167" rtlCol="0" anchor="b"/>
          <a:lstStyle>
            <a:lvl1pPr algn="l">
              <a:defRPr sz="1100"/>
            </a:lvl1pPr>
          </a:lstStyle>
          <a:p>
            <a:pPr>
              <a:defRPr/>
            </a:pPr>
            <a:endParaRPr lang="es-PE"/>
          </a:p>
        </p:txBody>
      </p:sp>
      <p:sp>
        <p:nvSpPr>
          <p:cNvPr id="5" name="4 Marcador de número de diapositiva"/>
          <p:cNvSpPr>
            <a:spLocks noGrp="1"/>
          </p:cNvSpPr>
          <p:nvPr>
            <p:ph type="sldNum" sz="quarter" idx="3"/>
          </p:nvPr>
        </p:nvSpPr>
        <p:spPr>
          <a:xfrm>
            <a:off x="5632472" y="6464648"/>
            <a:ext cx="4309407" cy="339911"/>
          </a:xfrm>
          <a:prstGeom prst="rect">
            <a:avLst/>
          </a:prstGeom>
        </p:spPr>
        <p:txBody>
          <a:bodyPr vert="horz" lIns="88336" tIns="44167" rIns="88336" bIns="44167" rtlCol="0" anchor="b"/>
          <a:lstStyle>
            <a:lvl1pPr algn="r">
              <a:defRPr sz="1100"/>
            </a:lvl1pPr>
          </a:lstStyle>
          <a:p>
            <a:pPr>
              <a:defRPr/>
            </a:pPr>
            <a:fld id="{4E2D7747-B3B2-4186-ACC4-4E8A19359A09}" type="slidenum">
              <a:rPr lang="es-PE"/>
              <a:pPr>
                <a:defRPr/>
              </a:pPr>
              <a:t>‹Nº›</a:t>
            </a:fld>
            <a:endParaRPr lang="es-PE"/>
          </a:p>
        </p:txBody>
      </p:sp>
    </p:spTree>
    <p:extLst>
      <p:ext uri="{BB962C8B-B14F-4D97-AF65-F5344CB8AC3E}">
        <p14:creationId xmlns:p14="http://schemas.microsoft.com/office/powerpoint/2010/main" val="427043330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1026"/>
          <p:cNvSpPr>
            <a:spLocks noGrp="1" noChangeArrowheads="1"/>
          </p:cNvSpPr>
          <p:nvPr>
            <p:ph type="hdr" sz="quarter"/>
          </p:nvPr>
        </p:nvSpPr>
        <p:spPr bwMode="auto">
          <a:xfrm>
            <a:off x="3" y="0"/>
            <a:ext cx="4340537" cy="335689"/>
          </a:xfrm>
          <a:prstGeom prst="rect">
            <a:avLst/>
          </a:prstGeom>
          <a:noFill/>
          <a:ln w="9525">
            <a:noFill/>
            <a:miter lim="800000"/>
            <a:headEnd/>
            <a:tailEnd/>
          </a:ln>
          <a:effectLst/>
        </p:spPr>
        <p:txBody>
          <a:bodyPr vert="horz" wrap="square" lIns="96996" tIns="48498" rIns="96996" bIns="48498" numCol="1" anchor="t" anchorCtr="0" compatLnSpc="1">
            <a:prstTxWarp prst="textNoShape">
              <a:avLst/>
            </a:prstTxWarp>
          </a:bodyPr>
          <a:lstStyle>
            <a:lvl1pPr defTabSz="477297">
              <a:lnSpc>
                <a:spcPct val="100000"/>
              </a:lnSpc>
              <a:buClrTx/>
              <a:buSzTx/>
              <a:buFontTx/>
              <a:buNone/>
              <a:defRPr sz="1200">
                <a:ea typeface="+mn-ea"/>
              </a:defRPr>
            </a:lvl1pPr>
          </a:lstStyle>
          <a:p>
            <a:pPr>
              <a:defRPr/>
            </a:pPr>
            <a:endParaRPr lang="en-US"/>
          </a:p>
        </p:txBody>
      </p:sp>
      <p:sp>
        <p:nvSpPr>
          <p:cNvPr id="74755" name="Rectangle 1027"/>
          <p:cNvSpPr>
            <a:spLocks noGrp="1" noChangeArrowheads="1"/>
          </p:cNvSpPr>
          <p:nvPr>
            <p:ph type="dt" idx="1"/>
          </p:nvPr>
        </p:nvSpPr>
        <p:spPr bwMode="auto">
          <a:xfrm>
            <a:off x="5643591" y="0"/>
            <a:ext cx="4338315" cy="335689"/>
          </a:xfrm>
          <a:prstGeom prst="rect">
            <a:avLst/>
          </a:prstGeom>
          <a:noFill/>
          <a:ln w="9525">
            <a:noFill/>
            <a:miter lim="800000"/>
            <a:headEnd/>
            <a:tailEnd/>
          </a:ln>
          <a:effectLst/>
        </p:spPr>
        <p:txBody>
          <a:bodyPr vert="horz" wrap="square" lIns="96996" tIns="48498" rIns="96996" bIns="48498" numCol="1" anchor="t" anchorCtr="0" compatLnSpc="1">
            <a:prstTxWarp prst="textNoShape">
              <a:avLst/>
            </a:prstTxWarp>
          </a:bodyPr>
          <a:lstStyle>
            <a:lvl1pPr algn="r" defTabSz="477297">
              <a:lnSpc>
                <a:spcPct val="100000"/>
              </a:lnSpc>
              <a:buClrTx/>
              <a:buSzTx/>
              <a:buFontTx/>
              <a:buNone/>
              <a:defRPr sz="1200">
                <a:ea typeface="+mn-ea"/>
              </a:defRPr>
            </a:lvl1pPr>
          </a:lstStyle>
          <a:p>
            <a:pPr>
              <a:defRPr/>
            </a:pPr>
            <a:r>
              <a:rPr lang="es-PE" smtClean="0"/>
              <a:t>05/07/2016</a:t>
            </a:r>
            <a:endParaRPr lang="en-US"/>
          </a:p>
        </p:txBody>
      </p:sp>
      <p:sp>
        <p:nvSpPr>
          <p:cNvPr id="40964" name="Rectangle 1028"/>
          <p:cNvSpPr>
            <a:spLocks noGrp="1" noRot="1" noChangeAspect="1" noChangeArrowheads="1" noTextEdit="1"/>
          </p:cNvSpPr>
          <p:nvPr>
            <p:ph type="sldImg" idx="2"/>
          </p:nvPr>
        </p:nvSpPr>
        <p:spPr bwMode="auto">
          <a:xfrm>
            <a:off x="3221038" y="503238"/>
            <a:ext cx="3432175" cy="2573337"/>
          </a:xfrm>
          <a:prstGeom prst="rect">
            <a:avLst/>
          </a:prstGeom>
          <a:noFill/>
          <a:ln w="9525">
            <a:solidFill>
              <a:srgbClr val="000000"/>
            </a:solidFill>
            <a:miter lim="800000"/>
            <a:headEnd/>
            <a:tailEnd/>
          </a:ln>
        </p:spPr>
      </p:sp>
      <p:sp>
        <p:nvSpPr>
          <p:cNvPr id="74757" name="Rectangle 1029"/>
          <p:cNvSpPr>
            <a:spLocks noGrp="1" noChangeArrowheads="1"/>
          </p:cNvSpPr>
          <p:nvPr>
            <p:ph type="body" sz="quarter" idx="3"/>
          </p:nvPr>
        </p:nvSpPr>
        <p:spPr bwMode="auto">
          <a:xfrm>
            <a:off x="1300829" y="3244992"/>
            <a:ext cx="7271290" cy="3077146"/>
          </a:xfrm>
          <a:prstGeom prst="rect">
            <a:avLst/>
          </a:prstGeom>
          <a:noFill/>
          <a:ln w="9525">
            <a:noFill/>
            <a:miter lim="800000"/>
            <a:headEnd/>
            <a:tailEnd/>
          </a:ln>
          <a:effectLst/>
        </p:spPr>
        <p:txBody>
          <a:bodyPr vert="horz" wrap="square" lIns="96996" tIns="48498" rIns="96996" bIns="48498" numCol="1" anchor="t" anchorCtr="0" compatLnSpc="1">
            <a:prstTxWarp prst="textNoShape">
              <a:avLst/>
            </a:prstTxWarp>
          </a:bodyPr>
          <a:lstStyle/>
          <a:p>
            <a:pPr lvl="0"/>
            <a:r>
              <a:rPr lang="en-US" noProof="0" smtClean="0"/>
              <a:t>Haga clic para modificar el estilo de texto del patrón</a:t>
            </a:r>
          </a:p>
          <a:p>
            <a:pPr lvl="1"/>
            <a:r>
              <a:rPr lang="en-US" noProof="0" smtClean="0"/>
              <a:t>Segundo nivel</a:t>
            </a:r>
          </a:p>
          <a:p>
            <a:pPr lvl="2"/>
            <a:r>
              <a:rPr lang="en-US" noProof="0" smtClean="0"/>
              <a:t>Tercer nivel</a:t>
            </a:r>
          </a:p>
          <a:p>
            <a:pPr lvl="3"/>
            <a:r>
              <a:rPr lang="en-US" noProof="0" smtClean="0"/>
              <a:t>Cuarto nivel</a:t>
            </a:r>
          </a:p>
          <a:p>
            <a:pPr lvl="4"/>
            <a:r>
              <a:rPr lang="en-US" noProof="0" smtClean="0"/>
              <a:t>Quinto nivel</a:t>
            </a:r>
          </a:p>
        </p:txBody>
      </p:sp>
      <p:sp>
        <p:nvSpPr>
          <p:cNvPr id="74758" name="Rectangle 1030"/>
          <p:cNvSpPr>
            <a:spLocks noGrp="1" noChangeArrowheads="1"/>
          </p:cNvSpPr>
          <p:nvPr>
            <p:ph type="ftr" sz="quarter" idx="4"/>
          </p:nvPr>
        </p:nvSpPr>
        <p:spPr bwMode="auto">
          <a:xfrm>
            <a:off x="3" y="6489982"/>
            <a:ext cx="4340537" cy="335689"/>
          </a:xfrm>
          <a:prstGeom prst="rect">
            <a:avLst/>
          </a:prstGeom>
          <a:noFill/>
          <a:ln w="9525">
            <a:noFill/>
            <a:miter lim="800000"/>
            <a:headEnd/>
            <a:tailEnd/>
          </a:ln>
          <a:effectLst/>
        </p:spPr>
        <p:txBody>
          <a:bodyPr vert="horz" wrap="square" lIns="96996" tIns="48498" rIns="96996" bIns="48498" numCol="1" anchor="b" anchorCtr="0" compatLnSpc="1">
            <a:prstTxWarp prst="textNoShape">
              <a:avLst/>
            </a:prstTxWarp>
          </a:bodyPr>
          <a:lstStyle>
            <a:lvl1pPr defTabSz="477297">
              <a:lnSpc>
                <a:spcPct val="100000"/>
              </a:lnSpc>
              <a:buClrTx/>
              <a:buSzTx/>
              <a:buFontTx/>
              <a:buNone/>
              <a:defRPr sz="1200">
                <a:ea typeface="+mn-ea"/>
              </a:defRPr>
            </a:lvl1pPr>
          </a:lstStyle>
          <a:p>
            <a:pPr>
              <a:defRPr/>
            </a:pPr>
            <a:endParaRPr lang="en-US"/>
          </a:p>
        </p:txBody>
      </p:sp>
      <p:sp>
        <p:nvSpPr>
          <p:cNvPr id="74759" name="Rectangle 1031"/>
          <p:cNvSpPr>
            <a:spLocks noGrp="1" noChangeArrowheads="1"/>
          </p:cNvSpPr>
          <p:nvPr>
            <p:ph type="sldNum" sz="quarter" idx="5"/>
          </p:nvPr>
        </p:nvSpPr>
        <p:spPr bwMode="auto">
          <a:xfrm>
            <a:off x="5643591" y="6489982"/>
            <a:ext cx="4338315" cy="335689"/>
          </a:xfrm>
          <a:prstGeom prst="rect">
            <a:avLst/>
          </a:prstGeom>
          <a:noFill/>
          <a:ln w="9525">
            <a:noFill/>
            <a:miter lim="800000"/>
            <a:headEnd/>
            <a:tailEnd/>
          </a:ln>
          <a:effectLst/>
        </p:spPr>
        <p:txBody>
          <a:bodyPr vert="horz" wrap="square" lIns="96996" tIns="48498" rIns="96996" bIns="48498" numCol="1" anchor="b" anchorCtr="0" compatLnSpc="1">
            <a:prstTxWarp prst="textNoShape">
              <a:avLst/>
            </a:prstTxWarp>
          </a:bodyPr>
          <a:lstStyle>
            <a:lvl1pPr algn="r" defTabSz="477297">
              <a:lnSpc>
                <a:spcPct val="100000"/>
              </a:lnSpc>
              <a:buClrTx/>
              <a:buSzTx/>
              <a:buFontTx/>
              <a:buNone/>
              <a:defRPr sz="1200">
                <a:ea typeface="+mn-ea"/>
              </a:defRPr>
            </a:lvl1pPr>
          </a:lstStyle>
          <a:p>
            <a:pPr>
              <a:defRPr/>
            </a:pPr>
            <a:fld id="{EFF2AF31-2344-44A0-8292-73C54A5D8985}" type="slidenum">
              <a:rPr lang="en-US"/>
              <a:pPr>
                <a:defRPr/>
              </a:pPr>
              <a:t>‹Nº›</a:t>
            </a:fld>
            <a:endParaRPr lang="en-US"/>
          </a:p>
        </p:txBody>
      </p:sp>
    </p:spTree>
    <p:extLst>
      <p:ext uri="{BB962C8B-B14F-4D97-AF65-F5344CB8AC3E}">
        <p14:creationId xmlns:p14="http://schemas.microsoft.com/office/powerpoint/2010/main" val="2871755703"/>
      </p:ext>
    </p:extLst>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fecha"/>
          <p:cNvSpPr>
            <a:spLocks noGrp="1"/>
          </p:cNvSpPr>
          <p:nvPr>
            <p:ph type="dt" idx="10"/>
          </p:nvPr>
        </p:nvSpPr>
        <p:spPr/>
        <p:txBody>
          <a:bodyPr/>
          <a:lstStyle/>
          <a:p>
            <a:pPr>
              <a:defRPr/>
            </a:pPr>
            <a:r>
              <a:rPr lang="es-PE" smtClean="0"/>
              <a:t>05/07/2016</a:t>
            </a:r>
            <a:endParaRPr lang="en-US"/>
          </a:p>
        </p:txBody>
      </p:sp>
      <p:sp>
        <p:nvSpPr>
          <p:cNvPr id="5" name="4 Marcador de número de diapositiva"/>
          <p:cNvSpPr>
            <a:spLocks noGrp="1"/>
          </p:cNvSpPr>
          <p:nvPr>
            <p:ph type="sldNum" sz="quarter" idx="11"/>
          </p:nvPr>
        </p:nvSpPr>
        <p:spPr/>
        <p:txBody>
          <a:bodyPr/>
          <a:lstStyle/>
          <a:p>
            <a:pPr>
              <a:defRPr/>
            </a:pPr>
            <a:fld id="{EFF2AF31-2344-44A0-8292-73C54A5D8985}" type="slidenum">
              <a:rPr lang="en-US" smtClean="0"/>
              <a:pPr>
                <a:defRPr/>
              </a:pPr>
              <a:t>1</a:t>
            </a:fld>
            <a:endParaRPr lang="en-US"/>
          </a:p>
        </p:txBody>
      </p:sp>
    </p:spTree>
    <p:extLst>
      <p:ext uri="{BB962C8B-B14F-4D97-AF65-F5344CB8AC3E}">
        <p14:creationId xmlns:p14="http://schemas.microsoft.com/office/powerpoint/2010/main" val="1343435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8"/>
          <p:cNvSpPr txBox="1">
            <a:spLocks noGrp="1" noChangeArrowheads="1"/>
          </p:cNvSpPr>
          <p:nvPr/>
        </p:nvSpPr>
        <p:spPr bwMode="auto">
          <a:xfrm>
            <a:off x="5631995" y="6469774"/>
            <a:ext cx="4305121" cy="340070"/>
          </a:xfrm>
          <a:prstGeom prst="rect">
            <a:avLst/>
          </a:prstGeom>
          <a:noFill/>
          <a:ln w="9525">
            <a:noFill/>
            <a:round/>
            <a:headEnd/>
            <a:tailEnd/>
          </a:ln>
        </p:spPr>
        <p:txBody>
          <a:bodyPr lIns="93403" tIns="46701" rIns="93403" bIns="46701" anchor="b"/>
          <a:lstStyle/>
          <a:p>
            <a:pPr algn="r" defTabSz="452484" eaLnBrk="0" hangingPunct="0">
              <a:buClr>
                <a:srgbClr val="000000"/>
              </a:buClr>
              <a:buSzPct val="100000"/>
              <a:tabLst>
                <a:tab pos="728576" algn="l"/>
                <a:tab pos="1455617" algn="l"/>
                <a:tab pos="2184192" algn="l"/>
                <a:tab pos="2911233" algn="l"/>
              </a:tabLst>
            </a:pPr>
            <a:fld id="{35897815-3247-430D-B4FB-E89B5D81BD9E}" type="slidenum">
              <a:rPr lang="en-GB" sz="1200">
                <a:solidFill>
                  <a:srgbClr val="000000"/>
                </a:solidFill>
              </a:rPr>
              <a:pPr algn="r" defTabSz="452484" eaLnBrk="0" hangingPunct="0">
                <a:buClr>
                  <a:srgbClr val="000000"/>
                </a:buClr>
                <a:buSzPct val="100000"/>
                <a:tabLst>
                  <a:tab pos="728576" algn="l"/>
                  <a:tab pos="1455617" algn="l"/>
                  <a:tab pos="2184192" algn="l"/>
                  <a:tab pos="2911233" algn="l"/>
                </a:tabLst>
              </a:pPr>
              <a:t>3</a:t>
            </a:fld>
            <a:endParaRPr lang="en-GB" sz="1200">
              <a:solidFill>
                <a:srgbClr val="000000"/>
              </a:solidFill>
            </a:endParaRPr>
          </a:p>
        </p:txBody>
      </p:sp>
      <p:sp>
        <p:nvSpPr>
          <p:cNvPr id="30723" name="Rectangle 8"/>
          <p:cNvSpPr txBox="1">
            <a:spLocks noGrp="1" noChangeArrowheads="1"/>
          </p:cNvSpPr>
          <p:nvPr/>
        </p:nvSpPr>
        <p:spPr bwMode="auto">
          <a:xfrm>
            <a:off x="5631995" y="6469774"/>
            <a:ext cx="4305121" cy="340070"/>
          </a:xfrm>
          <a:prstGeom prst="rect">
            <a:avLst/>
          </a:prstGeom>
          <a:noFill/>
          <a:ln w="9525">
            <a:noFill/>
            <a:round/>
            <a:headEnd/>
            <a:tailEnd/>
          </a:ln>
        </p:spPr>
        <p:txBody>
          <a:bodyPr lIns="93403" tIns="46701" rIns="93403" bIns="46701" anchor="b"/>
          <a:lstStyle/>
          <a:p>
            <a:pPr algn="r" defTabSz="452484" eaLnBrk="0" hangingPunct="0">
              <a:buClr>
                <a:srgbClr val="000000"/>
              </a:buClr>
              <a:buSzPct val="100000"/>
              <a:tabLst>
                <a:tab pos="728576" algn="l"/>
                <a:tab pos="1455617" algn="l"/>
                <a:tab pos="2184192" algn="l"/>
                <a:tab pos="2911233" algn="l"/>
              </a:tabLst>
            </a:pPr>
            <a:fld id="{B601A488-4FAD-40C5-B048-B1F1AA464470}" type="slidenum">
              <a:rPr lang="en-GB" sz="1200">
                <a:solidFill>
                  <a:srgbClr val="000000"/>
                </a:solidFill>
              </a:rPr>
              <a:pPr algn="r" defTabSz="452484" eaLnBrk="0" hangingPunct="0">
                <a:buClr>
                  <a:srgbClr val="000000"/>
                </a:buClr>
                <a:buSzPct val="100000"/>
                <a:tabLst>
                  <a:tab pos="728576" algn="l"/>
                  <a:tab pos="1455617" algn="l"/>
                  <a:tab pos="2184192" algn="l"/>
                  <a:tab pos="2911233" algn="l"/>
                </a:tabLst>
              </a:pPr>
              <a:t>3</a:t>
            </a:fld>
            <a:endParaRPr lang="en-GB" sz="1200">
              <a:solidFill>
                <a:srgbClr val="000000"/>
              </a:solidFill>
            </a:endParaRPr>
          </a:p>
        </p:txBody>
      </p:sp>
      <p:sp>
        <p:nvSpPr>
          <p:cNvPr id="30724" name="Text Box 1"/>
          <p:cNvSpPr txBox="1">
            <a:spLocks noChangeArrowheads="1"/>
          </p:cNvSpPr>
          <p:nvPr/>
        </p:nvSpPr>
        <p:spPr bwMode="auto">
          <a:xfrm>
            <a:off x="1671373" y="511161"/>
            <a:ext cx="6598814" cy="2554748"/>
          </a:xfrm>
          <a:prstGeom prst="rect">
            <a:avLst/>
          </a:prstGeom>
          <a:solidFill>
            <a:srgbClr val="FFFFFF"/>
          </a:solidFill>
          <a:ln w="9525">
            <a:solidFill>
              <a:srgbClr val="000000"/>
            </a:solidFill>
            <a:miter lim="800000"/>
            <a:headEnd/>
            <a:tailEnd/>
          </a:ln>
        </p:spPr>
        <p:txBody>
          <a:bodyPr wrap="none" lIns="88349" tIns="44175" rIns="88349" bIns="44175" anchor="ctr"/>
          <a:lstStyle/>
          <a:p>
            <a:pPr eaLnBrk="0" hangingPunct="0"/>
            <a:endParaRPr lang="es-ES">
              <a:solidFill>
                <a:schemeClr val="tx1"/>
              </a:solidFill>
            </a:endParaRPr>
          </a:p>
        </p:txBody>
      </p:sp>
      <p:sp>
        <p:nvSpPr>
          <p:cNvPr id="30725" name="Rectangle 2"/>
          <p:cNvSpPr>
            <a:spLocks noGrp="1" noChangeArrowheads="1"/>
          </p:cNvSpPr>
          <p:nvPr>
            <p:ph type="body"/>
          </p:nvPr>
        </p:nvSpPr>
        <p:spPr>
          <a:xfrm>
            <a:off x="1326876" y="3234888"/>
            <a:ext cx="7285588" cy="3063795"/>
          </a:xfrm>
          <a:noFill/>
          <a:ln/>
        </p:spPr>
        <p:txBody>
          <a:bodyPr wrap="none" lIns="91954" tIns="45977" rIns="91954" bIns="45977" anchor="ctr"/>
          <a:lstStyle/>
          <a:p>
            <a:pPr eaLnBrk="1" hangingPunct="1"/>
            <a:endParaRPr lang="es-ES" smtClean="0"/>
          </a:p>
        </p:txBody>
      </p:sp>
    </p:spTree>
    <p:extLst>
      <p:ext uri="{BB962C8B-B14F-4D97-AF65-F5344CB8AC3E}">
        <p14:creationId xmlns:p14="http://schemas.microsoft.com/office/powerpoint/2010/main" val="283814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8"/>
          <p:cNvSpPr>
            <a:spLocks noGrp="1" noChangeArrowheads="1"/>
          </p:cNvSpPr>
          <p:nvPr>
            <p:ph type="sldNum" sz="quarter"/>
          </p:nvPr>
        </p:nvSpPr>
        <p:spPr>
          <a:noFill/>
        </p:spPr>
        <p:txBody>
          <a:bodyPr/>
          <a:lstStyle/>
          <a:p>
            <a:fld id="{9F2FE537-D645-48FD-A387-96D643FEAA86}" type="slidenum">
              <a:rPr lang="en-GB" smtClean="0"/>
              <a:pPr/>
              <a:t>4</a:t>
            </a:fld>
            <a:endParaRPr lang="en-GB" smtClean="0"/>
          </a:p>
        </p:txBody>
      </p:sp>
      <p:sp>
        <p:nvSpPr>
          <p:cNvPr id="92163" name="Rectangle 8"/>
          <p:cNvSpPr txBox="1">
            <a:spLocks noGrp="1" noChangeArrowheads="1"/>
          </p:cNvSpPr>
          <p:nvPr/>
        </p:nvSpPr>
        <p:spPr bwMode="auto">
          <a:xfrm>
            <a:off x="5631995" y="6469774"/>
            <a:ext cx="4305121" cy="340070"/>
          </a:xfrm>
          <a:prstGeom prst="rect">
            <a:avLst/>
          </a:prstGeom>
          <a:noFill/>
          <a:ln w="9525">
            <a:noFill/>
            <a:round/>
            <a:headEnd/>
            <a:tailEnd/>
          </a:ln>
        </p:spPr>
        <p:txBody>
          <a:bodyPr lIns="93403" tIns="46701" rIns="93403" bIns="46701" anchor="b"/>
          <a:lstStyle/>
          <a:p>
            <a:pPr algn="r" defTabSz="452484" eaLnBrk="0" hangingPunct="0">
              <a:buClr>
                <a:srgbClr val="000000"/>
              </a:buClr>
              <a:tabLst>
                <a:tab pos="728576" algn="l"/>
                <a:tab pos="1455617" algn="l"/>
                <a:tab pos="2184192" algn="l"/>
                <a:tab pos="2911233" algn="l"/>
              </a:tabLst>
            </a:pPr>
            <a:fld id="{52CC3ADB-6D8B-407B-8BF6-61C383FB4C65}" type="slidenum">
              <a:rPr lang="en-GB" sz="1200">
                <a:solidFill>
                  <a:srgbClr val="000000"/>
                </a:solidFill>
              </a:rPr>
              <a:pPr algn="r" defTabSz="452484" eaLnBrk="0" hangingPunct="0">
                <a:buClr>
                  <a:srgbClr val="000000"/>
                </a:buClr>
                <a:tabLst>
                  <a:tab pos="728576" algn="l"/>
                  <a:tab pos="1455617" algn="l"/>
                  <a:tab pos="2184192" algn="l"/>
                  <a:tab pos="2911233" algn="l"/>
                </a:tabLst>
              </a:pPr>
              <a:t>4</a:t>
            </a:fld>
            <a:endParaRPr lang="en-GB" sz="1200">
              <a:solidFill>
                <a:srgbClr val="000000"/>
              </a:solidFill>
            </a:endParaRPr>
          </a:p>
        </p:txBody>
      </p:sp>
      <p:sp>
        <p:nvSpPr>
          <p:cNvPr id="92164" name="Rectangle 1"/>
          <p:cNvSpPr>
            <a:spLocks noGrp="1" noRot="1" noChangeAspect="1" noChangeArrowheads="1" noTextEdit="1"/>
          </p:cNvSpPr>
          <p:nvPr>
            <p:ph type="sldImg"/>
          </p:nvPr>
        </p:nvSpPr>
        <p:spPr>
          <a:xfrm>
            <a:off x="3267075" y="511175"/>
            <a:ext cx="3408363" cy="2555875"/>
          </a:xfrm>
          <a:ln/>
        </p:spPr>
      </p:sp>
      <p:sp>
        <p:nvSpPr>
          <p:cNvPr id="92165" name="Rectangle 2"/>
          <p:cNvSpPr>
            <a:spLocks noGrp="1" noChangeArrowheads="1"/>
          </p:cNvSpPr>
          <p:nvPr>
            <p:ph type="body" idx="1"/>
          </p:nvPr>
        </p:nvSpPr>
        <p:spPr>
          <a:xfrm>
            <a:off x="1326876" y="3234888"/>
            <a:ext cx="7285588" cy="3063795"/>
          </a:xfrm>
          <a:noFill/>
          <a:ln/>
        </p:spPr>
        <p:txBody>
          <a:bodyPr wrap="none" lIns="91954" tIns="45977" rIns="91954" bIns="45977" anchor="ctr"/>
          <a:lstStyle/>
          <a:p>
            <a:pPr eaLnBrk="1" hangingPunct="1"/>
            <a:endParaRPr lang="es-ES" smtClean="0"/>
          </a:p>
        </p:txBody>
      </p:sp>
    </p:spTree>
    <p:extLst>
      <p:ext uri="{BB962C8B-B14F-4D97-AF65-F5344CB8AC3E}">
        <p14:creationId xmlns:p14="http://schemas.microsoft.com/office/powerpoint/2010/main" val="1192088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fecha 3"/>
          <p:cNvSpPr>
            <a:spLocks noGrp="1"/>
          </p:cNvSpPr>
          <p:nvPr>
            <p:ph type="dt" idx="10"/>
          </p:nvPr>
        </p:nvSpPr>
        <p:spPr/>
        <p:txBody>
          <a:bodyPr/>
          <a:lstStyle/>
          <a:p>
            <a:pPr>
              <a:defRPr/>
            </a:pPr>
            <a:r>
              <a:rPr lang="es-PE" smtClean="0"/>
              <a:t>05/07/2016</a:t>
            </a:r>
            <a:endParaRPr lang="en-US"/>
          </a:p>
        </p:txBody>
      </p:sp>
      <p:sp>
        <p:nvSpPr>
          <p:cNvPr id="5" name="Marcador de número de diapositiva 4"/>
          <p:cNvSpPr>
            <a:spLocks noGrp="1"/>
          </p:cNvSpPr>
          <p:nvPr>
            <p:ph type="sldNum" sz="quarter" idx="11"/>
          </p:nvPr>
        </p:nvSpPr>
        <p:spPr/>
        <p:txBody>
          <a:bodyPr/>
          <a:lstStyle/>
          <a:p>
            <a:pPr>
              <a:defRPr/>
            </a:pPr>
            <a:fld id="{EFF2AF31-2344-44A0-8292-73C54A5D8985}" type="slidenum">
              <a:rPr lang="en-US" smtClean="0"/>
              <a:pPr>
                <a:defRPr/>
              </a:pPr>
              <a:t>20</a:t>
            </a:fld>
            <a:endParaRPr lang="en-US"/>
          </a:p>
        </p:txBody>
      </p:sp>
    </p:spTree>
    <p:extLst>
      <p:ext uri="{BB962C8B-B14F-4D97-AF65-F5344CB8AC3E}">
        <p14:creationId xmlns:p14="http://schemas.microsoft.com/office/powerpoint/2010/main" val="473083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98622350-08B8-41D4-8EDE-34525B3DF270}" type="datetimeFigureOut">
              <a:rPr lang="es-ES" smtClean="0"/>
              <a:pPr>
                <a:defRPr/>
              </a:pPr>
              <a:t>22/11/2016</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2FC3B410-50F5-481D-A086-5955815DEA4F}" type="slidenum">
              <a:rPr lang="es-ES" altLang="es-ES" smtClean="0"/>
              <a:pPr>
                <a:defRPr/>
              </a:pPr>
              <a:t>‹Nº›</a:t>
            </a:fld>
            <a:endParaRPr lang="es-ES" altLang="es-ES"/>
          </a:p>
        </p:txBody>
      </p:sp>
    </p:spTree>
    <p:extLst>
      <p:ext uri="{BB962C8B-B14F-4D97-AF65-F5344CB8AC3E}">
        <p14:creationId xmlns:p14="http://schemas.microsoft.com/office/powerpoint/2010/main" val="813426095"/>
      </p:ext>
    </p:extLst>
  </p:cSld>
  <p:clrMapOvr>
    <a:masterClrMapping/>
  </p:clrMapOvr>
  <p:transition>
    <p:cover dir="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CFAF788B-9573-4429-86EC-ED12ACA2437D}" type="datetimeFigureOut">
              <a:rPr lang="es-ES" smtClean="0"/>
              <a:pPr>
                <a:defRPr/>
              </a:pPr>
              <a:t>22/11/2016</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91DE5BD5-730D-4855-AF26-663A23797C2D}" type="slidenum">
              <a:rPr lang="es-ES" altLang="es-ES" smtClean="0"/>
              <a:pPr>
                <a:defRPr/>
              </a:pPr>
              <a:t>‹Nº›</a:t>
            </a:fld>
            <a:endParaRPr lang="es-ES" altLang="es-ES"/>
          </a:p>
        </p:txBody>
      </p:sp>
    </p:spTree>
    <p:extLst>
      <p:ext uri="{BB962C8B-B14F-4D97-AF65-F5344CB8AC3E}">
        <p14:creationId xmlns:p14="http://schemas.microsoft.com/office/powerpoint/2010/main" val="2011274614"/>
      </p:ext>
    </p:extLst>
  </p:cSld>
  <p:clrMapOvr>
    <a:masterClrMapping/>
  </p:clrMapOvr>
  <p:transition>
    <p:cover dir="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6280BFB7-3CD5-4AFB-A18D-E6BC9BBAFB03}" type="datetimeFigureOut">
              <a:rPr lang="es-ES" smtClean="0"/>
              <a:pPr>
                <a:defRPr/>
              </a:pPr>
              <a:t>22/11/2016</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2375F986-6D3E-41AE-A88B-BDA805851782}" type="slidenum">
              <a:rPr lang="es-ES" altLang="es-ES" smtClean="0"/>
              <a:pPr>
                <a:defRPr/>
              </a:pPr>
              <a:t>‹Nº›</a:t>
            </a:fld>
            <a:endParaRPr lang="es-ES" altLang="es-ES"/>
          </a:p>
        </p:txBody>
      </p:sp>
    </p:spTree>
    <p:extLst>
      <p:ext uri="{BB962C8B-B14F-4D97-AF65-F5344CB8AC3E}">
        <p14:creationId xmlns:p14="http://schemas.microsoft.com/office/powerpoint/2010/main" val="2343343086"/>
      </p:ext>
    </p:extLst>
  </p:cSld>
  <p:clrMapOvr>
    <a:masterClrMapping/>
  </p:clrMapOvr>
  <p:transition>
    <p:cover dir="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4A6637CE-440A-428E-8023-DB494BCB7E44}" type="datetimeFigureOut">
              <a:rPr lang="es-ES" smtClean="0"/>
              <a:pPr>
                <a:defRPr/>
              </a:pPr>
              <a:t>22/11/2016</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D85EBEC4-00C6-4FBA-BD77-75612D1F449D}" type="slidenum">
              <a:rPr lang="es-ES" altLang="es-ES" smtClean="0"/>
              <a:pPr>
                <a:defRPr/>
              </a:pPr>
              <a:t>‹Nº›</a:t>
            </a:fld>
            <a:endParaRPr lang="es-ES" altLang="es-ES"/>
          </a:p>
        </p:txBody>
      </p:sp>
    </p:spTree>
    <p:extLst>
      <p:ext uri="{BB962C8B-B14F-4D97-AF65-F5344CB8AC3E}">
        <p14:creationId xmlns:p14="http://schemas.microsoft.com/office/powerpoint/2010/main" val="2477328716"/>
      </p:ext>
    </p:extLst>
  </p:cSld>
  <p:clrMapOvr>
    <a:masterClrMapping/>
  </p:clrMapOvr>
  <p:transition>
    <p:cover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fld id="{23C2A088-98C1-4A3C-BE08-30CD7EF4E1C2}" type="datetimeFigureOut">
              <a:rPr lang="es-ES" smtClean="0"/>
              <a:pPr>
                <a:defRPr/>
              </a:pPr>
              <a:t>22/11/2016</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704F2D9B-47B5-4D40-AD24-BF86B09F7A08}" type="slidenum">
              <a:rPr lang="es-ES" altLang="es-ES" smtClean="0"/>
              <a:pPr>
                <a:defRPr/>
              </a:pPr>
              <a:t>‹Nº›</a:t>
            </a:fld>
            <a:endParaRPr lang="es-ES" altLang="es-ES"/>
          </a:p>
        </p:txBody>
      </p:sp>
    </p:spTree>
    <p:extLst>
      <p:ext uri="{BB962C8B-B14F-4D97-AF65-F5344CB8AC3E}">
        <p14:creationId xmlns:p14="http://schemas.microsoft.com/office/powerpoint/2010/main" val="3871882729"/>
      </p:ext>
    </p:extLst>
  </p:cSld>
  <p:clrMapOvr>
    <a:masterClrMapping/>
  </p:clrMapOvr>
  <p:transition>
    <p:cover dir="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a:defRPr/>
            </a:pPr>
            <a:fld id="{1F06F2BF-8D20-4472-96BC-BD4AE021ED15}" type="datetimeFigureOut">
              <a:rPr lang="es-ES" smtClean="0"/>
              <a:pPr>
                <a:defRPr/>
              </a:pPr>
              <a:t>22/11/2016</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9E8B5451-D751-41F8-A01D-612C91BE814C}" type="slidenum">
              <a:rPr lang="es-ES" altLang="es-ES" smtClean="0"/>
              <a:pPr>
                <a:defRPr/>
              </a:pPr>
              <a:t>‹Nº›</a:t>
            </a:fld>
            <a:endParaRPr lang="es-ES" altLang="es-ES"/>
          </a:p>
        </p:txBody>
      </p:sp>
    </p:spTree>
    <p:extLst>
      <p:ext uri="{BB962C8B-B14F-4D97-AF65-F5344CB8AC3E}">
        <p14:creationId xmlns:p14="http://schemas.microsoft.com/office/powerpoint/2010/main" val="4077019469"/>
      </p:ext>
    </p:extLst>
  </p:cSld>
  <p:clrMapOvr>
    <a:masterClrMapping/>
  </p:clrMapOvr>
  <p:transition>
    <p:cover dir="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7C1CC06C-71D8-42CE-B97E-4C6FAC3F71EF}" type="datetimeFigureOut">
              <a:rPr lang="es-ES" smtClean="0"/>
              <a:pPr>
                <a:defRPr/>
              </a:pPr>
              <a:t>22/11/2016</a:t>
            </a:fld>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3F5399B1-D6F2-4987-AD65-D9E7E0BAEB2A}" type="slidenum">
              <a:rPr lang="es-ES" altLang="es-ES" smtClean="0"/>
              <a:pPr>
                <a:defRPr/>
              </a:pPr>
              <a:t>‹Nº›</a:t>
            </a:fld>
            <a:endParaRPr lang="es-ES" altLang="es-ES"/>
          </a:p>
        </p:txBody>
      </p:sp>
    </p:spTree>
    <p:extLst>
      <p:ext uri="{BB962C8B-B14F-4D97-AF65-F5344CB8AC3E}">
        <p14:creationId xmlns:p14="http://schemas.microsoft.com/office/powerpoint/2010/main" val="3160803187"/>
      </p:ext>
    </p:extLst>
  </p:cSld>
  <p:clrMapOvr>
    <a:masterClrMapping/>
  </p:clrMapOvr>
  <p:transition>
    <p:cover dir="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5287375E-1DF3-410E-A4ED-444CC884590C}" type="datetimeFigureOut">
              <a:rPr lang="es-ES" smtClean="0"/>
              <a:pPr>
                <a:defRPr/>
              </a:pPr>
              <a:t>22/11/2016</a:t>
            </a:fld>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5E88C676-D543-4765-B275-91E97A104645}" type="slidenum">
              <a:rPr lang="es-ES" altLang="es-ES" smtClean="0"/>
              <a:pPr>
                <a:defRPr/>
              </a:pPr>
              <a:t>‹Nº›</a:t>
            </a:fld>
            <a:endParaRPr lang="es-ES" altLang="es-ES"/>
          </a:p>
        </p:txBody>
      </p:sp>
    </p:spTree>
    <p:extLst>
      <p:ext uri="{BB962C8B-B14F-4D97-AF65-F5344CB8AC3E}">
        <p14:creationId xmlns:p14="http://schemas.microsoft.com/office/powerpoint/2010/main" val="39383704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ADF898F-99A6-4164-A7CC-C76F18F3B736}" type="datetimeFigureOut">
              <a:rPr lang="es-ES" smtClean="0"/>
              <a:pPr>
                <a:defRPr/>
              </a:pPr>
              <a:t>22/11/2016</a:t>
            </a:fld>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1B3F92B6-396B-4E9E-9D7A-D8EC20D19447}" type="slidenum">
              <a:rPr lang="es-ES" altLang="es-ES" smtClean="0"/>
              <a:pPr>
                <a:defRPr/>
              </a:pPr>
              <a:t>‹Nº›</a:t>
            </a:fld>
            <a:endParaRPr lang="es-ES" altLang="es-ES"/>
          </a:p>
        </p:txBody>
      </p:sp>
    </p:spTree>
    <p:extLst>
      <p:ext uri="{BB962C8B-B14F-4D97-AF65-F5344CB8AC3E}">
        <p14:creationId xmlns:p14="http://schemas.microsoft.com/office/powerpoint/2010/main" val="2416688620"/>
      </p:ext>
    </p:extLst>
  </p:cSld>
  <p:clrMapOvr>
    <a:masterClrMapping/>
  </p:clrMapOvr>
  <p:transition>
    <p:cover dir="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3803370B-8297-42A5-AE7C-37B7DD5E1FEE}" type="datetimeFigureOut">
              <a:rPr lang="es-ES" smtClean="0"/>
              <a:pPr>
                <a:defRPr/>
              </a:pPr>
              <a:t>22/11/2016</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3B73F5DF-4D73-4105-A5C3-F6EE9F3904B0}" type="slidenum">
              <a:rPr lang="es-ES" altLang="es-ES" smtClean="0"/>
              <a:pPr>
                <a:defRPr/>
              </a:pPr>
              <a:t>‹Nº›</a:t>
            </a:fld>
            <a:endParaRPr lang="es-ES" altLang="es-ES"/>
          </a:p>
        </p:txBody>
      </p:sp>
    </p:spTree>
    <p:extLst>
      <p:ext uri="{BB962C8B-B14F-4D97-AF65-F5344CB8AC3E}">
        <p14:creationId xmlns:p14="http://schemas.microsoft.com/office/powerpoint/2010/main" val="241758344"/>
      </p:ext>
    </p:extLst>
  </p:cSld>
  <p:clrMapOvr>
    <a:masterClrMapping/>
  </p:clrMapOvr>
  <p:transition>
    <p:cover dir="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57DCFD33-F97B-4209-920F-2206AF638E07}" type="datetimeFigureOut">
              <a:rPr lang="es-ES" smtClean="0"/>
              <a:pPr>
                <a:defRPr/>
              </a:pPr>
              <a:t>22/11/2016</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069E8DB5-C6D0-49FD-8862-819617AD7571}" type="slidenum">
              <a:rPr lang="es-ES" altLang="es-ES" smtClean="0"/>
              <a:pPr>
                <a:defRPr/>
              </a:pPr>
              <a:t>‹Nº›</a:t>
            </a:fld>
            <a:endParaRPr lang="es-ES" altLang="es-ES"/>
          </a:p>
        </p:txBody>
      </p:sp>
    </p:spTree>
    <p:extLst>
      <p:ext uri="{BB962C8B-B14F-4D97-AF65-F5344CB8AC3E}">
        <p14:creationId xmlns:p14="http://schemas.microsoft.com/office/powerpoint/2010/main" val="2819554186"/>
      </p:ext>
    </p:extLst>
  </p:cSld>
  <p:clrMapOvr>
    <a:masterClrMapping/>
  </p:clrMapOvr>
  <p:transition>
    <p:cover dir="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5287375E-1DF3-410E-A4ED-444CC884590C}" type="datetimeFigureOut">
              <a:rPr lang="es-ES" smtClean="0"/>
              <a:pPr>
                <a:defRPr/>
              </a:pPr>
              <a:t>22/11/2016</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E88C676-D543-4765-B275-91E97A104645}" type="slidenum">
              <a:rPr lang="es-ES" altLang="es-ES" smtClean="0"/>
              <a:pPr>
                <a:defRPr/>
              </a:pPr>
              <a:t>‹Nº›</a:t>
            </a:fld>
            <a:endParaRPr lang="es-ES" altLang="es-ES"/>
          </a:p>
        </p:txBody>
      </p:sp>
    </p:spTree>
    <p:extLst>
      <p:ext uri="{BB962C8B-B14F-4D97-AF65-F5344CB8AC3E}">
        <p14:creationId xmlns:p14="http://schemas.microsoft.com/office/powerpoint/2010/main" val="390162431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cover dir="ru"/>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1"/>
          <p:cNvSpPr/>
          <p:nvPr/>
        </p:nvSpPr>
        <p:spPr>
          <a:xfrm>
            <a:off x="1261935" y="2204864"/>
            <a:ext cx="7416824" cy="1311128"/>
          </a:xfrm>
          <a:prstGeom prst="rect">
            <a:avLst/>
          </a:prstGeom>
        </p:spPr>
        <p:txBody>
          <a:bodyPr wrap="square">
            <a:spAutoFit/>
          </a:bodyPr>
          <a:lstStyle/>
          <a:p>
            <a:pPr algn="ctr"/>
            <a:r>
              <a:rPr lang="es-ES" sz="4400" b="1" dirty="0">
                <a:solidFill>
                  <a:srgbClr val="0000FF"/>
                </a:solidFill>
                <a:latin typeface="Calibri" panose="020F0502020204030204" pitchFamily="34" charset="0"/>
              </a:rPr>
              <a:t>ACTOS DE </a:t>
            </a:r>
            <a:r>
              <a:rPr lang="es-ES" sz="4400" b="1" dirty="0" smtClean="0">
                <a:solidFill>
                  <a:srgbClr val="0000FF"/>
                </a:solidFill>
                <a:latin typeface="Calibri" panose="020F0502020204030204" pitchFamily="34" charset="0"/>
              </a:rPr>
              <a:t>DISPOSICIÓN</a:t>
            </a:r>
            <a:endParaRPr lang="es-ES" sz="4400" b="1" dirty="0">
              <a:solidFill>
                <a:srgbClr val="0000FF"/>
              </a:solidFill>
              <a:latin typeface="Calibri" panose="020F0502020204030204" pitchFamily="34" charset="0"/>
            </a:endParaRPr>
          </a:p>
          <a:p>
            <a:pPr algn="ctr"/>
            <a:r>
              <a:rPr lang="es-ES" sz="4400" b="1" dirty="0">
                <a:solidFill>
                  <a:srgbClr val="0000FF"/>
                </a:solidFill>
                <a:latin typeface="Calibri" panose="020F0502020204030204" pitchFamily="34" charset="0"/>
              </a:rPr>
              <a:t>DE BIENES MUEBLES</a:t>
            </a:r>
            <a:endParaRPr lang="es-ES" sz="4400" dirty="0">
              <a:solidFill>
                <a:srgbClr val="0000FF"/>
              </a:solidFill>
              <a:latin typeface="Calibri" panose="020F0502020204030204" pitchFamily="34" charset="0"/>
            </a:endParaRPr>
          </a:p>
        </p:txBody>
      </p:sp>
      <p:sp>
        <p:nvSpPr>
          <p:cNvPr id="7" name="6 Rectángulo"/>
          <p:cNvSpPr/>
          <p:nvPr/>
        </p:nvSpPr>
        <p:spPr>
          <a:xfrm>
            <a:off x="2555775" y="4797152"/>
            <a:ext cx="4829143" cy="923330"/>
          </a:xfrm>
          <a:prstGeom prst="rect">
            <a:avLst/>
          </a:prstGeom>
        </p:spPr>
        <p:txBody>
          <a:bodyPr wrap="none">
            <a:spAutoFit/>
          </a:bodyPr>
          <a:lstStyle/>
          <a:p>
            <a:pPr algn="ctr"/>
            <a:r>
              <a:rPr lang="es-PE" sz="2000" b="1" dirty="0" smtClean="0">
                <a:solidFill>
                  <a:srgbClr val="0000FF"/>
                </a:solidFill>
              </a:rPr>
              <a:t>Directiva Nº 001-2015/SBN, aprobada por </a:t>
            </a:r>
          </a:p>
          <a:p>
            <a:pPr algn="ctr"/>
            <a:r>
              <a:rPr lang="es-PE" sz="2000" b="1" dirty="0" smtClean="0">
                <a:solidFill>
                  <a:srgbClr val="0000FF"/>
                </a:solidFill>
              </a:rPr>
              <a:t>Resolución Nº 046-2015/SBN </a:t>
            </a:r>
          </a:p>
          <a:p>
            <a:pPr algn="ctr"/>
            <a:r>
              <a:rPr lang="es-PE" sz="2000" b="1" dirty="0" smtClean="0">
                <a:solidFill>
                  <a:srgbClr val="0000FF"/>
                </a:solidFill>
              </a:rPr>
              <a:t>de fecha de publicación 09/07/2015</a:t>
            </a:r>
            <a:endParaRPr lang="es-PE" sz="2000" b="1" dirty="0">
              <a:solidFill>
                <a:srgbClr val="0000FF"/>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631710" y="1388032"/>
            <a:ext cx="7992888" cy="1200329"/>
          </a:xfrm>
          <a:prstGeom prst="rect">
            <a:avLst/>
          </a:prstGeom>
        </p:spPr>
        <p:txBody>
          <a:bodyPr wrap="square">
            <a:spAutoFit/>
          </a:bodyPr>
          <a:lstStyle/>
          <a:p>
            <a:pPr algn="just"/>
            <a:r>
              <a:rPr lang="es-ES" sz="2000" dirty="0">
                <a:solidFill>
                  <a:srgbClr val="0000FF"/>
                </a:solidFill>
              </a:rPr>
              <a:t>En caso de ausencia, renuncia o </a:t>
            </a:r>
            <a:r>
              <a:rPr lang="es-PE" sz="2000" dirty="0">
                <a:solidFill>
                  <a:srgbClr val="0000FF"/>
                </a:solidFill>
              </a:rPr>
              <a:t>desistimiento del M.P. para participar en la subasta, </a:t>
            </a:r>
            <a:r>
              <a:rPr lang="es-PE" sz="2000" b="1" dirty="0">
                <a:solidFill>
                  <a:srgbClr val="0000FF"/>
                </a:solidFill>
              </a:rPr>
              <a:t>el representante de la OGA</a:t>
            </a:r>
            <a:r>
              <a:rPr lang="es-PE" sz="2000" dirty="0">
                <a:solidFill>
                  <a:srgbClr val="0000FF"/>
                </a:solidFill>
              </a:rPr>
              <a:t>, será quien presida la Mesa Directiva, dirija el acto público y elabore el Acta de Subasta, dejando constancia en ésta de la situación ocurrida.</a:t>
            </a:r>
            <a:endParaRPr lang="en-GB" sz="2000" dirty="0">
              <a:solidFill>
                <a:srgbClr val="0000FF"/>
              </a:solidFill>
            </a:endParaRPr>
          </a:p>
        </p:txBody>
      </p:sp>
      <p:sp>
        <p:nvSpPr>
          <p:cNvPr id="14" name="Rectángulo 13"/>
          <p:cNvSpPr/>
          <p:nvPr/>
        </p:nvSpPr>
        <p:spPr>
          <a:xfrm>
            <a:off x="179512" y="170452"/>
            <a:ext cx="4696086" cy="563231"/>
          </a:xfrm>
          <a:prstGeom prst="rect">
            <a:avLst/>
          </a:prstGeom>
        </p:spPr>
        <p:txBody>
          <a:bodyPr wrap="square">
            <a:spAutoFit/>
          </a:bodyPr>
          <a:lstStyle/>
          <a:p>
            <a:r>
              <a:rPr lang="es-ES" sz="3400" b="1" u="sng" dirty="0" smtClean="0">
                <a:solidFill>
                  <a:srgbClr val="FF0000"/>
                </a:solidFill>
                <a:latin typeface="Calibri" panose="020F0502020204030204" pitchFamily="34" charset="0"/>
              </a:rPr>
              <a:t>ACTOS DE DISPOSICIÓN</a:t>
            </a:r>
            <a:r>
              <a:rPr lang="es-ES" sz="3400" dirty="0" smtClean="0">
                <a:solidFill>
                  <a:srgbClr val="FF0000"/>
                </a:solidFill>
                <a:latin typeface="Calibri" panose="020F0502020204030204" pitchFamily="34" charset="0"/>
              </a:rPr>
              <a:t>:  </a:t>
            </a:r>
            <a:endParaRPr lang="es-ES" sz="3400" b="1" dirty="0">
              <a:solidFill>
                <a:srgbClr val="0000FF"/>
              </a:solidFill>
            </a:endParaRPr>
          </a:p>
        </p:txBody>
      </p:sp>
      <p:sp>
        <p:nvSpPr>
          <p:cNvPr id="17" name="Rectángulo 22"/>
          <p:cNvSpPr/>
          <p:nvPr/>
        </p:nvSpPr>
        <p:spPr>
          <a:xfrm>
            <a:off x="120844" y="741701"/>
            <a:ext cx="8712968" cy="646331"/>
          </a:xfrm>
          <a:prstGeom prst="rect">
            <a:avLst/>
          </a:prstGeom>
        </p:spPr>
        <p:txBody>
          <a:bodyPr wrap="square">
            <a:spAutoFit/>
          </a:bodyPr>
          <a:lstStyle/>
          <a:p>
            <a:r>
              <a:rPr lang="es-ES" sz="3800" b="1" u="sng" dirty="0" smtClean="0">
                <a:solidFill>
                  <a:srgbClr val="00B050"/>
                </a:solidFill>
                <a:latin typeface="Calibri" panose="020F0502020204030204" pitchFamily="34" charset="0"/>
              </a:rPr>
              <a:t>COMPRAVENTA POR SUBASTA PÚBLICA</a:t>
            </a:r>
            <a:r>
              <a:rPr lang="es-ES" sz="4000" dirty="0" smtClean="0">
                <a:solidFill>
                  <a:srgbClr val="00B050"/>
                </a:solidFill>
                <a:latin typeface="Calibri" panose="020F0502020204030204" pitchFamily="34" charset="0"/>
              </a:rPr>
              <a:t>:</a:t>
            </a:r>
            <a:endParaRPr lang="es-ES" sz="4000" b="1" dirty="0">
              <a:solidFill>
                <a:srgbClr val="00B050"/>
              </a:solidFill>
            </a:endParaRPr>
          </a:p>
        </p:txBody>
      </p:sp>
      <p:sp>
        <p:nvSpPr>
          <p:cNvPr id="3" name="2 Rectángulo"/>
          <p:cNvSpPr/>
          <p:nvPr/>
        </p:nvSpPr>
        <p:spPr>
          <a:xfrm>
            <a:off x="634001" y="2876148"/>
            <a:ext cx="8064896" cy="646331"/>
          </a:xfrm>
          <a:prstGeom prst="rect">
            <a:avLst/>
          </a:prstGeom>
        </p:spPr>
        <p:txBody>
          <a:bodyPr wrap="square">
            <a:spAutoFit/>
          </a:bodyPr>
          <a:lstStyle/>
          <a:p>
            <a:pPr algn="just"/>
            <a:r>
              <a:rPr lang="es-PE" sz="2000" dirty="0">
                <a:solidFill>
                  <a:srgbClr val="0000FF"/>
                </a:solidFill>
              </a:rPr>
              <a:t>La convocatoria se realizará </a:t>
            </a:r>
            <a:r>
              <a:rPr lang="es-PE" sz="2000" b="1" dirty="0">
                <a:solidFill>
                  <a:srgbClr val="0000FF"/>
                </a:solidFill>
              </a:rPr>
              <a:t>con una anticipación no menor de cinco (05) días hábiles</a:t>
            </a:r>
            <a:r>
              <a:rPr lang="es-PE" sz="2000" dirty="0">
                <a:solidFill>
                  <a:srgbClr val="0000FF"/>
                </a:solidFill>
              </a:rPr>
              <a:t> a la fecha del acto de subasta pública, en </a:t>
            </a:r>
            <a:r>
              <a:rPr lang="es-PE" sz="2000" dirty="0" smtClean="0">
                <a:solidFill>
                  <a:srgbClr val="0000FF"/>
                </a:solidFill>
              </a:rPr>
              <a:t>“El </a:t>
            </a:r>
            <a:r>
              <a:rPr lang="es-PE" sz="2000" dirty="0">
                <a:solidFill>
                  <a:srgbClr val="0000FF"/>
                </a:solidFill>
              </a:rPr>
              <a:t>Peruano”.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01" y="3717032"/>
            <a:ext cx="7106351" cy="314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970823" y="4244153"/>
            <a:ext cx="2432706" cy="2086725"/>
          </a:xfrm>
          <a:prstGeom prst="rect">
            <a:avLst/>
          </a:prstGeom>
        </p:spPr>
        <p:txBody>
          <a:bodyPr wrap="square">
            <a:spAutoFit/>
          </a:bodyPr>
          <a:lstStyle/>
          <a:p>
            <a:pPr algn="just"/>
            <a:r>
              <a:rPr lang="es-PE" sz="1800" dirty="0">
                <a:solidFill>
                  <a:srgbClr val="0000FF"/>
                </a:solidFill>
              </a:rPr>
              <a:t>También debe publicitarse, </a:t>
            </a:r>
            <a:r>
              <a:rPr lang="es-PE" sz="1800" dirty="0" smtClean="0">
                <a:solidFill>
                  <a:srgbClr val="0000FF"/>
                </a:solidFill>
              </a:rPr>
              <a:t>en </a:t>
            </a:r>
            <a:r>
              <a:rPr lang="es-PE" sz="1800" dirty="0">
                <a:solidFill>
                  <a:srgbClr val="0000FF"/>
                </a:solidFill>
              </a:rPr>
              <a:t>el portal electrónico de la entidad o del </a:t>
            </a:r>
            <a:r>
              <a:rPr lang="es-PE" sz="1800" dirty="0" smtClean="0">
                <a:solidFill>
                  <a:srgbClr val="0000FF"/>
                </a:solidFill>
              </a:rPr>
              <a:t>Sector, </a:t>
            </a:r>
            <a:r>
              <a:rPr lang="es-PE" sz="1800" dirty="0">
                <a:solidFill>
                  <a:srgbClr val="0000FF"/>
                </a:solidFill>
              </a:rPr>
              <a:t>desde la emisión de la resolución aprobatoria hasta la culminación del acto </a:t>
            </a:r>
            <a:r>
              <a:rPr lang="es-PE" sz="1800" dirty="0" smtClean="0">
                <a:solidFill>
                  <a:srgbClr val="0000FF"/>
                </a:solidFill>
              </a:rPr>
              <a:t>público.</a:t>
            </a:r>
            <a:endParaRPr lang="es-PE" sz="1800" dirty="0">
              <a:solidFill>
                <a:srgbClr val="0000FF"/>
              </a:solidFill>
            </a:endParaRPr>
          </a:p>
        </p:txBody>
      </p:sp>
    </p:spTree>
    <p:extLst>
      <p:ext uri="{BB962C8B-B14F-4D97-AF65-F5344CB8AC3E}">
        <p14:creationId xmlns:p14="http://schemas.microsoft.com/office/powerpoint/2010/main" val="28407467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623261" y="1388032"/>
            <a:ext cx="7992888" cy="2419124"/>
          </a:xfrm>
          <a:prstGeom prst="rect">
            <a:avLst/>
          </a:prstGeom>
        </p:spPr>
        <p:txBody>
          <a:bodyPr wrap="square">
            <a:spAutoFit/>
          </a:bodyPr>
          <a:lstStyle/>
          <a:p>
            <a:pPr algn="just"/>
            <a:r>
              <a:rPr lang="es-PE" dirty="0">
                <a:solidFill>
                  <a:srgbClr val="0000FF"/>
                </a:solidFill>
              </a:rPr>
              <a:t>La ofertas se presentarán por cada lote y se realizará por la </a:t>
            </a:r>
            <a:r>
              <a:rPr lang="es-PE" b="1" dirty="0">
                <a:solidFill>
                  <a:srgbClr val="0000FF"/>
                </a:solidFill>
              </a:rPr>
              <a:t>modalidad de “sobre cerrado” </a:t>
            </a:r>
            <a:r>
              <a:rPr lang="es-PE" dirty="0">
                <a:solidFill>
                  <a:srgbClr val="0000FF"/>
                </a:solidFill>
              </a:rPr>
              <a:t>y </a:t>
            </a:r>
            <a:r>
              <a:rPr lang="es-PE" b="1" dirty="0">
                <a:solidFill>
                  <a:srgbClr val="0000FF"/>
                </a:solidFill>
              </a:rPr>
              <a:t>“a viva voz”</a:t>
            </a:r>
            <a:r>
              <a:rPr lang="es-PE" dirty="0">
                <a:solidFill>
                  <a:srgbClr val="0000FF"/>
                </a:solidFill>
              </a:rPr>
              <a:t>, combinando ambas</a:t>
            </a:r>
            <a:r>
              <a:rPr lang="es-ES" dirty="0">
                <a:solidFill>
                  <a:srgbClr val="0000FF"/>
                </a:solidFill>
              </a:rPr>
              <a:t>. </a:t>
            </a:r>
            <a:r>
              <a:rPr lang="es-PE" dirty="0">
                <a:solidFill>
                  <a:srgbClr val="0000FF"/>
                </a:solidFill>
              </a:rPr>
              <a:t>El </a:t>
            </a:r>
            <a:r>
              <a:rPr lang="es-PE" dirty="0" smtClean="0">
                <a:solidFill>
                  <a:srgbClr val="0000FF"/>
                </a:solidFill>
              </a:rPr>
              <a:t>MP </a:t>
            </a:r>
            <a:r>
              <a:rPr lang="es-PE" dirty="0">
                <a:solidFill>
                  <a:srgbClr val="0000FF"/>
                </a:solidFill>
              </a:rPr>
              <a:t>recaba los sobres, en caso de que se presenten; solicita a los postores que realicen sus ofertas a viva voz, de ser el caso; luego, procede a abrir los sobres, </a:t>
            </a:r>
            <a:r>
              <a:rPr lang="es-PE" b="1" dirty="0">
                <a:solidFill>
                  <a:srgbClr val="0000FF"/>
                </a:solidFill>
              </a:rPr>
              <a:t>otorgando la buena pro al postor que haya realizado la oferta más alta</a:t>
            </a:r>
            <a:r>
              <a:rPr lang="es-PE" dirty="0">
                <a:solidFill>
                  <a:srgbClr val="0000FF"/>
                </a:solidFill>
              </a:rPr>
              <a:t> entre las dos modalidades; finalmente, </a:t>
            </a:r>
            <a:r>
              <a:rPr lang="es-PE" b="1" dirty="0">
                <a:solidFill>
                  <a:srgbClr val="0000FF"/>
                </a:solidFill>
              </a:rPr>
              <a:t>elabora el Acta de Subasta</a:t>
            </a:r>
            <a:r>
              <a:rPr lang="es-PE" dirty="0" smtClean="0">
                <a:solidFill>
                  <a:srgbClr val="0000FF"/>
                </a:solidFill>
                <a:latin typeface="Calibri" panose="020F0502020204030204" pitchFamily="34" charset="0"/>
              </a:rPr>
              <a:t>.</a:t>
            </a:r>
            <a:endParaRPr lang="en-GB" dirty="0">
              <a:solidFill>
                <a:srgbClr val="0000FF"/>
              </a:solidFill>
              <a:latin typeface="Calibri" panose="020F0502020204030204" pitchFamily="34" charset="0"/>
            </a:endParaRPr>
          </a:p>
        </p:txBody>
      </p:sp>
      <p:sp>
        <p:nvSpPr>
          <p:cNvPr id="14" name="Rectángulo 13"/>
          <p:cNvSpPr/>
          <p:nvPr/>
        </p:nvSpPr>
        <p:spPr>
          <a:xfrm>
            <a:off x="179512" y="170452"/>
            <a:ext cx="4696086" cy="563231"/>
          </a:xfrm>
          <a:prstGeom prst="rect">
            <a:avLst/>
          </a:prstGeom>
        </p:spPr>
        <p:txBody>
          <a:bodyPr wrap="square">
            <a:spAutoFit/>
          </a:bodyPr>
          <a:lstStyle/>
          <a:p>
            <a:r>
              <a:rPr lang="es-ES" sz="3400" b="1" u="sng" dirty="0" smtClean="0">
                <a:solidFill>
                  <a:srgbClr val="FF0000"/>
                </a:solidFill>
                <a:latin typeface="Calibri" panose="020F0502020204030204" pitchFamily="34" charset="0"/>
              </a:rPr>
              <a:t>ACTOS DE DISPOSICIÓN</a:t>
            </a:r>
            <a:r>
              <a:rPr lang="es-ES" sz="3400" dirty="0" smtClean="0">
                <a:solidFill>
                  <a:srgbClr val="FF0000"/>
                </a:solidFill>
                <a:latin typeface="Calibri" panose="020F0502020204030204" pitchFamily="34" charset="0"/>
              </a:rPr>
              <a:t>:  </a:t>
            </a:r>
            <a:endParaRPr lang="es-ES" sz="3400" b="1" dirty="0">
              <a:solidFill>
                <a:srgbClr val="0000FF"/>
              </a:solidFill>
            </a:endParaRPr>
          </a:p>
        </p:txBody>
      </p:sp>
      <p:sp>
        <p:nvSpPr>
          <p:cNvPr id="15" name="Rectángulo 14"/>
          <p:cNvSpPr/>
          <p:nvPr/>
        </p:nvSpPr>
        <p:spPr>
          <a:xfrm>
            <a:off x="5564876" y="182838"/>
            <a:ext cx="3268936" cy="563231"/>
          </a:xfrm>
          <a:prstGeom prst="rect">
            <a:avLst/>
          </a:prstGeom>
        </p:spPr>
        <p:txBody>
          <a:bodyPr wrap="square">
            <a:spAutoFit/>
          </a:bodyPr>
          <a:lstStyle/>
          <a:p>
            <a:r>
              <a:rPr lang="es-ES" sz="3400" b="1" dirty="0" smtClean="0">
                <a:solidFill>
                  <a:srgbClr val="0000FF"/>
                </a:solidFill>
                <a:latin typeface="Calibri" panose="020F0502020204030204" pitchFamily="34" charset="0"/>
              </a:rPr>
              <a:t>PROCEDIMIENTO</a:t>
            </a:r>
            <a:endParaRPr lang="es-ES" sz="3400" b="1" dirty="0">
              <a:solidFill>
                <a:srgbClr val="0000FF"/>
              </a:solidFill>
            </a:endParaRPr>
          </a:p>
        </p:txBody>
      </p:sp>
      <p:sp>
        <p:nvSpPr>
          <p:cNvPr id="17" name="Rectángulo 22"/>
          <p:cNvSpPr/>
          <p:nvPr/>
        </p:nvSpPr>
        <p:spPr>
          <a:xfrm>
            <a:off x="120844" y="741701"/>
            <a:ext cx="8712968" cy="646331"/>
          </a:xfrm>
          <a:prstGeom prst="rect">
            <a:avLst/>
          </a:prstGeom>
        </p:spPr>
        <p:txBody>
          <a:bodyPr wrap="square">
            <a:spAutoFit/>
          </a:bodyPr>
          <a:lstStyle/>
          <a:p>
            <a:r>
              <a:rPr lang="es-ES" sz="3800" b="1" u="sng" dirty="0" smtClean="0">
                <a:solidFill>
                  <a:srgbClr val="00B050"/>
                </a:solidFill>
                <a:latin typeface="Calibri" panose="020F0502020204030204" pitchFamily="34" charset="0"/>
              </a:rPr>
              <a:t>COMPRAVENTA POR SUBASTA PÚBLICA</a:t>
            </a:r>
            <a:r>
              <a:rPr lang="es-ES" sz="4000" dirty="0" smtClean="0">
                <a:solidFill>
                  <a:srgbClr val="00B050"/>
                </a:solidFill>
                <a:latin typeface="Calibri" panose="020F0502020204030204" pitchFamily="34" charset="0"/>
              </a:rPr>
              <a:t>:</a:t>
            </a:r>
            <a:endParaRPr lang="es-ES" sz="4000" b="1" dirty="0">
              <a:solidFill>
                <a:srgbClr val="00B050"/>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736975"/>
            <a:ext cx="4676775"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5763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fade">
                                      <p:cBhvr>
                                        <p:cTn id="9" dur="1000"/>
                                        <p:tgtEl>
                                          <p:spTgt spid="29"/>
                                        </p:tgtEl>
                                      </p:cBhvr>
                                    </p:animEffect>
                                    <p:anim calcmode="lin" valueType="num">
                                      <p:cBhvr>
                                        <p:cTn id="10" dur="1000" fill="hold"/>
                                        <p:tgtEl>
                                          <p:spTgt spid="29"/>
                                        </p:tgtEl>
                                        <p:attrNameLst>
                                          <p:attrName>ppt_x</p:attrName>
                                        </p:attrNameLst>
                                      </p:cBhvr>
                                      <p:tavLst>
                                        <p:tav tm="0">
                                          <p:val>
                                            <p:strVal val="#ppt_x"/>
                                          </p:val>
                                        </p:tav>
                                        <p:tav tm="100000">
                                          <p:val>
                                            <p:strVal val="#ppt_x"/>
                                          </p:val>
                                        </p:tav>
                                      </p:tavLst>
                                    </p:anim>
                                    <p:anim calcmode="lin" valueType="num">
                                      <p:cBhvr>
                                        <p:cTn id="1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611560" y="2060848"/>
            <a:ext cx="7992888" cy="1754326"/>
          </a:xfrm>
          <a:prstGeom prst="rect">
            <a:avLst/>
          </a:prstGeom>
        </p:spPr>
        <p:txBody>
          <a:bodyPr wrap="square">
            <a:spAutoFit/>
          </a:bodyPr>
          <a:lstStyle/>
          <a:p>
            <a:pPr algn="just"/>
            <a:r>
              <a:rPr lang="es-ES" dirty="0">
                <a:solidFill>
                  <a:srgbClr val="0000FF"/>
                </a:solidFill>
              </a:rPr>
              <a:t>En caso de producirse igualdad entre el monto ofertado en sobre cerrado y aquel ofertado a viva voz, se procede a solicitar a ambas partes </a:t>
            </a:r>
            <a:r>
              <a:rPr lang="es-ES" b="1" dirty="0">
                <a:solidFill>
                  <a:srgbClr val="0000FF"/>
                </a:solidFill>
              </a:rPr>
              <a:t>que formulen ofertas a </a:t>
            </a:r>
            <a:r>
              <a:rPr lang="es-ES" b="1" dirty="0" smtClean="0">
                <a:solidFill>
                  <a:srgbClr val="0000FF"/>
                </a:solidFill>
              </a:rPr>
              <a:t>“viva voz”</a:t>
            </a:r>
            <a:r>
              <a:rPr lang="es-ES" dirty="0" smtClean="0">
                <a:solidFill>
                  <a:srgbClr val="0000FF"/>
                </a:solidFill>
              </a:rPr>
              <a:t> </a:t>
            </a:r>
            <a:r>
              <a:rPr lang="es-ES" dirty="0">
                <a:solidFill>
                  <a:srgbClr val="0000FF"/>
                </a:solidFill>
              </a:rPr>
              <a:t>tomándose como base el último valor ofertado, resultando como adjudicatario el postor que ofrezca el monto más alto</a:t>
            </a:r>
            <a:r>
              <a:rPr lang="es-PE" dirty="0" smtClean="0">
                <a:solidFill>
                  <a:srgbClr val="0000FF"/>
                </a:solidFill>
                <a:latin typeface="Calibri" panose="020F0502020204030204" pitchFamily="34" charset="0"/>
              </a:rPr>
              <a:t>.</a:t>
            </a:r>
            <a:endParaRPr lang="en-GB" dirty="0">
              <a:solidFill>
                <a:srgbClr val="0000FF"/>
              </a:solidFill>
              <a:latin typeface="Calibri" panose="020F0502020204030204" pitchFamily="34" charset="0"/>
            </a:endParaRPr>
          </a:p>
        </p:txBody>
      </p:sp>
      <p:sp>
        <p:nvSpPr>
          <p:cNvPr id="14" name="Rectángulo 13"/>
          <p:cNvSpPr/>
          <p:nvPr/>
        </p:nvSpPr>
        <p:spPr>
          <a:xfrm>
            <a:off x="179512" y="170452"/>
            <a:ext cx="4696086" cy="563231"/>
          </a:xfrm>
          <a:prstGeom prst="rect">
            <a:avLst/>
          </a:prstGeom>
        </p:spPr>
        <p:txBody>
          <a:bodyPr wrap="square">
            <a:spAutoFit/>
          </a:bodyPr>
          <a:lstStyle/>
          <a:p>
            <a:r>
              <a:rPr lang="es-ES" sz="3400" b="1" u="sng" dirty="0" smtClean="0">
                <a:solidFill>
                  <a:srgbClr val="FF0000"/>
                </a:solidFill>
                <a:latin typeface="Calibri" panose="020F0502020204030204" pitchFamily="34" charset="0"/>
              </a:rPr>
              <a:t>ACTOS DE DISPOSICIÓN</a:t>
            </a:r>
            <a:r>
              <a:rPr lang="es-ES" sz="3400" dirty="0" smtClean="0">
                <a:solidFill>
                  <a:srgbClr val="FF0000"/>
                </a:solidFill>
                <a:latin typeface="Calibri" panose="020F0502020204030204" pitchFamily="34" charset="0"/>
              </a:rPr>
              <a:t>:  </a:t>
            </a:r>
            <a:endParaRPr lang="es-ES" sz="3400" b="1" dirty="0">
              <a:solidFill>
                <a:srgbClr val="0000FF"/>
              </a:solidFill>
            </a:endParaRPr>
          </a:p>
        </p:txBody>
      </p:sp>
      <p:sp>
        <p:nvSpPr>
          <p:cNvPr id="15" name="Rectángulo 14"/>
          <p:cNvSpPr/>
          <p:nvPr/>
        </p:nvSpPr>
        <p:spPr>
          <a:xfrm>
            <a:off x="5564876" y="182838"/>
            <a:ext cx="3268936" cy="563231"/>
          </a:xfrm>
          <a:prstGeom prst="rect">
            <a:avLst/>
          </a:prstGeom>
        </p:spPr>
        <p:txBody>
          <a:bodyPr wrap="square">
            <a:spAutoFit/>
          </a:bodyPr>
          <a:lstStyle/>
          <a:p>
            <a:r>
              <a:rPr lang="es-ES" sz="3400" b="1" dirty="0" smtClean="0">
                <a:solidFill>
                  <a:srgbClr val="0000FF"/>
                </a:solidFill>
                <a:latin typeface="Calibri" panose="020F0502020204030204" pitchFamily="34" charset="0"/>
              </a:rPr>
              <a:t>PROCEDIMIENTO</a:t>
            </a:r>
            <a:endParaRPr lang="es-ES" sz="3400" b="1" dirty="0">
              <a:solidFill>
                <a:srgbClr val="0000FF"/>
              </a:solidFill>
            </a:endParaRPr>
          </a:p>
        </p:txBody>
      </p:sp>
      <p:sp>
        <p:nvSpPr>
          <p:cNvPr id="17" name="Rectángulo 22"/>
          <p:cNvSpPr/>
          <p:nvPr/>
        </p:nvSpPr>
        <p:spPr>
          <a:xfrm>
            <a:off x="120844" y="741701"/>
            <a:ext cx="8712968" cy="646331"/>
          </a:xfrm>
          <a:prstGeom prst="rect">
            <a:avLst/>
          </a:prstGeom>
        </p:spPr>
        <p:txBody>
          <a:bodyPr wrap="square">
            <a:spAutoFit/>
          </a:bodyPr>
          <a:lstStyle/>
          <a:p>
            <a:r>
              <a:rPr lang="es-ES" sz="3800" b="1" u="sng" dirty="0" smtClean="0">
                <a:solidFill>
                  <a:srgbClr val="00B050"/>
                </a:solidFill>
                <a:latin typeface="Calibri" panose="020F0502020204030204" pitchFamily="34" charset="0"/>
              </a:rPr>
              <a:t>COMPRAVENTA POR SUBASTA PÚBLICA</a:t>
            </a:r>
            <a:r>
              <a:rPr lang="es-ES" sz="4000" dirty="0" smtClean="0">
                <a:solidFill>
                  <a:srgbClr val="00B050"/>
                </a:solidFill>
                <a:latin typeface="Calibri" panose="020F0502020204030204" pitchFamily="34" charset="0"/>
              </a:rPr>
              <a:t>:</a:t>
            </a:r>
            <a:endParaRPr lang="es-ES" sz="4000" b="1" dirty="0">
              <a:solidFill>
                <a:srgbClr val="00B05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815" y="4869160"/>
            <a:ext cx="2359025"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9313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fade">
                                      <p:cBhvr>
                                        <p:cTn id="9" dur="1000"/>
                                        <p:tgtEl>
                                          <p:spTgt spid="29"/>
                                        </p:tgtEl>
                                      </p:cBhvr>
                                    </p:animEffect>
                                    <p:anim calcmode="lin" valueType="num">
                                      <p:cBhvr>
                                        <p:cTn id="10" dur="1000" fill="hold"/>
                                        <p:tgtEl>
                                          <p:spTgt spid="29"/>
                                        </p:tgtEl>
                                        <p:attrNameLst>
                                          <p:attrName>ppt_x</p:attrName>
                                        </p:attrNameLst>
                                      </p:cBhvr>
                                      <p:tavLst>
                                        <p:tav tm="0">
                                          <p:val>
                                            <p:strVal val="#ppt_x"/>
                                          </p:val>
                                        </p:tav>
                                        <p:tav tm="100000">
                                          <p:val>
                                            <p:strVal val="#ppt_x"/>
                                          </p:val>
                                        </p:tav>
                                      </p:tavLst>
                                    </p:anim>
                                    <p:anim calcmode="lin" valueType="num">
                                      <p:cBhvr>
                                        <p:cTn id="1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179512" y="170452"/>
            <a:ext cx="4696086" cy="563231"/>
          </a:xfrm>
          <a:prstGeom prst="rect">
            <a:avLst/>
          </a:prstGeom>
        </p:spPr>
        <p:txBody>
          <a:bodyPr wrap="square">
            <a:spAutoFit/>
          </a:bodyPr>
          <a:lstStyle/>
          <a:p>
            <a:r>
              <a:rPr lang="es-ES" sz="3400" b="1" u="sng" dirty="0" smtClean="0">
                <a:solidFill>
                  <a:srgbClr val="FF0000"/>
                </a:solidFill>
                <a:latin typeface="Calibri" panose="020F0502020204030204" pitchFamily="34" charset="0"/>
              </a:rPr>
              <a:t>ACTOS DE DISPOSICIÓN</a:t>
            </a:r>
            <a:r>
              <a:rPr lang="es-ES" sz="3400" dirty="0" smtClean="0">
                <a:solidFill>
                  <a:srgbClr val="FF0000"/>
                </a:solidFill>
                <a:latin typeface="Calibri" panose="020F0502020204030204" pitchFamily="34" charset="0"/>
              </a:rPr>
              <a:t>:  </a:t>
            </a:r>
            <a:endParaRPr lang="es-ES" sz="3400" b="1" dirty="0">
              <a:solidFill>
                <a:srgbClr val="0000FF"/>
              </a:solidFill>
            </a:endParaRPr>
          </a:p>
        </p:txBody>
      </p:sp>
      <p:sp>
        <p:nvSpPr>
          <p:cNvPr id="17" name="Rectángulo 22"/>
          <p:cNvSpPr/>
          <p:nvPr/>
        </p:nvSpPr>
        <p:spPr>
          <a:xfrm>
            <a:off x="120844" y="741701"/>
            <a:ext cx="8712968" cy="646331"/>
          </a:xfrm>
          <a:prstGeom prst="rect">
            <a:avLst/>
          </a:prstGeom>
        </p:spPr>
        <p:txBody>
          <a:bodyPr wrap="square">
            <a:spAutoFit/>
          </a:bodyPr>
          <a:lstStyle/>
          <a:p>
            <a:r>
              <a:rPr lang="es-ES" sz="3800" b="1" u="sng" dirty="0" smtClean="0">
                <a:solidFill>
                  <a:srgbClr val="00B050"/>
                </a:solidFill>
                <a:latin typeface="Calibri" panose="020F0502020204030204" pitchFamily="34" charset="0"/>
              </a:rPr>
              <a:t>COMPRAVENTA POR SUBASTA PÚBLICA</a:t>
            </a:r>
            <a:r>
              <a:rPr lang="es-ES" sz="4000" dirty="0" smtClean="0">
                <a:solidFill>
                  <a:srgbClr val="00B050"/>
                </a:solidFill>
                <a:latin typeface="Calibri" panose="020F0502020204030204" pitchFamily="34" charset="0"/>
              </a:rPr>
              <a:t>:</a:t>
            </a:r>
            <a:endParaRPr lang="es-ES" sz="4000" b="1" dirty="0">
              <a:solidFill>
                <a:srgbClr val="00B050"/>
              </a:solidFill>
            </a:endParaRPr>
          </a:p>
        </p:txBody>
      </p:sp>
      <p:sp>
        <p:nvSpPr>
          <p:cNvPr id="2" name="1 Rectángulo"/>
          <p:cNvSpPr/>
          <p:nvPr/>
        </p:nvSpPr>
        <p:spPr>
          <a:xfrm>
            <a:off x="593885" y="1628800"/>
            <a:ext cx="7938556" cy="2086725"/>
          </a:xfrm>
          <a:prstGeom prst="rect">
            <a:avLst/>
          </a:prstGeom>
        </p:spPr>
        <p:txBody>
          <a:bodyPr wrap="square">
            <a:spAutoFit/>
          </a:bodyPr>
          <a:lstStyle/>
          <a:p>
            <a:pPr algn="just"/>
            <a:r>
              <a:rPr lang="es-PE" dirty="0" smtClean="0">
                <a:solidFill>
                  <a:srgbClr val="0000FF"/>
                </a:solidFill>
              </a:rPr>
              <a:t>Cuando </a:t>
            </a:r>
            <a:r>
              <a:rPr lang="es-PE" dirty="0">
                <a:solidFill>
                  <a:srgbClr val="0000FF"/>
                </a:solidFill>
              </a:rPr>
              <a:t>la subasta pública fuera llevada a cabo por el representante de la OGA, ante la ausencia del Martillero Público, dicho representante es el </a:t>
            </a:r>
            <a:r>
              <a:rPr lang="es-PE" b="1" dirty="0">
                <a:solidFill>
                  <a:srgbClr val="0000FF"/>
                </a:solidFill>
              </a:rPr>
              <a:t>responsable de </a:t>
            </a:r>
            <a:r>
              <a:rPr lang="es-ES" b="1" dirty="0">
                <a:solidFill>
                  <a:srgbClr val="0000FF"/>
                </a:solidFill>
              </a:rPr>
              <a:t> cautelar que la Oficina de Tesorería </a:t>
            </a:r>
            <a:r>
              <a:rPr lang="es-ES" dirty="0">
                <a:solidFill>
                  <a:srgbClr val="0000FF"/>
                </a:solidFill>
              </a:rPr>
              <a:t>o la que haga sus veces, </a:t>
            </a:r>
            <a:r>
              <a:rPr lang="es-ES" b="1" dirty="0">
                <a:solidFill>
                  <a:srgbClr val="0000FF"/>
                </a:solidFill>
              </a:rPr>
              <a:t>recaude el dinero</a:t>
            </a:r>
            <a:r>
              <a:rPr lang="es-PE" b="1" dirty="0">
                <a:solidFill>
                  <a:srgbClr val="0000FF"/>
                </a:solidFill>
              </a:rPr>
              <a:t> </a:t>
            </a:r>
            <a:r>
              <a:rPr lang="es-PE" dirty="0">
                <a:solidFill>
                  <a:srgbClr val="0000FF"/>
                </a:solidFill>
              </a:rPr>
              <a:t>de la venta y </a:t>
            </a:r>
            <a:r>
              <a:rPr lang="es-PE" b="1" dirty="0">
                <a:solidFill>
                  <a:srgbClr val="0000FF"/>
                </a:solidFill>
              </a:rPr>
              <a:t>elaborar la correspondiente hoja de </a:t>
            </a:r>
            <a:r>
              <a:rPr lang="es-PE" b="1" dirty="0" smtClean="0">
                <a:solidFill>
                  <a:srgbClr val="0000FF"/>
                </a:solidFill>
              </a:rPr>
              <a:t>liquidación</a:t>
            </a:r>
            <a:r>
              <a:rPr lang="es-PE" dirty="0" smtClean="0">
                <a:solidFill>
                  <a:srgbClr val="0000FF"/>
                </a:solidFill>
              </a:rPr>
              <a:t>.</a:t>
            </a:r>
            <a:endParaRPr lang="es-PE" dirty="0">
              <a:solidFill>
                <a:srgbClr val="0000FF"/>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555" y="3980679"/>
            <a:ext cx="4104456" cy="262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0015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568804" y="1388032"/>
            <a:ext cx="7992888" cy="3083921"/>
          </a:xfrm>
          <a:prstGeom prst="rect">
            <a:avLst/>
          </a:prstGeom>
        </p:spPr>
        <p:txBody>
          <a:bodyPr wrap="square">
            <a:spAutoFit/>
          </a:bodyPr>
          <a:lstStyle/>
          <a:p>
            <a:pPr algn="just">
              <a:spcAft>
                <a:spcPts val="0"/>
              </a:spcAft>
            </a:pPr>
            <a:r>
              <a:rPr lang="es-ES" dirty="0" smtClean="0">
                <a:solidFill>
                  <a:srgbClr val="0000FF"/>
                </a:solidFill>
              </a:rPr>
              <a:t>Tratándose de bienes </a:t>
            </a:r>
            <a:r>
              <a:rPr lang="es-ES" dirty="0">
                <a:solidFill>
                  <a:srgbClr val="0000FF"/>
                </a:solidFill>
              </a:rPr>
              <a:t>inscribibles, para la transferencia de propiedad de los mismos ante la SUNARP, la UCP debe entregar a los adjudicatarios la copia certificada de la siguiente documentación</a:t>
            </a:r>
            <a:r>
              <a:rPr lang="es-ES" dirty="0" smtClean="0">
                <a:solidFill>
                  <a:srgbClr val="0000FF"/>
                </a:solidFill>
              </a:rPr>
              <a:t>:</a:t>
            </a:r>
          </a:p>
          <a:p>
            <a:pPr algn="just">
              <a:spcAft>
                <a:spcPts val="0"/>
              </a:spcAft>
            </a:pPr>
            <a:endParaRPr lang="es-PE" dirty="0">
              <a:solidFill>
                <a:srgbClr val="0000FF"/>
              </a:solidFill>
            </a:endParaRPr>
          </a:p>
          <a:p>
            <a:pPr marL="342900" lvl="0" indent="-342900" algn="just">
              <a:spcAft>
                <a:spcPts val="0"/>
              </a:spcAft>
              <a:buFont typeface="+mj-lt"/>
              <a:buAutoNum type="alphaLcPeriod"/>
            </a:pPr>
            <a:r>
              <a:rPr lang="es-ES_tradnl" dirty="0">
                <a:solidFill>
                  <a:srgbClr val="0000FF"/>
                </a:solidFill>
              </a:rPr>
              <a:t>Resolución que aprobó la baja de los bienes;</a:t>
            </a:r>
            <a:endParaRPr lang="es-PE" dirty="0">
              <a:solidFill>
                <a:srgbClr val="0000FF"/>
              </a:solidFill>
            </a:endParaRPr>
          </a:p>
          <a:p>
            <a:pPr marL="342900" lvl="0" indent="-342900" algn="just">
              <a:spcAft>
                <a:spcPts val="0"/>
              </a:spcAft>
              <a:buFont typeface="+mj-lt"/>
              <a:buAutoNum type="alphaLcPeriod"/>
              <a:tabLst>
                <a:tab pos="768985" algn="l"/>
              </a:tabLst>
            </a:pPr>
            <a:r>
              <a:rPr lang="es-ES_tradnl" dirty="0">
                <a:solidFill>
                  <a:srgbClr val="0000FF"/>
                </a:solidFill>
              </a:rPr>
              <a:t>Resolución que aprobó la subasta pública; y,</a:t>
            </a:r>
            <a:endParaRPr lang="es-PE" dirty="0">
              <a:solidFill>
                <a:srgbClr val="0000FF"/>
              </a:solidFill>
            </a:endParaRPr>
          </a:p>
          <a:p>
            <a:pPr marL="342900" lvl="0" indent="-342900" algn="just">
              <a:spcAft>
                <a:spcPts val="0"/>
              </a:spcAft>
              <a:buFont typeface="+mj-lt"/>
              <a:buAutoNum type="alphaLcPeriod"/>
              <a:tabLst>
                <a:tab pos="768985" algn="l"/>
              </a:tabLst>
            </a:pPr>
            <a:r>
              <a:rPr lang="es-ES_tradnl" dirty="0">
                <a:solidFill>
                  <a:srgbClr val="0000FF"/>
                </a:solidFill>
              </a:rPr>
              <a:t>Acta de Subasta.</a:t>
            </a:r>
            <a:endParaRPr lang="es-PE" dirty="0">
              <a:solidFill>
                <a:srgbClr val="0000FF"/>
              </a:solidFill>
              <a:latin typeface="Times New Roman"/>
              <a:ea typeface="Lucida Sans Unicode"/>
            </a:endParaRPr>
          </a:p>
          <a:p>
            <a:pPr algn="just"/>
            <a:endParaRPr lang="en-GB" dirty="0">
              <a:solidFill>
                <a:srgbClr val="0000FF"/>
              </a:solidFill>
              <a:latin typeface="Calibri" panose="020F0502020204030204" pitchFamily="34" charset="0"/>
            </a:endParaRPr>
          </a:p>
        </p:txBody>
      </p:sp>
      <p:sp>
        <p:nvSpPr>
          <p:cNvPr id="14" name="Rectángulo 13"/>
          <p:cNvSpPr/>
          <p:nvPr/>
        </p:nvSpPr>
        <p:spPr>
          <a:xfrm>
            <a:off x="179512" y="170452"/>
            <a:ext cx="4696086" cy="563231"/>
          </a:xfrm>
          <a:prstGeom prst="rect">
            <a:avLst/>
          </a:prstGeom>
        </p:spPr>
        <p:txBody>
          <a:bodyPr wrap="square">
            <a:spAutoFit/>
          </a:bodyPr>
          <a:lstStyle/>
          <a:p>
            <a:r>
              <a:rPr lang="es-ES" sz="3400" b="1" u="sng" dirty="0" smtClean="0">
                <a:solidFill>
                  <a:srgbClr val="FF0000"/>
                </a:solidFill>
                <a:latin typeface="Calibri" panose="020F0502020204030204" pitchFamily="34" charset="0"/>
              </a:rPr>
              <a:t>ACTOS DE DISPOSICIÓN</a:t>
            </a:r>
            <a:r>
              <a:rPr lang="es-ES" sz="3400" dirty="0" smtClean="0">
                <a:solidFill>
                  <a:srgbClr val="FF0000"/>
                </a:solidFill>
                <a:latin typeface="Calibri" panose="020F0502020204030204" pitchFamily="34" charset="0"/>
              </a:rPr>
              <a:t>:  </a:t>
            </a:r>
            <a:endParaRPr lang="es-ES" sz="3400" b="1" dirty="0">
              <a:solidFill>
                <a:srgbClr val="0000FF"/>
              </a:solidFill>
            </a:endParaRPr>
          </a:p>
        </p:txBody>
      </p:sp>
      <p:sp>
        <p:nvSpPr>
          <p:cNvPr id="17" name="Rectángulo 22"/>
          <p:cNvSpPr/>
          <p:nvPr/>
        </p:nvSpPr>
        <p:spPr>
          <a:xfrm>
            <a:off x="120844" y="741701"/>
            <a:ext cx="8712968" cy="646331"/>
          </a:xfrm>
          <a:prstGeom prst="rect">
            <a:avLst/>
          </a:prstGeom>
        </p:spPr>
        <p:txBody>
          <a:bodyPr wrap="square">
            <a:spAutoFit/>
          </a:bodyPr>
          <a:lstStyle/>
          <a:p>
            <a:r>
              <a:rPr lang="es-ES" sz="3800" b="1" u="sng" dirty="0" smtClean="0">
                <a:solidFill>
                  <a:srgbClr val="00B050"/>
                </a:solidFill>
                <a:latin typeface="Calibri" panose="020F0502020204030204" pitchFamily="34" charset="0"/>
              </a:rPr>
              <a:t>COMPRAVENTA POR SUBASTA PÚBLICA</a:t>
            </a:r>
            <a:r>
              <a:rPr lang="es-ES" sz="4000" dirty="0" smtClean="0">
                <a:solidFill>
                  <a:srgbClr val="00B050"/>
                </a:solidFill>
                <a:latin typeface="Calibri" panose="020F0502020204030204" pitchFamily="34" charset="0"/>
              </a:rPr>
              <a:t>:</a:t>
            </a:r>
            <a:endParaRPr lang="es-ES" sz="4000" b="1" dirty="0">
              <a:solidFill>
                <a:srgbClr val="00B05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974310"/>
            <a:ext cx="3280726" cy="2287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9866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568804" y="1628800"/>
            <a:ext cx="7992888" cy="2086725"/>
          </a:xfrm>
          <a:prstGeom prst="rect">
            <a:avLst/>
          </a:prstGeom>
        </p:spPr>
        <p:txBody>
          <a:bodyPr wrap="square">
            <a:spAutoFit/>
          </a:bodyPr>
          <a:lstStyle/>
          <a:p>
            <a:pPr algn="just">
              <a:spcAft>
                <a:spcPts val="0"/>
              </a:spcAft>
            </a:pPr>
            <a:r>
              <a:rPr lang="es-ES" dirty="0" smtClean="0">
                <a:solidFill>
                  <a:srgbClr val="0000FF"/>
                </a:solidFill>
              </a:rPr>
              <a:t>Los </a:t>
            </a:r>
            <a:r>
              <a:rPr lang="es-ES" dirty="0">
                <a:solidFill>
                  <a:srgbClr val="0000FF"/>
                </a:solidFill>
              </a:rPr>
              <a:t>lotes declarados desiertos en una subasta pública podrán ser sometidos a una subasta restringida, previo análisis favorable del costo-beneficio sustentado en un IT</a:t>
            </a:r>
            <a:r>
              <a:rPr lang="es-ES" dirty="0" smtClean="0">
                <a:solidFill>
                  <a:srgbClr val="0000FF"/>
                </a:solidFill>
              </a:rPr>
              <a:t>.</a:t>
            </a:r>
          </a:p>
          <a:p>
            <a:pPr algn="just">
              <a:spcAft>
                <a:spcPts val="0"/>
              </a:spcAft>
            </a:pPr>
            <a:endParaRPr lang="es-ES" dirty="0" smtClean="0">
              <a:solidFill>
                <a:srgbClr val="0000FF"/>
              </a:solidFill>
            </a:endParaRPr>
          </a:p>
          <a:p>
            <a:pPr algn="just">
              <a:spcAft>
                <a:spcPts val="0"/>
              </a:spcAft>
            </a:pPr>
            <a:r>
              <a:rPr lang="es-ES" dirty="0" smtClean="0">
                <a:solidFill>
                  <a:srgbClr val="0000FF"/>
                </a:solidFill>
              </a:rPr>
              <a:t>No </a:t>
            </a:r>
            <a:r>
              <a:rPr lang="es-ES" dirty="0">
                <a:solidFill>
                  <a:srgbClr val="0000FF"/>
                </a:solidFill>
              </a:rPr>
              <a:t>será necesario tal análisis en caso de que se trate de lotes declarados </a:t>
            </a:r>
            <a:r>
              <a:rPr lang="es-ES" dirty="0" smtClean="0">
                <a:solidFill>
                  <a:srgbClr val="0000FF"/>
                </a:solidFill>
              </a:rPr>
              <a:t>abandonados.</a:t>
            </a:r>
            <a:endParaRPr lang="en-GB" dirty="0">
              <a:solidFill>
                <a:srgbClr val="0000FF"/>
              </a:solidFill>
              <a:latin typeface="Calibri" panose="020F0502020204030204" pitchFamily="34" charset="0"/>
            </a:endParaRPr>
          </a:p>
        </p:txBody>
      </p:sp>
      <p:sp>
        <p:nvSpPr>
          <p:cNvPr id="14" name="Rectángulo 13"/>
          <p:cNvSpPr/>
          <p:nvPr/>
        </p:nvSpPr>
        <p:spPr>
          <a:xfrm>
            <a:off x="179512" y="170452"/>
            <a:ext cx="4696086" cy="563231"/>
          </a:xfrm>
          <a:prstGeom prst="rect">
            <a:avLst/>
          </a:prstGeom>
        </p:spPr>
        <p:txBody>
          <a:bodyPr wrap="square">
            <a:spAutoFit/>
          </a:bodyPr>
          <a:lstStyle/>
          <a:p>
            <a:r>
              <a:rPr lang="es-ES" sz="3400" b="1" u="sng" dirty="0" smtClean="0">
                <a:solidFill>
                  <a:srgbClr val="FF0000"/>
                </a:solidFill>
                <a:latin typeface="Calibri" panose="020F0502020204030204" pitchFamily="34" charset="0"/>
              </a:rPr>
              <a:t>ACTOS DE DISPOSICIÓN</a:t>
            </a:r>
            <a:r>
              <a:rPr lang="es-ES" sz="3400" dirty="0" smtClean="0">
                <a:solidFill>
                  <a:srgbClr val="FF0000"/>
                </a:solidFill>
                <a:latin typeface="Calibri" panose="020F0502020204030204" pitchFamily="34" charset="0"/>
              </a:rPr>
              <a:t>:  </a:t>
            </a:r>
            <a:endParaRPr lang="es-ES" sz="3400" b="1" dirty="0">
              <a:solidFill>
                <a:srgbClr val="0000FF"/>
              </a:solidFill>
            </a:endParaRPr>
          </a:p>
        </p:txBody>
      </p:sp>
      <p:sp>
        <p:nvSpPr>
          <p:cNvPr id="17" name="Rectángulo 22"/>
          <p:cNvSpPr/>
          <p:nvPr/>
        </p:nvSpPr>
        <p:spPr>
          <a:xfrm>
            <a:off x="120844" y="741701"/>
            <a:ext cx="8712968" cy="646331"/>
          </a:xfrm>
          <a:prstGeom prst="rect">
            <a:avLst/>
          </a:prstGeom>
        </p:spPr>
        <p:txBody>
          <a:bodyPr wrap="square">
            <a:spAutoFit/>
          </a:bodyPr>
          <a:lstStyle/>
          <a:p>
            <a:r>
              <a:rPr lang="es-ES" sz="3800" b="1" u="sng" dirty="0" smtClean="0">
                <a:solidFill>
                  <a:srgbClr val="00B050"/>
                </a:solidFill>
                <a:latin typeface="Calibri" panose="020F0502020204030204" pitchFamily="34" charset="0"/>
              </a:rPr>
              <a:t>COMPRAVENTA POR SUBASTA PÚBLICA</a:t>
            </a:r>
            <a:r>
              <a:rPr lang="es-ES" sz="4000" dirty="0" smtClean="0">
                <a:solidFill>
                  <a:srgbClr val="00B050"/>
                </a:solidFill>
                <a:latin typeface="Calibri" panose="020F0502020204030204" pitchFamily="34" charset="0"/>
              </a:rPr>
              <a:t>:</a:t>
            </a:r>
            <a:endParaRPr lang="es-ES" sz="4000" b="1" dirty="0">
              <a:solidFill>
                <a:srgbClr val="00B050"/>
              </a:solidFill>
            </a:endParaRPr>
          </a:p>
        </p:txBody>
      </p:sp>
      <p:pic>
        <p:nvPicPr>
          <p:cNvPr id="8193" name="Picture 1" descr="C:\Users\amore\AppData\Local\Microsoft\Windows\Temporary Internet Files\Content.Outlook\EOZJPJSH\DSC_00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283488"/>
            <a:ext cx="3456384"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9913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611560" y="1906257"/>
            <a:ext cx="7992888" cy="923330"/>
          </a:xfrm>
          <a:prstGeom prst="rect">
            <a:avLst/>
          </a:prstGeom>
        </p:spPr>
        <p:txBody>
          <a:bodyPr wrap="square">
            <a:spAutoFit/>
          </a:bodyPr>
          <a:lstStyle/>
          <a:p>
            <a:pPr algn="just">
              <a:spcAft>
                <a:spcPts val="0"/>
              </a:spcAft>
            </a:pPr>
            <a:r>
              <a:rPr lang="es-ES" sz="2000" dirty="0" smtClean="0">
                <a:solidFill>
                  <a:srgbClr val="0000FF"/>
                </a:solidFill>
              </a:rPr>
              <a:t>El MP </a:t>
            </a:r>
            <a:r>
              <a:rPr lang="es-ES" sz="2000" b="1" dirty="0">
                <a:solidFill>
                  <a:srgbClr val="0000FF"/>
                </a:solidFill>
              </a:rPr>
              <a:t>dentro de los cinco (05) días hábiles de realizada la subasta</a:t>
            </a:r>
            <a:r>
              <a:rPr lang="es-ES" sz="2000" dirty="0">
                <a:solidFill>
                  <a:srgbClr val="0000FF"/>
                </a:solidFill>
              </a:rPr>
              <a:t> pública, debe remitir el monto total recaudado a la entidad, quien lo distribuirá</a:t>
            </a:r>
            <a:r>
              <a:rPr lang="es-PE" sz="2000" dirty="0">
                <a:solidFill>
                  <a:srgbClr val="0000FF"/>
                </a:solidFill>
              </a:rPr>
              <a:t> de la siguiente manera</a:t>
            </a:r>
            <a:r>
              <a:rPr lang="es-PE" sz="2000" dirty="0" smtClean="0">
                <a:solidFill>
                  <a:srgbClr val="0000FF"/>
                </a:solidFill>
              </a:rPr>
              <a:t>:</a:t>
            </a:r>
            <a:endParaRPr lang="es-PE" altLang="es-PE" sz="2000" dirty="0">
              <a:solidFill>
                <a:srgbClr val="0000FF"/>
              </a:solidFill>
            </a:endParaRPr>
          </a:p>
        </p:txBody>
      </p:sp>
      <p:sp>
        <p:nvSpPr>
          <p:cNvPr id="14" name="Rectángulo 13"/>
          <p:cNvSpPr/>
          <p:nvPr/>
        </p:nvSpPr>
        <p:spPr>
          <a:xfrm>
            <a:off x="179512" y="170452"/>
            <a:ext cx="4696086" cy="563231"/>
          </a:xfrm>
          <a:prstGeom prst="rect">
            <a:avLst/>
          </a:prstGeom>
        </p:spPr>
        <p:txBody>
          <a:bodyPr wrap="square">
            <a:spAutoFit/>
          </a:bodyPr>
          <a:lstStyle/>
          <a:p>
            <a:r>
              <a:rPr lang="es-ES" sz="3400" b="1" u="sng" dirty="0" smtClean="0">
                <a:solidFill>
                  <a:srgbClr val="FF0000"/>
                </a:solidFill>
                <a:latin typeface="Calibri" panose="020F0502020204030204" pitchFamily="34" charset="0"/>
              </a:rPr>
              <a:t>ACTOS DE DISPOSICIÓN</a:t>
            </a:r>
            <a:r>
              <a:rPr lang="es-ES" sz="3400" dirty="0" smtClean="0">
                <a:solidFill>
                  <a:srgbClr val="FF0000"/>
                </a:solidFill>
                <a:latin typeface="Calibri" panose="020F0502020204030204" pitchFamily="34" charset="0"/>
              </a:rPr>
              <a:t>:  </a:t>
            </a:r>
            <a:endParaRPr lang="es-ES" sz="3400" b="1" dirty="0">
              <a:solidFill>
                <a:srgbClr val="0000FF"/>
              </a:solidFill>
            </a:endParaRPr>
          </a:p>
        </p:txBody>
      </p:sp>
      <p:sp>
        <p:nvSpPr>
          <p:cNvPr id="17" name="Rectángulo 22"/>
          <p:cNvSpPr/>
          <p:nvPr/>
        </p:nvSpPr>
        <p:spPr>
          <a:xfrm>
            <a:off x="120844" y="741701"/>
            <a:ext cx="8712968" cy="646331"/>
          </a:xfrm>
          <a:prstGeom prst="rect">
            <a:avLst/>
          </a:prstGeom>
        </p:spPr>
        <p:txBody>
          <a:bodyPr wrap="square">
            <a:spAutoFit/>
          </a:bodyPr>
          <a:lstStyle/>
          <a:p>
            <a:r>
              <a:rPr lang="es-ES" sz="3800" b="1" u="sng" dirty="0" smtClean="0">
                <a:solidFill>
                  <a:srgbClr val="00B050"/>
                </a:solidFill>
                <a:latin typeface="Calibri" panose="020F0502020204030204" pitchFamily="34" charset="0"/>
              </a:rPr>
              <a:t>COMPRAVENTA POR SUBASTA PÚBLICA</a:t>
            </a:r>
            <a:r>
              <a:rPr lang="es-ES" sz="4000" dirty="0" smtClean="0">
                <a:solidFill>
                  <a:srgbClr val="00B050"/>
                </a:solidFill>
                <a:latin typeface="Calibri" panose="020F0502020204030204" pitchFamily="34" charset="0"/>
              </a:rPr>
              <a:t>:</a:t>
            </a:r>
            <a:endParaRPr lang="es-ES" sz="4000" b="1" dirty="0">
              <a:solidFill>
                <a:srgbClr val="00B050"/>
              </a:solidFill>
            </a:endParaRPr>
          </a:p>
        </p:txBody>
      </p:sp>
      <p:sp>
        <p:nvSpPr>
          <p:cNvPr id="7" name="Rectangle 3"/>
          <p:cNvSpPr>
            <a:spLocks noChangeArrowheads="1"/>
          </p:cNvSpPr>
          <p:nvPr/>
        </p:nvSpPr>
        <p:spPr bwMode="auto">
          <a:xfrm>
            <a:off x="684649" y="3978868"/>
            <a:ext cx="1079777" cy="657639"/>
          </a:xfrm>
          <a:prstGeom prst="rect">
            <a:avLst/>
          </a:prstGeom>
          <a:solidFill>
            <a:srgbClr val="FFFF99"/>
          </a:solidFill>
          <a:ln w="9360">
            <a:solidFill>
              <a:srgbClr val="000099"/>
            </a:solidFill>
            <a:miter lim="800000"/>
            <a:headEnd/>
            <a:tailEnd/>
          </a:ln>
        </p:spPr>
        <p:txBody>
          <a:bodyPr wrap="none" anchor="ctr"/>
          <a:lstStyle/>
          <a:p>
            <a:pPr>
              <a:lnSpc>
                <a:spcPct val="90000"/>
              </a:lnSpc>
              <a:buSzPct val="100000"/>
            </a:pPr>
            <a:endParaRPr lang="es-ES" sz="1400">
              <a:solidFill>
                <a:srgbClr val="0000FF"/>
              </a:solidFill>
            </a:endParaRPr>
          </a:p>
        </p:txBody>
      </p:sp>
      <p:sp>
        <p:nvSpPr>
          <p:cNvPr id="8" name="Text Box 4"/>
          <p:cNvSpPr txBox="1">
            <a:spLocks noChangeArrowheads="1"/>
          </p:cNvSpPr>
          <p:nvPr/>
        </p:nvSpPr>
        <p:spPr bwMode="auto">
          <a:xfrm>
            <a:off x="684650" y="4046710"/>
            <a:ext cx="1049642" cy="542244"/>
          </a:xfrm>
          <a:prstGeom prst="rect">
            <a:avLst/>
          </a:prstGeom>
          <a:noFill/>
          <a:ln w="9525">
            <a:noFill/>
            <a:round/>
            <a:headEnd/>
            <a:tailEnd/>
          </a:ln>
        </p:spPr>
        <p:txBody>
          <a:bodyPr wrap="square" lIns="94680" tIns="47520" rIns="94680" bIns="47520">
            <a:spAutoFit/>
          </a:bodyPr>
          <a:lstStyle/>
          <a:p>
            <a:pPr algn="ctr">
              <a:lnSpc>
                <a:spcPct val="50000"/>
              </a:lnSpc>
              <a:spcBef>
                <a:spcPts val="1813"/>
              </a:spcBef>
              <a:buClr>
                <a:srgbClr val="000099"/>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i="1" dirty="0" smtClean="0">
                <a:solidFill>
                  <a:srgbClr val="0000FF"/>
                </a:solidFill>
              </a:rPr>
              <a:t>Monto</a:t>
            </a:r>
          </a:p>
          <a:p>
            <a:pPr algn="ctr">
              <a:lnSpc>
                <a:spcPct val="50000"/>
              </a:lnSpc>
              <a:spcBef>
                <a:spcPts val="1813"/>
              </a:spcBef>
              <a:buClr>
                <a:srgbClr val="000099"/>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i="1" dirty="0" err="1" smtClean="0">
                <a:solidFill>
                  <a:srgbClr val="0000FF"/>
                </a:solidFill>
              </a:rPr>
              <a:t>Bruto</a:t>
            </a:r>
            <a:endParaRPr lang="en-GB" sz="1400" b="1" i="1" dirty="0">
              <a:solidFill>
                <a:srgbClr val="0000FF"/>
              </a:solidFill>
            </a:endParaRPr>
          </a:p>
        </p:txBody>
      </p:sp>
      <p:sp>
        <p:nvSpPr>
          <p:cNvPr id="9" name="Rectangle 5"/>
          <p:cNvSpPr>
            <a:spLocks noChangeArrowheads="1"/>
          </p:cNvSpPr>
          <p:nvPr/>
        </p:nvSpPr>
        <p:spPr bwMode="auto">
          <a:xfrm>
            <a:off x="2450953" y="3966095"/>
            <a:ext cx="880415" cy="657639"/>
          </a:xfrm>
          <a:prstGeom prst="rect">
            <a:avLst/>
          </a:prstGeom>
          <a:solidFill>
            <a:srgbClr val="FF9900"/>
          </a:solidFill>
          <a:ln w="9360">
            <a:solidFill>
              <a:srgbClr val="000099"/>
            </a:solidFill>
            <a:miter lim="800000"/>
            <a:headEnd/>
            <a:tailEnd/>
          </a:ln>
        </p:spPr>
        <p:txBody>
          <a:bodyPr wrap="none" anchor="ctr"/>
          <a:lstStyle/>
          <a:p>
            <a:pPr>
              <a:lnSpc>
                <a:spcPct val="90000"/>
              </a:lnSpc>
              <a:buSzPct val="100000"/>
            </a:pPr>
            <a:endParaRPr lang="es-ES" sz="1400">
              <a:solidFill>
                <a:srgbClr val="0000FF"/>
              </a:solidFill>
            </a:endParaRPr>
          </a:p>
        </p:txBody>
      </p:sp>
      <p:sp>
        <p:nvSpPr>
          <p:cNvPr id="10" name="Line 11"/>
          <p:cNvSpPr>
            <a:spLocks noChangeShapeType="1"/>
          </p:cNvSpPr>
          <p:nvPr/>
        </p:nvSpPr>
        <p:spPr bwMode="auto">
          <a:xfrm>
            <a:off x="1922890" y="4307892"/>
            <a:ext cx="390071" cy="1218"/>
          </a:xfrm>
          <a:prstGeom prst="line">
            <a:avLst/>
          </a:prstGeom>
          <a:noFill/>
          <a:ln w="57240">
            <a:solidFill>
              <a:srgbClr val="000099"/>
            </a:solidFill>
            <a:miter lim="800000"/>
            <a:headEnd/>
            <a:tailEnd/>
          </a:ln>
        </p:spPr>
        <p:txBody>
          <a:bodyPr/>
          <a:lstStyle/>
          <a:p>
            <a:endParaRPr lang="es-ES" sz="1400">
              <a:solidFill>
                <a:srgbClr val="0000FF"/>
              </a:solidFill>
            </a:endParaRPr>
          </a:p>
        </p:txBody>
      </p:sp>
      <p:sp>
        <p:nvSpPr>
          <p:cNvPr id="11" name="Line 12"/>
          <p:cNvSpPr>
            <a:spLocks noChangeShapeType="1"/>
          </p:cNvSpPr>
          <p:nvPr/>
        </p:nvSpPr>
        <p:spPr bwMode="auto">
          <a:xfrm>
            <a:off x="5527028" y="4339412"/>
            <a:ext cx="326864" cy="1"/>
          </a:xfrm>
          <a:prstGeom prst="line">
            <a:avLst/>
          </a:prstGeom>
          <a:noFill/>
          <a:ln w="57240">
            <a:solidFill>
              <a:srgbClr val="000099"/>
            </a:solidFill>
            <a:miter lim="800000"/>
            <a:headEnd/>
            <a:tailEnd/>
          </a:ln>
        </p:spPr>
        <p:txBody>
          <a:bodyPr/>
          <a:lstStyle/>
          <a:p>
            <a:endParaRPr lang="es-ES" sz="1200">
              <a:solidFill>
                <a:srgbClr val="0000FF"/>
              </a:solidFill>
            </a:endParaRPr>
          </a:p>
        </p:txBody>
      </p:sp>
      <p:sp>
        <p:nvSpPr>
          <p:cNvPr id="12" name="Line 13"/>
          <p:cNvSpPr>
            <a:spLocks noChangeShapeType="1"/>
          </p:cNvSpPr>
          <p:nvPr/>
        </p:nvSpPr>
        <p:spPr bwMode="auto">
          <a:xfrm>
            <a:off x="5527028" y="4179263"/>
            <a:ext cx="326864" cy="0"/>
          </a:xfrm>
          <a:prstGeom prst="line">
            <a:avLst/>
          </a:prstGeom>
          <a:noFill/>
          <a:ln w="57240">
            <a:solidFill>
              <a:srgbClr val="000099"/>
            </a:solidFill>
            <a:miter lim="800000"/>
            <a:headEnd/>
            <a:tailEnd/>
          </a:ln>
        </p:spPr>
        <p:txBody>
          <a:bodyPr/>
          <a:lstStyle/>
          <a:p>
            <a:endParaRPr lang="es-ES" sz="1200">
              <a:solidFill>
                <a:srgbClr val="0000FF"/>
              </a:solidFill>
            </a:endParaRPr>
          </a:p>
        </p:txBody>
      </p:sp>
      <p:sp>
        <p:nvSpPr>
          <p:cNvPr id="13" name="Text Box 14"/>
          <p:cNvSpPr txBox="1">
            <a:spLocks noChangeArrowheads="1"/>
          </p:cNvSpPr>
          <p:nvPr/>
        </p:nvSpPr>
        <p:spPr bwMode="auto">
          <a:xfrm>
            <a:off x="2450953" y="4206381"/>
            <a:ext cx="880415" cy="203690"/>
          </a:xfrm>
          <a:prstGeom prst="rect">
            <a:avLst/>
          </a:prstGeom>
          <a:noFill/>
          <a:ln w="9525">
            <a:noFill/>
            <a:round/>
            <a:headEnd/>
            <a:tailEnd/>
          </a:ln>
        </p:spPr>
        <p:txBody>
          <a:bodyPr wrap="square" lIns="94680" tIns="47520" rIns="94680" bIns="47520">
            <a:spAutoFit/>
          </a:bodyPr>
          <a:lstStyle/>
          <a:p>
            <a:pPr>
              <a:lnSpc>
                <a:spcPct val="50000"/>
              </a:lnSpc>
              <a:spcBef>
                <a:spcPts val="1813"/>
              </a:spcBef>
              <a:buClr>
                <a:srgbClr val="000099"/>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i="1" dirty="0" smtClean="0">
                <a:solidFill>
                  <a:srgbClr val="0000FF"/>
                </a:solidFill>
              </a:rPr>
              <a:t>3 % MP</a:t>
            </a:r>
            <a:endParaRPr lang="en-GB" sz="1400" b="1" i="1" dirty="0">
              <a:solidFill>
                <a:srgbClr val="0000FF"/>
              </a:solidFill>
            </a:endParaRPr>
          </a:p>
        </p:txBody>
      </p:sp>
      <p:sp>
        <p:nvSpPr>
          <p:cNvPr id="15" name="Rectangle 5"/>
          <p:cNvSpPr>
            <a:spLocks noChangeArrowheads="1"/>
          </p:cNvSpPr>
          <p:nvPr/>
        </p:nvSpPr>
        <p:spPr bwMode="auto">
          <a:xfrm>
            <a:off x="4067944" y="3789040"/>
            <a:ext cx="1246015" cy="921223"/>
          </a:xfrm>
          <a:prstGeom prst="rect">
            <a:avLst/>
          </a:prstGeom>
          <a:solidFill>
            <a:srgbClr val="FF9900"/>
          </a:solidFill>
          <a:ln w="9360">
            <a:solidFill>
              <a:srgbClr val="000099"/>
            </a:solidFill>
            <a:miter lim="800000"/>
            <a:headEnd/>
            <a:tailEnd/>
          </a:ln>
        </p:spPr>
        <p:txBody>
          <a:bodyPr wrap="none" anchor="ctr"/>
          <a:lstStyle/>
          <a:p>
            <a:pPr>
              <a:lnSpc>
                <a:spcPct val="90000"/>
              </a:lnSpc>
              <a:buSzPct val="100000"/>
            </a:pPr>
            <a:endParaRPr lang="es-ES" sz="1400">
              <a:solidFill>
                <a:srgbClr val="0000FF"/>
              </a:solidFill>
            </a:endParaRPr>
          </a:p>
        </p:txBody>
      </p:sp>
      <p:sp>
        <p:nvSpPr>
          <p:cNvPr id="16" name="Text Box 14"/>
          <p:cNvSpPr txBox="1">
            <a:spLocks noChangeArrowheads="1"/>
          </p:cNvSpPr>
          <p:nvPr/>
        </p:nvSpPr>
        <p:spPr bwMode="auto">
          <a:xfrm>
            <a:off x="4067944" y="3882607"/>
            <a:ext cx="1246015" cy="880798"/>
          </a:xfrm>
          <a:prstGeom prst="rect">
            <a:avLst/>
          </a:prstGeom>
          <a:noFill/>
          <a:ln w="9525">
            <a:noFill/>
            <a:round/>
            <a:headEnd/>
            <a:tailEnd/>
          </a:ln>
        </p:spPr>
        <p:txBody>
          <a:bodyPr wrap="square" lIns="94680" tIns="47520" rIns="94680" bIns="47520">
            <a:spAutoFit/>
          </a:bodyPr>
          <a:lstStyle/>
          <a:p>
            <a:pPr>
              <a:lnSpc>
                <a:spcPct val="50000"/>
              </a:lnSpc>
              <a:spcBef>
                <a:spcPts val="1813"/>
              </a:spcBef>
              <a:buClr>
                <a:srgbClr val="000099"/>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i="1" dirty="0" err="1" smtClean="0">
                <a:solidFill>
                  <a:srgbClr val="0000FF"/>
                </a:solidFill>
              </a:rPr>
              <a:t>Gastos</a:t>
            </a:r>
            <a:r>
              <a:rPr lang="en-GB" sz="1400" b="1" i="1" dirty="0" smtClean="0">
                <a:solidFill>
                  <a:srgbClr val="0000FF"/>
                </a:solidFill>
              </a:rPr>
              <a:t> Adm.:</a:t>
            </a:r>
          </a:p>
          <a:p>
            <a:pPr>
              <a:lnSpc>
                <a:spcPct val="50000"/>
              </a:lnSpc>
              <a:spcBef>
                <a:spcPts val="1813"/>
              </a:spcBef>
              <a:buClr>
                <a:srgbClr val="000099"/>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i="1" dirty="0" smtClean="0">
                <a:solidFill>
                  <a:srgbClr val="0000FF"/>
                </a:solidFill>
              </a:rPr>
              <a:t>El </a:t>
            </a:r>
            <a:r>
              <a:rPr lang="en-GB" sz="1400" b="1" i="1" dirty="0" err="1" smtClean="0">
                <a:solidFill>
                  <a:srgbClr val="0000FF"/>
                </a:solidFill>
              </a:rPr>
              <a:t>Peruano</a:t>
            </a:r>
            <a:r>
              <a:rPr lang="en-GB" sz="1400" b="1" i="1" dirty="0" smtClean="0">
                <a:solidFill>
                  <a:srgbClr val="0000FF"/>
                </a:solidFill>
              </a:rPr>
              <a:t> </a:t>
            </a:r>
          </a:p>
          <a:p>
            <a:pPr>
              <a:lnSpc>
                <a:spcPct val="50000"/>
              </a:lnSpc>
              <a:spcBef>
                <a:spcPts val="1813"/>
              </a:spcBef>
              <a:buClr>
                <a:srgbClr val="000099"/>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i="1" dirty="0" smtClean="0">
                <a:solidFill>
                  <a:srgbClr val="0000FF"/>
                </a:solidFill>
              </a:rPr>
              <a:t>Tasación</a:t>
            </a:r>
            <a:endParaRPr lang="en-GB" sz="1400" b="1" i="1" dirty="0">
              <a:solidFill>
                <a:srgbClr val="0000FF"/>
              </a:solidFill>
            </a:endParaRPr>
          </a:p>
        </p:txBody>
      </p:sp>
      <p:sp>
        <p:nvSpPr>
          <p:cNvPr id="18" name="Line 11"/>
          <p:cNvSpPr>
            <a:spLocks noChangeShapeType="1"/>
          </p:cNvSpPr>
          <p:nvPr/>
        </p:nvSpPr>
        <p:spPr bwMode="auto">
          <a:xfrm>
            <a:off x="3470364" y="4299923"/>
            <a:ext cx="390071" cy="1218"/>
          </a:xfrm>
          <a:prstGeom prst="line">
            <a:avLst/>
          </a:prstGeom>
          <a:noFill/>
          <a:ln w="57240">
            <a:solidFill>
              <a:srgbClr val="000099"/>
            </a:solidFill>
            <a:miter lim="800000"/>
            <a:headEnd/>
            <a:tailEnd/>
          </a:ln>
        </p:spPr>
        <p:txBody>
          <a:bodyPr/>
          <a:lstStyle/>
          <a:p>
            <a:endParaRPr lang="es-ES" sz="1400">
              <a:solidFill>
                <a:srgbClr val="0000FF"/>
              </a:solidFill>
            </a:endParaRPr>
          </a:p>
        </p:txBody>
      </p:sp>
      <p:sp>
        <p:nvSpPr>
          <p:cNvPr id="21" name="Text Box 9"/>
          <p:cNvSpPr txBox="1">
            <a:spLocks noChangeArrowheads="1"/>
          </p:cNvSpPr>
          <p:nvPr/>
        </p:nvSpPr>
        <p:spPr bwMode="auto">
          <a:xfrm>
            <a:off x="6445291" y="4437336"/>
            <a:ext cx="1815842" cy="545855"/>
          </a:xfrm>
          <a:prstGeom prst="rect">
            <a:avLst/>
          </a:prstGeom>
          <a:solidFill>
            <a:srgbClr val="4180BE"/>
          </a:solidFill>
          <a:ln w="9360">
            <a:solidFill>
              <a:srgbClr val="000099"/>
            </a:solidFill>
            <a:miter lim="800000"/>
            <a:headEnd/>
            <a:tailEnd/>
          </a:ln>
          <a:effectLst>
            <a:outerShdw dist="107933" dir="18900000" algn="ctr" rotWithShape="0">
              <a:srgbClr val="868686"/>
            </a:outerShdw>
          </a:effectLst>
        </p:spPr>
        <p:txBody>
          <a:bodyPr wrap="square" lIns="90000" tIns="0" rIns="90000" bIns="46800">
            <a:spAutoFit/>
          </a:bodyPr>
          <a:lstStyle/>
          <a:p>
            <a:pPr algn="ctr">
              <a:lnSpc>
                <a:spcPct val="90000"/>
              </a:lnSpc>
              <a:buClr>
                <a:srgbClr val="FFFFFF"/>
              </a:buClr>
              <a:buSzPct val="100000"/>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b="1" dirty="0">
                <a:solidFill>
                  <a:srgbClr val="FFFFFF"/>
                </a:solidFill>
                <a:latin typeface="Verdana" pitchFamily="34" charset="0"/>
              </a:rPr>
              <a:t>97 %</a:t>
            </a:r>
          </a:p>
          <a:p>
            <a:pPr algn="ctr">
              <a:lnSpc>
                <a:spcPct val="90000"/>
              </a:lnSpc>
              <a:buClr>
                <a:srgbClr val="FFFFFF"/>
              </a:buClr>
              <a:buSzPct val="100000"/>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b="1" dirty="0" err="1">
                <a:solidFill>
                  <a:srgbClr val="FFFFFF"/>
                </a:solidFill>
                <a:latin typeface="Verdana" pitchFamily="34" charset="0"/>
              </a:rPr>
              <a:t>Ingreso</a:t>
            </a:r>
            <a:r>
              <a:rPr lang="en-GB" sz="1200" b="1" dirty="0">
                <a:solidFill>
                  <a:srgbClr val="FFFFFF"/>
                </a:solidFill>
                <a:latin typeface="Verdana" pitchFamily="34" charset="0"/>
              </a:rPr>
              <a:t> </a:t>
            </a:r>
            <a:r>
              <a:rPr lang="en-GB" sz="1200" b="1" dirty="0" smtClean="0">
                <a:solidFill>
                  <a:srgbClr val="FFFFFF"/>
                </a:solidFill>
                <a:latin typeface="Verdana" pitchFamily="34" charset="0"/>
              </a:rPr>
              <a:t>de </a:t>
            </a:r>
            <a:r>
              <a:rPr lang="en-GB" sz="1200" b="1" dirty="0">
                <a:solidFill>
                  <a:srgbClr val="FFFFFF"/>
                </a:solidFill>
                <a:latin typeface="Verdana" pitchFamily="34" charset="0"/>
              </a:rPr>
              <a:t>la Entidad</a:t>
            </a:r>
          </a:p>
        </p:txBody>
      </p:sp>
      <p:sp>
        <p:nvSpPr>
          <p:cNvPr id="22" name="Text Box 11"/>
          <p:cNvSpPr txBox="1">
            <a:spLocks noChangeArrowheads="1"/>
          </p:cNvSpPr>
          <p:nvPr/>
        </p:nvSpPr>
        <p:spPr bwMode="auto">
          <a:xfrm>
            <a:off x="6445290" y="3599212"/>
            <a:ext cx="1819509" cy="379656"/>
          </a:xfrm>
          <a:prstGeom prst="rect">
            <a:avLst/>
          </a:prstGeom>
          <a:solidFill>
            <a:srgbClr val="4180BE"/>
          </a:solidFill>
          <a:ln w="9360">
            <a:solidFill>
              <a:srgbClr val="000099"/>
            </a:solidFill>
            <a:miter lim="800000"/>
            <a:headEnd/>
            <a:tailEnd/>
          </a:ln>
          <a:effectLst>
            <a:outerShdw dist="107933" dir="18900000" algn="ctr" rotWithShape="0">
              <a:srgbClr val="868686"/>
            </a:outerShdw>
          </a:effectLst>
        </p:spPr>
        <p:txBody>
          <a:bodyPr wrap="square" lIns="90000" tIns="0" rIns="90000" bIns="46800">
            <a:spAutoFit/>
          </a:bodyPr>
          <a:lstStyle/>
          <a:p>
            <a:pPr algn="ctr">
              <a:lnSpc>
                <a:spcPct val="90000"/>
              </a:lnSpc>
              <a:buClr>
                <a:srgbClr val="FFFFFF"/>
              </a:buClr>
              <a:buSzPct val="100000"/>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b="1" dirty="0">
                <a:solidFill>
                  <a:srgbClr val="FFFFFF"/>
                </a:solidFill>
                <a:latin typeface="Verdana" pitchFamily="34" charset="0"/>
              </a:rPr>
              <a:t>  3 %</a:t>
            </a:r>
          </a:p>
          <a:p>
            <a:pPr algn="ctr">
              <a:lnSpc>
                <a:spcPct val="90000"/>
              </a:lnSpc>
              <a:buClr>
                <a:srgbClr val="FFFFFF"/>
              </a:buClr>
              <a:buSzPct val="100000"/>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b="1" dirty="0">
                <a:solidFill>
                  <a:srgbClr val="FFFFFF"/>
                </a:solidFill>
                <a:latin typeface="Verdana" pitchFamily="34" charset="0"/>
              </a:rPr>
              <a:t> (</a:t>
            </a:r>
            <a:r>
              <a:rPr lang="en-GB" sz="1200" b="1" dirty="0" err="1">
                <a:solidFill>
                  <a:srgbClr val="FFFFFF"/>
                </a:solidFill>
                <a:latin typeface="Verdana" pitchFamily="34" charset="0"/>
              </a:rPr>
              <a:t>Cuenta</a:t>
            </a:r>
            <a:r>
              <a:rPr lang="en-GB" sz="1200" b="1" dirty="0">
                <a:solidFill>
                  <a:srgbClr val="FFFFFF"/>
                </a:solidFill>
                <a:latin typeface="Verdana" pitchFamily="34" charset="0"/>
              </a:rPr>
              <a:t> SBN)</a:t>
            </a:r>
          </a:p>
        </p:txBody>
      </p:sp>
      <p:sp>
        <p:nvSpPr>
          <p:cNvPr id="23" name="AutoShape 18"/>
          <p:cNvSpPr>
            <a:spLocks/>
          </p:cNvSpPr>
          <p:nvPr/>
        </p:nvSpPr>
        <p:spPr bwMode="auto">
          <a:xfrm rot="10800000" flipH="1" flipV="1">
            <a:off x="5996947" y="3347812"/>
            <a:ext cx="259116" cy="1872208"/>
          </a:xfrm>
          <a:prstGeom prst="leftBrace">
            <a:avLst>
              <a:gd name="adj1" fmla="val 0"/>
              <a:gd name="adj2" fmla="val 47813"/>
            </a:avLst>
          </a:prstGeom>
          <a:noFill/>
          <a:ln w="9360">
            <a:solidFill>
              <a:srgbClr val="000099"/>
            </a:solidFill>
            <a:miter lim="800000"/>
            <a:headEnd/>
            <a:tailEnd/>
          </a:ln>
        </p:spPr>
        <p:txBody>
          <a:bodyPr wrap="none" anchor="ctr"/>
          <a:lstStyle/>
          <a:p>
            <a:pPr>
              <a:lnSpc>
                <a:spcPct val="90000"/>
              </a:lnSpc>
              <a:buSzPct val="100000"/>
            </a:pPr>
            <a:endParaRPr lang="es-ES" sz="1200"/>
          </a:p>
        </p:txBody>
      </p:sp>
    </p:spTree>
    <p:extLst>
      <p:ext uri="{BB962C8B-B14F-4D97-AF65-F5344CB8AC3E}">
        <p14:creationId xmlns:p14="http://schemas.microsoft.com/office/powerpoint/2010/main" val="6497294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95536" y="170452"/>
            <a:ext cx="8064896" cy="563231"/>
          </a:xfrm>
          <a:prstGeom prst="rect">
            <a:avLst/>
          </a:prstGeom>
        </p:spPr>
        <p:txBody>
          <a:bodyPr wrap="square">
            <a:spAutoFit/>
          </a:bodyPr>
          <a:lstStyle/>
          <a:p>
            <a:pPr algn="ctr"/>
            <a:r>
              <a:rPr lang="es-ES" sz="3400" b="1" u="sng" dirty="0" smtClean="0">
                <a:solidFill>
                  <a:srgbClr val="FF0000"/>
                </a:solidFill>
                <a:latin typeface="Calibri" panose="020F0502020204030204" pitchFamily="34" charset="0"/>
              </a:rPr>
              <a:t>ACTOS DE DISPOSICIÓN</a:t>
            </a:r>
            <a:r>
              <a:rPr lang="es-ES" sz="3400" dirty="0" smtClean="0">
                <a:solidFill>
                  <a:srgbClr val="FF0000"/>
                </a:solidFill>
                <a:latin typeface="Calibri" panose="020F0502020204030204" pitchFamily="34" charset="0"/>
              </a:rPr>
              <a:t> </a:t>
            </a:r>
            <a:endParaRPr lang="es-ES" sz="3400" b="1" dirty="0">
              <a:solidFill>
                <a:srgbClr val="0000FF"/>
              </a:solidFill>
            </a:endParaRPr>
          </a:p>
        </p:txBody>
      </p:sp>
      <p:sp>
        <p:nvSpPr>
          <p:cNvPr id="5" name="Rectángulo 4"/>
          <p:cNvSpPr/>
          <p:nvPr/>
        </p:nvSpPr>
        <p:spPr>
          <a:xfrm>
            <a:off x="251520" y="1593491"/>
            <a:ext cx="8721575" cy="3693319"/>
          </a:xfrm>
          <a:prstGeom prst="rect">
            <a:avLst/>
          </a:prstGeom>
        </p:spPr>
        <p:txBody>
          <a:bodyPr wrap="square">
            <a:spAutoFit/>
          </a:bodyPr>
          <a:lstStyle/>
          <a:p>
            <a:pPr algn="just"/>
            <a:r>
              <a:rPr lang="es-ES" sz="2000" dirty="0" smtClean="0">
                <a:solidFill>
                  <a:srgbClr val="0000FF"/>
                </a:solidFill>
                <a:latin typeface="Calibri" panose="020F0502020204030204" pitchFamily="34" charset="0"/>
              </a:rPr>
              <a:t>Es el acto que consiste en la </a:t>
            </a:r>
            <a:r>
              <a:rPr lang="es-ES" sz="2000" b="1" u="sng" dirty="0" smtClean="0">
                <a:solidFill>
                  <a:srgbClr val="0000FF"/>
                </a:solidFill>
                <a:latin typeface="Calibri" panose="020F0502020204030204" pitchFamily="34" charset="0"/>
              </a:rPr>
              <a:t>adjudicación</a:t>
            </a:r>
            <a:r>
              <a:rPr lang="es-ES" sz="2000" dirty="0" smtClean="0">
                <a:solidFill>
                  <a:srgbClr val="0000FF"/>
                </a:solidFill>
                <a:latin typeface="Calibri" panose="020F0502020204030204" pitchFamily="34" charset="0"/>
              </a:rPr>
              <a:t> de bienes al </a:t>
            </a:r>
            <a:r>
              <a:rPr lang="es-ES" sz="2000" b="1" u="sng" dirty="0" smtClean="0">
                <a:solidFill>
                  <a:srgbClr val="0000FF"/>
                </a:solidFill>
                <a:latin typeface="Calibri" panose="020F0502020204030204" pitchFamily="34" charset="0"/>
              </a:rPr>
              <a:t>postor</a:t>
            </a:r>
            <a:r>
              <a:rPr lang="es-ES" sz="2000" dirty="0" smtClean="0">
                <a:solidFill>
                  <a:srgbClr val="0000FF"/>
                </a:solidFill>
                <a:latin typeface="Calibri" panose="020F0502020204030204" pitchFamily="34" charset="0"/>
              </a:rPr>
              <a:t> que dentro del grupo de invitados, ofrezca </a:t>
            </a:r>
            <a:r>
              <a:rPr lang="es-ES" sz="2000" b="1" u="sng" dirty="0" smtClean="0">
                <a:solidFill>
                  <a:srgbClr val="0000FF"/>
                </a:solidFill>
                <a:latin typeface="Calibri" panose="020F0502020204030204" pitchFamily="34" charset="0"/>
              </a:rPr>
              <a:t>la oferta que mejore</a:t>
            </a:r>
            <a:r>
              <a:rPr lang="es-ES" sz="2000" dirty="0" smtClean="0">
                <a:solidFill>
                  <a:srgbClr val="0000FF"/>
                </a:solidFill>
                <a:latin typeface="Calibri" panose="020F0502020204030204" pitchFamily="34" charset="0"/>
              </a:rPr>
              <a:t> el precio base del lote puesto a venta.</a:t>
            </a:r>
          </a:p>
          <a:p>
            <a:pPr algn="just"/>
            <a:endParaRPr lang="es-ES" sz="2000" dirty="0" smtClean="0">
              <a:solidFill>
                <a:srgbClr val="0000FF"/>
              </a:solidFill>
              <a:latin typeface="Calibri" panose="020F0502020204030204" pitchFamily="34" charset="0"/>
            </a:endParaRPr>
          </a:p>
          <a:p>
            <a:pPr algn="just"/>
            <a:r>
              <a:rPr lang="es-ES" sz="2000" dirty="0" smtClean="0">
                <a:solidFill>
                  <a:srgbClr val="0000FF"/>
                </a:solidFill>
                <a:latin typeface="Calibri" panose="020F0502020204030204" pitchFamily="34" charset="0"/>
              </a:rPr>
              <a:t>La </a:t>
            </a:r>
            <a:r>
              <a:rPr lang="es-ES" sz="2000" b="1" u="sng" dirty="0" smtClean="0">
                <a:solidFill>
                  <a:srgbClr val="0000FF"/>
                </a:solidFill>
                <a:latin typeface="Calibri" panose="020F0502020204030204" pitchFamily="34" charset="0"/>
              </a:rPr>
              <a:t>tasación</a:t>
            </a:r>
            <a:r>
              <a:rPr lang="es-ES" sz="2000" dirty="0" smtClean="0">
                <a:solidFill>
                  <a:srgbClr val="0000FF"/>
                </a:solidFill>
                <a:latin typeface="Calibri" panose="020F0502020204030204" pitchFamily="34" charset="0"/>
              </a:rPr>
              <a:t> de los bienes dados de baja deberá realizarse a </a:t>
            </a:r>
            <a:r>
              <a:rPr lang="es-ES" sz="2000" i="1" u="sng" dirty="0" smtClean="0">
                <a:solidFill>
                  <a:srgbClr val="0000FF"/>
                </a:solidFill>
                <a:latin typeface="Calibri" panose="020F0502020204030204" pitchFamily="34" charset="0"/>
              </a:rPr>
              <a:t>valor comercial</a:t>
            </a:r>
            <a:r>
              <a:rPr lang="es-ES" sz="2000" dirty="0" smtClean="0">
                <a:solidFill>
                  <a:srgbClr val="0000FF"/>
                </a:solidFill>
                <a:latin typeface="Calibri" panose="020F0502020204030204" pitchFamily="34" charset="0"/>
              </a:rPr>
              <a:t>, el cual constituye el </a:t>
            </a:r>
            <a:r>
              <a:rPr lang="es-ES" sz="2000" b="1" u="sng" dirty="0" smtClean="0">
                <a:solidFill>
                  <a:srgbClr val="0000FF"/>
                </a:solidFill>
                <a:latin typeface="Calibri" panose="020F0502020204030204" pitchFamily="34" charset="0"/>
              </a:rPr>
              <a:t>precio base</a:t>
            </a:r>
            <a:r>
              <a:rPr lang="es-ES" sz="2000" dirty="0" smtClean="0">
                <a:solidFill>
                  <a:srgbClr val="0000FF"/>
                </a:solidFill>
                <a:latin typeface="Calibri" panose="020F0502020204030204" pitchFamily="34" charset="0"/>
              </a:rPr>
              <a:t>.</a:t>
            </a:r>
          </a:p>
          <a:p>
            <a:pPr algn="just"/>
            <a:endParaRPr lang="es-ES" sz="2000" dirty="0" smtClean="0">
              <a:solidFill>
                <a:srgbClr val="0000FF"/>
              </a:solidFill>
              <a:latin typeface="Calibri" panose="020F0502020204030204" pitchFamily="34" charset="0"/>
            </a:endParaRPr>
          </a:p>
          <a:p>
            <a:pPr algn="just"/>
            <a:r>
              <a:rPr lang="es-PE" sz="2000" dirty="0">
                <a:solidFill>
                  <a:srgbClr val="0000FF"/>
                </a:solidFill>
                <a:latin typeface="Calibri" panose="020F0502020204030204" pitchFamily="34" charset="0"/>
              </a:rPr>
              <a:t>El precio base de los </a:t>
            </a:r>
            <a:r>
              <a:rPr lang="es-PE" sz="2000" b="1" u="sng" dirty="0">
                <a:solidFill>
                  <a:srgbClr val="0000FF"/>
                </a:solidFill>
                <a:latin typeface="Calibri" panose="020F0502020204030204" pitchFamily="34" charset="0"/>
              </a:rPr>
              <a:t>lotes declarados abandonados</a:t>
            </a:r>
            <a:r>
              <a:rPr lang="es-PE" sz="2000" dirty="0">
                <a:solidFill>
                  <a:srgbClr val="0000FF"/>
                </a:solidFill>
                <a:latin typeface="Calibri" panose="020F0502020204030204" pitchFamily="34" charset="0"/>
              </a:rPr>
              <a:t> en subasta pública previa, será el mismo de la indicada </a:t>
            </a:r>
            <a:r>
              <a:rPr lang="es-PE" sz="2000" dirty="0" smtClean="0">
                <a:solidFill>
                  <a:srgbClr val="0000FF"/>
                </a:solidFill>
                <a:latin typeface="Calibri" panose="020F0502020204030204" pitchFamily="34" charset="0"/>
              </a:rPr>
              <a:t>subasta.</a:t>
            </a:r>
          </a:p>
          <a:p>
            <a:pPr algn="just"/>
            <a:endParaRPr lang="es-PE" sz="2000" dirty="0">
              <a:solidFill>
                <a:srgbClr val="0000FF"/>
              </a:solidFill>
              <a:latin typeface="Calibri" panose="020F0502020204030204" pitchFamily="34" charset="0"/>
            </a:endParaRPr>
          </a:p>
          <a:p>
            <a:pPr algn="just"/>
            <a:r>
              <a:rPr lang="es-PE" sz="2000" dirty="0" smtClean="0">
                <a:solidFill>
                  <a:srgbClr val="0000FF"/>
                </a:solidFill>
                <a:latin typeface="Calibri" panose="020F0502020204030204" pitchFamily="34" charset="0"/>
              </a:rPr>
              <a:t>Los </a:t>
            </a:r>
            <a:r>
              <a:rPr lang="es-PE" sz="2000" b="1" u="sng" dirty="0">
                <a:solidFill>
                  <a:srgbClr val="0000FF"/>
                </a:solidFill>
                <a:latin typeface="Calibri" panose="020F0502020204030204" pitchFamily="34" charset="0"/>
              </a:rPr>
              <a:t>lotes declarados desiertos</a:t>
            </a:r>
            <a:r>
              <a:rPr lang="es-PE" sz="2000" dirty="0">
                <a:solidFill>
                  <a:srgbClr val="0000FF"/>
                </a:solidFill>
                <a:latin typeface="Calibri" panose="020F0502020204030204" pitchFamily="34" charset="0"/>
              </a:rPr>
              <a:t> en subasta pública previa, el precio base será el valor de la anterior subasta deducido en un 20</a:t>
            </a:r>
            <a:r>
              <a:rPr lang="es-PE" sz="2000" dirty="0" smtClean="0">
                <a:solidFill>
                  <a:srgbClr val="0000FF"/>
                </a:solidFill>
                <a:latin typeface="Calibri" panose="020F0502020204030204" pitchFamily="34" charset="0"/>
              </a:rPr>
              <a:t>%.</a:t>
            </a:r>
            <a:endParaRPr lang="es-ES" sz="2000" dirty="0">
              <a:solidFill>
                <a:srgbClr val="0000FF"/>
              </a:solidFill>
              <a:latin typeface="Calibri" panose="020F0502020204030204" pitchFamily="34" charset="0"/>
            </a:endParaRPr>
          </a:p>
          <a:p>
            <a:pPr algn="just"/>
            <a:endParaRPr lang="es-ES" sz="2000" dirty="0" smtClean="0">
              <a:solidFill>
                <a:srgbClr val="0000FF"/>
              </a:solidFill>
              <a:latin typeface="Calibri" panose="020F0502020204030204" pitchFamily="34" charset="0"/>
            </a:endParaRPr>
          </a:p>
        </p:txBody>
      </p:sp>
      <p:sp>
        <p:nvSpPr>
          <p:cNvPr id="23" name="Rectángulo 22"/>
          <p:cNvSpPr/>
          <p:nvPr/>
        </p:nvSpPr>
        <p:spPr>
          <a:xfrm>
            <a:off x="107504" y="881971"/>
            <a:ext cx="9036496" cy="590931"/>
          </a:xfrm>
          <a:prstGeom prst="rect">
            <a:avLst/>
          </a:prstGeom>
        </p:spPr>
        <p:txBody>
          <a:bodyPr wrap="square">
            <a:spAutoFit/>
          </a:bodyPr>
          <a:lstStyle/>
          <a:p>
            <a:r>
              <a:rPr lang="es-ES" sz="3600" b="1" u="sng" dirty="0" smtClean="0">
                <a:solidFill>
                  <a:srgbClr val="00B050"/>
                </a:solidFill>
                <a:latin typeface="Calibri" panose="020F0502020204030204" pitchFamily="34" charset="0"/>
              </a:rPr>
              <a:t>COMPRAVENTA POR SUBASTA RESTRINGIDA</a:t>
            </a:r>
            <a:r>
              <a:rPr lang="es-ES" sz="3600" dirty="0" smtClean="0">
                <a:solidFill>
                  <a:srgbClr val="00B050"/>
                </a:solidFill>
                <a:latin typeface="Calibri" panose="020F0502020204030204" pitchFamily="34" charset="0"/>
              </a:rPr>
              <a:t>: </a:t>
            </a:r>
            <a:endParaRPr lang="es-ES" sz="3600" b="1" dirty="0">
              <a:solidFill>
                <a:srgbClr val="00B050"/>
              </a:solidFill>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742346"/>
            <a:ext cx="3240360" cy="2115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17377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ombo"/>
          <p:cNvSpPr/>
          <p:nvPr/>
        </p:nvSpPr>
        <p:spPr>
          <a:xfrm>
            <a:off x="2051403" y="2511208"/>
            <a:ext cx="3600400" cy="2118393"/>
          </a:xfrm>
          <a:prstGeom prst="diamond">
            <a:avLst/>
          </a:prstGeom>
          <a:solidFill>
            <a:schemeClr val="accent3">
              <a:lumMod val="60000"/>
              <a:lumOff val="4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r>
              <a:rPr lang="es-ES" sz="1400" b="1" dirty="0" smtClean="0">
                <a:solidFill>
                  <a:srgbClr val="0000FF"/>
                </a:solidFill>
              </a:rPr>
              <a:t>DIRECTIVA</a:t>
            </a:r>
          </a:p>
          <a:p>
            <a:pPr lvl="0" algn="ctr"/>
            <a:r>
              <a:rPr lang="es-ES" sz="1400" b="1" dirty="0" smtClean="0">
                <a:solidFill>
                  <a:srgbClr val="0000FF"/>
                </a:solidFill>
              </a:rPr>
              <a:t>N 001-2015/SBN </a:t>
            </a:r>
            <a:r>
              <a:rPr lang="es-ES" sz="1400" b="1" dirty="0">
                <a:solidFill>
                  <a:srgbClr val="0000FF"/>
                </a:solidFill>
                <a:latin typeface="Arial" pitchFamily="34" charset="0"/>
                <a:cs typeface="Arial" pitchFamily="34" charset="0"/>
              </a:rPr>
              <a:t>PROCEDIMIENTO</a:t>
            </a:r>
          </a:p>
          <a:p>
            <a:pPr lvl="0" algn="ctr"/>
            <a:r>
              <a:rPr lang="es-ES" sz="1400" b="1" dirty="0">
                <a:solidFill>
                  <a:srgbClr val="0000FF"/>
                </a:solidFill>
                <a:latin typeface="Arial" pitchFamily="34" charset="0"/>
                <a:cs typeface="Arial" pitchFamily="34" charset="0"/>
              </a:rPr>
              <a:t>DE </a:t>
            </a:r>
            <a:r>
              <a:rPr lang="es-ES" sz="1400" b="1" dirty="0" smtClean="0">
                <a:solidFill>
                  <a:srgbClr val="0000FF"/>
                </a:solidFill>
                <a:latin typeface="Arial" pitchFamily="34" charset="0"/>
                <a:cs typeface="Arial" pitchFamily="34" charset="0"/>
              </a:rPr>
              <a:t>SUBASTA RESTRINGIDA</a:t>
            </a:r>
            <a:endParaRPr lang="es-ES" sz="1400" dirty="0">
              <a:solidFill>
                <a:srgbClr val="0000FF"/>
              </a:solidFill>
            </a:endParaRPr>
          </a:p>
        </p:txBody>
      </p:sp>
      <p:sp>
        <p:nvSpPr>
          <p:cNvPr id="4" name="3 Elipse"/>
          <p:cNvSpPr/>
          <p:nvPr/>
        </p:nvSpPr>
        <p:spPr>
          <a:xfrm>
            <a:off x="6667930" y="2634765"/>
            <a:ext cx="2296558" cy="1802810"/>
          </a:xfrm>
          <a:prstGeom prst="ellipse">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rgbClr val="0000FF"/>
                </a:solidFill>
              </a:rPr>
              <a:t>1</a:t>
            </a:r>
          </a:p>
          <a:p>
            <a:pPr algn="ctr"/>
            <a:r>
              <a:rPr lang="es-ES" sz="1200" b="1" dirty="0" smtClean="0">
                <a:solidFill>
                  <a:srgbClr val="0000FF"/>
                </a:solidFill>
              </a:rPr>
              <a:t>UCP</a:t>
            </a:r>
          </a:p>
          <a:p>
            <a:pPr algn="ctr"/>
            <a:r>
              <a:rPr lang="es-ES" sz="1200" dirty="0" smtClean="0">
                <a:solidFill>
                  <a:srgbClr val="0000FF"/>
                </a:solidFill>
              </a:rPr>
              <a:t>IDENTIFICA BIENES</a:t>
            </a:r>
          </a:p>
          <a:p>
            <a:pPr algn="ctr"/>
            <a:endParaRPr lang="es-ES" sz="1200" dirty="0" smtClean="0">
              <a:solidFill>
                <a:srgbClr val="0000FF"/>
              </a:solidFill>
            </a:endParaRPr>
          </a:p>
          <a:p>
            <a:pPr algn="ctr"/>
            <a:r>
              <a:rPr lang="es-ES" sz="1200" dirty="0" smtClean="0">
                <a:solidFill>
                  <a:srgbClr val="0000FF"/>
                </a:solidFill>
              </a:rPr>
              <a:t>REALIZA O GESTIONA LA TASACIÓN</a:t>
            </a:r>
          </a:p>
          <a:p>
            <a:pPr algn="ctr"/>
            <a:endParaRPr lang="es-ES" sz="1200" dirty="0" smtClean="0">
              <a:solidFill>
                <a:srgbClr val="0000FF"/>
              </a:solidFill>
            </a:endParaRPr>
          </a:p>
          <a:p>
            <a:pPr algn="ctr"/>
            <a:r>
              <a:rPr lang="es-ES" sz="1200" dirty="0" smtClean="0">
                <a:solidFill>
                  <a:srgbClr val="0000FF"/>
                </a:solidFill>
              </a:rPr>
              <a:t>LOTIZA</a:t>
            </a:r>
            <a:endParaRPr lang="es-ES" sz="1200" dirty="0">
              <a:solidFill>
                <a:srgbClr val="0000FF"/>
              </a:solidFill>
            </a:endParaRPr>
          </a:p>
        </p:txBody>
      </p:sp>
      <p:sp>
        <p:nvSpPr>
          <p:cNvPr id="5" name="4 Elipse"/>
          <p:cNvSpPr/>
          <p:nvPr/>
        </p:nvSpPr>
        <p:spPr>
          <a:xfrm>
            <a:off x="3222034" y="89050"/>
            <a:ext cx="1574345" cy="1298327"/>
          </a:xfrm>
          <a:prstGeom prst="ellipse">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solidFill>
                  <a:srgbClr val="0000FF"/>
                </a:solidFill>
              </a:rPr>
              <a:t>7</a:t>
            </a:r>
          </a:p>
          <a:p>
            <a:pPr algn="ctr"/>
            <a:r>
              <a:rPr lang="es-ES" sz="2800" b="1" dirty="0" smtClean="0">
                <a:solidFill>
                  <a:srgbClr val="0000FF"/>
                </a:solidFill>
                <a:latin typeface="Arial" pitchFamily="34" charset="0"/>
                <a:cs typeface="Arial" pitchFamily="34" charset="0"/>
              </a:rPr>
              <a:t>SBN</a:t>
            </a:r>
          </a:p>
        </p:txBody>
      </p:sp>
      <p:sp>
        <p:nvSpPr>
          <p:cNvPr id="6" name="5 Elipse"/>
          <p:cNvSpPr/>
          <p:nvPr/>
        </p:nvSpPr>
        <p:spPr>
          <a:xfrm>
            <a:off x="-314016" y="2371979"/>
            <a:ext cx="2664296" cy="1731764"/>
          </a:xfrm>
          <a:prstGeom prst="ellipse">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rgbClr val="0000FF"/>
                </a:solidFill>
              </a:rPr>
              <a:t>5</a:t>
            </a:r>
          </a:p>
          <a:p>
            <a:pPr algn="ctr"/>
            <a:r>
              <a:rPr lang="es-ES" sz="1400" b="1" dirty="0" smtClean="0">
                <a:solidFill>
                  <a:srgbClr val="0000FF"/>
                </a:solidFill>
                <a:latin typeface="Arial" pitchFamily="34" charset="0"/>
                <a:cs typeface="Arial" pitchFamily="34" charset="0"/>
              </a:rPr>
              <a:t>OGA</a:t>
            </a:r>
          </a:p>
          <a:p>
            <a:pPr algn="ctr"/>
            <a:r>
              <a:rPr lang="es-ES" sz="1400" b="1" dirty="0" smtClean="0">
                <a:solidFill>
                  <a:srgbClr val="0000FF"/>
                </a:solidFill>
                <a:latin typeface="Arial" pitchFamily="34" charset="0"/>
                <a:cs typeface="Arial" pitchFamily="34" charset="0"/>
              </a:rPr>
              <a:t>APRUEBA LA RESOLUCIÓN DE SUBASTA RESTRINGIDA</a:t>
            </a:r>
            <a:endParaRPr lang="es-ES" sz="1400" dirty="0">
              <a:solidFill>
                <a:srgbClr val="0000FF"/>
              </a:solidFill>
            </a:endParaRPr>
          </a:p>
        </p:txBody>
      </p:sp>
      <p:sp>
        <p:nvSpPr>
          <p:cNvPr id="7" name="6 Elipse"/>
          <p:cNvSpPr/>
          <p:nvPr/>
        </p:nvSpPr>
        <p:spPr>
          <a:xfrm>
            <a:off x="2714703" y="5356072"/>
            <a:ext cx="2549245" cy="1452101"/>
          </a:xfrm>
          <a:prstGeom prst="ellipse">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rgbClr val="0000FF"/>
                </a:solidFill>
              </a:rPr>
              <a:t>3</a:t>
            </a:r>
          </a:p>
          <a:p>
            <a:pPr algn="ctr"/>
            <a:r>
              <a:rPr lang="es-ES" sz="1400" b="1" dirty="0" smtClean="0">
                <a:solidFill>
                  <a:srgbClr val="0000FF"/>
                </a:solidFill>
                <a:latin typeface="Arial" pitchFamily="34" charset="0"/>
                <a:cs typeface="Arial" pitchFamily="34" charset="0"/>
              </a:rPr>
              <a:t>ELABORA</a:t>
            </a:r>
          </a:p>
          <a:p>
            <a:pPr algn="ctr"/>
            <a:r>
              <a:rPr lang="es-ES" sz="1400" b="1" dirty="0" smtClean="0">
                <a:solidFill>
                  <a:srgbClr val="0000FF"/>
                </a:solidFill>
                <a:latin typeface="Arial" pitchFamily="34" charset="0"/>
                <a:cs typeface="Arial" pitchFamily="34" charset="0"/>
              </a:rPr>
              <a:t>BASES ADMINISTRATIVAS</a:t>
            </a:r>
            <a:endParaRPr lang="es-ES" sz="1400" dirty="0">
              <a:solidFill>
                <a:srgbClr val="0000FF"/>
              </a:solidFill>
            </a:endParaRPr>
          </a:p>
        </p:txBody>
      </p:sp>
      <p:sp>
        <p:nvSpPr>
          <p:cNvPr id="8" name="7 Flecha derecha"/>
          <p:cNvSpPr/>
          <p:nvPr/>
        </p:nvSpPr>
        <p:spPr>
          <a:xfrm rot="18001144">
            <a:off x="668418" y="1939858"/>
            <a:ext cx="523274" cy="368146"/>
          </a:xfrm>
          <a:prstGeom prst="rightArrow">
            <a:avLst/>
          </a:prstGeom>
          <a:solidFill>
            <a:srgbClr val="FF0000"/>
          </a:solidFill>
          <a:ln w="5080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9" name="8 Elipse"/>
          <p:cNvSpPr/>
          <p:nvPr/>
        </p:nvSpPr>
        <p:spPr>
          <a:xfrm>
            <a:off x="-192516" y="245254"/>
            <a:ext cx="2880319" cy="1609062"/>
          </a:xfrm>
          <a:prstGeom prst="ellipse">
            <a:avLst/>
          </a:prstGeom>
          <a:solidFill>
            <a:srgbClr val="FF66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rgbClr val="000099"/>
                </a:solidFill>
              </a:rPr>
              <a:t>6</a:t>
            </a:r>
          </a:p>
          <a:p>
            <a:pPr algn="ctr"/>
            <a:r>
              <a:rPr lang="es-ES" sz="1600" b="1" dirty="0" smtClean="0">
                <a:solidFill>
                  <a:srgbClr val="000099"/>
                </a:solidFill>
                <a:latin typeface="Arial" pitchFamily="34" charset="0"/>
                <a:cs typeface="Arial" pitchFamily="34" charset="0"/>
              </a:rPr>
              <a:t>OGA</a:t>
            </a:r>
          </a:p>
          <a:p>
            <a:pPr algn="ctr"/>
            <a:r>
              <a:rPr lang="es-ES" sz="1600" b="1" dirty="0" smtClean="0">
                <a:solidFill>
                  <a:srgbClr val="000099"/>
                </a:solidFill>
                <a:latin typeface="Arial" pitchFamily="34" charset="0"/>
                <a:cs typeface="Arial" pitchFamily="34" charset="0"/>
              </a:rPr>
              <a:t>REMITE DOCUMENTACIÓN</a:t>
            </a:r>
          </a:p>
          <a:p>
            <a:pPr algn="ctr"/>
            <a:r>
              <a:rPr lang="es-ES" sz="1600" b="1" dirty="0" smtClean="0">
                <a:solidFill>
                  <a:srgbClr val="000099"/>
                </a:solidFill>
                <a:latin typeface="Arial" pitchFamily="34" charset="0"/>
                <a:cs typeface="Arial" pitchFamily="34" charset="0"/>
              </a:rPr>
              <a:t>A LA SBN</a:t>
            </a:r>
            <a:endParaRPr lang="es-ES" sz="1600" dirty="0">
              <a:solidFill>
                <a:srgbClr val="000099"/>
              </a:solidFill>
            </a:endParaRPr>
          </a:p>
        </p:txBody>
      </p:sp>
      <p:sp>
        <p:nvSpPr>
          <p:cNvPr id="10" name="9 Elipse"/>
          <p:cNvSpPr/>
          <p:nvPr/>
        </p:nvSpPr>
        <p:spPr>
          <a:xfrm>
            <a:off x="-108445" y="4617701"/>
            <a:ext cx="2880319" cy="1900176"/>
          </a:xfrm>
          <a:prstGeom prst="ellipse">
            <a:avLst/>
          </a:prstGeom>
          <a:solidFill>
            <a:srgbClr val="FF66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rgbClr val="000099"/>
                </a:solidFill>
              </a:rPr>
              <a:t>4</a:t>
            </a:r>
          </a:p>
          <a:p>
            <a:pPr algn="ctr"/>
            <a:r>
              <a:rPr lang="es-ES" sz="1200" b="1" dirty="0" smtClean="0">
                <a:solidFill>
                  <a:srgbClr val="000099"/>
                </a:solidFill>
                <a:latin typeface="Arial" pitchFamily="34" charset="0"/>
                <a:cs typeface="Arial" pitchFamily="34" charset="0"/>
              </a:rPr>
              <a:t>OGA</a:t>
            </a:r>
          </a:p>
          <a:p>
            <a:pPr algn="ctr"/>
            <a:r>
              <a:rPr lang="es-ES" sz="1200" b="1" dirty="0" smtClean="0">
                <a:solidFill>
                  <a:srgbClr val="000099"/>
                </a:solidFill>
                <a:latin typeface="Arial" pitchFamily="34" charset="0"/>
                <a:cs typeface="Arial" pitchFamily="34" charset="0"/>
              </a:rPr>
              <a:t>PROYECTO DE RESOLUCIÓN DE SUBASTA RESTRINGIDA: FECHA HORA Y LUGAR, BASES ADM Y MESA DIRECTIVA (SUPLETORIO)</a:t>
            </a:r>
            <a:endParaRPr lang="es-ES" sz="1200" dirty="0">
              <a:solidFill>
                <a:srgbClr val="000099"/>
              </a:solidFill>
            </a:endParaRPr>
          </a:p>
        </p:txBody>
      </p:sp>
      <p:sp>
        <p:nvSpPr>
          <p:cNvPr id="11" name="10 Elipse"/>
          <p:cNvSpPr/>
          <p:nvPr/>
        </p:nvSpPr>
        <p:spPr>
          <a:xfrm>
            <a:off x="5533475" y="4961260"/>
            <a:ext cx="2361726" cy="1690959"/>
          </a:xfrm>
          <a:prstGeom prst="ellipse">
            <a:avLst/>
          </a:prstGeom>
          <a:solidFill>
            <a:srgbClr val="FF66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rgbClr val="000099"/>
                </a:solidFill>
              </a:rPr>
              <a:t>2</a:t>
            </a:r>
          </a:p>
          <a:p>
            <a:pPr algn="ctr"/>
            <a:r>
              <a:rPr lang="es-ES" sz="1600" b="1" dirty="0" smtClean="0">
                <a:solidFill>
                  <a:srgbClr val="000099"/>
                </a:solidFill>
                <a:latin typeface="Arial" pitchFamily="34" charset="0"/>
                <a:cs typeface="Arial" pitchFamily="34" charset="0"/>
              </a:rPr>
              <a:t>UCP</a:t>
            </a:r>
          </a:p>
          <a:p>
            <a:pPr algn="ctr"/>
            <a:endParaRPr lang="es-ES" sz="1600" b="1" dirty="0" smtClean="0">
              <a:solidFill>
                <a:srgbClr val="000099"/>
              </a:solidFill>
              <a:latin typeface="Arial" pitchFamily="34" charset="0"/>
              <a:cs typeface="Arial" pitchFamily="34" charset="0"/>
            </a:endParaRPr>
          </a:p>
          <a:p>
            <a:pPr algn="ctr"/>
            <a:r>
              <a:rPr lang="es-ES" sz="1600" dirty="0" smtClean="0">
                <a:solidFill>
                  <a:srgbClr val="000099"/>
                </a:solidFill>
                <a:latin typeface="Arial" pitchFamily="34" charset="0"/>
                <a:cs typeface="Arial" pitchFamily="34" charset="0"/>
              </a:rPr>
              <a:t>INFORME TÉCNICO</a:t>
            </a:r>
            <a:endParaRPr lang="es-ES" sz="1600" dirty="0">
              <a:solidFill>
                <a:srgbClr val="000099"/>
              </a:solidFill>
            </a:endParaRPr>
          </a:p>
        </p:txBody>
      </p:sp>
      <p:sp>
        <p:nvSpPr>
          <p:cNvPr id="14" name="13 Elipse"/>
          <p:cNvSpPr/>
          <p:nvPr/>
        </p:nvSpPr>
        <p:spPr>
          <a:xfrm>
            <a:off x="4947689" y="3237679"/>
            <a:ext cx="1433745" cy="640660"/>
          </a:xfrm>
          <a:prstGeom prst="ellipse">
            <a:avLst/>
          </a:prstGeom>
          <a:solidFill>
            <a:srgbClr val="66CC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rgbClr val="0000FF"/>
                </a:solidFill>
              </a:rPr>
              <a:t>ENTIDAD</a:t>
            </a:r>
            <a:endParaRPr lang="es-ES" sz="1400" dirty="0">
              <a:solidFill>
                <a:srgbClr val="0000FF"/>
              </a:solidFill>
            </a:endParaRPr>
          </a:p>
        </p:txBody>
      </p:sp>
      <p:sp>
        <p:nvSpPr>
          <p:cNvPr id="15" name="14 Flecha derecha"/>
          <p:cNvSpPr/>
          <p:nvPr/>
        </p:nvSpPr>
        <p:spPr>
          <a:xfrm rot="9983242">
            <a:off x="5407416" y="5869698"/>
            <a:ext cx="380411" cy="280687"/>
          </a:xfrm>
          <a:prstGeom prst="rightArrow">
            <a:avLst/>
          </a:prstGeom>
          <a:solidFill>
            <a:srgbClr val="FF0000"/>
          </a:solidFill>
          <a:ln w="5080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16" name="15 Flecha derecha"/>
          <p:cNvSpPr/>
          <p:nvPr/>
        </p:nvSpPr>
        <p:spPr>
          <a:xfrm rot="11609335">
            <a:off x="2595100" y="6243595"/>
            <a:ext cx="485340" cy="305815"/>
          </a:xfrm>
          <a:prstGeom prst="rightArrow">
            <a:avLst/>
          </a:prstGeom>
          <a:solidFill>
            <a:srgbClr val="FF0000"/>
          </a:solidFill>
          <a:ln w="5080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17" name="16 Flecha derecha"/>
          <p:cNvSpPr/>
          <p:nvPr/>
        </p:nvSpPr>
        <p:spPr>
          <a:xfrm rot="14312668">
            <a:off x="728479" y="4223149"/>
            <a:ext cx="625245" cy="428852"/>
          </a:xfrm>
          <a:prstGeom prst="rightArrow">
            <a:avLst>
              <a:gd name="adj1" fmla="val 41371"/>
              <a:gd name="adj2" fmla="val 50000"/>
            </a:avLst>
          </a:prstGeom>
          <a:solidFill>
            <a:srgbClr val="FF0000"/>
          </a:solidFill>
          <a:ln w="5080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18" name="17 Flecha derecha"/>
          <p:cNvSpPr/>
          <p:nvPr/>
        </p:nvSpPr>
        <p:spPr>
          <a:xfrm rot="21199480">
            <a:off x="2600430" y="553121"/>
            <a:ext cx="769306" cy="370187"/>
          </a:xfrm>
          <a:prstGeom prst="rightArrow">
            <a:avLst/>
          </a:prstGeom>
          <a:solidFill>
            <a:srgbClr val="FF0000"/>
          </a:solidFill>
          <a:ln w="5080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20" name="19 Flecha derecha"/>
          <p:cNvSpPr/>
          <p:nvPr/>
        </p:nvSpPr>
        <p:spPr>
          <a:xfrm>
            <a:off x="6242366" y="3323804"/>
            <a:ext cx="724941" cy="431520"/>
          </a:xfrm>
          <a:prstGeom prst="rightArrow">
            <a:avLst/>
          </a:prstGeom>
          <a:solidFill>
            <a:srgbClr val="FF0000"/>
          </a:solidFill>
          <a:ln w="5080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21" name="20 Flecha derecha"/>
          <p:cNvSpPr/>
          <p:nvPr/>
        </p:nvSpPr>
        <p:spPr>
          <a:xfrm rot="6723936">
            <a:off x="7430778" y="4576260"/>
            <a:ext cx="543143" cy="436487"/>
          </a:xfrm>
          <a:prstGeom prst="rightArrow">
            <a:avLst/>
          </a:prstGeom>
          <a:solidFill>
            <a:srgbClr val="FF0000"/>
          </a:solidFill>
          <a:ln w="5080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22" name="21 Elipse"/>
          <p:cNvSpPr/>
          <p:nvPr/>
        </p:nvSpPr>
        <p:spPr>
          <a:xfrm>
            <a:off x="4355728" y="561911"/>
            <a:ext cx="2310260" cy="640660"/>
          </a:xfrm>
          <a:prstGeom prst="ellipse">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rgbClr val="0000FF"/>
                </a:solidFill>
              </a:rPr>
              <a:t>INFORME TÉCNICO</a:t>
            </a:r>
            <a:endParaRPr lang="es-ES" sz="1400" dirty="0">
              <a:solidFill>
                <a:srgbClr val="0000FF"/>
              </a:solidFill>
            </a:endParaRPr>
          </a:p>
        </p:txBody>
      </p:sp>
      <p:sp>
        <p:nvSpPr>
          <p:cNvPr id="23" name="22 Elipse"/>
          <p:cNvSpPr/>
          <p:nvPr/>
        </p:nvSpPr>
        <p:spPr>
          <a:xfrm>
            <a:off x="4199403" y="17698"/>
            <a:ext cx="2570637" cy="640660"/>
          </a:xfrm>
          <a:prstGeom prst="ellipse">
            <a:avLst/>
          </a:prstGeom>
          <a:solidFill>
            <a:srgbClr val="FFC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rgbClr val="0000FF"/>
                </a:solidFill>
              </a:rPr>
              <a:t>RESOLUCIÓN DE SUBASTA RESTRINGIDA</a:t>
            </a:r>
            <a:endParaRPr lang="es-ES" sz="1200" dirty="0">
              <a:solidFill>
                <a:srgbClr val="0000FF"/>
              </a:solidFill>
            </a:endParaRPr>
          </a:p>
        </p:txBody>
      </p:sp>
      <p:sp>
        <p:nvSpPr>
          <p:cNvPr id="24" name="23 Elipse"/>
          <p:cNvSpPr/>
          <p:nvPr/>
        </p:nvSpPr>
        <p:spPr>
          <a:xfrm>
            <a:off x="4325277" y="1122348"/>
            <a:ext cx="2268478" cy="640660"/>
          </a:xfrm>
          <a:prstGeom prst="ellipse">
            <a:avLst/>
          </a:prstGeom>
          <a:solidFill>
            <a:srgbClr val="99CC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rgbClr val="0000FF"/>
                </a:solidFill>
              </a:rPr>
              <a:t>TASACIÓN</a:t>
            </a:r>
            <a:endParaRPr lang="es-ES" sz="1400" dirty="0">
              <a:solidFill>
                <a:srgbClr val="0000FF"/>
              </a:solidFill>
            </a:endParaRPr>
          </a:p>
        </p:txBody>
      </p:sp>
      <p:sp>
        <p:nvSpPr>
          <p:cNvPr id="30" name="29 Elipse"/>
          <p:cNvSpPr/>
          <p:nvPr/>
        </p:nvSpPr>
        <p:spPr>
          <a:xfrm>
            <a:off x="4079960" y="1662336"/>
            <a:ext cx="2809525" cy="640660"/>
          </a:xfrm>
          <a:prstGeom prst="ellipse">
            <a:avLst/>
          </a:prstGeom>
          <a:solidFill>
            <a:srgbClr val="FFC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rgbClr val="0000FF"/>
                </a:solidFill>
              </a:rPr>
              <a:t>BASES ADMINISTRATIVAS</a:t>
            </a:r>
            <a:endParaRPr lang="es-ES" sz="1400" dirty="0">
              <a:solidFill>
                <a:srgbClr val="0000FF"/>
              </a:solidFill>
            </a:endParaRPr>
          </a:p>
        </p:txBody>
      </p:sp>
      <p:sp>
        <p:nvSpPr>
          <p:cNvPr id="31" name="30 Rectángulo"/>
          <p:cNvSpPr/>
          <p:nvPr/>
        </p:nvSpPr>
        <p:spPr>
          <a:xfrm>
            <a:off x="1184049" y="4211691"/>
            <a:ext cx="929125" cy="286232"/>
          </a:xfrm>
          <a:prstGeom prst="rect">
            <a:avLst/>
          </a:prstGeom>
        </p:spPr>
        <p:txBody>
          <a:bodyPr wrap="square">
            <a:spAutoFit/>
          </a:bodyPr>
          <a:lstStyle/>
          <a:p>
            <a:r>
              <a:rPr lang="es-ES" sz="1400" b="1" dirty="0" smtClean="0">
                <a:solidFill>
                  <a:schemeClr val="tx1">
                    <a:lumMod val="95000"/>
                    <a:lumOff val="5000"/>
                  </a:schemeClr>
                </a:solidFill>
                <a:latin typeface="Arial" pitchFamily="34" charset="0"/>
                <a:cs typeface="Arial" pitchFamily="34" charset="0"/>
              </a:rPr>
              <a:t>15 DÍAS</a:t>
            </a:r>
            <a:endParaRPr lang="es-ES" sz="1400" dirty="0"/>
          </a:p>
        </p:txBody>
      </p:sp>
      <p:sp>
        <p:nvSpPr>
          <p:cNvPr id="33" name="32 Rectángulo"/>
          <p:cNvSpPr/>
          <p:nvPr/>
        </p:nvSpPr>
        <p:spPr>
          <a:xfrm>
            <a:off x="2687803" y="1028601"/>
            <a:ext cx="929125" cy="286232"/>
          </a:xfrm>
          <a:prstGeom prst="rect">
            <a:avLst/>
          </a:prstGeom>
        </p:spPr>
        <p:txBody>
          <a:bodyPr wrap="square">
            <a:spAutoFit/>
          </a:bodyPr>
          <a:lstStyle/>
          <a:p>
            <a:r>
              <a:rPr lang="es-ES" sz="1400" b="1" dirty="0" smtClean="0">
                <a:solidFill>
                  <a:schemeClr val="tx1">
                    <a:lumMod val="95000"/>
                    <a:lumOff val="5000"/>
                  </a:schemeClr>
                </a:solidFill>
                <a:latin typeface="Arial" pitchFamily="34" charset="0"/>
                <a:cs typeface="Arial" pitchFamily="34" charset="0"/>
              </a:rPr>
              <a:t>10 DÍAS</a:t>
            </a:r>
            <a:endParaRPr lang="es-ES" sz="1400" dirty="0"/>
          </a:p>
        </p:txBody>
      </p:sp>
      <p:sp>
        <p:nvSpPr>
          <p:cNvPr id="38" name="37 Rectángulo"/>
          <p:cNvSpPr/>
          <p:nvPr/>
        </p:nvSpPr>
        <p:spPr>
          <a:xfrm>
            <a:off x="6157880" y="4624066"/>
            <a:ext cx="1261884" cy="313932"/>
          </a:xfrm>
          <a:prstGeom prst="rect">
            <a:avLst/>
          </a:prstGeom>
        </p:spPr>
        <p:txBody>
          <a:bodyPr wrap="none">
            <a:spAutoFit/>
          </a:bodyPr>
          <a:lstStyle/>
          <a:p>
            <a:pPr lvl="0" algn="just"/>
            <a:r>
              <a:rPr lang="es-ES" sz="1600" b="1" dirty="0">
                <a:solidFill>
                  <a:srgbClr val="0000FF"/>
                </a:solidFill>
                <a:latin typeface="Arial" pitchFamily="34" charset="0"/>
                <a:cs typeface="Arial" pitchFamily="34" charset="0"/>
              </a:rPr>
              <a:t>Anexo Nº 3</a:t>
            </a:r>
            <a:endParaRPr lang="es-PE" sz="1600" dirty="0">
              <a:solidFill>
                <a:srgbClr val="0000FF"/>
              </a:solidFill>
              <a:latin typeface="Arial" pitchFamily="34" charset="0"/>
              <a:cs typeface="Arial" pitchFamily="34" charset="0"/>
            </a:endParaRPr>
          </a:p>
        </p:txBody>
      </p:sp>
      <p:sp>
        <p:nvSpPr>
          <p:cNvPr id="27" name="Rectángulo 28"/>
          <p:cNvSpPr/>
          <p:nvPr/>
        </p:nvSpPr>
        <p:spPr>
          <a:xfrm>
            <a:off x="6665988" y="-6991"/>
            <a:ext cx="2458427" cy="2613023"/>
          </a:xfrm>
          <a:prstGeom prst="rect">
            <a:avLst/>
          </a:prstGeom>
        </p:spPr>
        <p:txBody>
          <a:bodyPr wrap="square">
            <a:spAutoFit/>
          </a:bodyPr>
          <a:lstStyle/>
          <a:p>
            <a:pPr algn="just"/>
            <a:r>
              <a:rPr lang="es-ES" sz="1400" dirty="0">
                <a:solidFill>
                  <a:srgbClr val="0000FF"/>
                </a:solidFill>
                <a:latin typeface="Calibri" panose="020F0502020204030204" pitchFamily="34" charset="0"/>
              </a:rPr>
              <a:t>Copia de:</a:t>
            </a:r>
          </a:p>
          <a:p>
            <a:pPr marL="457200" indent="-457200" algn="just">
              <a:buFont typeface="Arial" panose="020B0604020202020204" pitchFamily="34" charset="0"/>
              <a:buChar char="•"/>
            </a:pPr>
            <a:r>
              <a:rPr lang="es-ES" sz="1400" dirty="0" smtClean="0">
                <a:solidFill>
                  <a:srgbClr val="0000FF"/>
                </a:solidFill>
                <a:latin typeface="Calibri" panose="020F0502020204030204" pitchFamily="34" charset="0"/>
              </a:rPr>
              <a:t>Publicaciones</a:t>
            </a:r>
            <a:r>
              <a:rPr lang="es-ES" sz="1400" dirty="0">
                <a:solidFill>
                  <a:srgbClr val="0000FF"/>
                </a:solidFill>
                <a:latin typeface="Calibri" panose="020F0502020204030204" pitchFamily="34" charset="0"/>
              </a:rPr>
              <a:t>: Periódico </a:t>
            </a:r>
            <a:r>
              <a:rPr lang="es-ES" sz="1400" dirty="0" smtClean="0">
                <a:solidFill>
                  <a:srgbClr val="0000FF"/>
                </a:solidFill>
                <a:latin typeface="Calibri" panose="020F0502020204030204" pitchFamily="34" charset="0"/>
              </a:rPr>
              <a:t>mural, invitaciones </a:t>
            </a:r>
            <a:r>
              <a:rPr lang="es-ES" sz="1400" dirty="0">
                <a:solidFill>
                  <a:srgbClr val="0000FF"/>
                </a:solidFill>
                <a:latin typeface="Calibri" panose="020F0502020204030204" pitchFamily="34" charset="0"/>
              </a:rPr>
              <a:t>y Página Web.</a:t>
            </a:r>
          </a:p>
          <a:p>
            <a:pPr marL="457200" indent="-457200" algn="just">
              <a:buFont typeface="Arial" panose="020B0604020202020204" pitchFamily="34" charset="0"/>
              <a:buChar char="•"/>
            </a:pPr>
            <a:r>
              <a:rPr lang="es-ES" sz="1400" dirty="0">
                <a:solidFill>
                  <a:srgbClr val="0000FF"/>
                </a:solidFill>
                <a:latin typeface="Calibri" panose="020F0502020204030204" pitchFamily="34" charset="0"/>
              </a:rPr>
              <a:t>Acta de subasta.</a:t>
            </a:r>
          </a:p>
          <a:p>
            <a:pPr marL="457200" indent="-457200" algn="just">
              <a:buFont typeface="Arial" panose="020B0604020202020204" pitchFamily="34" charset="0"/>
              <a:buChar char="•"/>
            </a:pPr>
            <a:r>
              <a:rPr lang="es-ES" sz="1400" dirty="0">
                <a:solidFill>
                  <a:srgbClr val="0000FF"/>
                </a:solidFill>
                <a:latin typeface="Calibri" panose="020F0502020204030204" pitchFamily="34" charset="0"/>
              </a:rPr>
              <a:t>Hoja de liquidación.</a:t>
            </a:r>
          </a:p>
          <a:p>
            <a:pPr marL="457200" indent="-457200" algn="just">
              <a:buFont typeface="Arial" panose="020B0604020202020204" pitchFamily="34" charset="0"/>
              <a:buChar char="•"/>
            </a:pPr>
            <a:r>
              <a:rPr lang="es-ES" sz="1400" dirty="0">
                <a:solidFill>
                  <a:srgbClr val="0000FF"/>
                </a:solidFill>
                <a:latin typeface="Calibri" panose="020F0502020204030204" pitchFamily="34" charset="0"/>
              </a:rPr>
              <a:t>Comprobantes de pago.</a:t>
            </a:r>
          </a:p>
          <a:p>
            <a:pPr marL="457200" indent="-457200" algn="just">
              <a:buFont typeface="Arial" panose="020B0604020202020204" pitchFamily="34" charset="0"/>
              <a:buChar char="•"/>
            </a:pPr>
            <a:r>
              <a:rPr lang="es-ES" sz="1400" dirty="0">
                <a:solidFill>
                  <a:srgbClr val="0000FF"/>
                </a:solidFill>
                <a:latin typeface="Calibri" panose="020F0502020204030204" pitchFamily="34" charset="0"/>
              </a:rPr>
              <a:t>Constancias de depósito bancario.</a:t>
            </a:r>
          </a:p>
          <a:p>
            <a:pPr marL="457200" indent="-457200" algn="just">
              <a:buFont typeface="Arial" panose="020B0604020202020204" pitchFamily="34" charset="0"/>
              <a:buChar char="•"/>
            </a:pPr>
            <a:r>
              <a:rPr lang="es-ES" sz="1400" dirty="0">
                <a:solidFill>
                  <a:srgbClr val="0000FF"/>
                </a:solidFill>
                <a:latin typeface="Calibri" panose="020F0502020204030204" pitchFamily="34" charset="0"/>
              </a:rPr>
              <a:t>Acta de Entrega-Recepción.</a:t>
            </a:r>
          </a:p>
          <a:p>
            <a:pPr marL="457200" indent="-457200" algn="just">
              <a:buFont typeface="Arial" panose="020B0604020202020204" pitchFamily="34" charset="0"/>
              <a:buChar char="•"/>
            </a:pPr>
            <a:r>
              <a:rPr lang="es-ES" sz="1400" dirty="0">
                <a:solidFill>
                  <a:srgbClr val="0000FF"/>
                </a:solidFill>
                <a:latin typeface="Calibri" panose="020F0502020204030204" pitchFamily="34" charset="0"/>
              </a:rPr>
              <a:t>Acta de abandono de corresponder.</a:t>
            </a:r>
            <a:endParaRPr lang="en-GB" sz="1400" dirty="0">
              <a:solidFill>
                <a:srgbClr val="0000FF"/>
              </a:solidFill>
              <a:latin typeface="Calibri" panose="020F0502020204030204" pitchFamily="34" charset="0"/>
            </a:endParaRPr>
          </a:p>
        </p:txBody>
      </p:sp>
    </p:spTree>
    <p:extLst>
      <p:ext uri="{BB962C8B-B14F-4D97-AF65-F5344CB8AC3E}">
        <p14:creationId xmlns:p14="http://schemas.microsoft.com/office/powerpoint/2010/main" val="33886024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bg/>
                                          </p:spTgt>
                                        </p:tgtEl>
                                        <p:attrNameLst>
                                          <p:attrName>style.visibility</p:attrName>
                                        </p:attrNameLst>
                                      </p:cBhvr>
                                      <p:to>
                                        <p:strVal val="visible"/>
                                      </p:to>
                                    </p:set>
                                    <p:animEffect transition="in" filter="wipe(down)">
                                      <p:cBhvr>
                                        <p:cTn id="21" dur="500"/>
                                        <p:tgtEl>
                                          <p:spTgt spid="14">
                                            <p:bg/>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wipe(down)">
                                      <p:cBhvr>
                                        <p:cTn id="24" dur="500"/>
                                        <p:tgtEl>
                                          <p:spTgt spid="14">
                                            <p:txEl>
                                              <p:pRg st="0" end="0"/>
                                            </p:txEl>
                                          </p:spTgt>
                                        </p:tgtEl>
                                      </p:cBhvr>
                                    </p:animEffect>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2" presetClass="entr" presetSubtype="4"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par>
                          <p:cTn id="50" fill="hold">
                            <p:stCondLst>
                              <p:cond delay="3000"/>
                            </p:stCondLst>
                            <p:childTnLst>
                              <p:par>
                                <p:cTn id="51" presetID="2" presetClass="entr" presetSubtype="4"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par>
                          <p:cTn id="55" fill="hold">
                            <p:stCondLst>
                              <p:cond delay="3500"/>
                            </p:stCondLst>
                            <p:childTnLst>
                              <p:par>
                                <p:cTn id="56" presetID="2" presetClass="entr" presetSubtype="4"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
                                            <p:bg/>
                                          </p:spTgt>
                                        </p:tgtEl>
                                        <p:attrNameLst>
                                          <p:attrName>style.visibility</p:attrName>
                                        </p:attrNameLst>
                                      </p:cBhvr>
                                      <p:to>
                                        <p:strVal val="visible"/>
                                      </p:to>
                                    </p:set>
                                    <p:animEffect transition="in" filter="wipe(down)">
                                      <p:cBhvr>
                                        <p:cTn id="64" dur="500"/>
                                        <p:tgtEl>
                                          <p:spTgt spid="4">
                                            <p:bg/>
                                          </p:spTgt>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
                                            <p:txEl>
                                              <p:pRg st="0" end="0"/>
                                            </p:txEl>
                                          </p:spTgt>
                                        </p:tgtEl>
                                        <p:attrNameLst>
                                          <p:attrName>style.visibility</p:attrName>
                                        </p:attrNameLst>
                                      </p:cBhvr>
                                      <p:to>
                                        <p:strVal val="visible"/>
                                      </p:to>
                                    </p:set>
                                    <p:animEffect transition="in" filter="wipe(down)">
                                      <p:cBhvr>
                                        <p:cTn id="67" dur="500"/>
                                        <p:tgtEl>
                                          <p:spTgt spid="4">
                                            <p:txEl>
                                              <p:pRg st="0" end="0"/>
                                            </p:txEl>
                                          </p:spTgt>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4">
                                            <p:txEl>
                                              <p:pRg st="1" end="1"/>
                                            </p:txEl>
                                          </p:spTgt>
                                        </p:tgtEl>
                                        <p:attrNameLst>
                                          <p:attrName>style.visibility</p:attrName>
                                        </p:attrNameLst>
                                      </p:cBhvr>
                                      <p:to>
                                        <p:strVal val="visible"/>
                                      </p:to>
                                    </p:set>
                                    <p:animEffect transition="in" filter="wipe(down)">
                                      <p:cBhvr>
                                        <p:cTn id="70" dur="500"/>
                                        <p:tgtEl>
                                          <p:spTgt spid="4">
                                            <p:txEl>
                                              <p:pRg st="1" end="1"/>
                                            </p:txEl>
                                          </p:spTgt>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4">
                                            <p:txEl>
                                              <p:pRg st="2" end="2"/>
                                            </p:txEl>
                                          </p:spTgt>
                                        </p:tgtEl>
                                        <p:attrNameLst>
                                          <p:attrName>style.visibility</p:attrName>
                                        </p:attrNameLst>
                                      </p:cBhvr>
                                      <p:to>
                                        <p:strVal val="visible"/>
                                      </p:to>
                                    </p:set>
                                    <p:animEffect transition="in" filter="wipe(down)">
                                      <p:cBhvr>
                                        <p:cTn id="73" dur="500"/>
                                        <p:tgtEl>
                                          <p:spTgt spid="4">
                                            <p:txEl>
                                              <p:pRg st="2" end="2"/>
                                            </p:txEl>
                                          </p:spTgt>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4">
                                            <p:txEl>
                                              <p:pRg st="4" end="4"/>
                                            </p:txEl>
                                          </p:spTgt>
                                        </p:tgtEl>
                                        <p:attrNameLst>
                                          <p:attrName>style.visibility</p:attrName>
                                        </p:attrNameLst>
                                      </p:cBhvr>
                                      <p:to>
                                        <p:strVal val="visible"/>
                                      </p:to>
                                    </p:set>
                                    <p:animEffect transition="in" filter="wipe(down)">
                                      <p:cBhvr>
                                        <p:cTn id="76" dur="500"/>
                                        <p:tgtEl>
                                          <p:spTgt spid="4">
                                            <p:txEl>
                                              <p:pRg st="4" end="4"/>
                                            </p:txEl>
                                          </p:spTgt>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
                                            <p:txEl>
                                              <p:pRg st="6" end="6"/>
                                            </p:txEl>
                                          </p:spTgt>
                                        </p:tgtEl>
                                        <p:attrNameLst>
                                          <p:attrName>style.visibility</p:attrName>
                                        </p:attrNameLst>
                                      </p:cBhvr>
                                      <p:to>
                                        <p:strVal val="visible"/>
                                      </p:to>
                                    </p:set>
                                    <p:animEffect transition="in" filter="wipe(down)">
                                      <p:cBhvr>
                                        <p:cTn id="79" dur="500"/>
                                        <p:tgtEl>
                                          <p:spTgt spid="4">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11">
                                            <p:bg/>
                                          </p:spTgt>
                                        </p:tgtEl>
                                        <p:attrNameLst>
                                          <p:attrName>style.visibility</p:attrName>
                                        </p:attrNameLst>
                                      </p:cBhvr>
                                      <p:to>
                                        <p:strVal val="visible"/>
                                      </p:to>
                                    </p:set>
                                    <p:animEffect transition="in" filter="wipe(down)">
                                      <p:cBhvr>
                                        <p:cTn id="84" dur="500"/>
                                        <p:tgtEl>
                                          <p:spTgt spid="11">
                                            <p:bg/>
                                          </p:spTgt>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11">
                                            <p:txEl>
                                              <p:pRg st="0" end="0"/>
                                            </p:txEl>
                                          </p:spTgt>
                                        </p:tgtEl>
                                        <p:attrNameLst>
                                          <p:attrName>style.visibility</p:attrName>
                                        </p:attrNameLst>
                                      </p:cBhvr>
                                      <p:to>
                                        <p:strVal val="visible"/>
                                      </p:to>
                                    </p:set>
                                    <p:animEffect transition="in" filter="wipe(down)">
                                      <p:cBhvr>
                                        <p:cTn id="87" dur="500"/>
                                        <p:tgtEl>
                                          <p:spTgt spid="11">
                                            <p:txEl>
                                              <p:pRg st="0" end="0"/>
                                            </p:txEl>
                                          </p:spTgt>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11">
                                            <p:txEl>
                                              <p:pRg st="1" end="1"/>
                                            </p:txEl>
                                          </p:spTgt>
                                        </p:tgtEl>
                                        <p:attrNameLst>
                                          <p:attrName>style.visibility</p:attrName>
                                        </p:attrNameLst>
                                      </p:cBhvr>
                                      <p:to>
                                        <p:strVal val="visible"/>
                                      </p:to>
                                    </p:set>
                                    <p:animEffect transition="in" filter="wipe(down)">
                                      <p:cBhvr>
                                        <p:cTn id="90" dur="500"/>
                                        <p:tgtEl>
                                          <p:spTgt spid="11">
                                            <p:txEl>
                                              <p:pRg st="1" end="1"/>
                                            </p:txEl>
                                          </p:spTgt>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11">
                                            <p:txEl>
                                              <p:pRg st="3" end="3"/>
                                            </p:txEl>
                                          </p:spTgt>
                                        </p:tgtEl>
                                        <p:attrNameLst>
                                          <p:attrName>style.visibility</p:attrName>
                                        </p:attrNameLst>
                                      </p:cBhvr>
                                      <p:to>
                                        <p:strVal val="visible"/>
                                      </p:to>
                                    </p:set>
                                    <p:animEffect transition="in" filter="wipe(down)">
                                      <p:cBhvr>
                                        <p:cTn id="93" dur="500"/>
                                        <p:tgtEl>
                                          <p:spTgt spid="11">
                                            <p:txEl>
                                              <p:pRg st="3" end="3"/>
                                            </p:txEl>
                                          </p:spTgt>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31">
                                            <p:txEl>
                                              <p:pRg st="0" end="0"/>
                                            </p:txEl>
                                          </p:spTgt>
                                        </p:tgtEl>
                                        <p:attrNameLst>
                                          <p:attrName>style.visibility</p:attrName>
                                        </p:attrNameLst>
                                      </p:cBhvr>
                                      <p:to>
                                        <p:strVal val="visible"/>
                                      </p:to>
                                    </p:set>
                                    <p:animEffect transition="in" filter="wipe(down)">
                                      <p:cBhvr>
                                        <p:cTn id="96" dur="500"/>
                                        <p:tgtEl>
                                          <p:spTgt spid="31">
                                            <p:txEl>
                                              <p:pRg st="0" end="0"/>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7">
                                            <p:bg/>
                                          </p:spTgt>
                                        </p:tgtEl>
                                        <p:attrNameLst>
                                          <p:attrName>style.visibility</p:attrName>
                                        </p:attrNameLst>
                                      </p:cBhvr>
                                      <p:to>
                                        <p:strVal val="visible"/>
                                      </p:to>
                                    </p:set>
                                    <p:animEffect transition="in" filter="wipe(down)">
                                      <p:cBhvr>
                                        <p:cTn id="101" dur="500"/>
                                        <p:tgtEl>
                                          <p:spTgt spid="7">
                                            <p:bg/>
                                          </p:spTgt>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7">
                                            <p:txEl>
                                              <p:pRg st="0" end="0"/>
                                            </p:txEl>
                                          </p:spTgt>
                                        </p:tgtEl>
                                        <p:attrNameLst>
                                          <p:attrName>style.visibility</p:attrName>
                                        </p:attrNameLst>
                                      </p:cBhvr>
                                      <p:to>
                                        <p:strVal val="visible"/>
                                      </p:to>
                                    </p:set>
                                    <p:animEffect transition="in" filter="wipe(down)">
                                      <p:cBhvr>
                                        <p:cTn id="104" dur="500"/>
                                        <p:tgtEl>
                                          <p:spTgt spid="7">
                                            <p:txEl>
                                              <p:pRg st="0" end="0"/>
                                            </p:txEl>
                                          </p:spTgt>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7">
                                            <p:txEl>
                                              <p:pRg st="1" end="1"/>
                                            </p:txEl>
                                          </p:spTgt>
                                        </p:tgtEl>
                                        <p:attrNameLst>
                                          <p:attrName>style.visibility</p:attrName>
                                        </p:attrNameLst>
                                      </p:cBhvr>
                                      <p:to>
                                        <p:strVal val="visible"/>
                                      </p:to>
                                    </p:set>
                                    <p:animEffect transition="in" filter="wipe(down)">
                                      <p:cBhvr>
                                        <p:cTn id="107" dur="500"/>
                                        <p:tgtEl>
                                          <p:spTgt spid="7">
                                            <p:txEl>
                                              <p:pRg st="1" end="1"/>
                                            </p:txEl>
                                          </p:spTgt>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7">
                                            <p:txEl>
                                              <p:pRg st="2" end="2"/>
                                            </p:txEl>
                                          </p:spTgt>
                                        </p:tgtEl>
                                        <p:attrNameLst>
                                          <p:attrName>style.visibility</p:attrName>
                                        </p:attrNameLst>
                                      </p:cBhvr>
                                      <p:to>
                                        <p:strVal val="visible"/>
                                      </p:to>
                                    </p:set>
                                    <p:animEffect transition="in" filter="wipe(down)">
                                      <p:cBhvr>
                                        <p:cTn id="110" dur="500"/>
                                        <p:tgtEl>
                                          <p:spTgt spid="7">
                                            <p:txEl>
                                              <p:pRg st="2" end="2"/>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10">
                                            <p:bg/>
                                          </p:spTgt>
                                        </p:tgtEl>
                                        <p:attrNameLst>
                                          <p:attrName>style.visibility</p:attrName>
                                        </p:attrNameLst>
                                      </p:cBhvr>
                                      <p:to>
                                        <p:strVal val="visible"/>
                                      </p:to>
                                    </p:set>
                                    <p:animEffect transition="in" filter="wipe(down)">
                                      <p:cBhvr>
                                        <p:cTn id="115" dur="500"/>
                                        <p:tgtEl>
                                          <p:spTgt spid="10">
                                            <p:bg/>
                                          </p:spTgt>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10">
                                            <p:txEl>
                                              <p:pRg st="0" end="0"/>
                                            </p:txEl>
                                          </p:spTgt>
                                        </p:tgtEl>
                                        <p:attrNameLst>
                                          <p:attrName>style.visibility</p:attrName>
                                        </p:attrNameLst>
                                      </p:cBhvr>
                                      <p:to>
                                        <p:strVal val="visible"/>
                                      </p:to>
                                    </p:set>
                                    <p:animEffect transition="in" filter="wipe(down)">
                                      <p:cBhvr>
                                        <p:cTn id="118" dur="500"/>
                                        <p:tgtEl>
                                          <p:spTgt spid="10">
                                            <p:txEl>
                                              <p:pRg st="0" end="0"/>
                                            </p:txEl>
                                          </p:spTgt>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10">
                                            <p:txEl>
                                              <p:pRg st="1" end="1"/>
                                            </p:txEl>
                                          </p:spTgt>
                                        </p:tgtEl>
                                        <p:attrNameLst>
                                          <p:attrName>style.visibility</p:attrName>
                                        </p:attrNameLst>
                                      </p:cBhvr>
                                      <p:to>
                                        <p:strVal val="visible"/>
                                      </p:to>
                                    </p:set>
                                    <p:animEffect transition="in" filter="wipe(down)">
                                      <p:cBhvr>
                                        <p:cTn id="121" dur="500"/>
                                        <p:tgtEl>
                                          <p:spTgt spid="10">
                                            <p:txEl>
                                              <p:pRg st="1" end="1"/>
                                            </p:txEl>
                                          </p:spTgt>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10">
                                            <p:txEl>
                                              <p:pRg st="2" end="2"/>
                                            </p:txEl>
                                          </p:spTgt>
                                        </p:tgtEl>
                                        <p:attrNameLst>
                                          <p:attrName>style.visibility</p:attrName>
                                        </p:attrNameLst>
                                      </p:cBhvr>
                                      <p:to>
                                        <p:strVal val="visible"/>
                                      </p:to>
                                    </p:set>
                                    <p:animEffect transition="in" filter="wipe(down)">
                                      <p:cBhvr>
                                        <p:cTn id="124" dur="500"/>
                                        <p:tgtEl>
                                          <p:spTgt spid="10">
                                            <p:txEl>
                                              <p:pRg st="2" end="2"/>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6">
                                            <p:bg/>
                                          </p:spTgt>
                                        </p:tgtEl>
                                        <p:attrNameLst>
                                          <p:attrName>style.visibility</p:attrName>
                                        </p:attrNameLst>
                                      </p:cBhvr>
                                      <p:to>
                                        <p:strVal val="visible"/>
                                      </p:to>
                                    </p:set>
                                    <p:animEffect transition="in" filter="wipe(down)">
                                      <p:cBhvr>
                                        <p:cTn id="129" dur="500"/>
                                        <p:tgtEl>
                                          <p:spTgt spid="6">
                                            <p:bg/>
                                          </p:spTgt>
                                        </p:tgtEl>
                                      </p:cBhvr>
                                    </p:animEffect>
                                  </p:childTnLst>
                                </p:cTn>
                              </p:par>
                              <p:par>
                                <p:cTn id="130" presetID="22" presetClass="entr" presetSubtype="4" fill="hold" grpId="0" nodeType="withEffect">
                                  <p:stCondLst>
                                    <p:cond delay="0"/>
                                  </p:stCondLst>
                                  <p:childTnLst>
                                    <p:set>
                                      <p:cBhvr>
                                        <p:cTn id="131" dur="1" fill="hold">
                                          <p:stCondLst>
                                            <p:cond delay="0"/>
                                          </p:stCondLst>
                                        </p:cTn>
                                        <p:tgtEl>
                                          <p:spTgt spid="6">
                                            <p:txEl>
                                              <p:pRg st="0" end="0"/>
                                            </p:txEl>
                                          </p:spTgt>
                                        </p:tgtEl>
                                        <p:attrNameLst>
                                          <p:attrName>style.visibility</p:attrName>
                                        </p:attrNameLst>
                                      </p:cBhvr>
                                      <p:to>
                                        <p:strVal val="visible"/>
                                      </p:to>
                                    </p:set>
                                    <p:animEffect transition="in" filter="wipe(down)">
                                      <p:cBhvr>
                                        <p:cTn id="132" dur="500"/>
                                        <p:tgtEl>
                                          <p:spTgt spid="6">
                                            <p:txEl>
                                              <p:pRg st="0" end="0"/>
                                            </p:txEl>
                                          </p:spTgt>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6">
                                            <p:txEl>
                                              <p:pRg st="1" end="1"/>
                                            </p:txEl>
                                          </p:spTgt>
                                        </p:tgtEl>
                                        <p:attrNameLst>
                                          <p:attrName>style.visibility</p:attrName>
                                        </p:attrNameLst>
                                      </p:cBhvr>
                                      <p:to>
                                        <p:strVal val="visible"/>
                                      </p:to>
                                    </p:set>
                                    <p:animEffect transition="in" filter="wipe(down)">
                                      <p:cBhvr>
                                        <p:cTn id="135" dur="500"/>
                                        <p:tgtEl>
                                          <p:spTgt spid="6">
                                            <p:txEl>
                                              <p:pRg st="1" end="1"/>
                                            </p:txEl>
                                          </p:spTgt>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6">
                                            <p:txEl>
                                              <p:pRg st="2" end="2"/>
                                            </p:txEl>
                                          </p:spTgt>
                                        </p:tgtEl>
                                        <p:attrNameLst>
                                          <p:attrName>style.visibility</p:attrName>
                                        </p:attrNameLst>
                                      </p:cBhvr>
                                      <p:to>
                                        <p:strVal val="visible"/>
                                      </p:to>
                                    </p:set>
                                    <p:animEffect transition="in" filter="wipe(down)">
                                      <p:cBhvr>
                                        <p:cTn id="138" dur="500"/>
                                        <p:tgtEl>
                                          <p:spTgt spid="6">
                                            <p:txEl>
                                              <p:pRg st="2" end="2"/>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grpId="0" nodeType="clickEffect">
                                  <p:stCondLst>
                                    <p:cond delay="0"/>
                                  </p:stCondLst>
                                  <p:childTnLst>
                                    <p:set>
                                      <p:cBhvr>
                                        <p:cTn id="142" dur="1" fill="hold">
                                          <p:stCondLst>
                                            <p:cond delay="0"/>
                                          </p:stCondLst>
                                        </p:cTn>
                                        <p:tgtEl>
                                          <p:spTgt spid="9">
                                            <p:bg/>
                                          </p:spTgt>
                                        </p:tgtEl>
                                        <p:attrNameLst>
                                          <p:attrName>style.visibility</p:attrName>
                                        </p:attrNameLst>
                                      </p:cBhvr>
                                      <p:to>
                                        <p:strVal val="visible"/>
                                      </p:to>
                                    </p:set>
                                    <p:animEffect transition="in" filter="wipe(down)">
                                      <p:cBhvr>
                                        <p:cTn id="143" dur="500"/>
                                        <p:tgtEl>
                                          <p:spTgt spid="9">
                                            <p:bg/>
                                          </p:spTgt>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9">
                                            <p:txEl>
                                              <p:pRg st="0" end="0"/>
                                            </p:txEl>
                                          </p:spTgt>
                                        </p:tgtEl>
                                        <p:attrNameLst>
                                          <p:attrName>style.visibility</p:attrName>
                                        </p:attrNameLst>
                                      </p:cBhvr>
                                      <p:to>
                                        <p:strVal val="visible"/>
                                      </p:to>
                                    </p:set>
                                    <p:animEffect transition="in" filter="wipe(down)">
                                      <p:cBhvr>
                                        <p:cTn id="146" dur="500"/>
                                        <p:tgtEl>
                                          <p:spTgt spid="9">
                                            <p:txEl>
                                              <p:pRg st="0" end="0"/>
                                            </p:txEl>
                                          </p:spTgt>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9">
                                            <p:txEl>
                                              <p:pRg st="1" end="1"/>
                                            </p:txEl>
                                          </p:spTgt>
                                        </p:tgtEl>
                                        <p:attrNameLst>
                                          <p:attrName>style.visibility</p:attrName>
                                        </p:attrNameLst>
                                      </p:cBhvr>
                                      <p:to>
                                        <p:strVal val="visible"/>
                                      </p:to>
                                    </p:set>
                                    <p:animEffect transition="in" filter="wipe(down)">
                                      <p:cBhvr>
                                        <p:cTn id="149" dur="500"/>
                                        <p:tgtEl>
                                          <p:spTgt spid="9">
                                            <p:txEl>
                                              <p:pRg st="1" end="1"/>
                                            </p:txEl>
                                          </p:spTgt>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9">
                                            <p:txEl>
                                              <p:pRg st="2" end="2"/>
                                            </p:txEl>
                                          </p:spTgt>
                                        </p:tgtEl>
                                        <p:attrNameLst>
                                          <p:attrName>style.visibility</p:attrName>
                                        </p:attrNameLst>
                                      </p:cBhvr>
                                      <p:to>
                                        <p:strVal val="visible"/>
                                      </p:to>
                                    </p:set>
                                    <p:animEffect transition="in" filter="wipe(down)">
                                      <p:cBhvr>
                                        <p:cTn id="152" dur="500"/>
                                        <p:tgtEl>
                                          <p:spTgt spid="9">
                                            <p:txEl>
                                              <p:pRg st="2" end="2"/>
                                            </p:txEl>
                                          </p:spTgt>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9">
                                            <p:txEl>
                                              <p:pRg st="3" end="3"/>
                                            </p:txEl>
                                          </p:spTgt>
                                        </p:tgtEl>
                                        <p:attrNameLst>
                                          <p:attrName>style.visibility</p:attrName>
                                        </p:attrNameLst>
                                      </p:cBhvr>
                                      <p:to>
                                        <p:strVal val="visible"/>
                                      </p:to>
                                    </p:set>
                                    <p:animEffect transition="in" filter="wipe(down)">
                                      <p:cBhvr>
                                        <p:cTn id="155" dur="500"/>
                                        <p:tgtEl>
                                          <p:spTgt spid="9">
                                            <p:txEl>
                                              <p:pRg st="3" end="3"/>
                                            </p:txEl>
                                          </p:spTgt>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4" fill="hold" grpId="0" nodeType="clickEffect">
                                  <p:stCondLst>
                                    <p:cond delay="0"/>
                                  </p:stCondLst>
                                  <p:childTnLst>
                                    <p:set>
                                      <p:cBhvr>
                                        <p:cTn id="159" dur="1" fill="hold">
                                          <p:stCondLst>
                                            <p:cond delay="0"/>
                                          </p:stCondLst>
                                        </p:cTn>
                                        <p:tgtEl>
                                          <p:spTgt spid="5">
                                            <p:bg/>
                                          </p:spTgt>
                                        </p:tgtEl>
                                        <p:attrNameLst>
                                          <p:attrName>style.visibility</p:attrName>
                                        </p:attrNameLst>
                                      </p:cBhvr>
                                      <p:to>
                                        <p:strVal val="visible"/>
                                      </p:to>
                                    </p:set>
                                    <p:animEffect transition="in" filter="wipe(down)">
                                      <p:cBhvr>
                                        <p:cTn id="160" dur="500"/>
                                        <p:tgtEl>
                                          <p:spTgt spid="5">
                                            <p:bg/>
                                          </p:spTgt>
                                        </p:tgtEl>
                                      </p:cBhvr>
                                    </p:animEffect>
                                  </p:childTnLst>
                                </p:cTn>
                              </p:par>
                              <p:par>
                                <p:cTn id="161" presetID="22" presetClass="entr" presetSubtype="4" fill="hold" grpId="0" nodeType="withEffect">
                                  <p:stCondLst>
                                    <p:cond delay="0"/>
                                  </p:stCondLst>
                                  <p:childTnLst>
                                    <p:set>
                                      <p:cBhvr>
                                        <p:cTn id="162" dur="1" fill="hold">
                                          <p:stCondLst>
                                            <p:cond delay="0"/>
                                          </p:stCondLst>
                                        </p:cTn>
                                        <p:tgtEl>
                                          <p:spTgt spid="5">
                                            <p:txEl>
                                              <p:pRg st="0" end="0"/>
                                            </p:txEl>
                                          </p:spTgt>
                                        </p:tgtEl>
                                        <p:attrNameLst>
                                          <p:attrName>style.visibility</p:attrName>
                                        </p:attrNameLst>
                                      </p:cBhvr>
                                      <p:to>
                                        <p:strVal val="visible"/>
                                      </p:to>
                                    </p:set>
                                    <p:animEffect transition="in" filter="wipe(down)">
                                      <p:cBhvr>
                                        <p:cTn id="163" dur="500"/>
                                        <p:tgtEl>
                                          <p:spTgt spid="5">
                                            <p:txEl>
                                              <p:pRg st="0" end="0"/>
                                            </p:txEl>
                                          </p:spTgt>
                                        </p:tgtEl>
                                      </p:cBhvr>
                                    </p:animEffect>
                                  </p:childTnLst>
                                </p:cTn>
                              </p:par>
                              <p:par>
                                <p:cTn id="164" presetID="22" presetClass="entr" presetSubtype="4" fill="hold" grpId="0" nodeType="withEffect">
                                  <p:stCondLst>
                                    <p:cond delay="0"/>
                                  </p:stCondLst>
                                  <p:childTnLst>
                                    <p:set>
                                      <p:cBhvr>
                                        <p:cTn id="165" dur="1" fill="hold">
                                          <p:stCondLst>
                                            <p:cond delay="0"/>
                                          </p:stCondLst>
                                        </p:cTn>
                                        <p:tgtEl>
                                          <p:spTgt spid="5">
                                            <p:txEl>
                                              <p:pRg st="1" end="1"/>
                                            </p:txEl>
                                          </p:spTgt>
                                        </p:tgtEl>
                                        <p:attrNameLst>
                                          <p:attrName>style.visibility</p:attrName>
                                        </p:attrNameLst>
                                      </p:cBhvr>
                                      <p:to>
                                        <p:strVal val="visible"/>
                                      </p:to>
                                    </p:set>
                                    <p:animEffect transition="in" filter="wipe(down)">
                                      <p:cBhvr>
                                        <p:cTn id="166" dur="500"/>
                                        <p:tgtEl>
                                          <p:spTgt spid="5">
                                            <p:txEl>
                                              <p:pRg st="1" end="1"/>
                                            </p:txEl>
                                          </p:spTgt>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23">
                                            <p:bg/>
                                          </p:spTgt>
                                        </p:tgtEl>
                                        <p:attrNameLst>
                                          <p:attrName>style.visibility</p:attrName>
                                        </p:attrNameLst>
                                      </p:cBhvr>
                                      <p:to>
                                        <p:strVal val="visible"/>
                                      </p:to>
                                    </p:set>
                                    <p:animEffect transition="in" filter="fade">
                                      <p:cBhvr>
                                        <p:cTn id="169" dur="2000"/>
                                        <p:tgtEl>
                                          <p:spTgt spid="23">
                                            <p:bg/>
                                          </p:spTgt>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23">
                                            <p:txEl>
                                              <p:pRg st="0" end="0"/>
                                            </p:txEl>
                                          </p:spTgt>
                                        </p:tgtEl>
                                        <p:attrNameLst>
                                          <p:attrName>style.visibility</p:attrName>
                                        </p:attrNameLst>
                                      </p:cBhvr>
                                      <p:to>
                                        <p:strVal val="visible"/>
                                      </p:to>
                                    </p:set>
                                    <p:animEffect transition="in" filter="fade">
                                      <p:cBhvr>
                                        <p:cTn id="172" dur="2000"/>
                                        <p:tgtEl>
                                          <p:spTgt spid="23">
                                            <p:txEl>
                                              <p:pRg st="0" end="0"/>
                                            </p:txEl>
                                          </p:spTgt>
                                        </p:tgtEl>
                                      </p:cBhvr>
                                    </p:animEffect>
                                  </p:childTnLst>
                                </p:cTn>
                              </p:par>
                              <p:par>
                                <p:cTn id="173" presetID="22" presetClass="entr" presetSubtype="4" fill="hold" grpId="0" nodeType="withEffect">
                                  <p:stCondLst>
                                    <p:cond delay="0"/>
                                  </p:stCondLst>
                                  <p:childTnLst>
                                    <p:set>
                                      <p:cBhvr>
                                        <p:cTn id="174" dur="1" fill="hold">
                                          <p:stCondLst>
                                            <p:cond delay="0"/>
                                          </p:stCondLst>
                                        </p:cTn>
                                        <p:tgtEl>
                                          <p:spTgt spid="33">
                                            <p:txEl>
                                              <p:pRg st="0" end="0"/>
                                            </p:txEl>
                                          </p:spTgt>
                                        </p:tgtEl>
                                        <p:attrNameLst>
                                          <p:attrName>style.visibility</p:attrName>
                                        </p:attrNameLst>
                                      </p:cBhvr>
                                      <p:to>
                                        <p:strVal val="visible"/>
                                      </p:to>
                                    </p:set>
                                    <p:animEffect transition="in" filter="wipe(down)">
                                      <p:cBhvr>
                                        <p:cTn id="175" dur="500"/>
                                        <p:tgtEl>
                                          <p:spTgt spid="33">
                                            <p:txEl>
                                              <p:pRg st="0" end="0"/>
                                            </p:txEl>
                                          </p:spTgt>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22">
                                            <p:bg/>
                                          </p:spTgt>
                                        </p:tgtEl>
                                        <p:attrNameLst>
                                          <p:attrName>style.visibility</p:attrName>
                                        </p:attrNameLst>
                                      </p:cBhvr>
                                      <p:to>
                                        <p:strVal val="visible"/>
                                      </p:to>
                                    </p:set>
                                    <p:animEffect transition="in" filter="fade">
                                      <p:cBhvr>
                                        <p:cTn id="178" dur="2000"/>
                                        <p:tgtEl>
                                          <p:spTgt spid="22">
                                            <p:bg/>
                                          </p:spTgt>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22">
                                            <p:txEl>
                                              <p:pRg st="0" end="0"/>
                                            </p:txEl>
                                          </p:spTgt>
                                        </p:tgtEl>
                                        <p:attrNameLst>
                                          <p:attrName>style.visibility</p:attrName>
                                        </p:attrNameLst>
                                      </p:cBhvr>
                                      <p:to>
                                        <p:strVal val="visible"/>
                                      </p:to>
                                    </p:set>
                                    <p:animEffect transition="in" filter="fade">
                                      <p:cBhvr>
                                        <p:cTn id="181" dur="2000"/>
                                        <p:tgtEl>
                                          <p:spTgt spid="22">
                                            <p:txEl>
                                              <p:pRg st="0" end="0"/>
                                            </p:txEl>
                                          </p:spTgt>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30">
                                            <p:bg/>
                                          </p:spTgt>
                                        </p:tgtEl>
                                        <p:attrNameLst>
                                          <p:attrName>style.visibility</p:attrName>
                                        </p:attrNameLst>
                                      </p:cBhvr>
                                      <p:to>
                                        <p:strVal val="visible"/>
                                      </p:to>
                                    </p:set>
                                    <p:animEffect transition="in" filter="fade">
                                      <p:cBhvr>
                                        <p:cTn id="184" dur="2000"/>
                                        <p:tgtEl>
                                          <p:spTgt spid="30">
                                            <p:bg/>
                                          </p:spTgt>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30">
                                            <p:txEl>
                                              <p:pRg st="0" end="0"/>
                                            </p:txEl>
                                          </p:spTgt>
                                        </p:tgtEl>
                                        <p:attrNameLst>
                                          <p:attrName>style.visibility</p:attrName>
                                        </p:attrNameLst>
                                      </p:cBhvr>
                                      <p:to>
                                        <p:strVal val="visible"/>
                                      </p:to>
                                    </p:set>
                                    <p:animEffect transition="in" filter="fade">
                                      <p:cBhvr>
                                        <p:cTn id="187" dur="2000"/>
                                        <p:tgtEl>
                                          <p:spTgt spid="30">
                                            <p:txEl>
                                              <p:pRg st="0" end="0"/>
                                            </p:txEl>
                                          </p:spTgt>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24">
                                            <p:bg/>
                                          </p:spTgt>
                                        </p:tgtEl>
                                        <p:attrNameLst>
                                          <p:attrName>style.visibility</p:attrName>
                                        </p:attrNameLst>
                                      </p:cBhvr>
                                      <p:to>
                                        <p:strVal val="visible"/>
                                      </p:to>
                                    </p:set>
                                    <p:animEffect transition="in" filter="fade">
                                      <p:cBhvr>
                                        <p:cTn id="190" dur="2000"/>
                                        <p:tgtEl>
                                          <p:spTgt spid="24">
                                            <p:bg/>
                                          </p:spTgt>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24">
                                            <p:txEl>
                                              <p:pRg st="0" end="0"/>
                                            </p:txEl>
                                          </p:spTgt>
                                        </p:tgtEl>
                                        <p:attrNameLst>
                                          <p:attrName>style.visibility</p:attrName>
                                        </p:attrNameLst>
                                      </p:cBhvr>
                                      <p:to>
                                        <p:strVal val="visible"/>
                                      </p:to>
                                    </p:set>
                                    <p:animEffect transition="in" filter="fade">
                                      <p:cBhvr>
                                        <p:cTn id="193" dur="2000"/>
                                        <p:tgtEl>
                                          <p:spTgt spid="24">
                                            <p:txEl>
                                              <p:pRg st="0" end="0"/>
                                            </p:txEl>
                                          </p:spTgt>
                                        </p:tgtEl>
                                      </p:cBhvr>
                                    </p:animEffect>
                                  </p:childTnLst>
                                </p:cTn>
                              </p:par>
                              <p:par>
                                <p:cTn id="194" presetID="42" presetClass="entr" presetSubtype="0" fill="hold" grpId="0" nodeType="withEffect">
                                  <p:stCondLst>
                                    <p:cond delay="0"/>
                                  </p:stCondLst>
                                  <p:childTnLst>
                                    <p:set>
                                      <p:cBhvr>
                                        <p:cTn id="195" dur="1" fill="hold">
                                          <p:stCondLst>
                                            <p:cond delay="0"/>
                                          </p:stCondLst>
                                        </p:cTn>
                                        <p:tgtEl>
                                          <p:spTgt spid="27"/>
                                        </p:tgtEl>
                                        <p:attrNameLst>
                                          <p:attrName>style.visibility</p:attrName>
                                        </p:attrNameLst>
                                      </p:cBhvr>
                                      <p:to>
                                        <p:strVal val="visible"/>
                                      </p:to>
                                    </p:set>
                                    <p:animEffect transition="in" filter="fade">
                                      <p:cBhvr>
                                        <p:cTn id="196" dur="1000"/>
                                        <p:tgtEl>
                                          <p:spTgt spid="27"/>
                                        </p:tgtEl>
                                      </p:cBhvr>
                                    </p:animEffect>
                                    <p:anim calcmode="lin" valueType="num">
                                      <p:cBhvr>
                                        <p:cTn id="197" dur="1000" fill="hold"/>
                                        <p:tgtEl>
                                          <p:spTgt spid="27"/>
                                        </p:tgtEl>
                                        <p:attrNameLst>
                                          <p:attrName>ppt_x</p:attrName>
                                        </p:attrNameLst>
                                      </p:cBhvr>
                                      <p:tavLst>
                                        <p:tav tm="0">
                                          <p:val>
                                            <p:strVal val="#ppt_x"/>
                                          </p:val>
                                        </p:tav>
                                        <p:tav tm="100000">
                                          <p:val>
                                            <p:strVal val="#ppt_x"/>
                                          </p:val>
                                        </p:tav>
                                      </p:tavLst>
                                    </p:anim>
                                    <p:anim calcmode="lin" valueType="num">
                                      <p:cBhvr>
                                        <p:cTn id="19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P spid="5" grpId="0" build="allAtOnce" animBg="1"/>
      <p:bldP spid="6" grpId="0" build="allAtOnce" animBg="1"/>
      <p:bldP spid="7" grpId="0" build="allAtOnce" animBg="1"/>
      <p:bldP spid="8" grpId="0" animBg="1"/>
      <p:bldP spid="9" grpId="0" build="allAtOnce" animBg="1"/>
      <p:bldP spid="10" grpId="0" build="allAtOnce" animBg="1"/>
      <p:bldP spid="11" grpId="0" build="allAtOnce" animBg="1"/>
      <p:bldP spid="14" grpId="0" build="allAtOnce" animBg="1"/>
      <p:bldP spid="15" grpId="0" animBg="1"/>
      <p:bldP spid="16" grpId="0" animBg="1"/>
      <p:bldP spid="17" grpId="0" animBg="1"/>
      <p:bldP spid="18" grpId="0" animBg="1"/>
      <p:bldP spid="20" grpId="0" animBg="1"/>
      <p:bldP spid="21" grpId="0" animBg="1"/>
      <p:bldP spid="22" grpId="0" build="allAtOnce" animBg="1"/>
      <p:bldP spid="23" grpId="0" build="allAtOnce" animBg="1"/>
      <p:bldP spid="24" grpId="0" build="allAtOnce" animBg="1"/>
      <p:bldP spid="30" grpId="0" build="allAtOnce" animBg="1"/>
      <p:bldP spid="31" grpId="0" build="allAtOnce"/>
      <p:bldP spid="33" grpId="0" build="allAtOnce"/>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8456" y="1535483"/>
            <a:ext cx="8064896" cy="3416320"/>
          </a:xfrm>
          <a:prstGeom prst="rect">
            <a:avLst/>
          </a:prstGeom>
        </p:spPr>
        <p:txBody>
          <a:bodyPr wrap="square">
            <a:spAutoFit/>
          </a:bodyPr>
          <a:lstStyle/>
          <a:p>
            <a:pPr algn="just"/>
            <a:r>
              <a:rPr lang="es-PE" sz="2000" b="1" dirty="0" smtClean="0">
                <a:solidFill>
                  <a:srgbClr val="0000FF"/>
                </a:solidFill>
              </a:rPr>
              <a:t>Convocatoria</a:t>
            </a:r>
          </a:p>
          <a:p>
            <a:pPr algn="just"/>
            <a:r>
              <a:rPr lang="es-PE" sz="2000" dirty="0" smtClean="0">
                <a:solidFill>
                  <a:srgbClr val="0000FF"/>
                </a:solidFill>
              </a:rPr>
              <a:t>La </a:t>
            </a:r>
            <a:r>
              <a:rPr lang="es-PE" sz="2000" dirty="0">
                <a:solidFill>
                  <a:srgbClr val="0000FF"/>
                </a:solidFill>
              </a:rPr>
              <a:t>convocatoria se realizará con una anticipación no menor de cinco (05) días hábiles a la fecha del acto de subasta restringida, mediante carta cursará </a:t>
            </a:r>
            <a:r>
              <a:rPr lang="es-PE" sz="2000" b="1" dirty="0">
                <a:solidFill>
                  <a:srgbClr val="0000FF"/>
                </a:solidFill>
              </a:rPr>
              <a:t>invitación a por lo menos (03) postores</a:t>
            </a:r>
            <a:r>
              <a:rPr lang="es-PE" sz="2000" dirty="0">
                <a:solidFill>
                  <a:srgbClr val="0000FF"/>
                </a:solidFill>
              </a:rPr>
              <a:t>. </a:t>
            </a:r>
          </a:p>
          <a:p>
            <a:pPr algn="just"/>
            <a:endParaRPr lang="es-PE" sz="2000" dirty="0">
              <a:solidFill>
                <a:srgbClr val="0000FF"/>
              </a:solidFill>
            </a:endParaRPr>
          </a:p>
          <a:p>
            <a:pPr algn="just">
              <a:spcAft>
                <a:spcPts val="0"/>
              </a:spcAft>
            </a:pPr>
            <a:r>
              <a:rPr lang="es-PE" sz="2000" dirty="0">
                <a:solidFill>
                  <a:srgbClr val="0000FF"/>
                </a:solidFill>
              </a:rPr>
              <a:t>La resolución con la relación valorizada de los lotes será publicada en el periódico mural de la entidad organizadora y en sus oficinas descentralizadas, de ser el caso. </a:t>
            </a:r>
          </a:p>
          <a:p>
            <a:pPr algn="just">
              <a:spcAft>
                <a:spcPts val="0"/>
              </a:spcAft>
            </a:pPr>
            <a:r>
              <a:rPr lang="es-PE" sz="2000" dirty="0">
                <a:solidFill>
                  <a:srgbClr val="0000FF"/>
                </a:solidFill>
              </a:rPr>
              <a:t> </a:t>
            </a:r>
          </a:p>
          <a:p>
            <a:pPr algn="just">
              <a:spcAft>
                <a:spcPts val="0"/>
              </a:spcAft>
            </a:pPr>
            <a:r>
              <a:rPr lang="es-PE" sz="2000" dirty="0">
                <a:solidFill>
                  <a:srgbClr val="0000FF"/>
                </a:solidFill>
              </a:rPr>
              <a:t>Adicionalmente, </a:t>
            </a:r>
            <a:r>
              <a:rPr lang="es-ES" sz="2000" dirty="0">
                <a:solidFill>
                  <a:srgbClr val="0000FF"/>
                </a:solidFill>
              </a:rPr>
              <a:t>debe publicitarse, el acto, en el portal electrónico de la entidad y/o del Sector al que ésta pertenece, desde la emisión de la resolución aprobatoria hasta la culminación del acto público</a:t>
            </a:r>
            <a:r>
              <a:rPr lang="es-PE" sz="2000" dirty="0">
                <a:solidFill>
                  <a:srgbClr val="0000FF"/>
                </a:solidFill>
              </a:rPr>
              <a:t>.</a:t>
            </a:r>
          </a:p>
        </p:txBody>
      </p:sp>
      <p:sp>
        <p:nvSpPr>
          <p:cNvPr id="3" name="Rectángulo 13"/>
          <p:cNvSpPr/>
          <p:nvPr/>
        </p:nvSpPr>
        <p:spPr>
          <a:xfrm>
            <a:off x="179512" y="170452"/>
            <a:ext cx="4696086" cy="563231"/>
          </a:xfrm>
          <a:prstGeom prst="rect">
            <a:avLst/>
          </a:prstGeom>
        </p:spPr>
        <p:txBody>
          <a:bodyPr wrap="square">
            <a:spAutoFit/>
          </a:bodyPr>
          <a:lstStyle/>
          <a:p>
            <a:r>
              <a:rPr lang="es-ES" sz="3400" b="1" u="sng" dirty="0" smtClean="0">
                <a:solidFill>
                  <a:srgbClr val="FF0000"/>
                </a:solidFill>
                <a:latin typeface="Calibri" panose="020F0502020204030204" pitchFamily="34" charset="0"/>
              </a:rPr>
              <a:t>ACTOS DE DISPOSICIÓN</a:t>
            </a:r>
            <a:r>
              <a:rPr lang="es-ES" sz="3400" dirty="0" smtClean="0">
                <a:solidFill>
                  <a:srgbClr val="FF0000"/>
                </a:solidFill>
                <a:latin typeface="Calibri" panose="020F0502020204030204" pitchFamily="34" charset="0"/>
              </a:rPr>
              <a:t>:  </a:t>
            </a:r>
            <a:endParaRPr lang="es-ES" sz="3400" b="1" dirty="0">
              <a:solidFill>
                <a:srgbClr val="0000FF"/>
              </a:solidFill>
            </a:endParaRPr>
          </a:p>
        </p:txBody>
      </p:sp>
      <p:sp>
        <p:nvSpPr>
          <p:cNvPr id="6" name="Rectángulo 22"/>
          <p:cNvSpPr/>
          <p:nvPr/>
        </p:nvSpPr>
        <p:spPr>
          <a:xfrm>
            <a:off x="107504" y="881971"/>
            <a:ext cx="9036496" cy="590931"/>
          </a:xfrm>
          <a:prstGeom prst="rect">
            <a:avLst/>
          </a:prstGeom>
        </p:spPr>
        <p:txBody>
          <a:bodyPr wrap="square">
            <a:spAutoFit/>
          </a:bodyPr>
          <a:lstStyle/>
          <a:p>
            <a:r>
              <a:rPr lang="es-ES" sz="3600" b="1" u="sng" dirty="0" smtClean="0">
                <a:solidFill>
                  <a:srgbClr val="00B050"/>
                </a:solidFill>
                <a:latin typeface="Calibri" panose="020F0502020204030204" pitchFamily="34" charset="0"/>
              </a:rPr>
              <a:t>COMPRAVENTA POR SUBASTA RESTRINGIDA</a:t>
            </a:r>
            <a:r>
              <a:rPr lang="es-ES" sz="3600" dirty="0" smtClean="0">
                <a:solidFill>
                  <a:srgbClr val="00B050"/>
                </a:solidFill>
                <a:latin typeface="Calibri" panose="020F0502020204030204" pitchFamily="34" charset="0"/>
              </a:rPr>
              <a:t>: </a:t>
            </a:r>
            <a:endParaRPr lang="es-ES" sz="3600" b="1" dirty="0">
              <a:solidFill>
                <a:srgbClr val="00B050"/>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2258" y="4962238"/>
            <a:ext cx="2823878" cy="1885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797152"/>
            <a:ext cx="1851803" cy="206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0159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a:spLocks noChangeArrowheads="1"/>
          </p:cNvSpPr>
          <p:nvPr/>
        </p:nvSpPr>
        <p:spPr bwMode="auto">
          <a:xfrm>
            <a:off x="1659779" y="2510899"/>
            <a:ext cx="5778104"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9263">
              <a:defRPr>
                <a:solidFill>
                  <a:schemeClr val="tx1"/>
                </a:solidFill>
                <a:latin typeface="Arial" panose="020B0604020202020204" pitchFamily="34" charset="0"/>
              </a:defRPr>
            </a:lvl1pPr>
            <a:lvl2pPr marL="742950" indent="-285750" defTabSz="449263">
              <a:defRPr>
                <a:solidFill>
                  <a:schemeClr val="tx1"/>
                </a:solidFill>
                <a:latin typeface="Arial" panose="020B0604020202020204" pitchFamily="34" charset="0"/>
              </a:defRPr>
            </a:lvl2pPr>
            <a:lvl3pPr marL="1143000" indent="-228600" defTabSz="449263">
              <a:defRPr>
                <a:solidFill>
                  <a:schemeClr val="tx1"/>
                </a:solidFill>
                <a:latin typeface="Arial" panose="020B0604020202020204" pitchFamily="34" charset="0"/>
              </a:defRPr>
            </a:lvl3pPr>
            <a:lvl4pPr marL="1600200" indent="-228600" defTabSz="449263">
              <a:defRPr>
                <a:solidFill>
                  <a:schemeClr val="tx1"/>
                </a:solidFill>
                <a:latin typeface="Arial" panose="020B0604020202020204" pitchFamily="34" charset="0"/>
              </a:defRPr>
            </a:lvl4pPr>
            <a:lvl5pPr marL="2057400" indent="-228600" defTabSz="449263">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a:buFont typeface="Arial" panose="020B0604020202020204" pitchFamily="34" charset="0"/>
              <a:buChar char="•"/>
            </a:pPr>
            <a:r>
              <a:rPr lang="es-ES" altLang="es-ES" dirty="0">
                <a:solidFill>
                  <a:srgbClr val="0000FF"/>
                </a:solidFill>
                <a:latin typeface="Calibri" panose="020F0502020204030204" pitchFamily="34" charset="0"/>
                <a:ea typeface="Lucida Sans Unicode" panose="020B0602030504020204" pitchFamily="34" charset="0"/>
              </a:rPr>
              <a:t>Donación</a:t>
            </a:r>
          </a:p>
          <a:p>
            <a:pPr marL="342900" indent="-342900" algn="just">
              <a:buFont typeface="Arial" panose="020B0604020202020204" pitchFamily="34" charset="0"/>
              <a:buChar char="•"/>
            </a:pPr>
            <a:r>
              <a:rPr lang="es-ES" altLang="es-ES" dirty="0">
                <a:solidFill>
                  <a:srgbClr val="0000FF"/>
                </a:solidFill>
                <a:latin typeface="Calibri" panose="020F0502020204030204" pitchFamily="34" charset="0"/>
                <a:ea typeface="Lucida Sans Unicode" panose="020B0602030504020204" pitchFamily="34" charset="0"/>
              </a:rPr>
              <a:t>Compraventa por Subasta (Pública o Restringida)</a:t>
            </a:r>
          </a:p>
          <a:p>
            <a:pPr marL="342900" indent="-342900" algn="just">
              <a:buFont typeface="Arial" panose="020B0604020202020204" pitchFamily="34" charset="0"/>
              <a:buChar char="•"/>
            </a:pPr>
            <a:r>
              <a:rPr lang="es-ES" altLang="es-ES" dirty="0">
                <a:solidFill>
                  <a:srgbClr val="0000FF"/>
                </a:solidFill>
                <a:latin typeface="Calibri" panose="020F0502020204030204" pitchFamily="34" charset="0"/>
                <a:ea typeface="Lucida Sans Unicode" panose="020B0602030504020204" pitchFamily="34" charset="0"/>
              </a:rPr>
              <a:t>Permuta de Bienes</a:t>
            </a:r>
          </a:p>
          <a:p>
            <a:pPr marL="342900" indent="-342900" algn="just">
              <a:buFont typeface="Arial" panose="020B0604020202020204" pitchFamily="34" charset="0"/>
              <a:buChar char="•"/>
            </a:pPr>
            <a:r>
              <a:rPr lang="es-ES" altLang="es-ES" dirty="0">
                <a:solidFill>
                  <a:srgbClr val="0000FF"/>
                </a:solidFill>
                <a:latin typeface="Calibri" panose="020F0502020204030204" pitchFamily="34" charset="0"/>
                <a:ea typeface="Lucida Sans Unicode" panose="020B0602030504020204" pitchFamily="34" charset="0"/>
              </a:rPr>
              <a:t>Transferencia por dación en Pago</a:t>
            </a:r>
          </a:p>
          <a:p>
            <a:pPr marL="342900" indent="-342900" algn="just">
              <a:buFont typeface="Arial" panose="020B0604020202020204" pitchFamily="34" charset="0"/>
              <a:buChar char="•"/>
            </a:pPr>
            <a:r>
              <a:rPr lang="es-ES" altLang="es-ES" dirty="0" smtClean="0">
                <a:solidFill>
                  <a:srgbClr val="0000FF"/>
                </a:solidFill>
                <a:latin typeface="Calibri" panose="020F0502020204030204" pitchFamily="34" charset="0"/>
                <a:ea typeface="Lucida Sans Unicode" panose="020B0602030504020204" pitchFamily="34" charset="0"/>
              </a:rPr>
              <a:t>Transferencia </a:t>
            </a:r>
            <a:r>
              <a:rPr lang="es-ES" altLang="es-ES" dirty="0">
                <a:solidFill>
                  <a:srgbClr val="0000FF"/>
                </a:solidFill>
                <a:latin typeface="Calibri" panose="020F0502020204030204" pitchFamily="34" charset="0"/>
                <a:ea typeface="Lucida Sans Unicode" panose="020B0602030504020204" pitchFamily="34" charset="0"/>
              </a:rPr>
              <a:t>en Retribución de Servicios</a:t>
            </a:r>
          </a:p>
          <a:p>
            <a:pPr marL="342900" indent="-342900" algn="just">
              <a:buFont typeface="Arial" panose="020B0604020202020204" pitchFamily="34" charset="0"/>
              <a:buChar char="•"/>
            </a:pPr>
            <a:r>
              <a:rPr lang="es-ES" altLang="es-ES" dirty="0">
                <a:solidFill>
                  <a:srgbClr val="0000FF"/>
                </a:solidFill>
                <a:latin typeface="Calibri" panose="020F0502020204030204" pitchFamily="34" charset="0"/>
                <a:ea typeface="Lucida Sans Unicode" panose="020B0602030504020204" pitchFamily="34" charset="0"/>
              </a:rPr>
              <a:t>Destrucción de Bienes</a:t>
            </a:r>
          </a:p>
        </p:txBody>
      </p:sp>
      <p:sp>
        <p:nvSpPr>
          <p:cNvPr id="59409" name="Rectángulo 16"/>
          <p:cNvSpPr>
            <a:spLocks noChangeArrowheads="1"/>
          </p:cNvSpPr>
          <p:nvPr/>
        </p:nvSpPr>
        <p:spPr bwMode="auto">
          <a:xfrm>
            <a:off x="1501866" y="1916833"/>
            <a:ext cx="6093932" cy="44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49263">
              <a:defRPr>
                <a:solidFill>
                  <a:schemeClr val="tx1"/>
                </a:solidFill>
                <a:latin typeface="Arial" panose="020B0604020202020204" pitchFamily="34" charset="0"/>
              </a:defRPr>
            </a:lvl1pPr>
            <a:lvl2pPr marL="742950" indent="-285750" defTabSz="449263">
              <a:defRPr>
                <a:solidFill>
                  <a:schemeClr val="tx1"/>
                </a:solidFill>
                <a:latin typeface="Arial" panose="020B0604020202020204" pitchFamily="34" charset="0"/>
              </a:defRPr>
            </a:lvl2pPr>
            <a:lvl3pPr marL="1143000" indent="-228600" defTabSz="449263">
              <a:defRPr>
                <a:solidFill>
                  <a:schemeClr val="tx1"/>
                </a:solidFill>
                <a:latin typeface="Arial" panose="020B0604020202020204" pitchFamily="34" charset="0"/>
              </a:defRPr>
            </a:lvl3pPr>
            <a:lvl4pPr marL="1600200" indent="-228600" defTabSz="449263">
              <a:defRPr>
                <a:solidFill>
                  <a:schemeClr val="tx1"/>
                </a:solidFill>
                <a:latin typeface="Arial" panose="020B0604020202020204" pitchFamily="34" charset="0"/>
              </a:defRPr>
            </a:lvl4pPr>
            <a:lvl5pPr marL="2057400" indent="-228600" defTabSz="449263">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buClr>
                <a:srgbClr val="000099"/>
              </a:buClr>
              <a:buSzPct val="100000"/>
              <a:buFont typeface="Times New Roman" panose="02020603050405020304" pitchFamily="18" charset="0"/>
              <a:buNone/>
            </a:pPr>
            <a:r>
              <a:rPr lang="es-ES" altLang="es-ES" sz="2550" b="1" dirty="0" smtClean="0">
                <a:solidFill>
                  <a:srgbClr val="FF0000"/>
                </a:solidFill>
                <a:latin typeface="Calibri" panose="020F0502020204030204" pitchFamily="34" charset="0"/>
                <a:ea typeface="Lucida Sans Unicode" panose="020B0602030504020204" pitchFamily="34" charset="0"/>
              </a:rPr>
              <a:t>LOS </a:t>
            </a:r>
            <a:r>
              <a:rPr lang="es-ES" altLang="es-ES" sz="2550" b="1" dirty="0">
                <a:solidFill>
                  <a:srgbClr val="FF0000"/>
                </a:solidFill>
                <a:latin typeface="Calibri" panose="020F0502020204030204" pitchFamily="34" charset="0"/>
                <a:ea typeface="Lucida Sans Unicode" panose="020B0602030504020204" pitchFamily="34" charset="0"/>
              </a:rPr>
              <a:t>ACTOS DE </a:t>
            </a:r>
            <a:r>
              <a:rPr lang="es-ES" altLang="es-ES" sz="2550" b="1" dirty="0" smtClean="0">
                <a:solidFill>
                  <a:srgbClr val="FF0000"/>
                </a:solidFill>
                <a:latin typeface="Calibri" panose="020F0502020204030204" pitchFamily="34" charset="0"/>
                <a:ea typeface="Lucida Sans Unicode" panose="020B0602030504020204" pitchFamily="34" charset="0"/>
              </a:rPr>
              <a:t>DISPOSICIÓN</a:t>
            </a:r>
            <a:r>
              <a:rPr lang="es-ES" altLang="es-ES" dirty="0" smtClean="0">
                <a:solidFill>
                  <a:srgbClr val="FF0000"/>
                </a:solidFill>
                <a:latin typeface="Calibri" panose="020F0502020204030204" pitchFamily="34" charset="0"/>
                <a:ea typeface="Lucida Sans Unicode" panose="020B0602030504020204" pitchFamily="34" charset="0"/>
              </a:rPr>
              <a:t> </a:t>
            </a:r>
            <a:endParaRPr lang="es-ES" altLang="es-ES" b="1" dirty="0">
              <a:solidFill>
                <a:srgbClr val="0000FF"/>
              </a:solidFill>
              <a:latin typeface="Times New Roman" panose="02020603050405020304" pitchFamily="18" charset="0"/>
              <a:ea typeface="Lucida Sans Unicode" panose="020B0602030504020204" pitchFamily="34" charset="0"/>
            </a:endParaRPr>
          </a:p>
        </p:txBody>
      </p:sp>
    </p:spTree>
    <p:extLst>
      <p:ext uri="{BB962C8B-B14F-4D97-AF65-F5344CB8AC3E}">
        <p14:creationId xmlns:p14="http://schemas.microsoft.com/office/powerpoint/2010/main" val="6438437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568804" y="1556792"/>
            <a:ext cx="7992888" cy="2585323"/>
          </a:xfrm>
          <a:prstGeom prst="rect">
            <a:avLst/>
          </a:prstGeom>
        </p:spPr>
        <p:txBody>
          <a:bodyPr wrap="square">
            <a:spAutoFit/>
          </a:bodyPr>
          <a:lstStyle/>
          <a:p>
            <a:pPr algn="just">
              <a:spcAft>
                <a:spcPts val="0"/>
              </a:spcAft>
            </a:pPr>
            <a:r>
              <a:rPr lang="es-ES" sz="2000" b="1" dirty="0" smtClean="0">
                <a:solidFill>
                  <a:srgbClr val="0000FF"/>
                </a:solidFill>
              </a:rPr>
              <a:t>Modalidad y presentación de ofertas</a:t>
            </a:r>
          </a:p>
          <a:p>
            <a:pPr algn="just">
              <a:spcAft>
                <a:spcPts val="0"/>
              </a:spcAft>
            </a:pPr>
            <a:r>
              <a:rPr lang="es-ES" sz="2000" dirty="0" smtClean="0">
                <a:solidFill>
                  <a:srgbClr val="0000FF"/>
                </a:solidFill>
              </a:rPr>
              <a:t>El Responsable de la UCP dirigirá la subasta restringida.</a:t>
            </a:r>
          </a:p>
          <a:p>
            <a:pPr algn="just">
              <a:spcAft>
                <a:spcPts val="0"/>
              </a:spcAft>
            </a:pPr>
            <a:endParaRPr lang="es-ES" altLang="es-PE" sz="2000" dirty="0">
              <a:solidFill>
                <a:srgbClr val="0000FF"/>
              </a:solidFill>
            </a:endParaRPr>
          </a:p>
          <a:p>
            <a:pPr algn="just">
              <a:spcAft>
                <a:spcPts val="0"/>
              </a:spcAft>
            </a:pPr>
            <a:r>
              <a:rPr lang="es-ES" altLang="es-PE" sz="2000" dirty="0" smtClean="0">
                <a:solidFill>
                  <a:srgbClr val="0000FF"/>
                </a:solidFill>
              </a:rPr>
              <a:t>Las ofertas </a:t>
            </a:r>
            <a:r>
              <a:rPr lang="es-PE" sz="2000" dirty="0" smtClean="0">
                <a:solidFill>
                  <a:srgbClr val="0000FF"/>
                </a:solidFill>
              </a:rPr>
              <a:t>se </a:t>
            </a:r>
            <a:r>
              <a:rPr lang="es-PE" sz="2000" dirty="0">
                <a:solidFill>
                  <a:srgbClr val="0000FF"/>
                </a:solidFill>
              </a:rPr>
              <a:t>presentarán por cada lote y se realizará por la </a:t>
            </a:r>
            <a:r>
              <a:rPr lang="es-PE" sz="2000" b="1" dirty="0">
                <a:solidFill>
                  <a:srgbClr val="0000FF"/>
                </a:solidFill>
              </a:rPr>
              <a:t>modalidad de “sobre cerrado”</a:t>
            </a:r>
            <a:r>
              <a:rPr lang="es-ES" sz="2000" dirty="0" smtClean="0">
                <a:solidFill>
                  <a:srgbClr val="0000FF"/>
                </a:solidFill>
              </a:rPr>
              <a:t>.</a:t>
            </a:r>
          </a:p>
          <a:p>
            <a:pPr algn="just">
              <a:spcAft>
                <a:spcPts val="0"/>
              </a:spcAft>
            </a:pPr>
            <a:endParaRPr lang="es-ES" sz="2000" dirty="0" smtClean="0">
              <a:solidFill>
                <a:srgbClr val="0000FF"/>
              </a:solidFill>
            </a:endParaRPr>
          </a:p>
          <a:p>
            <a:pPr algn="just">
              <a:spcAft>
                <a:spcPts val="0"/>
              </a:spcAft>
            </a:pPr>
            <a:r>
              <a:rPr lang="es-ES" sz="2000" dirty="0" smtClean="0">
                <a:solidFill>
                  <a:srgbClr val="0000FF"/>
                </a:solidFill>
              </a:rPr>
              <a:t>El </a:t>
            </a:r>
            <a:r>
              <a:rPr lang="es-ES" sz="2000" dirty="0">
                <a:solidFill>
                  <a:srgbClr val="0000FF"/>
                </a:solidFill>
              </a:rPr>
              <a:t>responsable de la UCP recabará y abrirá los sobres, otorgando la buena pro al postor que presente </a:t>
            </a:r>
            <a:r>
              <a:rPr lang="es-ES" sz="2000" b="1" dirty="0">
                <a:solidFill>
                  <a:srgbClr val="0000FF"/>
                </a:solidFill>
              </a:rPr>
              <a:t>la oferta más alta</a:t>
            </a:r>
            <a:r>
              <a:rPr lang="es-ES" sz="2000" dirty="0">
                <a:solidFill>
                  <a:srgbClr val="0000FF"/>
                </a:solidFill>
              </a:rPr>
              <a:t>, luego de lo cual elaborará el Acta de Subasta</a:t>
            </a:r>
            <a:r>
              <a:rPr lang="es-ES" sz="2000" dirty="0" smtClean="0">
                <a:solidFill>
                  <a:srgbClr val="0000FF"/>
                </a:solidFill>
              </a:rPr>
              <a:t>.</a:t>
            </a:r>
          </a:p>
        </p:txBody>
      </p:sp>
      <p:sp>
        <p:nvSpPr>
          <p:cNvPr id="14" name="Rectángulo 13"/>
          <p:cNvSpPr/>
          <p:nvPr/>
        </p:nvSpPr>
        <p:spPr>
          <a:xfrm>
            <a:off x="179512" y="170452"/>
            <a:ext cx="4696086" cy="563231"/>
          </a:xfrm>
          <a:prstGeom prst="rect">
            <a:avLst/>
          </a:prstGeom>
        </p:spPr>
        <p:txBody>
          <a:bodyPr wrap="square">
            <a:spAutoFit/>
          </a:bodyPr>
          <a:lstStyle/>
          <a:p>
            <a:r>
              <a:rPr lang="es-ES" sz="3400" b="1" u="sng" dirty="0" smtClean="0">
                <a:solidFill>
                  <a:srgbClr val="FF0000"/>
                </a:solidFill>
                <a:latin typeface="Calibri" panose="020F0502020204030204" pitchFamily="34" charset="0"/>
              </a:rPr>
              <a:t>ACTOS DE DISPOSICIÓN</a:t>
            </a:r>
            <a:r>
              <a:rPr lang="es-ES" sz="3400" dirty="0" smtClean="0">
                <a:solidFill>
                  <a:srgbClr val="FF0000"/>
                </a:solidFill>
                <a:latin typeface="Calibri" panose="020F0502020204030204" pitchFamily="34" charset="0"/>
              </a:rPr>
              <a:t>:  </a:t>
            </a:r>
            <a:endParaRPr lang="es-ES" sz="3400" b="1" dirty="0">
              <a:solidFill>
                <a:srgbClr val="0000FF"/>
              </a:solidFill>
            </a:endParaRPr>
          </a:p>
        </p:txBody>
      </p:sp>
      <p:sp>
        <p:nvSpPr>
          <p:cNvPr id="5" name="Rectángulo 22"/>
          <p:cNvSpPr/>
          <p:nvPr/>
        </p:nvSpPr>
        <p:spPr>
          <a:xfrm>
            <a:off x="107504" y="881971"/>
            <a:ext cx="9036496" cy="590931"/>
          </a:xfrm>
          <a:prstGeom prst="rect">
            <a:avLst/>
          </a:prstGeom>
        </p:spPr>
        <p:txBody>
          <a:bodyPr wrap="square">
            <a:spAutoFit/>
          </a:bodyPr>
          <a:lstStyle/>
          <a:p>
            <a:r>
              <a:rPr lang="es-ES" sz="3600" b="1" u="sng" dirty="0" smtClean="0">
                <a:solidFill>
                  <a:srgbClr val="00B050"/>
                </a:solidFill>
                <a:latin typeface="Calibri" panose="020F0502020204030204" pitchFamily="34" charset="0"/>
              </a:rPr>
              <a:t>COMPRAVENTA POR SUBASTA RESTRINGIDA</a:t>
            </a:r>
            <a:r>
              <a:rPr lang="es-ES" sz="3600" dirty="0" smtClean="0">
                <a:solidFill>
                  <a:srgbClr val="00B050"/>
                </a:solidFill>
                <a:latin typeface="Calibri" panose="020F0502020204030204" pitchFamily="34" charset="0"/>
              </a:rPr>
              <a:t>: </a:t>
            </a:r>
            <a:endParaRPr lang="es-ES" sz="3600" b="1" dirty="0">
              <a:solidFill>
                <a:srgbClr val="00B050"/>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9" y="3933057"/>
            <a:ext cx="2304256"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568804" y="4293096"/>
            <a:ext cx="4723276" cy="1754326"/>
          </a:xfrm>
          <a:prstGeom prst="rect">
            <a:avLst/>
          </a:prstGeom>
        </p:spPr>
        <p:txBody>
          <a:bodyPr wrap="square">
            <a:spAutoFit/>
          </a:bodyPr>
          <a:lstStyle/>
          <a:p>
            <a:pPr algn="just"/>
            <a:r>
              <a:rPr lang="es-PE" sz="2000" dirty="0">
                <a:solidFill>
                  <a:srgbClr val="0000FF"/>
                </a:solidFill>
              </a:rPr>
              <a:t>En caso de producirse una igualdad, se procederá a solicitar que las partes empatadas formulen ofertas “a viva voz”, tomándose como base el valor empatado, resultando como adjudicatario el postor que ofrezca el monto más alto. </a:t>
            </a:r>
          </a:p>
        </p:txBody>
      </p:sp>
    </p:spTree>
    <p:extLst>
      <p:ext uri="{BB962C8B-B14F-4D97-AF65-F5344CB8AC3E}">
        <p14:creationId xmlns:p14="http://schemas.microsoft.com/office/powerpoint/2010/main" val="20536474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568804" y="1487497"/>
            <a:ext cx="7992888" cy="3333220"/>
          </a:xfrm>
          <a:prstGeom prst="rect">
            <a:avLst/>
          </a:prstGeom>
        </p:spPr>
        <p:txBody>
          <a:bodyPr wrap="square">
            <a:spAutoFit/>
          </a:bodyPr>
          <a:lstStyle/>
          <a:p>
            <a:pPr indent="-450215" algn="just">
              <a:spcAft>
                <a:spcPts val="0"/>
              </a:spcAft>
            </a:pPr>
            <a:r>
              <a:rPr lang="es-PE" b="1" dirty="0" smtClean="0">
                <a:solidFill>
                  <a:srgbClr val="0000FF"/>
                </a:solidFill>
              </a:rPr>
              <a:t>Lotes </a:t>
            </a:r>
            <a:r>
              <a:rPr lang="es-PE" b="1" dirty="0">
                <a:solidFill>
                  <a:srgbClr val="0000FF"/>
                </a:solidFill>
              </a:rPr>
              <a:t>abandonados o desiertos en Subasta Restringida</a:t>
            </a:r>
            <a:endParaRPr lang="es-PE" sz="2800" b="1" dirty="0">
              <a:solidFill>
                <a:srgbClr val="0000FF"/>
              </a:solidFill>
            </a:endParaRPr>
          </a:p>
          <a:p>
            <a:pPr algn="just">
              <a:spcAft>
                <a:spcPts val="0"/>
              </a:spcAft>
            </a:pPr>
            <a:r>
              <a:rPr lang="es-ES" dirty="0">
                <a:solidFill>
                  <a:srgbClr val="0000FF"/>
                </a:solidFill>
              </a:rPr>
              <a:t>Pueden realizarse sucesivas subastas restringidas, siempre que el análisis costo beneficio así lo recomiende. Cada nueva subasta implica la </a:t>
            </a:r>
            <a:r>
              <a:rPr lang="es-ES" b="1" dirty="0">
                <a:solidFill>
                  <a:srgbClr val="0000FF"/>
                </a:solidFill>
              </a:rPr>
              <a:t>deducción del precio base en un 20% del precio base de la inmediata anterior</a:t>
            </a:r>
            <a:r>
              <a:rPr lang="es-ES" dirty="0">
                <a:solidFill>
                  <a:srgbClr val="0000FF"/>
                </a:solidFill>
              </a:rPr>
              <a:t>.</a:t>
            </a:r>
            <a:endParaRPr lang="es-PE" sz="2800" dirty="0">
              <a:solidFill>
                <a:srgbClr val="0000FF"/>
              </a:solidFill>
            </a:endParaRPr>
          </a:p>
          <a:p>
            <a:pPr algn="just">
              <a:spcAft>
                <a:spcPts val="0"/>
              </a:spcAft>
            </a:pPr>
            <a:r>
              <a:rPr lang="es-ES" sz="1800" dirty="0">
                <a:solidFill>
                  <a:srgbClr val="0000FF"/>
                </a:solidFill>
              </a:rPr>
              <a:t> </a:t>
            </a:r>
            <a:endParaRPr lang="es-ES" sz="1800" dirty="0" smtClean="0">
              <a:solidFill>
                <a:srgbClr val="0000FF"/>
              </a:solidFill>
            </a:endParaRPr>
          </a:p>
          <a:p>
            <a:pPr algn="just">
              <a:spcAft>
                <a:spcPts val="0"/>
              </a:spcAft>
            </a:pPr>
            <a:r>
              <a:rPr lang="es-ES" altLang="es-PE" dirty="0">
                <a:solidFill>
                  <a:srgbClr val="0000FF"/>
                </a:solidFill>
              </a:rPr>
              <a:t>Si el análisis costo beneficio recomendase no realizar una nueva subasta restringida, </a:t>
            </a:r>
            <a:r>
              <a:rPr lang="es-ES" altLang="es-PE" b="1" dirty="0">
                <a:solidFill>
                  <a:srgbClr val="0000FF"/>
                </a:solidFill>
              </a:rPr>
              <a:t>la entidad queda facultada para disponer de los lotes bajo cualquiera de los otros actos de disposición</a:t>
            </a:r>
            <a:r>
              <a:rPr lang="es-ES" altLang="es-PE" dirty="0">
                <a:solidFill>
                  <a:srgbClr val="0000FF"/>
                </a:solidFill>
              </a:rPr>
              <a:t> regulados en la </a:t>
            </a:r>
            <a:r>
              <a:rPr lang="es-ES" altLang="es-PE" dirty="0" smtClean="0">
                <a:solidFill>
                  <a:srgbClr val="0000FF"/>
                </a:solidFill>
              </a:rPr>
              <a:t>Directiva.</a:t>
            </a:r>
            <a:endParaRPr lang="es-PE" dirty="0">
              <a:solidFill>
                <a:srgbClr val="0000FF"/>
              </a:solidFill>
            </a:endParaRPr>
          </a:p>
        </p:txBody>
      </p:sp>
      <p:sp>
        <p:nvSpPr>
          <p:cNvPr id="14" name="Rectángulo 13"/>
          <p:cNvSpPr/>
          <p:nvPr/>
        </p:nvSpPr>
        <p:spPr>
          <a:xfrm>
            <a:off x="179512" y="170452"/>
            <a:ext cx="4696086" cy="563231"/>
          </a:xfrm>
          <a:prstGeom prst="rect">
            <a:avLst/>
          </a:prstGeom>
        </p:spPr>
        <p:txBody>
          <a:bodyPr wrap="square">
            <a:spAutoFit/>
          </a:bodyPr>
          <a:lstStyle/>
          <a:p>
            <a:r>
              <a:rPr lang="es-ES" sz="3400" b="1" u="sng" dirty="0" smtClean="0">
                <a:solidFill>
                  <a:srgbClr val="FF0000"/>
                </a:solidFill>
                <a:latin typeface="Calibri" panose="020F0502020204030204" pitchFamily="34" charset="0"/>
              </a:rPr>
              <a:t>ACTOS DE DISPOSICIÓN</a:t>
            </a:r>
            <a:r>
              <a:rPr lang="es-ES" sz="3400" dirty="0" smtClean="0">
                <a:solidFill>
                  <a:srgbClr val="FF0000"/>
                </a:solidFill>
                <a:latin typeface="Calibri" panose="020F0502020204030204" pitchFamily="34" charset="0"/>
              </a:rPr>
              <a:t>:  </a:t>
            </a:r>
            <a:endParaRPr lang="es-ES" sz="3400" b="1" dirty="0">
              <a:solidFill>
                <a:srgbClr val="0000FF"/>
              </a:solidFill>
            </a:endParaRPr>
          </a:p>
        </p:txBody>
      </p:sp>
      <p:sp>
        <p:nvSpPr>
          <p:cNvPr id="5" name="Rectángulo 22"/>
          <p:cNvSpPr/>
          <p:nvPr/>
        </p:nvSpPr>
        <p:spPr>
          <a:xfrm>
            <a:off x="107504" y="881971"/>
            <a:ext cx="9036496" cy="590931"/>
          </a:xfrm>
          <a:prstGeom prst="rect">
            <a:avLst/>
          </a:prstGeom>
        </p:spPr>
        <p:txBody>
          <a:bodyPr wrap="square">
            <a:spAutoFit/>
          </a:bodyPr>
          <a:lstStyle/>
          <a:p>
            <a:r>
              <a:rPr lang="es-ES" sz="3600" b="1" u="sng" dirty="0" smtClean="0">
                <a:solidFill>
                  <a:srgbClr val="00B050"/>
                </a:solidFill>
                <a:latin typeface="Calibri" panose="020F0502020204030204" pitchFamily="34" charset="0"/>
              </a:rPr>
              <a:t>COMPRAVENTA POR SUBASTA RESTRINGIDA</a:t>
            </a:r>
            <a:r>
              <a:rPr lang="es-ES" sz="3600" dirty="0" smtClean="0">
                <a:solidFill>
                  <a:srgbClr val="00B050"/>
                </a:solidFill>
                <a:latin typeface="Calibri" panose="020F0502020204030204" pitchFamily="34" charset="0"/>
              </a:rPr>
              <a:t>: </a:t>
            </a:r>
            <a:endParaRPr lang="es-ES" sz="3600" b="1" dirty="0">
              <a:solidFill>
                <a:srgbClr val="00B050"/>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6673" y="4791075"/>
            <a:ext cx="259715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36872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467544" y="1639865"/>
            <a:ext cx="7992888" cy="1200329"/>
          </a:xfrm>
          <a:prstGeom prst="rect">
            <a:avLst/>
          </a:prstGeom>
        </p:spPr>
        <p:txBody>
          <a:bodyPr wrap="square">
            <a:spAutoFit/>
          </a:bodyPr>
          <a:lstStyle/>
          <a:p>
            <a:pPr algn="just">
              <a:spcBef>
                <a:spcPts val="0"/>
              </a:spcBef>
              <a:spcAft>
                <a:spcPts val="0"/>
              </a:spcAft>
            </a:pPr>
            <a:r>
              <a:rPr lang="es-ES" sz="2000" b="1" dirty="0" smtClean="0">
                <a:solidFill>
                  <a:srgbClr val="0000FF"/>
                </a:solidFill>
              </a:rPr>
              <a:t>Distribución de lo recaudado</a:t>
            </a:r>
          </a:p>
          <a:p>
            <a:pPr algn="just">
              <a:spcBef>
                <a:spcPts val="0"/>
              </a:spcBef>
              <a:spcAft>
                <a:spcPts val="0"/>
              </a:spcAft>
            </a:pPr>
            <a:r>
              <a:rPr lang="es-ES" sz="2000" dirty="0" smtClean="0">
                <a:solidFill>
                  <a:srgbClr val="0000FF"/>
                </a:solidFill>
              </a:rPr>
              <a:t>El </a:t>
            </a:r>
            <a:r>
              <a:rPr lang="es-ES" sz="2000" dirty="0">
                <a:solidFill>
                  <a:srgbClr val="0000FF"/>
                </a:solidFill>
              </a:rPr>
              <a:t>representante de la OGA será el responsable de cautelar que la Oficina de </a:t>
            </a:r>
            <a:r>
              <a:rPr lang="es-ES" sz="2000" dirty="0" smtClean="0">
                <a:solidFill>
                  <a:srgbClr val="0000FF"/>
                </a:solidFill>
              </a:rPr>
              <a:t>Tesorería, </a:t>
            </a:r>
            <a:r>
              <a:rPr lang="es-ES" sz="2000" dirty="0">
                <a:solidFill>
                  <a:srgbClr val="0000FF"/>
                </a:solidFill>
              </a:rPr>
              <a:t>recaude el dinero, entregue el comprobante de pago a los adjudicatarios y elabore la liquidación correspondientes de los gastos</a:t>
            </a:r>
            <a:r>
              <a:rPr lang="es-ES" sz="2000" dirty="0" smtClean="0">
                <a:solidFill>
                  <a:srgbClr val="0000FF"/>
                </a:solidFill>
              </a:rPr>
              <a:t>.</a:t>
            </a:r>
            <a:endParaRPr lang="es-PE" sz="2000" dirty="0">
              <a:solidFill>
                <a:srgbClr val="0000FF"/>
              </a:solidFill>
            </a:endParaRPr>
          </a:p>
        </p:txBody>
      </p:sp>
      <p:sp>
        <p:nvSpPr>
          <p:cNvPr id="14" name="Rectángulo 13"/>
          <p:cNvSpPr/>
          <p:nvPr/>
        </p:nvSpPr>
        <p:spPr>
          <a:xfrm>
            <a:off x="179512" y="170452"/>
            <a:ext cx="4696086" cy="563231"/>
          </a:xfrm>
          <a:prstGeom prst="rect">
            <a:avLst/>
          </a:prstGeom>
        </p:spPr>
        <p:txBody>
          <a:bodyPr wrap="square">
            <a:spAutoFit/>
          </a:bodyPr>
          <a:lstStyle/>
          <a:p>
            <a:r>
              <a:rPr lang="es-ES" sz="3400" b="1" u="sng" dirty="0" smtClean="0">
                <a:solidFill>
                  <a:srgbClr val="FF0000"/>
                </a:solidFill>
                <a:latin typeface="Calibri" panose="020F0502020204030204" pitchFamily="34" charset="0"/>
              </a:rPr>
              <a:t>ACTOS DE DISPOSICIÓN</a:t>
            </a:r>
            <a:r>
              <a:rPr lang="es-ES" sz="3400" dirty="0" smtClean="0">
                <a:solidFill>
                  <a:srgbClr val="FF0000"/>
                </a:solidFill>
                <a:latin typeface="Calibri" panose="020F0502020204030204" pitchFamily="34" charset="0"/>
              </a:rPr>
              <a:t>:  </a:t>
            </a:r>
            <a:endParaRPr lang="es-ES" sz="3400" b="1" dirty="0">
              <a:solidFill>
                <a:srgbClr val="0000FF"/>
              </a:solidFill>
            </a:endParaRPr>
          </a:p>
        </p:txBody>
      </p:sp>
      <p:sp>
        <p:nvSpPr>
          <p:cNvPr id="5" name="Rectángulo 22"/>
          <p:cNvSpPr/>
          <p:nvPr/>
        </p:nvSpPr>
        <p:spPr>
          <a:xfrm>
            <a:off x="107504" y="881971"/>
            <a:ext cx="9036496" cy="590931"/>
          </a:xfrm>
          <a:prstGeom prst="rect">
            <a:avLst/>
          </a:prstGeom>
        </p:spPr>
        <p:txBody>
          <a:bodyPr wrap="square">
            <a:spAutoFit/>
          </a:bodyPr>
          <a:lstStyle/>
          <a:p>
            <a:r>
              <a:rPr lang="es-ES" sz="3600" b="1" u="sng" dirty="0" smtClean="0">
                <a:solidFill>
                  <a:srgbClr val="00B050"/>
                </a:solidFill>
                <a:latin typeface="Calibri" panose="020F0502020204030204" pitchFamily="34" charset="0"/>
              </a:rPr>
              <a:t>COMPRAVENTA POR SUBASTA RESTRINGIDA</a:t>
            </a:r>
            <a:r>
              <a:rPr lang="es-ES" sz="3600" dirty="0" smtClean="0">
                <a:solidFill>
                  <a:srgbClr val="00B050"/>
                </a:solidFill>
                <a:latin typeface="Calibri" panose="020F0502020204030204" pitchFamily="34" charset="0"/>
              </a:rPr>
              <a:t>: </a:t>
            </a:r>
            <a:endParaRPr lang="es-ES" sz="3600" b="1" dirty="0">
              <a:solidFill>
                <a:srgbClr val="00B050"/>
              </a:solidFill>
            </a:endParaRPr>
          </a:p>
        </p:txBody>
      </p:sp>
      <p:sp>
        <p:nvSpPr>
          <p:cNvPr id="3" name="2 Rectángulo"/>
          <p:cNvSpPr/>
          <p:nvPr/>
        </p:nvSpPr>
        <p:spPr>
          <a:xfrm>
            <a:off x="580355" y="5157192"/>
            <a:ext cx="7981337" cy="1200329"/>
          </a:xfrm>
          <a:prstGeom prst="rect">
            <a:avLst/>
          </a:prstGeom>
        </p:spPr>
        <p:txBody>
          <a:bodyPr wrap="square">
            <a:spAutoFit/>
          </a:bodyPr>
          <a:lstStyle/>
          <a:p>
            <a:pPr algn="just"/>
            <a:r>
              <a:rPr lang="es-ES" sz="2000" b="1" dirty="0" smtClean="0">
                <a:solidFill>
                  <a:srgbClr val="0000FF"/>
                </a:solidFill>
              </a:rPr>
              <a:t>Supletoriedad</a:t>
            </a:r>
          </a:p>
          <a:p>
            <a:pPr algn="just"/>
            <a:r>
              <a:rPr lang="es-ES" sz="2000" dirty="0" smtClean="0">
                <a:solidFill>
                  <a:srgbClr val="0000FF"/>
                </a:solidFill>
              </a:rPr>
              <a:t>La</a:t>
            </a:r>
            <a:r>
              <a:rPr lang="es-PE" sz="2000" dirty="0" smtClean="0">
                <a:solidFill>
                  <a:srgbClr val="0000FF"/>
                </a:solidFill>
              </a:rPr>
              <a:t>s </a:t>
            </a:r>
            <a:r>
              <a:rPr lang="es-PE" sz="2000" dirty="0">
                <a:solidFill>
                  <a:srgbClr val="0000FF"/>
                </a:solidFill>
              </a:rPr>
              <a:t>situaciones no contempladas en el acto de subasta restringida, se regularán, supletoriamente, por lo establecido para la subasta pública</a:t>
            </a:r>
            <a:r>
              <a:rPr lang="es-ES" sz="2000" dirty="0">
                <a:solidFill>
                  <a:srgbClr val="0000FF"/>
                </a:solidFill>
              </a:rPr>
              <a:t>, en lo que le resulte </a:t>
            </a:r>
            <a:r>
              <a:rPr lang="es-ES" sz="2000" dirty="0" smtClean="0">
                <a:solidFill>
                  <a:srgbClr val="0000FF"/>
                </a:solidFill>
              </a:rPr>
              <a:t>aplicable.</a:t>
            </a:r>
            <a:endParaRPr lang="es-PE" sz="2000" dirty="0">
              <a:solidFill>
                <a:srgbClr val="0000FF"/>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253" y="3271104"/>
            <a:ext cx="5967539" cy="1146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30245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545671" y="1472902"/>
            <a:ext cx="7992888" cy="3139321"/>
          </a:xfrm>
          <a:prstGeom prst="rect">
            <a:avLst/>
          </a:prstGeom>
        </p:spPr>
        <p:txBody>
          <a:bodyPr wrap="square">
            <a:spAutoFit/>
          </a:bodyPr>
          <a:lstStyle/>
          <a:p>
            <a:pPr algn="just">
              <a:spcBef>
                <a:spcPts val="0"/>
              </a:spcBef>
              <a:spcAft>
                <a:spcPts val="0"/>
              </a:spcAft>
            </a:pPr>
            <a:r>
              <a:rPr lang="es-PE" sz="2000" dirty="0">
                <a:solidFill>
                  <a:srgbClr val="0000FF"/>
                </a:solidFill>
              </a:rPr>
              <a:t>Los bienes dados de baja por causal de estado de chatarra o de aquellos sobrantes que estén en condición de chatarra, deben disponerse mediante subasta, ya sea pública o restringida.</a:t>
            </a:r>
          </a:p>
          <a:p>
            <a:pPr algn="just">
              <a:spcBef>
                <a:spcPts val="0"/>
              </a:spcBef>
              <a:spcAft>
                <a:spcPts val="0"/>
              </a:spcAft>
            </a:pPr>
            <a:endParaRPr lang="es-PE" sz="2000" dirty="0">
              <a:solidFill>
                <a:srgbClr val="0000FF"/>
              </a:solidFill>
            </a:endParaRPr>
          </a:p>
          <a:p>
            <a:pPr algn="just">
              <a:spcBef>
                <a:spcPts val="0"/>
              </a:spcBef>
              <a:spcAft>
                <a:spcPts val="0"/>
              </a:spcAft>
            </a:pPr>
            <a:r>
              <a:rPr lang="es-PE" sz="2000" dirty="0">
                <a:solidFill>
                  <a:srgbClr val="0000FF"/>
                </a:solidFill>
              </a:rPr>
              <a:t>Además, de las reglas establecidas en dichos procedimientos se tendrá en cuenta lo siguiente</a:t>
            </a:r>
            <a:r>
              <a:rPr lang="es-PE" sz="2000" dirty="0" smtClean="0">
                <a:solidFill>
                  <a:srgbClr val="0000FF"/>
                </a:solidFill>
              </a:rPr>
              <a:t>:</a:t>
            </a:r>
          </a:p>
          <a:p>
            <a:pPr algn="just">
              <a:spcBef>
                <a:spcPts val="0"/>
              </a:spcBef>
              <a:spcAft>
                <a:spcPts val="0"/>
              </a:spcAft>
            </a:pPr>
            <a:endParaRPr lang="es-PE" sz="2000" dirty="0">
              <a:solidFill>
                <a:srgbClr val="0000FF"/>
              </a:solidFill>
            </a:endParaRPr>
          </a:p>
          <a:p>
            <a:pPr marL="457200" indent="-457200" algn="just">
              <a:spcBef>
                <a:spcPts val="0"/>
              </a:spcBef>
              <a:spcAft>
                <a:spcPts val="0"/>
              </a:spcAft>
              <a:buAutoNum type="alphaLcPeriod"/>
            </a:pPr>
            <a:r>
              <a:rPr lang="es-PE" sz="2000" dirty="0" smtClean="0">
                <a:solidFill>
                  <a:srgbClr val="0000FF"/>
                </a:solidFill>
              </a:rPr>
              <a:t>El </a:t>
            </a:r>
            <a:r>
              <a:rPr lang="es-PE" sz="2000" dirty="0">
                <a:solidFill>
                  <a:srgbClr val="0000FF"/>
                </a:solidFill>
              </a:rPr>
              <a:t>IT que elabore la UCP </a:t>
            </a:r>
            <a:r>
              <a:rPr lang="es-PE" sz="2000" b="1" dirty="0">
                <a:solidFill>
                  <a:srgbClr val="0000FF"/>
                </a:solidFill>
              </a:rPr>
              <a:t>debe indicar que los bienes se encuentran en calidad de chatarra</a:t>
            </a:r>
            <a:r>
              <a:rPr lang="es-PE" sz="2000" dirty="0">
                <a:solidFill>
                  <a:srgbClr val="0000FF"/>
                </a:solidFill>
              </a:rPr>
              <a:t> y que su disposición se ejecutará </a:t>
            </a:r>
            <a:r>
              <a:rPr lang="es-PE" sz="2000" b="1" dirty="0">
                <a:solidFill>
                  <a:srgbClr val="0000FF"/>
                </a:solidFill>
              </a:rPr>
              <a:t>sin derecho de inscripción registral</a:t>
            </a:r>
            <a:r>
              <a:rPr lang="es-PE" sz="2000" dirty="0">
                <a:solidFill>
                  <a:srgbClr val="0000FF"/>
                </a:solidFill>
              </a:rPr>
              <a:t>, situación que también deben ser considerados en la resolución que autorice su compraventa</a:t>
            </a:r>
            <a:r>
              <a:rPr lang="es-PE" sz="2000" dirty="0" smtClean="0">
                <a:solidFill>
                  <a:srgbClr val="0000FF"/>
                </a:solidFill>
              </a:rPr>
              <a:t>.</a:t>
            </a:r>
          </a:p>
        </p:txBody>
      </p:sp>
      <p:sp>
        <p:nvSpPr>
          <p:cNvPr id="14" name="Rectángulo 13"/>
          <p:cNvSpPr/>
          <p:nvPr/>
        </p:nvSpPr>
        <p:spPr>
          <a:xfrm>
            <a:off x="179512" y="170452"/>
            <a:ext cx="4696086" cy="563231"/>
          </a:xfrm>
          <a:prstGeom prst="rect">
            <a:avLst/>
          </a:prstGeom>
        </p:spPr>
        <p:txBody>
          <a:bodyPr wrap="square">
            <a:spAutoFit/>
          </a:bodyPr>
          <a:lstStyle/>
          <a:p>
            <a:r>
              <a:rPr lang="es-ES" sz="3400" b="1" u="sng" dirty="0" smtClean="0">
                <a:solidFill>
                  <a:srgbClr val="FF0000"/>
                </a:solidFill>
                <a:latin typeface="Calibri" panose="020F0502020204030204" pitchFamily="34" charset="0"/>
              </a:rPr>
              <a:t>ACTOS DE DISPOSICIÓN</a:t>
            </a:r>
            <a:r>
              <a:rPr lang="es-ES" sz="3400" dirty="0" smtClean="0">
                <a:solidFill>
                  <a:srgbClr val="FF0000"/>
                </a:solidFill>
                <a:latin typeface="Calibri" panose="020F0502020204030204" pitchFamily="34" charset="0"/>
              </a:rPr>
              <a:t>:  </a:t>
            </a:r>
            <a:endParaRPr lang="es-ES" sz="3400" b="1" dirty="0">
              <a:solidFill>
                <a:srgbClr val="0000FF"/>
              </a:solidFill>
            </a:endParaRPr>
          </a:p>
        </p:txBody>
      </p:sp>
      <p:sp>
        <p:nvSpPr>
          <p:cNvPr id="5" name="Rectángulo 22"/>
          <p:cNvSpPr/>
          <p:nvPr/>
        </p:nvSpPr>
        <p:spPr>
          <a:xfrm>
            <a:off x="107504" y="881971"/>
            <a:ext cx="9036496" cy="590931"/>
          </a:xfrm>
          <a:prstGeom prst="rect">
            <a:avLst/>
          </a:prstGeom>
        </p:spPr>
        <p:txBody>
          <a:bodyPr wrap="square">
            <a:spAutoFit/>
          </a:bodyPr>
          <a:lstStyle/>
          <a:p>
            <a:r>
              <a:rPr lang="es-ES" sz="3600" b="1" u="sng" dirty="0" smtClean="0">
                <a:solidFill>
                  <a:srgbClr val="00B050"/>
                </a:solidFill>
                <a:latin typeface="Calibri" panose="020F0502020204030204" pitchFamily="34" charset="0"/>
              </a:rPr>
              <a:t>COMPRAVENTA DE CHATARRA:</a:t>
            </a:r>
            <a:endParaRPr lang="es-ES" sz="3600" b="1" dirty="0">
              <a:solidFill>
                <a:srgbClr val="00B05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797437"/>
            <a:ext cx="2835335" cy="206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2700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179512" y="170452"/>
            <a:ext cx="4696086" cy="563231"/>
          </a:xfrm>
          <a:prstGeom prst="rect">
            <a:avLst/>
          </a:prstGeom>
        </p:spPr>
        <p:txBody>
          <a:bodyPr wrap="square">
            <a:spAutoFit/>
          </a:bodyPr>
          <a:lstStyle/>
          <a:p>
            <a:r>
              <a:rPr lang="es-ES" sz="3400" b="1" u="sng" dirty="0" smtClean="0">
                <a:solidFill>
                  <a:srgbClr val="FF0000"/>
                </a:solidFill>
                <a:latin typeface="Calibri" panose="020F0502020204030204" pitchFamily="34" charset="0"/>
              </a:rPr>
              <a:t>ACTOS DE DISPOSICIÓN</a:t>
            </a:r>
            <a:r>
              <a:rPr lang="es-ES" sz="3400" dirty="0" smtClean="0">
                <a:solidFill>
                  <a:srgbClr val="FF0000"/>
                </a:solidFill>
                <a:latin typeface="Calibri" panose="020F0502020204030204" pitchFamily="34" charset="0"/>
              </a:rPr>
              <a:t>:  </a:t>
            </a:r>
            <a:endParaRPr lang="es-ES" sz="3400" b="1" dirty="0">
              <a:solidFill>
                <a:srgbClr val="0000FF"/>
              </a:solidFill>
            </a:endParaRPr>
          </a:p>
        </p:txBody>
      </p:sp>
      <p:sp>
        <p:nvSpPr>
          <p:cNvPr id="5" name="Rectángulo 22"/>
          <p:cNvSpPr/>
          <p:nvPr/>
        </p:nvSpPr>
        <p:spPr>
          <a:xfrm>
            <a:off x="107504" y="881971"/>
            <a:ext cx="9036496" cy="590931"/>
          </a:xfrm>
          <a:prstGeom prst="rect">
            <a:avLst/>
          </a:prstGeom>
        </p:spPr>
        <p:txBody>
          <a:bodyPr wrap="square">
            <a:spAutoFit/>
          </a:bodyPr>
          <a:lstStyle/>
          <a:p>
            <a:r>
              <a:rPr lang="es-ES" sz="3600" b="1" u="sng" dirty="0" smtClean="0">
                <a:solidFill>
                  <a:srgbClr val="00B050"/>
                </a:solidFill>
                <a:latin typeface="Calibri" panose="020F0502020204030204" pitchFamily="34" charset="0"/>
              </a:rPr>
              <a:t>COMPRAVENTA DE CHATARRA:</a:t>
            </a:r>
            <a:endParaRPr lang="es-ES" sz="3600" b="1" dirty="0">
              <a:solidFill>
                <a:srgbClr val="00B050"/>
              </a:solidFill>
            </a:endParaRPr>
          </a:p>
        </p:txBody>
      </p:sp>
      <p:sp>
        <p:nvSpPr>
          <p:cNvPr id="2" name="1 Rectángulo"/>
          <p:cNvSpPr/>
          <p:nvPr/>
        </p:nvSpPr>
        <p:spPr>
          <a:xfrm>
            <a:off x="503682" y="1472902"/>
            <a:ext cx="7929847" cy="3748719"/>
          </a:xfrm>
          <a:prstGeom prst="rect">
            <a:avLst/>
          </a:prstGeom>
        </p:spPr>
        <p:txBody>
          <a:bodyPr wrap="square">
            <a:spAutoFit/>
          </a:bodyPr>
          <a:lstStyle/>
          <a:p>
            <a:pPr marL="457200" indent="-457200" algn="just">
              <a:buAutoNum type="alphaLcPeriod" startAt="2"/>
            </a:pPr>
            <a:r>
              <a:rPr lang="es-PE" sz="2200" dirty="0" smtClean="0">
                <a:solidFill>
                  <a:srgbClr val="0000FF"/>
                </a:solidFill>
              </a:rPr>
              <a:t>En </a:t>
            </a:r>
            <a:r>
              <a:rPr lang="es-PE" sz="2200" dirty="0">
                <a:solidFill>
                  <a:srgbClr val="0000FF"/>
                </a:solidFill>
              </a:rPr>
              <a:t>caso de bienes sobrantes, que se encuentren en condición de chatarra, al IT debe adjuntarse una declaración jurada elaborada por la UCP y refrendada por la OGA, donde se sustente la posesión de los bienes por un periodo mayor a dos (02) años</a:t>
            </a:r>
            <a:r>
              <a:rPr lang="es-PE" sz="2200" dirty="0" smtClean="0">
                <a:solidFill>
                  <a:srgbClr val="0000FF"/>
                </a:solidFill>
              </a:rPr>
              <a:t>.</a:t>
            </a:r>
          </a:p>
          <a:p>
            <a:pPr algn="just"/>
            <a:endParaRPr lang="es-PE" sz="2200" dirty="0">
              <a:solidFill>
                <a:srgbClr val="0000FF"/>
              </a:solidFill>
            </a:endParaRPr>
          </a:p>
          <a:p>
            <a:pPr marL="457200" indent="-457200" algn="just">
              <a:buAutoNum type="alphaLcPeriod" startAt="3"/>
            </a:pPr>
            <a:r>
              <a:rPr lang="es-PE" sz="2200" dirty="0" smtClean="0">
                <a:solidFill>
                  <a:srgbClr val="0000FF"/>
                </a:solidFill>
              </a:rPr>
              <a:t>En </a:t>
            </a:r>
            <a:r>
              <a:rPr lang="es-PE" sz="2200" dirty="0">
                <a:solidFill>
                  <a:srgbClr val="0000FF"/>
                </a:solidFill>
              </a:rPr>
              <a:t>cuanto a los vehículos que se encuentren en los Estados Financieros de las entidades, que tengan la calidad de </a:t>
            </a:r>
            <a:r>
              <a:rPr lang="es-PE" sz="2200" b="1" dirty="0">
                <a:solidFill>
                  <a:srgbClr val="0000FF"/>
                </a:solidFill>
              </a:rPr>
              <a:t>chatarra y que no se hayan inscrito en el Registro de Propiedad Vehicular</a:t>
            </a:r>
            <a:r>
              <a:rPr lang="es-PE" sz="2200" dirty="0">
                <a:solidFill>
                  <a:srgbClr val="0000FF"/>
                </a:solidFill>
              </a:rPr>
              <a:t>, </a:t>
            </a:r>
            <a:r>
              <a:rPr lang="es-PE" sz="2200" b="1" dirty="0">
                <a:solidFill>
                  <a:srgbClr val="0000FF"/>
                </a:solidFill>
              </a:rPr>
              <a:t>no será necesario regularizar el tracto sucesivo para su baja y venta</a:t>
            </a:r>
            <a:r>
              <a:rPr lang="es-PE" sz="2200" dirty="0">
                <a:solidFill>
                  <a:srgbClr val="0000FF"/>
                </a:solidFill>
              </a:rPr>
              <a:t>, la transferencia se realizará sin derecho de inscripción registral</a:t>
            </a:r>
            <a:r>
              <a:rPr lang="es-PE" sz="2200" dirty="0" smtClean="0">
                <a:solidFill>
                  <a:srgbClr val="0000FF"/>
                </a:solidFill>
              </a:rPr>
              <a:t>.</a:t>
            </a:r>
          </a:p>
          <a:p>
            <a:pPr algn="just"/>
            <a:endParaRPr lang="es-PE" sz="2200" dirty="0">
              <a:solidFill>
                <a:srgbClr val="0000FF"/>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5752" y="4721361"/>
            <a:ext cx="2902701" cy="2111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3296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568804" y="1465652"/>
            <a:ext cx="7992888" cy="3970318"/>
          </a:xfrm>
          <a:prstGeom prst="rect">
            <a:avLst/>
          </a:prstGeom>
        </p:spPr>
        <p:txBody>
          <a:bodyPr wrap="square">
            <a:spAutoFit/>
          </a:bodyPr>
          <a:lstStyle/>
          <a:p>
            <a:pPr marL="457200" indent="-457200" algn="just">
              <a:spcBef>
                <a:spcPts val="0"/>
              </a:spcBef>
              <a:spcAft>
                <a:spcPts val="0"/>
              </a:spcAft>
              <a:buAutoNum type="alphaLcPeriod" startAt="4"/>
            </a:pPr>
            <a:r>
              <a:rPr lang="es-PE" sz="2000" dirty="0" smtClean="0">
                <a:solidFill>
                  <a:srgbClr val="0000FF"/>
                </a:solidFill>
              </a:rPr>
              <a:t>En </a:t>
            </a:r>
            <a:r>
              <a:rPr lang="es-PE" sz="2000" dirty="0">
                <a:solidFill>
                  <a:srgbClr val="0000FF"/>
                </a:solidFill>
              </a:rPr>
              <a:t>caso de que los bienes se encuentren inscritos en los Registros Públicos a favor de la entidad, una vez ejecutada su venta, ésta debe </a:t>
            </a:r>
            <a:r>
              <a:rPr lang="es-PE" sz="2000" b="1" dirty="0">
                <a:solidFill>
                  <a:srgbClr val="0000FF"/>
                </a:solidFill>
              </a:rPr>
              <a:t>gestionar su baja de circulación del Sistema Nacional de Transporte Terrestre </a:t>
            </a:r>
            <a:r>
              <a:rPr lang="es-PE" sz="2000" dirty="0">
                <a:solidFill>
                  <a:srgbClr val="0000FF"/>
                </a:solidFill>
              </a:rPr>
              <a:t>ante la Oficina Registral correspondiente</a:t>
            </a:r>
            <a:r>
              <a:rPr lang="es-PE" sz="2000" dirty="0" smtClean="0">
                <a:solidFill>
                  <a:srgbClr val="0000FF"/>
                </a:solidFill>
              </a:rPr>
              <a:t>.</a:t>
            </a:r>
          </a:p>
          <a:p>
            <a:pPr algn="just">
              <a:spcBef>
                <a:spcPts val="0"/>
              </a:spcBef>
              <a:spcAft>
                <a:spcPts val="0"/>
              </a:spcAft>
            </a:pPr>
            <a:r>
              <a:rPr lang="es-PE" sz="2000" dirty="0" smtClean="0">
                <a:solidFill>
                  <a:srgbClr val="0000FF"/>
                </a:solidFill>
              </a:rPr>
              <a:t> </a:t>
            </a:r>
            <a:endParaRPr lang="es-PE" sz="2000" dirty="0">
              <a:solidFill>
                <a:srgbClr val="0000FF"/>
              </a:solidFill>
            </a:endParaRPr>
          </a:p>
          <a:p>
            <a:pPr marL="457200" indent="-457200" algn="just">
              <a:spcBef>
                <a:spcPts val="0"/>
              </a:spcBef>
              <a:spcAft>
                <a:spcPts val="0"/>
              </a:spcAft>
              <a:buAutoNum type="alphaLcPeriod" startAt="5"/>
            </a:pPr>
            <a:r>
              <a:rPr lang="es-PE" sz="2000" dirty="0" smtClean="0">
                <a:solidFill>
                  <a:srgbClr val="0000FF"/>
                </a:solidFill>
              </a:rPr>
              <a:t>Si </a:t>
            </a:r>
            <a:r>
              <a:rPr lang="es-PE" sz="2000" dirty="0">
                <a:solidFill>
                  <a:srgbClr val="0000FF"/>
                </a:solidFill>
              </a:rPr>
              <a:t>los bienes se encuentran inscritos a nombre de otras entidades no será necesario regularizar el tracto sucesivo. La entidad gestora de la venta debe solicitar al titular registral que gestione la baja de circulación del Sistema Nacional de Transporte Terrestre ante el Registro correspondiente, o el otorgamiento de un poder especial que le permita realizar dicho trámite directamente. </a:t>
            </a:r>
            <a:r>
              <a:rPr lang="es-PE" sz="2000" b="1" dirty="0">
                <a:solidFill>
                  <a:srgbClr val="0000FF"/>
                </a:solidFill>
              </a:rPr>
              <a:t>En el supuesto que la entidad titular ya no exista o se niegue a conceder el poder señalado, la entidad que realizó la subasta debe poner este hecho en conocimiento </a:t>
            </a:r>
            <a:r>
              <a:rPr lang="es-PE" sz="2000" dirty="0">
                <a:solidFill>
                  <a:srgbClr val="0000FF"/>
                </a:solidFill>
              </a:rPr>
              <a:t>de la </a:t>
            </a:r>
            <a:r>
              <a:rPr lang="es-PE" sz="2000" b="1" dirty="0">
                <a:solidFill>
                  <a:srgbClr val="0000FF"/>
                </a:solidFill>
              </a:rPr>
              <a:t>SUNARP</a:t>
            </a:r>
            <a:r>
              <a:rPr lang="es-PE" sz="2000" dirty="0" smtClean="0">
                <a:solidFill>
                  <a:srgbClr val="0000FF"/>
                </a:solidFill>
              </a:rPr>
              <a:t>.</a:t>
            </a:r>
          </a:p>
        </p:txBody>
      </p:sp>
      <p:sp>
        <p:nvSpPr>
          <p:cNvPr id="14" name="Rectángulo 13"/>
          <p:cNvSpPr/>
          <p:nvPr/>
        </p:nvSpPr>
        <p:spPr>
          <a:xfrm>
            <a:off x="179512" y="170452"/>
            <a:ext cx="4696086" cy="563231"/>
          </a:xfrm>
          <a:prstGeom prst="rect">
            <a:avLst/>
          </a:prstGeom>
        </p:spPr>
        <p:txBody>
          <a:bodyPr wrap="square">
            <a:spAutoFit/>
          </a:bodyPr>
          <a:lstStyle/>
          <a:p>
            <a:r>
              <a:rPr lang="es-ES" sz="3400" b="1" u="sng" dirty="0" smtClean="0">
                <a:solidFill>
                  <a:srgbClr val="FF0000"/>
                </a:solidFill>
                <a:latin typeface="Calibri" panose="020F0502020204030204" pitchFamily="34" charset="0"/>
              </a:rPr>
              <a:t>ACTOS DE DISPOSICIÓN</a:t>
            </a:r>
            <a:r>
              <a:rPr lang="es-ES" sz="3400" dirty="0" smtClean="0">
                <a:solidFill>
                  <a:srgbClr val="FF0000"/>
                </a:solidFill>
                <a:latin typeface="Calibri" panose="020F0502020204030204" pitchFamily="34" charset="0"/>
              </a:rPr>
              <a:t>:  </a:t>
            </a:r>
            <a:endParaRPr lang="es-ES" sz="3400" b="1" dirty="0">
              <a:solidFill>
                <a:srgbClr val="0000FF"/>
              </a:solidFill>
            </a:endParaRPr>
          </a:p>
        </p:txBody>
      </p:sp>
      <p:sp>
        <p:nvSpPr>
          <p:cNvPr id="5" name="Rectángulo 22"/>
          <p:cNvSpPr/>
          <p:nvPr/>
        </p:nvSpPr>
        <p:spPr>
          <a:xfrm>
            <a:off x="107504" y="881971"/>
            <a:ext cx="9036496" cy="590931"/>
          </a:xfrm>
          <a:prstGeom prst="rect">
            <a:avLst/>
          </a:prstGeom>
        </p:spPr>
        <p:txBody>
          <a:bodyPr wrap="square">
            <a:spAutoFit/>
          </a:bodyPr>
          <a:lstStyle/>
          <a:p>
            <a:r>
              <a:rPr lang="es-ES" sz="3600" b="1" u="sng" dirty="0" smtClean="0">
                <a:solidFill>
                  <a:srgbClr val="00B050"/>
                </a:solidFill>
                <a:latin typeface="Calibri" panose="020F0502020204030204" pitchFamily="34" charset="0"/>
              </a:rPr>
              <a:t>COMPRAVENTA DE CHATARRA:</a:t>
            </a:r>
            <a:endParaRPr lang="es-ES" sz="3600" b="1" dirty="0">
              <a:solidFill>
                <a:srgbClr val="00B050"/>
              </a:solidFill>
            </a:endParaRPr>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5157192"/>
            <a:ext cx="2131319" cy="1550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38686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123950" y="2466975"/>
            <a:ext cx="6858000" cy="1371600"/>
          </a:xfrm>
          <a:prstGeom prst="rect">
            <a:avLst/>
          </a:prstGeom>
          <a:solidFill>
            <a:srgbClr val="FF0000"/>
          </a:solidFill>
          <a:ln w="9525">
            <a:noFill/>
            <a:round/>
            <a:headEnd/>
            <a:tailEnd/>
          </a:ln>
        </p:spPr>
        <p:txBody>
          <a:bodyPr wrap="none" anchor="ctr"/>
          <a:lstStyle/>
          <a:p>
            <a:pPr defTabSz="336947">
              <a:defRPr/>
            </a:pPr>
            <a:endParaRPr lang="es-ES" sz="1800">
              <a:ln>
                <a:solidFill>
                  <a:srgbClr val="FF0000"/>
                </a:solidFill>
              </a:ln>
              <a:solidFill>
                <a:srgbClr val="FFFFFF"/>
              </a:solidFill>
            </a:endParaRPr>
          </a:p>
        </p:txBody>
      </p:sp>
      <p:sp>
        <p:nvSpPr>
          <p:cNvPr id="5" name="Text Box 7"/>
          <p:cNvSpPr txBox="1">
            <a:spLocks noChangeArrowheads="1"/>
          </p:cNvSpPr>
          <p:nvPr/>
        </p:nvSpPr>
        <p:spPr bwMode="auto">
          <a:xfrm>
            <a:off x="1265635" y="2820591"/>
            <a:ext cx="6500813" cy="569484"/>
          </a:xfrm>
          <a:prstGeom prst="rect">
            <a:avLst/>
          </a:prstGeom>
          <a:noFill/>
          <a:ln w="9525">
            <a:noFill/>
            <a:round/>
            <a:headEnd/>
            <a:tailEnd/>
          </a:ln>
        </p:spPr>
        <p:txBody>
          <a:bodyPr lIns="67500" tIns="35100" rIns="67500" bIns="35100">
            <a:spAutoFit/>
          </a:bodyPr>
          <a:lstStyle/>
          <a:p>
            <a:pPr defTabSz="336947">
              <a:spcBef>
                <a:spcPts val="3094"/>
              </a:spcBef>
              <a:buClr>
                <a:srgbClr val="FFFFFF"/>
              </a:buCl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r>
              <a:rPr lang="en-GB" sz="3600" dirty="0">
                <a:solidFill>
                  <a:srgbClr val="FFFFFF"/>
                </a:solidFill>
                <a:effectLst>
                  <a:outerShdw blurRad="38100" dist="38100" dir="2700000" algn="tl">
                    <a:srgbClr val="000000">
                      <a:alpha val="43137"/>
                    </a:srgbClr>
                  </a:outerShdw>
                </a:effectLst>
                <a:latin typeface="Arial Black" pitchFamily="34" charset="0"/>
              </a:rPr>
              <a:t>Gracias por </a:t>
            </a:r>
            <a:r>
              <a:rPr lang="en-GB" sz="3600" dirty="0" err="1">
                <a:solidFill>
                  <a:srgbClr val="FFFFFF"/>
                </a:solidFill>
                <a:effectLst>
                  <a:outerShdw blurRad="38100" dist="38100" dir="2700000" algn="tl">
                    <a:srgbClr val="000000">
                      <a:alpha val="43137"/>
                    </a:srgbClr>
                  </a:outerShdw>
                </a:effectLst>
                <a:latin typeface="Arial Black" pitchFamily="34" charset="0"/>
              </a:rPr>
              <a:t>su</a:t>
            </a:r>
            <a:r>
              <a:rPr lang="en-GB" sz="3600" dirty="0">
                <a:solidFill>
                  <a:srgbClr val="FFFFFF"/>
                </a:solidFill>
                <a:effectLst>
                  <a:outerShdw blurRad="38100" dist="38100" dir="2700000" algn="tl">
                    <a:srgbClr val="000000">
                      <a:alpha val="43137"/>
                    </a:srgbClr>
                  </a:outerShdw>
                </a:effectLst>
                <a:latin typeface="Arial Black" pitchFamily="34" charset="0"/>
              </a:rPr>
              <a:t> </a:t>
            </a:r>
            <a:r>
              <a:rPr lang="en-GB" sz="3600" dirty="0" err="1">
                <a:solidFill>
                  <a:srgbClr val="FFFFFF"/>
                </a:solidFill>
                <a:effectLst>
                  <a:outerShdw blurRad="38100" dist="38100" dir="2700000" algn="tl">
                    <a:srgbClr val="000000">
                      <a:alpha val="43137"/>
                    </a:srgbClr>
                  </a:outerShdw>
                </a:effectLst>
                <a:latin typeface="Arial Black" pitchFamily="34" charset="0"/>
              </a:rPr>
              <a:t>atención</a:t>
            </a:r>
            <a:endParaRPr lang="en-GB" sz="3600" dirty="0">
              <a:solidFill>
                <a:srgbClr val="FFFFFF"/>
              </a:solidFill>
              <a:effectLst>
                <a:outerShdw blurRad="38100" dist="38100" dir="2700000" algn="tl">
                  <a:srgbClr val="000000">
                    <a:alpha val="43137"/>
                  </a:srgbClr>
                </a:outerShdw>
              </a:effectLst>
              <a:latin typeface="Arial Black" pitchFamily="34" charset="0"/>
            </a:endParaRPr>
          </a:p>
        </p:txBody>
      </p:sp>
      <p:pic>
        <p:nvPicPr>
          <p:cNvPr id="78853" name="Picture 3" descr="blu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3838575"/>
            <a:ext cx="685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4" descr="blu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2356427"/>
            <a:ext cx="6858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8753742"/>
      </p:ext>
    </p:extLst>
  </p:cSld>
  <p:clrMapOvr>
    <a:masterClrMapping/>
  </p:clrMapOvr>
  <p:transition>
    <p:cover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900113" y="404813"/>
            <a:ext cx="7775575" cy="439737"/>
          </a:xfrm>
          <a:prstGeom prst="rect">
            <a:avLst/>
          </a:prstGeom>
          <a:noFill/>
          <a:ln w="9525">
            <a:noFill/>
            <a:round/>
            <a:headEnd/>
            <a:tailEnd/>
          </a:ln>
          <a:effectLst/>
        </p:spPr>
        <p:txBody>
          <a:bodyPr lIns="90000" tIns="46800" rIns="90000" bIns="46800">
            <a:spAutoFit/>
          </a:bodyPr>
          <a:lstStyle/>
          <a:p>
            <a:pPr algn="ctr">
              <a:lnSpc>
                <a:spcPct val="80000"/>
              </a:lnSpc>
              <a:buClr>
                <a:srgbClr val="333399"/>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dirty="0">
                <a:solidFill>
                  <a:srgbClr val="0000FF"/>
                </a:solidFill>
                <a:effectLst>
                  <a:outerShdw blurRad="38100" dist="38100" dir="2700000" algn="tl">
                    <a:srgbClr val="C0C0C0"/>
                  </a:outerShdw>
                </a:effectLst>
                <a:latin typeface="Arial" charset="0"/>
                <a:ea typeface="Lucida Sans Unicode" pitchFamily="34" charset="0"/>
              </a:rPr>
              <a:t>COMPRAVENTA DE BIENES MUEBLES</a:t>
            </a:r>
          </a:p>
        </p:txBody>
      </p:sp>
      <p:sp>
        <p:nvSpPr>
          <p:cNvPr id="3076" name="Text Box 3"/>
          <p:cNvSpPr txBox="1">
            <a:spLocks noChangeArrowheads="1"/>
          </p:cNvSpPr>
          <p:nvPr/>
        </p:nvSpPr>
        <p:spPr bwMode="auto">
          <a:xfrm>
            <a:off x="107504" y="2348880"/>
            <a:ext cx="5041900" cy="3141502"/>
          </a:xfrm>
          <a:prstGeom prst="rect">
            <a:avLst/>
          </a:prstGeom>
          <a:noFill/>
          <a:ln w="9360">
            <a:noFill/>
            <a:miter lim="800000"/>
            <a:headEnd/>
            <a:tailEnd/>
          </a:ln>
        </p:spPr>
        <p:txBody>
          <a:bodyPr lIns="90000" tIns="46800" rIns="90000" bIns="46800">
            <a:spAutoFit/>
          </a:bodyPr>
          <a:lstStyle/>
          <a:p>
            <a:pPr algn="just">
              <a:lnSpc>
                <a:spcPct val="90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0000FF"/>
                </a:solidFill>
              </a:rPr>
              <a:t>Acto administrativo, a </a:t>
            </a:r>
            <a:r>
              <a:rPr lang="en-GB" sz="2000" dirty="0" err="1">
                <a:solidFill>
                  <a:srgbClr val="0000FF"/>
                </a:solidFill>
              </a:rPr>
              <a:t>través</a:t>
            </a:r>
            <a:r>
              <a:rPr lang="en-GB" sz="2000" dirty="0">
                <a:solidFill>
                  <a:srgbClr val="0000FF"/>
                </a:solidFill>
              </a:rPr>
              <a:t> del </a:t>
            </a:r>
            <a:r>
              <a:rPr lang="en-GB" sz="2000" dirty="0" err="1">
                <a:solidFill>
                  <a:srgbClr val="0000FF"/>
                </a:solidFill>
              </a:rPr>
              <a:t>cual</a:t>
            </a:r>
            <a:r>
              <a:rPr lang="en-GB" sz="2000" dirty="0">
                <a:solidFill>
                  <a:srgbClr val="0000FF"/>
                </a:solidFill>
              </a:rPr>
              <a:t> se </a:t>
            </a:r>
            <a:r>
              <a:rPr lang="en-GB" sz="2000" dirty="0" err="1">
                <a:solidFill>
                  <a:srgbClr val="0000FF"/>
                </a:solidFill>
              </a:rPr>
              <a:t>procede</a:t>
            </a:r>
            <a:r>
              <a:rPr lang="en-GB" sz="2000" dirty="0">
                <a:solidFill>
                  <a:srgbClr val="0000FF"/>
                </a:solidFill>
              </a:rPr>
              <a:t> a la </a:t>
            </a:r>
            <a:r>
              <a:rPr lang="en-GB" sz="2000" dirty="0" err="1">
                <a:solidFill>
                  <a:srgbClr val="0000FF"/>
                </a:solidFill>
              </a:rPr>
              <a:t>venta</a:t>
            </a:r>
            <a:r>
              <a:rPr lang="en-GB" sz="2000" dirty="0">
                <a:solidFill>
                  <a:srgbClr val="0000FF"/>
                </a:solidFill>
              </a:rPr>
              <a:t> de los bienes muebles dados de </a:t>
            </a:r>
            <a:r>
              <a:rPr lang="en-GB" sz="2000" dirty="0" err="1">
                <a:solidFill>
                  <a:srgbClr val="0000FF"/>
                </a:solidFill>
              </a:rPr>
              <a:t>baja</a:t>
            </a:r>
            <a:r>
              <a:rPr lang="en-GB" sz="2000" dirty="0">
                <a:solidFill>
                  <a:srgbClr val="0000FF"/>
                </a:solidFill>
              </a:rPr>
              <a:t> </a:t>
            </a:r>
            <a:r>
              <a:rPr lang="en-GB" sz="2000" dirty="0" err="1">
                <a:solidFill>
                  <a:srgbClr val="0000FF"/>
                </a:solidFill>
              </a:rPr>
              <a:t>por</a:t>
            </a:r>
            <a:r>
              <a:rPr lang="en-GB" sz="2000" dirty="0">
                <a:solidFill>
                  <a:srgbClr val="0000FF"/>
                </a:solidFill>
              </a:rPr>
              <a:t> una </a:t>
            </a:r>
            <a:r>
              <a:rPr lang="en-GB" sz="2000" dirty="0" err="1">
                <a:solidFill>
                  <a:srgbClr val="0000FF"/>
                </a:solidFill>
              </a:rPr>
              <a:t>Entidad</a:t>
            </a:r>
            <a:r>
              <a:rPr lang="en-GB" sz="2000" dirty="0">
                <a:solidFill>
                  <a:srgbClr val="0000FF"/>
                </a:solidFill>
              </a:rPr>
              <a:t> Pública. </a:t>
            </a:r>
          </a:p>
          <a:p>
            <a:pPr algn="just">
              <a:lnSpc>
                <a:spcPct val="90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rgbClr val="0000FF"/>
              </a:solidFill>
            </a:endParaRPr>
          </a:p>
          <a:p>
            <a:pPr algn="just">
              <a:lnSpc>
                <a:spcPct val="90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solidFill>
                  <a:srgbClr val="0000FF"/>
                </a:solidFill>
              </a:rPr>
              <a:t>Tiene</a:t>
            </a:r>
            <a:r>
              <a:rPr lang="en-GB" sz="2000" dirty="0">
                <a:solidFill>
                  <a:srgbClr val="0000FF"/>
                </a:solidFill>
              </a:rPr>
              <a:t> dos modalidades: Pública y </a:t>
            </a:r>
            <a:r>
              <a:rPr lang="en-GB" sz="2000" dirty="0" err="1">
                <a:solidFill>
                  <a:srgbClr val="0000FF"/>
                </a:solidFill>
              </a:rPr>
              <a:t>Restringida</a:t>
            </a:r>
            <a:r>
              <a:rPr lang="en-GB" sz="2000" dirty="0">
                <a:solidFill>
                  <a:srgbClr val="0000FF"/>
                </a:solidFill>
              </a:rPr>
              <a:t>, las </a:t>
            </a:r>
            <a:r>
              <a:rPr lang="en-GB" sz="2000" dirty="0" err="1">
                <a:solidFill>
                  <a:srgbClr val="0000FF"/>
                </a:solidFill>
              </a:rPr>
              <a:t>cuales</a:t>
            </a:r>
            <a:r>
              <a:rPr lang="en-GB" sz="2000" dirty="0">
                <a:solidFill>
                  <a:srgbClr val="0000FF"/>
                </a:solidFill>
              </a:rPr>
              <a:t> dependen del monto obtenido en la tasación de los bienes muebles a venderse.</a:t>
            </a:r>
          </a:p>
          <a:p>
            <a:pPr algn="just">
              <a:lnSpc>
                <a:spcPct val="90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rgbClr val="0000FF"/>
              </a:solidFill>
            </a:endParaRPr>
          </a:p>
          <a:p>
            <a:pPr algn="just">
              <a:lnSpc>
                <a:spcPct val="90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0000FF"/>
                </a:solidFill>
              </a:rPr>
              <a:t>Se </a:t>
            </a:r>
            <a:r>
              <a:rPr lang="en-GB" sz="2000" dirty="0" err="1">
                <a:solidFill>
                  <a:srgbClr val="0000FF"/>
                </a:solidFill>
              </a:rPr>
              <a:t>recomienda</a:t>
            </a:r>
            <a:r>
              <a:rPr lang="en-GB" sz="2000" dirty="0">
                <a:solidFill>
                  <a:srgbClr val="0000FF"/>
                </a:solidFill>
              </a:rPr>
              <a:t> </a:t>
            </a:r>
            <a:r>
              <a:rPr lang="en-GB" sz="2000" dirty="0" err="1">
                <a:solidFill>
                  <a:srgbClr val="0000FF"/>
                </a:solidFill>
              </a:rPr>
              <a:t>establecer</a:t>
            </a:r>
            <a:r>
              <a:rPr lang="en-GB" sz="2000" dirty="0">
                <a:solidFill>
                  <a:srgbClr val="0000FF"/>
                </a:solidFill>
              </a:rPr>
              <a:t> un </a:t>
            </a:r>
            <a:r>
              <a:rPr lang="en-GB" sz="2000" dirty="0" err="1">
                <a:solidFill>
                  <a:srgbClr val="0000FF"/>
                </a:solidFill>
              </a:rPr>
              <a:t>Cronograma</a:t>
            </a:r>
            <a:r>
              <a:rPr lang="en-GB" sz="2000" dirty="0">
                <a:solidFill>
                  <a:srgbClr val="0000FF"/>
                </a:solidFill>
              </a:rPr>
              <a:t> de </a:t>
            </a:r>
            <a:r>
              <a:rPr lang="en-GB" sz="2000" dirty="0" err="1">
                <a:solidFill>
                  <a:srgbClr val="0000FF"/>
                </a:solidFill>
              </a:rPr>
              <a:t>Actividades</a:t>
            </a:r>
            <a:r>
              <a:rPr lang="en-GB" sz="2000" dirty="0">
                <a:solidFill>
                  <a:srgbClr val="0000FF"/>
                </a:solidFill>
              </a:rPr>
              <a:t> a fin de </a:t>
            </a:r>
            <a:r>
              <a:rPr lang="en-GB" sz="2000" dirty="0" err="1">
                <a:solidFill>
                  <a:srgbClr val="0000FF"/>
                </a:solidFill>
              </a:rPr>
              <a:t>realizar</a:t>
            </a:r>
            <a:r>
              <a:rPr lang="en-GB" sz="2000" dirty="0">
                <a:solidFill>
                  <a:srgbClr val="0000FF"/>
                </a:solidFill>
              </a:rPr>
              <a:t> el </a:t>
            </a:r>
            <a:r>
              <a:rPr lang="en-GB" sz="2000" dirty="0" err="1">
                <a:solidFill>
                  <a:srgbClr val="0000FF"/>
                </a:solidFill>
              </a:rPr>
              <a:t>seguimiento</a:t>
            </a:r>
            <a:r>
              <a:rPr lang="en-GB" sz="2000" dirty="0">
                <a:solidFill>
                  <a:srgbClr val="0000FF"/>
                </a:solidFill>
              </a:rPr>
              <a:t> del </a:t>
            </a:r>
            <a:r>
              <a:rPr lang="en-GB" sz="2000" dirty="0" err="1">
                <a:solidFill>
                  <a:srgbClr val="0000FF"/>
                </a:solidFill>
              </a:rPr>
              <a:t>proceso</a:t>
            </a:r>
            <a:r>
              <a:rPr lang="en-GB" sz="2000" dirty="0">
                <a:solidFill>
                  <a:srgbClr val="0000FF"/>
                </a:solidFill>
              </a:rPr>
              <a:t>.</a:t>
            </a:r>
          </a:p>
        </p:txBody>
      </p:sp>
      <p:pic>
        <p:nvPicPr>
          <p:cNvPr id="3077" name="Picture 2" descr="629"/>
          <p:cNvPicPr>
            <a:picLocks noChangeAspect="1" noChangeArrowheads="1"/>
          </p:cNvPicPr>
          <p:nvPr/>
        </p:nvPicPr>
        <p:blipFill>
          <a:blip r:embed="rId3" cstate="print"/>
          <a:srcRect/>
          <a:stretch>
            <a:fillRect/>
          </a:stretch>
        </p:blipFill>
        <p:spPr bwMode="auto">
          <a:xfrm>
            <a:off x="5292080" y="2069028"/>
            <a:ext cx="3671888" cy="2751138"/>
          </a:xfrm>
          <a:prstGeom prst="rect">
            <a:avLst/>
          </a:prstGeom>
          <a:noFill/>
          <a:ln w="9525">
            <a:noFill/>
            <a:miter lim="800000"/>
            <a:headEnd/>
            <a:tailEnd/>
          </a:ln>
        </p:spPr>
      </p:pic>
      <p:sp>
        <p:nvSpPr>
          <p:cNvPr id="6" name="5 CuadroTexto"/>
          <p:cNvSpPr txBox="1"/>
          <p:nvPr/>
        </p:nvSpPr>
        <p:spPr>
          <a:xfrm>
            <a:off x="250825" y="1699696"/>
            <a:ext cx="1754006" cy="369332"/>
          </a:xfrm>
          <a:prstGeom prst="rect">
            <a:avLst/>
          </a:prstGeom>
          <a:noFill/>
        </p:spPr>
        <p:txBody>
          <a:bodyPr wrap="none" rtlCol="0">
            <a:spAutoFit/>
          </a:bodyPr>
          <a:lstStyle/>
          <a:p>
            <a:r>
              <a:rPr lang="es-ES" sz="2000" b="1" dirty="0" smtClean="0">
                <a:solidFill>
                  <a:srgbClr val="0000FF"/>
                </a:solidFill>
              </a:rPr>
              <a:t>DEFINICIÓN</a:t>
            </a:r>
            <a:endParaRPr lang="es-ES" sz="2000" b="1" dirty="0">
              <a:solidFill>
                <a:srgbClr val="0000FF"/>
              </a:solidFill>
            </a:endParaRPr>
          </a:p>
        </p:txBody>
      </p:sp>
    </p:spTree>
    <p:extLst>
      <p:ext uri="{BB962C8B-B14F-4D97-AF65-F5344CB8AC3E}">
        <p14:creationId xmlns:p14="http://schemas.microsoft.com/office/powerpoint/2010/main" val="15986439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ChangeArrowheads="1"/>
          </p:cNvSpPr>
          <p:nvPr/>
        </p:nvSpPr>
        <p:spPr bwMode="auto">
          <a:xfrm>
            <a:off x="775618" y="130116"/>
            <a:ext cx="7848600" cy="525401"/>
          </a:xfrm>
          <a:prstGeom prst="rect">
            <a:avLst/>
          </a:prstGeom>
          <a:noFill/>
          <a:ln w="9525">
            <a:noFill/>
            <a:round/>
            <a:headEnd/>
            <a:tailEnd/>
          </a:ln>
        </p:spPr>
        <p:txBody>
          <a:bodyPr lIns="90000" tIns="46800" rIns="90000" bIns="46800">
            <a:spAutoFit/>
          </a:bodyPr>
          <a:lstStyle/>
          <a:p>
            <a:pPr algn="ctr">
              <a:lnSpc>
                <a:spcPct val="100000"/>
              </a:lnSpc>
              <a:spcBef>
                <a:spcPts val="1800"/>
              </a:spcBef>
              <a:buClr>
                <a:srgbClr val="CC0000"/>
              </a:buClr>
              <a:buFont typeface="Photina Casual Black"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smtClean="0">
                <a:solidFill>
                  <a:srgbClr val="0000FF"/>
                </a:solidFill>
                <a:latin typeface="Photina Casual Black" pitchFamily="16" charset="0"/>
              </a:rPr>
              <a:t>EVALUACION DE LOS BIENES A VENDER</a:t>
            </a:r>
            <a:endParaRPr lang="en-GB" sz="2800" b="1" dirty="0">
              <a:solidFill>
                <a:srgbClr val="0000FF"/>
              </a:solidFill>
              <a:latin typeface="Photina Casual Black" pitchFamily="16" charset="0"/>
            </a:endParaRPr>
          </a:p>
        </p:txBody>
      </p:sp>
      <p:sp>
        <p:nvSpPr>
          <p:cNvPr id="6" name="Rectangle 2"/>
          <p:cNvSpPr>
            <a:spLocks noChangeArrowheads="1"/>
          </p:cNvSpPr>
          <p:nvPr/>
        </p:nvSpPr>
        <p:spPr bwMode="auto">
          <a:xfrm>
            <a:off x="820894" y="2796548"/>
            <a:ext cx="1595438" cy="1623524"/>
          </a:xfrm>
          <a:prstGeom prst="rect">
            <a:avLst/>
          </a:prstGeom>
          <a:solidFill>
            <a:srgbClr val="FFFF66"/>
          </a:solidFill>
          <a:ln w="9525">
            <a:solidFill>
              <a:schemeClr val="tx1"/>
            </a:solidFill>
            <a:miter lim="800000"/>
            <a:headEnd/>
            <a:tailEnd/>
          </a:ln>
          <a:effectLst/>
        </p:spPr>
        <p:txBody>
          <a:bodyPr wrap="none" anchor="ctr"/>
          <a:lstStyle/>
          <a:p>
            <a:pPr>
              <a:defRPr/>
            </a:pPr>
            <a:endParaRPr lang="es-ES" sz="1600" dirty="0">
              <a:effectLst>
                <a:outerShdw blurRad="38100" dist="38100" dir="2700000" algn="tl">
                  <a:srgbClr val="000000">
                    <a:alpha val="43137"/>
                  </a:srgbClr>
                </a:outerShdw>
              </a:effectLst>
            </a:endParaRPr>
          </a:p>
        </p:txBody>
      </p:sp>
      <p:sp>
        <p:nvSpPr>
          <p:cNvPr id="9" name="Text Box 5"/>
          <p:cNvSpPr txBox="1">
            <a:spLocks noChangeArrowheads="1"/>
          </p:cNvSpPr>
          <p:nvPr/>
        </p:nvSpPr>
        <p:spPr bwMode="auto">
          <a:xfrm>
            <a:off x="749457" y="3063389"/>
            <a:ext cx="1738312" cy="1446550"/>
          </a:xfrm>
          <a:prstGeom prst="rect">
            <a:avLst/>
          </a:prstGeom>
          <a:noFill/>
          <a:ln w="9525">
            <a:noFill/>
            <a:miter lim="800000"/>
            <a:headEnd/>
            <a:tailEnd/>
          </a:ln>
          <a:effectLst/>
        </p:spPr>
        <p:txBody>
          <a:bodyPr>
            <a:spAutoFit/>
          </a:bodyPr>
          <a:lstStyle/>
          <a:p>
            <a:pPr algn="ctr">
              <a:spcBef>
                <a:spcPct val="50000"/>
              </a:spcBef>
            </a:pPr>
            <a:r>
              <a:rPr lang="es-MX" sz="1600" b="1" dirty="0">
                <a:solidFill>
                  <a:srgbClr val="FF0000"/>
                </a:solidFill>
                <a:effectLst>
                  <a:outerShdw blurRad="38100" dist="38100" dir="2700000" algn="tl">
                    <a:srgbClr val="C0C0C0"/>
                  </a:outerShdw>
                </a:effectLst>
              </a:rPr>
              <a:t>VALOR DE </a:t>
            </a:r>
            <a:r>
              <a:rPr lang="es-MX" sz="1600" b="1" dirty="0" smtClean="0">
                <a:solidFill>
                  <a:srgbClr val="FF0000"/>
                </a:solidFill>
                <a:effectLst>
                  <a:outerShdw blurRad="38100" dist="38100" dir="2700000" algn="tl">
                    <a:srgbClr val="C0C0C0"/>
                  </a:outerShdw>
                </a:effectLst>
              </a:rPr>
              <a:t>TASACIÓN TOTAL</a:t>
            </a:r>
          </a:p>
          <a:p>
            <a:pPr algn="ctr">
              <a:spcBef>
                <a:spcPct val="50000"/>
              </a:spcBef>
            </a:pPr>
            <a:r>
              <a:rPr lang="es-MX" sz="1600" b="1" dirty="0" smtClean="0">
                <a:solidFill>
                  <a:srgbClr val="FF0000"/>
                </a:solidFill>
                <a:effectLst>
                  <a:outerShdw blurRad="38100" dist="38100" dir="2700000" algn="tl">
                    <a:srgbClr val="C0C0C0"/>
                  </a:outerShdw>
                </a:effectLst>
              </a:rPr>
              <a:t>SR&lt;3UIT=&lt;SP</a:t>
            </a:r>
            <a:endParaRPr lang="es-MX" sz="1600" b="1" dirty="0">
              <a:solidFill>
                <a:srgbClr val="FF0000"/>
              </a:solidFill>
              <a:effectLst>
                <a:outerShdw blurRad="38100" dist="38100" dir="2700000" algn="tl">
                  <a:srgbClr val="C0C0C0"/>
                </a:outerShdw>
              </a:effectLst>
            </a:endParaRPr>
          </a:p>
          <a:p>
            <a:pPr algn="ctr">
              <a:spcBef>
                <a:spcPct val="50000"/>
              </a:spcBef>
            </a:pPr>
            <a:endParaRPr lang="es-ES" sz="1600" b="1" dirty="0">
              <a:solidFill>
                <a:schemeClr val="accent2"/>
              </a:solidFill>
              <a:effectLst>
                <a:outerShdw blurRad="38100" dist="38100" dir="2700000" algn="tl">
                  <a:srgbClr val="C0C0C0"/>
                </a:outerShdw>
              </a:effectLst>
            </a:endParaRPr>
          </a:p>
        </p:txBody>
      </p:sp>
      <p:sp>
        <p:nvSpPr>
          <p:cNvPr id="10" name="Rectangle 6"/>
          <p:cNvSpPr>
            <a:spLocks noChangeArrowheads="1"/>
          </p:cNvSpPr>
          <p:nvPr/>
        </p:nvSpPr>
        <p:spPr bwMode="auto">
          <a:xfrm>
            <a:off x="2523773" y="1909555"/>
            <a:ext cx="1964246" cy="601446"/>
          </a:xfrm>
          <a:prstGeom prst="rect">
            <a:avLst/>
          </a:prstGeom>
          <a:solidFill>
            <a:srgbClr val="FFFF66"/>
          </a:solidFill>
          <a:ln w="9525">
            <a:solidFill>
              <a:schemeClr val="tx1"/>
            </a:solidFill>
            <a:miter lim="800000"/>
            <a:headEnd/>
            <a:tailEnd/>
          </a:ln>
          <a:effectLst/>
        </p:spPr>
        <p:txBody>
          <a:bodyPr wrap="none" anchor="ctr"/>
          <a:lstStyle/>
          <a:p>
            <a:pPr>
              <a:defRPr/>
            </a:pPr>
            <a:endParaRPr lang="es-ES" sz="1600" b="1">
              <a:effectLst>
                <a:outerShdw blurRad="38100" dist="38100" dir="2700000" algn="tl">
                  <a:srgbClr val="000000">
                    <a:alpha val="43137"/>
                  </a:srgbClr>
                </a:outerShdw>
              </a:effectLst>
            </a:endParaRPr>
          </a:p>
        </p:txBody>
      </p:sp>
      <p:sp>
        <p:nvSpPr>
          <p:cNvPr id="11" name="Text Box 7"/>
          <p:cNvSpPr txBox="1">
            <a:spLocks noChangeArrowheads="1"/>
          </p:cNvSpPr>
          <p:nvPr/>
        </p:nvSpPr>
        <p:spPr bwMode="auto">
          <a:xfrm>
            <a:off x="2487769" y="1956061"/>
            <a:ext cx="2000250" cy="535531"/>
          </a:xfrm>
          <a:prstGeom prst="rect">
            <a:avLst/>
          </a:prstGeom>
          <a:noFill/>
          <a:ln w="9525">
            <a:noFill/>
            <a:miter lim="800000"/>
            <a:headEnd/>
            <a:tailEnd/>
          </a:ln>
          <a:effectLst/>
        </p:spPr>
        <p:txBody>
          <a:bodyPr wrap="square">
            <a:spAutoFit/>
          </a:bodyPr>
          <a:lstStyle/>
          <a:p>
            <a:pPr algn="ctr">
              <a:spcBef>
                <a:spcPts val="0"/>
              </a:spcBef>
              <a:defRPr/>
            </a:pPr>
            <a:r>
              <a:rPr lang="es-MX" sz="1600" b="1" dirty="0" smtClean="0">
                <a:solidFill>
                  <a:srgbClr val="FF0000"/>
                </a:solidFill>
                <a:latin typeface="Arial Narrow" pitchFamily="34" charset="0"/>
              </a:rPr>
              <a:t>SUBASTA</a:t>
            </a:r>
          </a:p>
          <a:p>
            <a:pPr algn="ctr">
              <a:spcBef>
                <a:spcPts val="0"/>
              </a:spcBef>
              <a:defRPr/>
            </a:pPr>
            <a:r>
              <a:rPr lang="es-MX" sz="1600" b="1" dirty="0" smtClean="0">
                <a:solidFill>
                  <a:srgbClr val="FF0000"/>
                </a:solidFill>
                <a:latin typeface="Arial Narrow" pitchFamily="34" charset="0"/>
              </a:rPr>
              <a:t>PÚBLICA</a:t>
            </a:r>
            <a:endParaRPr lang="es-ES" sz="1600" b="1" dirty="0">
              <a:solidFill>
                <a:srgbClr val="FF0000"/>
              </a:solidFill>
              <a:latin typeface="Arial Narrow" pitchFamily="34" charset="0"/>
            </a:endParaRPr>
          </a:p>
        </p:txBody>
      </p:sp>
      <p:sp>
        <p:nvSpPr>
          <p:cNvPr id="12" name="Rectangle 8"/>
          <p:cNvSpPr>
            <a:spLocks noChangeArrowheads="1"/>
          </p:cNvSpPr>
          <p:nvPr/>
        </p:nvSpPr>
        <p:spPr bwMode="auto">
          <a:xfrm>
            <a:off x="2487769" y="4891807"/>
            <a:ext cx="2000250" cy="658944"/>
          </a:xfrm>
          <a:prstGeom prst="rect">
            <a:avLst/>
          </a:prstGeom>
          <a:solidFill>
            <a:srgbClr val="FFFF66"/>
          </a:solidFill>
          <a:ln w="9525">
            <a:solidFill>
              <a:schemeClr val="tx1"/>
            </a:solidFill>
            <a:miter lim="800000"/>
            <a:headEnd/>
            <a:tailEnd/>
          </a:ln>
          <a:effectLst/>
        </p:spPr>
        <p:txBody>
          <a:bodyPr wrap="none" anchor="ctr"/>
          <a:lstStyle/>
          <a:p>
            <a:pPr>
              <a:defRPr/>
            </a:pPr>
            <a:endParaRPr lang="es-ES" b="1">
              <a:effectLst>
                <a:outerShdw blurRad="38100" dist="38100" dir="2700000" algn="tl">
                  <a:srgbClr val="000000">
                    <a:alpha val="43137"/>
                  </a:srgbClr>
                </a:outerShdw>
              </a:effectLst>
            </a:endParaRPr>
          </a:p>
        </p:txBody>
      </p:sp>
      <p:sp>
        <p:nvSpPr>
          <p:cNvPr id="13" name="Text Box 9"/>
          <p:cNvSpPr txBox="1">
            <a:spLocks noChangeArrowheads="1"/>
          </p:cNvSpPr>
          <p:nvPr/>
        </p:nvSpPr>
        <p:spPr bwMode="auto">
          <a:xfrm>
            <a:off x="2563963" y="4928892"/>
            <a:ext cx="1872289" cy="535531"/>
          </a:xfrm>
          <a:prstGeom prst="rect">
            <a:avLst/>
          </a:prstGeom>
          <a:noFill/>
          <a:ln w="9525">
            <a:noFill/>
            <a:miter lim="800000"/>
            <a:headEnd/>
            <a:tailEnd/>
          </a:ln>
          <a:effectLst/>
        </p:spPr>
        <p:txBody>
          <a:bodyPr wrap="square">
            <a:spAutoFit/>
          </a:bodyPr>
          <a:lstStyle/>
          <a:p>
            <a:pPr algn="ctr">
              <a:spcBef>
                <a:spcPct val="50000"/>
              </a:spcBef>
              <a:defRPr/>
            </a:pPr>
            <a:r>
              <a:rPr lang="es-MX" sz="1600" b="1" dirty="0">
                <a:solidFill>
                  <a:srgbClr val="FF0000"/>
                </a:solidFill>
                <a:latin typeface="Arial Narrow" pitchFamily="34" charset="0"/>
              </a:rPr>
              <a:t>SUBASTA RESTRINGIDA</a:t>
            </a:r>
            <a:endParaRPr lang="es-ES" sz="1600" b="1" dirty="0">
              <a:solidFill>
                <a:srgbClr val="FF0000"/>
              </a:solidFill>
              <a:latin typeface="Arial Narrow" pitchFamily="34" charset="0"/>
            </a:endParaRPr>
          </a:p>
        </p:txBody>
      </p:sp>
      <p:cxnSp>
        <p:nvCxnSpPr>
          <p:cNvPr id="14" name="AutoShape 10"/>
          <p:cNvCxnSpPr>
            <a:cxnSpLocks noChangeShapeType="1"/>
            <a:stCxn id="6" idx="2"/>
            <a:endCxn id="12" idx="1"/>
          </p:cNvCxnSpPr>
          <p:nvPr/>
        </p:nvCxnSpPr>
        <p:spPr bwMode="auto">
          <a:xfrm rot="16200000" flipH="1">
            <a:off x="1652588" y="4386097"/>
            <a:ext cx="801207" cy="869156"/>
          </a:xfrm>
          <a:prstGeom prst="bentConnector2">
            <a:avLst/>
          </a:prstGeom>
          <a:noFill/>
          <a:ln w="6350">
            <a:solidFill>
              <a:schemeClr val="tx2"/>
            </a:solidFill>
            <a:miter lim="800000"/>
            <a:headEnd/>
            <a:tailEnd type="triangle" w="lg" len="lg"/>
          </a:ln>
        </p:spPr>
      </p:cxnSp>
      <p:cxnSp>
        <p:nvCxnSpPr>
          <p:cNvPr id="15" name="AutoShape 12"/>
          <p:cNvCxnSpPr>
            <a:cxnSpLocks noChangeShapeType="1"/>
            <a:stCxn id="6" idx="0"/>
            <a:endCxn id="11" idx="1"/>
          </p:cNvCxnSpPr>
          <p:nvPr/>
        </p:nvCxnSpPr>
        <p:spPr bwMode="auto">
          <a:xfrm rot="5400000" flipH="1" flipV="1">
            <a:off x="1766831" y="2075610"/>
            <a:ext cx="572721" cy="869156"/>
          </a:xfrm>
          <a:prstGeom prst="bentConnector2">
            <a:avLst/>
          </a:prstGeom>
          <a:noFill/>
          <a:ln w="9525">
            <a:solidFill>
              <a:schemeClr val="tx1"/>
            </a:solidFill>
            <a:miter lim="800000"/>
            <a:headEnd/>
            <a:tailEnd type="triangle" w="lg" len="lg"/>
          </a:ln>
        </p:spPr>
      </p:cxnSp>
      <p:sp>
        <p:nvSpPr>
          <p:cNvPr id="16" name="Text Box 13"/>
          <p:cNvSpPr txBox="1">
            <a:spLocks noChangeArrowheads="1"/>
          </p:cNvSpPr>
          <p:nvPr/>
        </p:nvSpPr>
        <p:spPr bwMode="auto">
          <a:xfrm>
            <a:off x="679557" y="1895797"/>
            <a:ext cx="1367008" cy="338554"/>
          </a:xfrm>
          <a:prstGeom prst="rect">
            <a:avLst/>
          </a:prstGeom>
          <a:noFill/>
          <a:ln w="9525">
            <a:noFill/>
            <a:miter lim="800000"/>
            <a:headEnd/>
            <a:tailEnd/>
          </a:ln>
          <a:effectLst/>
        </p:spPr>
        <p:txBody>
          <a:bodyPr wrap="square">
            <a:spAutoFit/>
          </a:bodyPr>
          <a:lstStyle/>
          <a:p>
            <a:pPr>
              <a:spcBef>
                <a:spcPct val="50000"/>
              </a:spcBef>
              <a:defRPr/>
            </a:pPr>
            <a:r>
              <a:rPr lang="es-MX" sz="1600" b="1" dirty="0">
                <a:solidFill>
                  <a:srgbClr val="CC3300"/>
                </a:solidFill>
                <a:effectLst>
                  <a:outerShdw blurRad="38100" dist="38100" dir="2700000" algn="tl">
                    <a:srgbClr val="000000"/>
                  </a:outerShdw>
                </a:effectLst>
              </a:rPr>
              <a:t>VT </a:t>
            </a:r>
            <a:r>
              <a:rPr lang="es-MX" sz="1600" b="1" dirty="0" smtClean="0">
                <a:solidFill>
                  <a:srgbClr val="CC3300"/>
                </a:solidFill>
                <a:effectLst>
                  <a:outerShdw blurRad="38100" dist="38100" dir="2700000" algn="tl">
                    <a:srgbClr val="000000"/>
                  </a:outerShdw>
                </a:effectLst>
              </a:rPr>
              <a:t>&gt; = </a:t>
            </a:r>
            <a:r>
              <a:rPr lang="es-MX" sz="1600" b="1" dirty="0">
                <a:solidFill>
                  <a:srgbClr val="CC3300"/>
                </a:solidFill>
                <a:effectLst>
                  <a:outerShdw blurRad="38100" dist="38100" dir="2700000" algn="tl">
                    <a:srgbClr val="000000"/>
                  </a:outerShdw>
                </a:effectLst>
              </a:rPr>
              <a:t>3 UIT</a:t>
            </a:r>
            <a:endParaRPr lang="es-ES" sz="1600" b="1" dirty="0">
              <a:solidFill>
                <a:srgbClr val="CC3300"/>
              </a:solidFill>
              <a:effectLst>
                <a:outerShdw blurRad="38100" dist="38100" dir="2700000" algn="tl">
                  <a:srgbClr val="000000"/>
                </a:outerShdw>
              </a:effectLst>
            </a:endParaRPr>
          </a:p>
        </p:txBody>
      </p:sp>
      <p:sp>
        <p:nvSpPr>
          <p:cNvPr id="17" name="Text Box 14"/>
          <p:cNvSpPr txBox="1">
            <a:spLocks noChangeArrowheads="1"/>
          </p:cNvSpPr>
          <p:nvPr/>
        </p:nvSpPr>
        <p:spPr bwMode="auto">
          <a:xfrm>
            <a:off x="820894" y="5338977"/>
            <a:ext cx="1388786" cy="338554"/>
          </a:xfrm>
          <a:prstGeom prst="rect">
            <a:avLst/>
          </a:prstGeom>
          <a:noFill/>
          <a:ln w="9525">
            <a:noFill/>
            <a:miter lim="800000"/>
            <a:headEnd/>
            <a:tailEnd/>
          </a:ln>
          <a:effectLst/>
        </p:spPr>
        <p:txBody>
          <a:bodyPr wrap="square">
            <a:spAutoFit/>
          </a:bodyPr>
          <a:lstStyle/>
          <a:p>
            <a:pPr>
              <a:spcBef>
                <a:spcPct val="50000"/>
              </a:spcBef>
              <a:defRPr/>
            </a:pPr>
            <a:r>
              <a:rPr lang="es-MX" sz="1600" b="1" dirty="0">
                <a:solidFill>
                  <a:srgbClr val="CC3300"/>
                </a:solidFill>
                <a:effectLst>
                  <a:outerShdw blurRad="38100" dist="38100" dir="2700000" algn="tl">
                    <a:srgbClr val="000000"/>
                  </a:outerShdw>
                </a:effectLst>
              </a:rPr>
              <a:t>VT </a:t>
            </a:r>
            <a:r>
              <a:rPr lang="es-MX" sz="1600" b="1" dirty="0" smtClean="0">
                <a:solidFill>
                  <a:srgbClr val="CC3300"/>
                </a:solidFill>
                <a:effectLst>
                  <a:outerShdw blurRad="38100" dist="38100" dir="2700000" algn="tl">
                    <a:srgbClr val="000000"/>
                  </a:outerShdw>
                </a:effectLst>
              </a:rPr>
              <a:t>&lt; </a:t>
            </a:r>
            <a:r>
              <a:rPr lang="es-MX" sz="1600" b="1" dirty="0">
                <a:solidFill>
                  <a:srgbClr val="CC3300"/>
                </a:solidFill>
                <a:effectLst>
                  <a:outerShdw blurRad="38100" dist="38100" dir="2700000" algn="tl">
                    <a:srgbClr val="000000"/>
                  </a:outerShdw>
                </a:effectLst>
              </a:rPr>
              <a:t>3 UIT</a:t>
            </a:r>
            <a:endParaRPr lang="es-ES" sz="1600" b="1" dirty="0">
              <a:solidFill>
                <a:srgbClr val="CC3300"/>
              </a:solidFill>
              <a:effectLst>
                <a:outerShdw blurRad="38100" dist="38100" dir="2700000" algn="tl">
                  <a:srgbClr val="000000"/>
                </a:outerShdw>
              </a:effectLst>
            </a:endParaRPr>
          </a:p>
        </p:txBody>
      </p:sp>
      <p:sp>
        <p:nvSpPr>
          <p:cNvPr id="19" name="26 CuadroTexto"/>
          <p:cNvSpPr txBox="1">
            <a:spLocks noChangeArrowheads="1"/>
          </p:cNvSpPr>
          <p:nvPr/>
        </p:nvSpPr>
        <p:spPr bwMode="auto">
          <a:xfrm>
            <a:off x="5621567" y="1697446"/>
            <a:ext cx="1873250" cy="535531"/>
          </a:xfrm>
          <a:prstGeom prst="rect">
            <a:avLst/>
          </a:prstGeom>
          <a:noFill/>
          <a:ln w="9525">
            <a:noFill/>
            <a:miter lim="800000"/>
            <a:headEnd/>
            <a:tailEnd/>
          </a:ln>
        </p:spPr>
        <p:txBody>
          <a:bodyPr>
            <a:spAutoFit/>
          </a:bodyPr>
          <a:lstStyle/>
          <a:p>
            <a:pPr algn="ctr"/>
            <a:r>
              <a:rPr lang="es-ES" sz="1600" b="1" dirty="0">
                <a:solidFill>
                  <a:srgbClr val="0000FF"/>
                </a:solidFill>
              </a:rPr>
              <a:t>Previo  Análisis </a:t>
            </a:r>
          </a:p>
          <a:p>
            <a:pPr algn="ctr"/>
            <a:r>
              <a:rPr lang="es-ES" sz="1600" b="1" dirty="0" smtClean="0">
                <a:solidFill>
                  <a:srgbClr val="0000FF"/>
                </a:solidFill>
              </a:rPr>
              <a:t>Costo-Beneficio </a:t>
            </a:r>
            <a:endParaRPr lang="es-ES" sz="1600" b="1" dirty="0">
              <a:solidFill>
                <a:srgbClr val="0000FF"/>
              </a:solidFill>
            </a:endParaRPr>
          </a:p>
        </p:txBody>
      </p:sp>
      <p:sp>
        <p:nvSpPr>
          <p:cNvPr id="2" name="1 CuadroTexto"/>
          <p:cNvSpPr txBox="1"/>
          <p:nvPr/>
        </p:nvSpPr>
        <p:spPr>
          <a:xfrm>
            <a:off x="800042" y="5947431"/>
            <a:ext cx="6976202" cy="535531"/>
          </a:xfrm>
          <a:prstGeom prst="rect">
            <a:avLst/>
          </a:prstGeom>
          <a:noFill/>
        </p:spPr>
        <p:txBody>
          <a:bodyPr wrap="square" rtlCol="0">
            <a:spAutoFit/>
          </a:bodyPr>
          <a:lstStyle/>
          <a:p>
            <a:pPr algn="just"/>
            <a:r>
              <a:rPr lang="es-PE" sz="1600" dirty="0" smtClean="0">
                <a:solidFill>
                  <a:srgbClr val="0000FF"/>
                </a:solidFill>
              </a:rPr>
              <a:t>Después de realizar la subasta pública o restringida, de insistir en la venta, para la segunda y más sucesivas ventas corresponde realizar una subasta restringida.</a:t>
            </a:r>
            <a:endParaRPr lang="es-PE" sz="1600" dirty="0">
              <a:solidFill>
                <a:srgbClr val="0000FF"/>
              </a:solidFill>
            </a:endParaRPr>
          </a:p>
        </p:txBody>
      </p:sp>
      <p:sp>
        <p:nvSpPr>
          <p:cNvPr id="27" name="Rectangle 6"/>
          <p:cNvSpPr>
            <a:spLocks noChangeArrowheads="1"/>
          </p:cNvSpPr>
          <p:nvPr/>
        </p:nvSpPr>
        <p:spPr bwMode="auto">
          <a:xfrm>
            <a:off x="4856429" y="2833843"/>
            <a:ext cx="1964246" cy="1778546"/>
          </a:xfrm>
          <a:prstGeom prst="rect">
            <a:avLst/>
          </a:prstGeom>
          <a:solidFill>
            <a:srgbClr val="FFFF66"/>
          </a:solidFill>
          <a:ln w="9525">
            <a:solidFill>
              <a:schemeClr val="tx1"/>
            </a:solidFill>
            <a:miter lim="800000"/>
            <a:headEnd/>
            <a:tailEnd/>
          </a:ln>
          <a:effectLst/>
        </p:spPr>
        <p:txBody>
          <a:bodyPr wrap="none" anchor="ctr"/>
          <a:lstStyle/>
          <a:p>
            <a:r>
              <a:rPr lang="es-ES" sz="1400" b="1" dirty="0" smtClean="0">
                <a:solidFill>
                  <a:schemeClr val="tx1"/>
                </a:solidFill>
                <a:effectLst>
                  <a:outerShdw blurRad="38100" dist="38100" dir="2700000" algn="tl">
                    <a:srgbClr val="FFFFFF"/>
                  </a:outerShdw>
                </a:effectLst>
                <a:latin typeface="Arial" charset="0"/>
              </a:rPr>
              <a:t>Precio Base:</a:t>
            </a:r>
          </a:p>
          <a:p>
            <a:endParaRPr lang="es-ES" sz="1400" b="1" dirty="0" smtClean="0">
              <a:solidFill>
                <a:schemeClr val="tx1"/>
              </a:solidFill>
              <a:effectLst>
                <a:outerShdw blurRad="38100" dist="38100" dir="2700000" algn="tl">
                  <a:srgbClr val="FFFFFF"/>
                </a:outerShdw>
              </a:effectLst>
              <a:latin typeface="Arial" charset="0"/>
            </a:endParaRPr>
          </a:p>
          <a:p>
            <a:r>
              <a:rPr lang="es-ES" sz="1400" b="1" dirty="0" smtClean="0">
                <a:solidFill>
                  <a:schemeClr val="tx1"/>
                </a:solidFill>
                <a:effectLst>
                  <a:outerShdw blurRad="38100" dist="38100" dir="2700000" algn="tl">
                    <a:srgbClr val="FFFFFF"/>
                  </a:outerShdw>
                </a:effectLst>
                <a:latin typeface="Arial" charset="0"/>
              </a:rPr>
              <a:t>- Lote Desierto</a:t>
            </a:r>
            <a:endParaRPr lang="es-ES" sz="1400" b="1" dirty="0">
              <a:solidFill>
                <a:schemeClr val="tx1"/>
              </a:solidFill>
              <a:effectLst>
                <a:outerShdw blurRad="38100" dist="38100" dir="2700000" algn="tl">
                  <a:srgbClr val="FFFFFF"/>
                </a:outerShdw>
              </a:effectLst>
              <a:latin typeface="Arial" charset="0"/>
            </a:endParaRPr>
          </a:p>
          <a:p>
            <a:r>
              <a:rPr lang="es-ES" sz="1400" b="1" dirty="0">
                <a:solidFill>
                  <a:schemeClr val="tx1"/>
                </a:solidFill>
                <a:effectLst>
                  <a:outerShdw blurRad="38100" dist="38100" dir="2700000" algn="tl">
                    <a:srgbClr val="FFFFFF"/>
                  </a:outerShdw>
                </a:effectLst>
                <a:latin typeface="Arial" charset="0"/>
              </a:rPr>
              <a:t>Castigo del 20</a:t>
            </a:r>
            <a:r>
              <a:rPr lang="es-ES" sz="1400" b="1" dirty="0" smtClean="0">
                <a:solidFill>
                  <a:schemeClr val="tx1"/>
                </a:solidFill>
                <a:effectLst>
                  <a:outerShdw blurRad="38100" dist="38100" dir="2700000" algn="tl">
                    <a:srgbClr val="FFFFFF"/>
                  </a:outerShdw>
                </a:effectLst>
                <a:latin typeface="Arial" charset="0"/>
              </a:rPr>
              <a:t>%</a:t>
            </a:r>
          </a:p>
          <a:p>
            <a:endParaRPr lang="es-ES" sz="1400" b="1" dirty="0" smtClean="0">
              <a:solidFill>
                <a:schemeClr val="tx1"/>
              </a:solidFill>
              <a:effectLst>
                <a:outerShdw blurRad="38100" dist="38100" dir="2700000" algn="tl">
                  <a:srgbClr val="FFFFFF"/>
                </a:outerShdw>
              </a:effectLst>
              <a:latin typeface="Arial" charset="0"/>
            </a:endParaRPr>
          </a:p>
          <a:p>
            <a:r>
              <a:rPr lang="es-ES" sz="1400" b="1" dirty="0" smtClean="0">
                <a:solidFill>
                  <a:schemeClr val="tx1"/>
                </a:solidFill>
                <a:effectLst>
                  <a:outerShdw blurRad="38100" dist="38100" dir="2700000" algn="tl">
                    <a:srgbClr val="FFFFFF"/>
                  </a:outerShdw>
                </a:effectLst>
                <a:latin typeface="Arial" charset="0"/>
              </a:rPr>
              <a:t>- Lote Abandonado</a:t>
            </a:r>
          </a:p>
          <a:p>
            <a:r>
              <a:rPr lang="es-ES" sz="1400" b="1" dirty="0" smtClean="0">
                <a:solidFill>
                  <a:schemeClr val="tx1"/>
                </a:solidFill>
                <a:effectLst>
                  <a:outerShdw blurRad="38100" dist="38100" dir="2700000" algn="tl">
                    <a:srgbClr val="FFFFFF"/>
                  </a:outerShdw>
                </a:effectLst>
                <a:latin typeface="Arial" charset="0"/>
              </a:rPr>
              <a:t>Igual Valor que la</a:t>
            </a:r>
          </a:p>
          <a:p>
            <a:r>
              <a:rPr lang="es-ES" sz="1400" b="1" dirty="0" smtClean="0">
                <a:solidFill>
                  <a:schemeClr val="tx1"/>
                </a:solidFill>
                <a:effectLst>
                  <a:outerShdw blurRad="38100" dist="38100" dir="2700000" algn="tl">
                    <a:srgbClr val="FFFFFF"/>
                  </a:outerShdw>
                </a:effectLst>
                <a:latin typeface="Arial" charset="0"/>
              </a:rPr>
              <a:t>anterior subasta</a:t>
            </a:r>
            <a:endParaRPr lang="es-ES" sz="1400" b="1" dirty="0">
              <a:solidFill>
                <a:schemeClr val="tx1"/>
              </a:solidFill>
              <a:effectLst>
                <a:outerShdw blurRad="38100" dist="38100" dir="2700000" algn="tl">
                  <a:srgbClr val="FFFFFF"/>
                </a:outerShdw>
              </a:effectLst>
              <a:latin typeface="Arial" charset="0"/>
            </a:endParaRPr>
          </a:p>
        </p:txBody>
      </p:sp>
      <p:cxnSp>
        <p:nvCxnSpPr>
          <p:cNvPr id="29" name="AutoShape 12"/>
          <p:cNvCxnSpPr>
            <a:cxnSpLocks noChangeShapeType="1"/>
            <a:stCxn id="10" idx="3"/>
            <a:endCxn id="27" idx="0"/>
          </p:cNvCxnSpPr>
          <p:nvPr/>
        </p:nvCxnSpPr>
        <p:spPr bwMode="auto">
          <a:xfrm>
            <a:off x="4488019" y="2210278"/>
            <a:ext cx="1350533" cy="623565"/>
          </a:xfrm>
          <a:prstGeom prst="bentConnector2">
            <a:avLst/>
          </a:prstGeom>
          <a:noFill/>
          <a:ln w="9525">
            <a:solidFill>
              <a:schemeClr val="tx1"/>
            </a:solidFill>
            <a:miter lim="800000"/>
            <a:headEnd/>
            <a:tailEnd type="triangle" w="lg" len="lg"/>
          </a:ln>
        </p:spPr>
      </p:cxnSp>
      <p:sp>
        <p:nvSpPr>
          <p:cNvPr id="36" name="Rectangle 8"/>
          <p:cNvSpPr>
            <a:spLocks noChangeArrowheads="1"/>
          </p:cNvSpPr>
          <p:nvPr/>
        </p:nvSpPr>
        <p:spPr bwMode="auto">
          <a:xfrm>
            <a:off x="7178793" y="3399890"/>
            <a:ext cx="1786013" cy="646452"/>
          </a:xfrm>
          <a:prstGeom prst="rect">
            <a:avLst/>
          </a:prstGeom>
          <a:solidFill>
            <a:srgbClr val="FFFF66"/>
          </a:solidFill>
          <a:ln w="9525">
            <a:solidFill>
              <a:schemeClr val="tx1"/>
            </a:solidFill>
            <a:miter lim="800000"/>
            <a:headEnd/>
            <a:tailEnd/>
          </a:ln>
          <a:effectLst/>
        </p:spPr>
        <p:txBody>
          <a:bodyPr wrap="none" anchor="ctr"/>
          <a:lstStyle/>
          <a:p>
            <a:pPr algn="ctr">
              <a:spcBef>
                <a:spcPts val="0"/>
              </a:spcBef>
              <a:defRPr/>
            </a:pPr>
            <a:r>
              <a:rPr lang="es-MX" sz="1600" b="1" dirty="0">
                <a:solidFill>
                  <a:srgbClr val="FF0000"/>
                </a:solidFill>
                <a:latin typeface="Arial Narrow" pitchFamily="34" charset="0"/>
              </a:rPr>
              <a:t>SUBASTA </a:t>
            </a:r>
            <a:endParaRPr lang="es-MX" sz="1600" b="1" dirty="0" smtClean="0">
              <a:solidFill>
                <a:srgbClr val="FF0000"/>
              </a:solidFill>
              <a:latin typeface="Arial Narrow" pitchFamily="34" charset="0"/>
            </a:endParaRPr>
          </a:p>
          <a:p>
            <a:pPr algn="ctr">
              <a:spcBef>
                <a:spcPts val="0"/>
              </a:spcBef>
              <a:defRPr/>
            </a:pPr>
            <a:r>
              <a:rPr lang="es-MX" sz="1600" b="1" dirty="0" smtClean="0">
                <a:solidFill>
                  <a:srgbClr val="FF0000"/>
                </a:solidFill>
                <a:latin typeface="Arial Narrow" pitchFamily="34" charset="0"/>
              </a:rPr>
              <a:t>RESTRINGIDA</a:t>
            </a:r>
            <a:endParaRPr lang="es-ES" sz="1600" b="1" dirty="0">
              <a:solidFill>
                <a:srgbClr val="FF0000"/>
              </a:solidFill>
              <a:latin typeface="Arial Narrow" pitchFamily="34" charset="0"/>
            </a:endParaRPr>
          </a:p>
        </p:txBody>
      </p:sp>
      <p:cxnSp>
        <p:nvCxnSpPr>
          <p:cNvPr id="39" name="AutoShape 10"/>
          <p:cNvCxnSpPr>
            <a:cxnSpLocks noChangeShapeType="1"/>
            <a:stCxn id="12" idx="3"/>
            <a:endCxn id="27" idx="2"/>
          </p:cNvCxnSpPr>
          <p:nvPr/>
        </p:nvCxnSpPr>
        <p:spPr bwMode="auto">
          <a:xfrm flipV="1">
            <a:off x="4488019" y="4612389"/>
            <a:ext cx="1350533" cy="608890"/>
          </a:xfrm>
          <a:prstGeom prst="bentConnector2">
            <a:avLst/>
          </a:prstGeom>
          <a:noFill/>
          <a:ln w="6350">
            <a:solidFill>
              <a:schemeClr val="tx2"/>
            </a:solidFill>
            <a:miter lim="800000"/>
            <a:headEnd/>
            <a:tailEnd type="triangle" w="lg" len="lg"/>
          </a:ln>
        </p:spPr>
      </p:cxnSp>
      <p:cxnSp>
        <p:nvCxnSpPr>
          <p:cNvPr id="49" name="AutoShape 10"/>
          <p:cNvCxnSpPr>
            <a:cxnSpLocks noChangeShapeType="1"/>
            <a:stCxn id="27" idx="3"/>
            <a:endCxn id="36" idx="1"/>
          </p:cNvCxnSpPr>
          <p:nvPr/>
        </p:nvCxnSpPr>
        <p:spPr bwMode="auto">
          <a:xfrm>
            <a:off x="6820675" y="3723116"/>
            <a:ext cx="358118" cy="12700"/>
          </a:xfrm>
          <a:prstGeom prst="bentConnector3">
            <a:avLst>
              <a:gd name="adj1" fmla="val 50000"/>
            </a:avLst>
          </a:prstGeom>
          <a:noFill/>
          <a:ln w="6350">
            <a:solidFill>
              <a:schemeClr val="tx2"/>
            </a:solidFill>
            <a:miter lim="800000"/>
            <a:headEnd/>
            <a:tailEnd type="triangle" w="lg" len="lg"/>
          </a:ln>
        </p:spPr>
      </p:cxnSp>
      <p:cxnSp>
        <p:nvCxnSpPr>
          <p:cNvPr id="24" name="Conector recto 23"/>
          <p:cNvCxnSpPr/>
          <p:nvPr/>
        </p:nvCxnSpPr>
        <p:spPr bwMode="auto">
          <a:xfrm flipH="1">
            <a:off x="4642904" y="874965"/>
            <a:ext cx="5676" cy="4712871"/>
          </a:xfrm>
          <a:prstGeom prst="line">
            <a:avLst/>
          </a:prstGeom>
          <a:solidFill>
            <a:schemeClr val="accent1"/>
          </a:solidFill>
          <a:ln w="9525" cap="flat" cmpd="sng" algn="ctr">
            <a:solidFill>
              <a:srgbClr val="009900"/>
            </a:solidFill>
            <a:prstDash val="dash"/>
            <a:round/>
            <a:headEnd type="none" w="sm" len="sm"/>
            <a:tailEnd type="none" w="sm" len="sm"/>
          </a:ln>
          <a:effectLst>
            <a:prstShdw prst="shdw17" dist="17961" dir="2700000">
              <a:schemeClr val="bg2"/>
            </a:prstShdw>
          </a:effectLst>
        </p:spPr>
      </p:cxnSp>
      <p:cxnSp>
        <p:nvCxnSpPr>
          <p:cNvPr id="31" name="Conector recto 30"/>
          <p:cNvCxnSpPr/>
          <p:nvPr/>
        </p:nvCxnSpPr>
        <p:spPr bwMode="auto">
          <a:xfrm flipV="1">
            <a:off x="976170" y="1361540"/>
            <a:ext cx="8156676" cy="26654"/>
          </a:xfrm>
          <a:prstGeom prst="line">
            <a:avLst/>
          </a:prstGeom>
          <a:solidFill>
            <a:schemeClr val="accent1"/>
          </a:solidFill>
          <a:ln w="9525" cap="flat" cmpd="sng" algn="ctr">
            <a:solidFill>
              <a:srgbClr val="009900"/>
            </a:solidFill>
            <a:prstDash val="dash"/>
            <a:round/>
            <a:headEnd type="none" w="sm" len="sm"/>
            <a:tailEnd type="none" w="sm" len="sm"/>
          </a:ln>
          <a:effectLst>
            <a:prstShdw prst="shdw17" dist="17961" dir="2700000">
              <a:schemeClr val="bg2"/>
            </a:prstShdw>
          </a:effectLst>
        </p:spPr>
      </p:cxnSp>
      <p:sp>
        <p:nvSpPr>
          <p:cNvPr id="33" name="Rectángulo 32"/>
          <p:cNvSpPr/>
          <p:nvPr/>
        </p:nvSpPr>
        <p:spPr>
          <a:xfrm>
            <a:off x="1139419" y="955707"/>
            <a:ext cx="2768707" cy="424732"/>
          </a:xfrm>
          <a:prstGeom prst="rect">
            <a:avLst/>
          </a:prstGeom>
        </p:spPr>
        <p:txBody>
          <a:bodyPr wrap="none">
            <a:spAutoFit/>
          </a:bodyPr>
          <a:lstStyle/>
          <a:p>
            <a:r>
              <a:rPr lang="es-MX" b="1" dirty="0" smtClean="0">
                <a:solidFill>
                  <a:schemeClr val="accent2"/>
                </a:solidFill>
                <a:latin typeface="Arial Narrow" pitchFamily="34" charset="0"/>
              </a:rPr>
              <a:t>Primera convocatoria</a:t>
            </a:r>
            <a:endParaRPr lang="es-PE" dirty="0"/>
          </a:p>
        </p:txBody>
      </p:sp>
      <p:sp>
        <p:nvSpPr>
          <p:cNvPr id="38" name="Rectángulo 37"/>
          <p:cNvSpPr/>
          <p:nvPr/>
        </p:nvSpPr>
        <p:spPr>
          <a:xfrm>
            <a:off x="5076056" y="949488"/>
            <a:ext cx="2964273" cy="424732"/>
          </a:xfrm>
          <a:prstGeom prst="rect">
            <a:avLst/>
          </a:prstGeom>
        </p:spPr>
        <p:txBody>
          <a:bodyPr wrap="none">
            <a:spAutoFit/>
          </a:bodyPr>
          <a:lstStyle/>
          <a:p>
            <a:r>
              <a:rPr lang="es-MX" b="1" dirty="0" smtClean="0">
                <a:solidFill>
                  <a:schemeClr val="accent2"/>
                </a:solidFill>
                <a:latin typeface="Arial Narrow" pitchFamily="34" charset="0"/>
              </a:rPr>
              <a:t>Segunda convocatoria</a:t>
            </a:r>
            <a:endParaRPr lang="es-PE" dirty="0"/>
          </a:p>
        </p:txBody>
      </p:sp>
    </p:spTree>
    <p:extLst>
      <p:ext uri="{BB962C8B-B14F-4D97-AF65-F5344CB8AC3E}">
        <p14:creationId xmlns:p14="http://schemas.microsoft.com/office/powerpoint/2010/main" val="3306579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Tn>
                        </p:par>
                        <p:par>
                          <p:cTn id="5" fill="hold">
                            <p:stCondLst>
                              <p:cond delay="0"/>
                            </p:stCondLst>
                          </p:cTn>
                        </p:par>
                        <p:par>
                          <p:cTn id="6" fill="hold">
                            <p:stCondLst>
                              <p:cond delay="0"/>
                            </p:stCond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95536" y="170452"/>
            <a:ext cx="8064896" cy="563231"/>
          </a:xfrm>
          <a:prstGeom prst="rect">
            <a:avLst/>
          </a:prstGeom>
        </p:spPr>
        <p:txBody>
          <a:bodyPr wrap="square">
            <a:spAutoFit/>
          </a:bodyPr>
          <a:lstStyle/>
          <a:p>
            <a:pPr algn="ctr"/>
            <a:r>
              <a:rPr lang="es-ES" sz="3400" b="1" u="sng" dirty="0" smtClean="0">
                <a:solidFill>
                  <a:srgbClr val="FF0000"/>
                </a:solidFill>
                <a:latin typeface="Calibri" panose="020F0502020204030204" pitchFamily="34" charset="0"/>
              </a:rPr>
              <a:t>ACTOS DE DISPOSICIÓN</a:t>
            </a:r>
            <a:r>
              <a:rPr lang="es-ES" sz="3400" dirty="0" smtClean="0">
                <a:solidFill>
                  <a:srgbClr val="FF0000"/>
                </a:solidFill>
                <a:latin typeface="Calibri" panose="020F0502020204030204" pitchFamily="34" charset="0"/>
              </a:rPr>
              <a:t> </a:t>
            </a:r>
            <a:endParaRPr lang="es-ES" sz="3400" b="1" dirty="0">
              <a:solidFill>
                <a:srgbClr val="0000FF"/>
              </a:solidFill>
            </a:endParaRPr>
          </a:p>
        </p:txBody>
      </p:sp>
      <p:sp>
        <p:nvSpPr>
          <p:cNvPr id="5" name="Rectángulo 4"/>
          <p:cNvSpPr/>
          <p:nvPr/>
        </p:nvSpPr>
        <p:spPr>
          <a:xfrm>
            <a:off x="539551" y="1612007"/>
            <a:ext cx="8145511" cy="2834622"/>
          </a:xfrm>
          <a:prstGeom prst="rect">
            <a:avLst/>
          </a:prstGeom>
        </p:spPr>
        <p:txBody>
          <a:bodyPr wrap="square">
            <a:spAutoFit/>
          </a:bodyPr>
          <a:lstStyle/>
          <a:p>
            <a:pPr algn="just"/>
            <a:r>
              <a:rPr lang="es-ES" sz="2200" dirty="0" smtClean="0">
                <a:solidFill>
                  <a:srgbClr val="0000FF"/>
                </a:solidFill>
                <a:latin typeface="Calibri" panose="020F0502020204030204" pitchFamily="34" charset="0"/>
              </a:rPr>
              <a:t>Es el acto que consiste en la </a:t>
            </a:r>
            <a:r>
              <a:rPr lang="es-ES" sz="2200" b="1" u="sng" dirty="0" smtClean="0">
                <a:solidFill>
                  <a:srgbClr val="0000FF"/>
                </a:solidFill>
                <a:latin typeface="Calibri" panose="020F0502020204030204" pitchFamily="34" charset="0"/>
              </a:rPr>
              <a:t>adjudicación</a:t>
            </a:r>
            <a:r>
              <a:rPr lang="es-ES" sz="2200" dirty="0" smtClean="0">
                <a:solidFill>
                  <a:srgbClr val="0000FF"/>
                </a:solidFill>
                <a:latin typeface="Calibri" panose="020F0502020204030204" pitchFamily="34" charset="0"/>
              </a:rPr>
              <a:t> de bienes al </a:t>
            </a:r>
            <a:r>
              <a:rPr lang="es-ES" sz="2200" b="1" u="sng" dirty="0" smtClean="0">
                <a:solidFill>
                  <a:srgbClr val="0000FF"/>
                </a:solidFill>
                <a:latin typeface="Calibri" panose="020F0502020204030204" pitchFamily="34" charset="0"/>
              </a:rPr>
              <a:t>postor</a:t>
            </a:r>
            <a:r>
              <a:rPr lang="es-ES" sz="2200" dirty="0" smtClean="0">
                <a:solidFill>
                  <a:srgbClr val="0000FF"/>
                </a:solidFill>
                <a:latin typeface="Calibri" panose="020F0502020204030204" pitchFamily="34" charset="0"/>
              </a:rPr>
              <a:t> que haya ofrecido, en acto público, </a:t>
            </a:r>
            <a:r>
              <a:rPr lang="es-ES" sz="2200" b="1" u="sng" dirty="0" smtClean="0">
                <a:solidFill>
                  <a:srgbClr val="0000FF"/>
                </a:solidFill>
                <a:latin typeface="Calibri" panose="020F0502020204030204" pitchFamily="34" charset="0"/>
              </a:rPr>
              <a:t>la oferta que mejore</a:t>
            </a:r>
            <a:r>
              <a:rPr lang="es-ES" sz="2200" dirty="0" smtClean="0">
                <a:solidFill>
                  <a:srgbClr val="0000FF"/>
                </a:solidFill>
                <a:latin typeface="Calibri" panose="020F0502020204030204" pitchFamily="34" charset="0"/>
              </a:rPr>
              <a:t> el precio base del lote puesto a venta.</a:t>
            </a:r>
          </a:p>
          <a:p>
            <a:pPr algn="just"/>
            <a:endParaRPr lang="es-ES" sz="2200" dirty="0" smtClean="0">
              <a:solidFill>
                <a:srgbClr val="0000FF"/>
              </a:solidFill>
              <a:latin typeface="Calibri" panose="020F0502020204030204" pitchFamily="34" charset="0"/>
            </a:endParaRPr>
          </a:p>
          <a:p>
            <a:pPr algn="just"/>
            <a:r>
              <a:rPr lang="es-ES" sz="2200" dirty="0" smtClean="0">
                <a:solidFill>
                  <a:srgbClr val="0000FF"/>
                </a:solidFill>
                <a:latin typeface="Calibri" panose="020F0502020204030204" pitchFamily="34" charset="0"/>
              </a:rPr>
              <a:t>La </a:t>
            </a:r>
            <a:r>
              <a:rPr lang="es-ES" sz="2200" b="1" u="sng" dirty="0" smtClean="0">
                <a:solidFill>
                  <a:srgbClr val="0000FF"/>
                </a:solidFill>
                <a:latin typeface="Calibri" panose="020F0502020204030204" pitchFamily="34" charset="0"/>
              </a:rPr>
              <a:t>tasación</a:t>
            </a:r>
            <a:r>
              <a:rPr lang="es-ES" sz="2200" dirty="0" smtClean="0">
                <a:solidFill>
                  <a:srgbClr val="0000FF"/>
                </a:solidFill>
                <a:latin typeface="Calibri" panose="020F0502020204030204" pitchFamily="34" charset="0"/>
              </a:rPr>
              <a:t> de los bienes dados de baja deberá realizarse a </a:t>
            </a:r>
            <a:r>
              <a:rPr lang="es-ES" sz="2200" i="1" u="sng" dirty="0" smtClean="0">
                <a:solidFill>
                  <a:srgbClr val="0000FF"/>
                </a:solidFill>
                <a:latin typeface="Calibri" panose="020F0502020204030204" pitchFamily="34" charset="0"/>
              </a:rPr>
              <a:t>valor comercial</a:t>
            </a:r>
            <a:r>
              <a:rPr lang="es-ES" sz="2200" dirty="0" smtClean="0">
                <a:solidFill>
                  <a:srgbClr val="0000FF"/>
                </a:solidFill>
                <a:latin typeface="Calibri" panose="020F0502020204030204" pitchFamily="34" charset="0"/>
              </a:rPr>
              <a:t>, el cual constituye el </a:t>
            </a:r>
            <a:r>
              <a:rPr lang="es-ES" sz="2200" b="1" u="sng" dirty="0" smtClean="0">
                <a:solidFill>
                  <a:srgbClr val="0000FF"/>
                </a:solidFill>
                <a:latin typeface="Calibri" panose="020F0502020204030204" pitchFamily="34" charset="0"/>
              </a:rPr>
              <a:t>precio base</a:t>
            </a:r>
            <a:r>
              <a:rPr lang="es-ES" sz="2200" dirty="0" smtClean="0">
                <a:solidFill>
                  <a:srgbClr val="0000FF"/>
                </a:solidFill>
                <a:latin typeface="Calibri" panose="020F0502020204030204" pitchFamily="34" charset="0"/>
              </a:rPr>
              <a:t>.</a:t>
            </a:r>
          </a:p>
          <a:p>
            <a:pPr algn="just"/>
            <a:endParaRPr lang="es-ES" sz="2200" dirty="0" smtClean="0">
              <a:solidFill>
                <a:srgbClr val="0000FF"/>
              </a:solidFill>
              <a:latin typeface="Calibri" panose="020F0502020204030204" pitchFamily="34" charset="0"/>
            </a:endParaRPr>
          </a:p>
          <a:p>
            <a:pPr algn="just"/>
            <a:r>
              <a:rPr lang="es-ES" sz="2200" dirty="0" smtClean="0">
                <a:solidFill>
                  <a:srgbClr val="0000FF"/>
                </a:solidFill>
                <a:latin typeface="Calibri" panose="020F0502020204030204" pitchFamily="34" charset="0"/>
              </a:rPr>
              <a:t>Este tipo de subasta procede cuando el </a:t>
            </a:r>
            <a:r>
              <a:rPr lang="es-ES" sz="2200" b="1" u="sng" dirty="0" smtClean="0">
                <a:solidFill>
                  <a:srgbClr val="0000FF"/>
                </a:solidFill>
                <a:latin typeface="Calibri" panose="020F0502020204030204" pitchFamily="34" charset="0"/>
              </a:rPr>
              <a:t>precio base</a:t>
            </a:r>
            <a:r>
              <a:rPr lang="es-ES" sz="2200" dirty="0" smtClean="0">
                <a:solidFill>
                  <a:srgbClr val="0000FF"/>
                </a:solidFill>
                <a:latin typeface="Calibri" panose="020F0502020204030204" pitchFamily="34" charset="0"/>
              </a:rPr>
              <a:t> de los bienes objeto de venta es </a:t>
            </a:r>
            <a:r>
              <a:rPr lang="es-ES" sz="2200" b="1" u="sng" dirty="0" smtClean="0">
                <a:solidFill>
                  <a:srgbClr val="0000FF"/>
                </a:solidFill>
                <a:latin typeface="Calibri" panose="020F0502020204030204" pitchFamily="34" charset="0"/>
              </a:rPr>
              <a:t>igual o mayor </a:t>
            </a:r>
            <a:r>
              <a:rPr lang="es-ES" sz="2200" dirty="0" smtClean="0">
                <a:solidFill>
                  <a:srgbClr val="0000FF"/>
                </a:solidFill>
                <a:latin typeface="Calibri" panose="020F0502020204030204" pitchFamily="34" charset="0"/>
              </a:rPr>
              <a:t>a tres </a:t>
            </a:r>
            <a:r>
              <a:rPr lang="es-ES" sz="2200" b="1" u="sng" dirty="0" smtClean="0">
                <a:solidFill>
                  <a:srgbClr val="0000FF"/>
                </a:solidFill>
                <a:latin typeface="Calibri" panose="020F0502020204030204" pitchFamily="34" charset="0"/>
              </a:rPr>
              <a:t>(03) UIT</a:t>
            </a:r>
            <a:r>
              <a:rPr lang="es-ES" sz="2200" dirty="0" smtClean="0">
                <a:solidFill>
                  <a:srgbClr val="0000FF"/>
                </a:solidFill>
                <a:latin typeface="Calibri" panose="020F0502020204030204" pitchFamily="34" charset="0"/>
              </a:rPr>
              <a:t>.</a:t>
            </a:r>
          </a:p>
        </p:txBody>
      </p:sp>
      <p:sp>
        <p:nvSpPr>
          <p:cNvPr id="23" name="Rectángulo 22"/>
          <p:cNvSpPr/>
          <p:nvPr/>
        </p:nvSpPr>
        <p:spPr>
          <a:xfrm>
            <a:off x="251520" y="881971"/>
            <a:ext cx="8208912" cy="701731"/>
          </a:xfrm>
          <a:prstGeom prst="rect">
            <a:avLst/>
          </a:prstGeom>
        </p:spPr>
        <p:txBody>
          <a:bodyPr wrap="square">
            <a:spAutoFit/>
          </a:bodyPr>
          <a:lstStyle/>
          <a:p>
            <a:r>
              <a:rPr lang="es-ES" sz="3800" b="1" u="sng" dirty="0" smtClean="0">
                <a:solidFill>
                  <a:srgbClr val="00B050"/>
                </a:solidFill>
                <a:latin typeface="Calibri" panose="020F0502020204030204" pitchFamily="34" charset="0"/>
              </a:rPr>
              <a:t>COMPRAVENTA POR SUBASTA PÚBLICA</a:t>
            </a:r>
            <a:r>
              <a:rPr lang="es-ES" sz="4400" dirty="0" smtClean="0">
                <a:solidFill>
                  <a:srgbClr val="00B050"/>
                </a:solidFill>
                <a:latin typeface="Calibri" panose="020F0502020204030204" pitchFamily="34" charset="0"/>
              </a:rPr>
              <a:t>: </a:t>
            </a:r>
            <a:endParaRPr lang="es-ES" sz="4400" b="1" dirty="0">
              <a:solidFill>
                <a:srgbClr val="00B050"/>
              </a:solidFill>
            </a:endParaRPr>
          </a:p>
        </p:txBody>
      </p:sp>
      <p:pic>
        <p:nvPicPr>
          <p:cNvPr id="2" name="Imagen 1"/>
          <p:cNvPicPr>
            <a:picLocks noChangeAspect="1"/>
          </p:cNvPicPr>
          <p:nvPr/>
        </p:nvPicPr>
        <p:blipFill>
          <a:blip r:embed="rId2"/>
          <a:stretch>
            <a:fillRect/>
          </a:stretch>
        </p:blipFill>
        <p:spPr>
          <a:xfrm>
            <a:off x="2797604" y="4293096"/>
            <a:ext cx="3629406" cy="2261989"/>
          </a:xfrm>
          <a:prstGeom prst="rect">
            <a:avLst/>
          </a:prstGeom>
        </p:spPr>
      </p:pic>
    </p:spTree>
    <p:extLst>
      <p:ext uri="{BB962C8B-B14F-4D97-AF65-F5344CB8AC3E}">
        <p14:creationId xmlns:p14="http://schemas.microsoft.com/office/powerpoint/2010/main" val="41759133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95536" y="170452"/>
            <a:ext cx="8064896" cy="563231"/>
          </a:xfrm>
          <a:prstGeom prst="rect">
            <a:avLst/>
          </a:prstGeom>
        </p:spPr>
        <p:txBody>
          <a:bodyPr wrap="square">
            <a:spAutoFit/>
          </a:bodyPr>
          <a:lstStyle/>
          <a:p>
            <a:pPr algn="ctr"/>
            <a:r>
              <a:rPr lang="es-ES" sz="3400" b="1" u="sng" dirty="0" smtClean="0">
                <a:solidFill>
                  <a:srgbClr val="FF0000"/>
                </a:solidFill>
                <a:latin typeface="Calibri" panose="020F0502020204030204" pitchFamily="34" charset="0"/>
              </a:rPr>
              <a:t>ACTOS DE DISPOSICIÓN</a:t>
            </a:r>
            <a:r>
              <a:rPr lang="es-ES" sz="3400" dirty="0" smtClean="0">
                <a:solidFill>
                  <a:srgbClr val="FF0000"/>
                </a:solidFill>
                <a:latin typeface="Calibri" panose="020F0502020204030204" pitchFamily="34" charset="0"/>
              </a:rPr>
              <a:t> </a:t>
            </a:r>
            <a:endParaRPr lang="es-ES" sz="3400" b="1" dirty="0">
              <a:solidFill>
                <a:srgbClr val="0000FF"/>
              </a:solidFill>
            </a:endParaRPr>
          </a:p>
        </p:txBody>
      </p:sp>
      <p:sp>
        <p:nvSpPr>
          <p:cNvPr id="5" name="Rectángulo 4"/>
          <p:cNvSpPr/>
          <p:nvPr/>
        </p:nvSpPr>
        <p:spPr>
          <a:xfrm>
            <a:off x="395262" y="1628800"/>
            <a:ext cx="8352928" cy="3083921"/>
          </a:xfrm>
          <a:prstGeom prst="rect">
            <a:avLst/>
          </a:prstGeom>
        </p:spPr>
        <p:txBody>
          <a:bodyPr wrap="square">
            <a:spAutoFit/>
          </a:bodyPr>
          <a:lstStyle/>
          <a:p>
            <a:pPr algn="just"/>
            <a:endParaRPr lang="es-ES" dirty="0" smtClean="0">
              <a:solidFill>
                <a:srgbClr val="0000FF"/>
              </a:solidFill>
              <a:latin typeface="Calibri" panose="020F0502020204030204" pitchFamily="34" charset="0"/>
            </a:endParaRPr>
          </a:p>
          <a:p>
            <a:pPr algn="just"/>
            <a:r>
              <a:rPr lang="es-ES" dirty="0" smtClean="0">
                <a:solidFill>
                  <a:srgbClr val="0000FF"/>
                </a:solidFill>
                <a:latin typeface="Calibri" panose="020F0502020204030204" pitchFamily="34" charset="0"/>
              </a:rPr>
              <a:t>Cuando se trate de </a:t>
            </a:r>
            <a:r>
              <a:rPr lang="es-ES" b="1" u="sng" dirty="0" smtClean="0">
                <a:solidFill>
                  <a:srgbClr val="0000FF"/>
                </a:solidFill>
                <a:latin typeface="Calibri" panose="020F0502020204030204" pitchFamily="34" charset="0"/>
              </a:rPr>
              <a:t>vehículo</a:t>
            </a:r>
            <a:r>
              <a:rPr lang="es-ES" dirty="0" smtClean="0">
                <a:solidFill>
                  <a:srgbClr val="0000FF"/>
                </a:solidFill>
                <a:latin typeface="Calibri" panose="020F0502020204030204" pitchFamily="34" charset="0"/>
              </a:rPr>
              <a:t> se deberá emplear la</a:t>
            </a:r>
          </a:p>
          <a:p>
            <a:pPr algn="just"/>
            <a:r>
              <a:rPr lang="es-ES" b="1" u="sng" dirty="0" smtClean="0">
                <a:solidFill>
                  <a:srgbClr val="0000FF"/>
                </a:solidFill>
                <a:latin typeface="Calibri" panose="020F0502020204030204" pitchFamily="34" charset="0"/>
              </a:rPr>
              <a:t>Ficha Técnica del Vehículo</a:t>
            </a:r>
            <a:r>
              <a:rPr lang="es-ES" dirty="0" smtClean="0">
                <a:solidFill>
                  <a:srgbClr val="0000FF"/>
                </a:solidFill>
                <a:latin typeface="Calibri" panose="020F0502020204030204" pitchFamily="34" charset="0"/>
              </a:rPr>
              <a:t> (Anexo Nº 5).</a:t>
            </a:r>
          </a:p>
          <a:p>
            <a:pPr algn="just"/>
            <a:endParaRPr lang="es-ES" dirty="0" smtClean="0">
              <a:solidFill>
                <a:srgbClr val="0000FF"/>
              </a:solidFill>
              <a:latin typeface="Calibri" panose="020F0502020204030204" pitchFamily="34" charset="0"/>
            </a:endParaRPr>
          </a:p>
          <a:p>
            <a:pPr algn="just"/>
            <a:r>
              <a:rPr lang="es-ES" dirty="0" smtClean="0">
                <a:solidFill>
                  <a:srgbClr val="0000FF"/>
                </a:solidFill>
                <a:latin typeface="Calibri" panose="020F0502020204030204" pitchFamily="34" charset="0"/>
              </a:rPr>
              <a:t>Cada vehículo </a:t>
            </a:r>
            <a:r>
              <a:rPr lang="es-ES" b="1" u="sng" dirty="0" smtClean="0">
                <a:solidFill>
                  <a:srgbClr val="0000FF"/>
                </a:solidFill>
                <a:latin typeface="Calibri" panose="020F0502020204030204" pitchFamily="34" charset="0"/>
              </a:rPr>
              <a:t>no calificado chatarra</a:t>
            </a:r>
            <a:r>
              <a:rPr lang="es-ES" dirty="0" smtClean="0">
                <a:solidFill>
                  <a:srgbClr val="0000FF"/>
                </a:solidFill>
                <a:latin typeface="Calibri" panose="020F0502020204030204" pitchFamily="34" charset="0"/>
              </a:rPr>
              <a:t>, será considerado </a:t>
            </a:r>
            <a:r>
              <a:rPr lang="es-ES" b="1" u="sng" dirty="0" smtClean="0">
                <a:solidFill>
                  <a:srgbClr val="0000FF"/>
                </a:solidFill>
                <a:latin typeface="Calibri" panose="020F0502020204030204" pitchFamily="34" charset="0"/>
              </a:rPr>
              <a:t>como un lote</a:t>
            </a:r>
            <a:r>
              <a:rPr lang="es-ES" dirty="0" smtClean="0">
                <a:solidFill>
                  <a:srgbClr val="0000FF"/>
                </a:solidFill>
                <a:latin typeface="Calibri" panose="020F0502020204030204" pitchFamily="34" charset="0"/>
              </a:rPr>
              <a:t>.</a:t>
            </a:r>
          </a:p>
          <a:p>
            <a:pPr algn="just"/>
            <a:endParaRPr lang="es-ES" dirty="0" smtClean="0">
              <a:solidFill>
                <a:srgbClr val="0000FF"/>
              </a:solidFill>
              <a:latin typeface="Calibri" panose="020F0502020204030204" pitchFamily="34" charset="0"/>
            </a:endParaRPr>
          </a:p>
          <a:p>
            <a:pPr algn="just"/>
            <a:r>
              <a:rPr lang="es-ES" dirty="0" smtClean="0">
                <a:solidFill>
                  <a:srgbClr val="0000FF"/>
                </a:solidFill>
                <a:latin typeface="Calibri" panose="020F0502020204030204" pitchFamily="34" charset="0"/>
              </a:rPr>
              <a:t>Está </a:t>
            </a:r>
            <a:r>
              <a:rPr lang="es-ES" b="1" u="sng" dirty="0" smtClean="0">
                <a:solidFill>
                  <a:srgbClr val="0000FF"/>
                </a:solidFill>
                <a:latin typeface="Calibri" panose="020F0502020204030204" pitchFamily="34" charset="0"/>
              </a:rPr>
              <a:t>prohibido el fraccionamiento de lotes</a:t>
            </a:r>
            <a:r>
              <a:rPr lang="es-ES" dirty="0" smtClean="0">
                <a:solidFill>
                  <a:srgbClr val="0000FF"/>
                </a:solidFill>
                <a:latin typeface="Calibri" panose="020F0502020204030204" pitchFamily="34" charset="0"/>
              </a:rPr>
              <a:t>, así como la </a:t>
            </a:r>
            <a:r>
              <a:rPr lang="es-ES" b="1" u="sng" dirty="0" smtClean="0">
                <a:solidFill>
                  <a:srgbClr val="0000FF"/>
                </a:solidFill>
                <a:latin typeface="Calibri" panose="020F0502020204030204" pitchFamily="34" charset="0"/>
              </a:rPr>
              <a:t>variación de precios</a:t>
            </a:r>
            <a:r>
              <a:rPr lang="es-ES" dirty="0" smtClean="0">
                <a:solidFill>
                  <a:srgbClr val="0000FF"/>
                </a:solidFill>
                <a:latin typeface="Calibri" panose="020F0502020204030204" pitchFamily="34" charset="0"/>
              </a:rPr>
              <a:t> de los lotes en venta luego de su aprobación.</a:t>
            </a:r>
          </a:p>
        </p:txBody>
      </p:sp>
      <p:sp>
        <p:nvSpPr>
          <p:cNvPr id="23" name="Rectángulo 22"/>
          <p:cNvSpPr/>
          <p:nvPr/>
        </p:nvSpPr>
        <p:spPr>
          <a:xfrm>
            <a:off x="395262" y="980728"/>
            <a:ext cx="8208912" cy="701731"/>
          </a:xfrm>
          <a:prstGeom prst="rect">
            <a:avLst/>
          </a:prstGeom>
        </p:spPr>
        <p:txBody>
          <a:bodyPr wrap="square">
            <a:spAutoFit/>
          </a:bodyPr>
          <a:lstStyle/>
          <a:p>
            <a:r>
              <a:rPr lang="es-ES" sz="3800" b="1" u="sng" dirty="0" smtClean="0">
                <a:solidFill>
                  <a:srgbClr val="00B050"/>
                </a:solidFill>
                <a:latin typeface="Calibri" panose="020F0502020204030204" pitchFamily="34" charset="0"/>
              </a:rPr>
              <a:t>COMPRAVENTA POR SUBASTA PÚBLICA</a:t>
            </a:r>
            <a:r>
              <a:rPr lang="es-ES" sz="4400" dirty="0" smtClean="0">
                <a:solidFill>
                  <a:srgbClr val="00B050"/>
                </a:solidFill>
                <a:latin typeface="Calibri" panose="020F0502020204030204" pitchFamily="34" charset="0"/>
              </a:rPr>
              <a:t>: </a:t>
            </a:r>
            <a:endParaRPr lang="es-ES" sz="4400" b="1" dirty="0">
              <a:solidFill>
                <a:srgbClr val="00B050"/>
              </a:solidFill>
            </a:endParaRPr>
          </a:p>
        </p:txBody>
      </p:sp>
      <p:pic>
        <p:nvPicPr>
          <p:cNvPr id="6" name="Imagen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4941168"/>
            <a:ext cx="2514600" cy="1819275"/>
          </a:xfrm>
          <a:prstGeom prst="rect">
            <a:avLst/>
          </a:prstGeom>
        </p:spPr>
      </p:pic>
      <p:pic>
        <p:nvPicPr>
          <p:cNvPr id="7" name="Imagen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750" y="1694383"/>
            <a:ext cx="1976062" cy="1226620"/>
          </a:xfrm>
          <a:prstGeom prst="rect">
            <a:avLst/>
          </a:prstGeom>
        </p:spPr>
      </p:pic>
    </p:spTree>
    <p:extLst>
      <p:ext uri="{BB962C8B-B14F-4D97-AF65-F5344CB8AC3E}">
        <p14:creationId xmlns:p14="http://schemas.microsoft.com/office/powerpoint/2010/main" val="1627954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ombo"/>
          <p:cNvSpPr/>
          <p:nvPr/>
        </p:nvSpPr>
        <p:spPr>
          <a:xfrm>
            <a:off x="2204432" y="2510283"/>
            <a:ext cx="3600400" cy="2118393"/>
          </a:xfrm>
          <a:prstGeom prst="diamond">
            <a:avLst/>
          </a:prstGeom>
          <a:solidFill>
            <a:schemeClr val="accent3">
              <a:lumMod val="60000"/>
              <a:lumOff val="4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r>
              <a:rPr lang="es-ES" sz="1400" b="1" dirty="0" smtClean="0">
                <a:solidFill>
                  <a:srgbClr val="0000FF"/>
                </a:solidFill>
              </a:rPr>
              <a:t>DIRECTIVA</a:t>
            </a:r>
          </a:p>
          <a:p>
            <a:pPr lvl="0" algn="ctr"/>
            <a:r>
              <a:rPr lang="es-ES" sz="1400" b="1" dirty="0" smtClean="0">
                <a:solidFill>
                  <a:srgbClr val="0000FF"/>
                </a:solidFill>
              </a:rPr>
              <a:t>N 001-2015/SBN </a:t>
            </a:r>
            <a:r>
              <a:rPr lang="es-ES" sz="1400" b="1" dirty="0">
                <a:solidFill>
                  <a:srgbClr val="0000FF"/>
                </a:solidFill>
                <a:latin typeface="Arial" pitchFamily="34" charset="0"/>
                <a:cs typeface="Arial" pitchFamily="34" charset="0"/>
              </a:rPr>
              <a:t>PROCEDIMIENTO</a:t>
            </a:r>
          </a:p>
          <a:p>
            <a:pPr lvl="0" algn="ctr"/>
            <a:r>
              <a:rPr lang="es-ES" sz="1400" b="1" dirty="0">
                <a:solidFill>
                  <a:srgbClr val="0000FF"/>
                </a:solidFill>
                <a:latin typeface="Arial" pitchFamily="34" charset="0"/>
                <a:cs typeface="Arial" pitchFamily="34" charset="0"/>
              </a:rPr>
              <a:t>DE </a:t>
            </a:r>
            <a:r>
              <a:rPr lang="es-ES" sz="1400" b="1" dirty="0" smtClean="0">
                <a:solidFill>
                  <a:srgbClr val="0000FF"/>
                </a:solidFill>
                <a:latin typeface="Arial" pitchFamily="34" charset="0"/>
                <a:cs typeface="Arial" pitchFamily="34" charset="0"/>
              </a:rPr>
              <a:t>SUBASTA PÚBLICA</a:t>
            </a:r>
            <a:endParaRPr lang="es-ES" sz="1400" dirty="0">
              <a:solidFill>
                <a:srgbClr val="0000FF"/>
              </a:solidFill>
            </a:endParaRPr>
          </a:p>
        </p:txBody>
      </p:sp>
      <p:sp>
        <p:nvSpPr>
          <p:cNvPr id="4" name="3 Elipse"/>
          <p:cNvSpPr/>
          <p:nvPr/>
        </p:nvSpPr>
        <p:spPr>
          <a:xfrm>
            <a:off x="6755992" y="2646902"/>
            <a:ext cx="2368566" cy="1806854"/>
          </a:xfrm>
          <a:prstGeom prst="ellipse">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rgbClr val="0000FF"/>
                </a:solidFill>
              </a:rPr>
              <a:t>1</a:t>
            </a:r>
          </a:p>
          <a:p>
            <a:pPr algn="ctr"/>
            <a:r>
              <a:rPr lang="es-ES" sz="1200" b="1" dirty="0" smtClean="0">
                <a:solidFill>
                  <a:srgbClr val="0000FF"/>
                </a:solidFill>
              </a:rPr>
              <a:t>UCP</a:t>
            </a:r>
          </a:p>
          <a:p>
            <a:pPr algn="ctr"/>
            <a:endParaRPr lang="es-ES" sz="1200" b="1" dirty="0" smtClean="0">
              <a:solidFill>
                <a:srgbClr val="0000FF"/>
              </a:solidFill>
            </a:endParaRPr>
          </a:p>
          <a:p>
            <a:pPr algn="ctr"/>
            <a:r>
              <a:rPr lang="es-ES" sz="1200" dirty="0" smtClean="0">
                <a:solidFill>
                  <a:srgbClr val="0000FF"/>
                </a:solidFill>
              </a:rPr>
              <a:t>IDENTIFICA BIENES</a:t>
            </a:r>
          </a:p>
          <a:p>
            <a:pPr algn="ctr"/>
            <a:endParaRPr lang="es-ES" sz="1200" dirty="0" smtClean="0">
              <a:solidFill>
                <a:srgbClr val="0000FF"/>
              </a:solidFill>
            </a:endParaRPr>
          </a:p>
          <a:p>
            <a:pPr algn="ctr"/>
            <a:r>
              <a:rPr lang="es-ES" sz="1200" dirty="0" smtClean="0">
                <a:solidFill>
                  <a:srgbClr val="0000FF"/>
                </a:solidFill>
              </a:rPr>
              <a:t>REALIZA O GESTIONA LA TASACIÓN</a:t>
            </a:r>
          </a:p>
          <a:p>
            <a:pPr algn="ctr"/>
            <a:endParaRPr lang="es-ES" sz="1200" dirty="0" smtClean="0">
              <a:solidFill>
                <a:srgbClr val="0000FF"/>
              </a:solidFill>
            </a:endParaRPr>
          </a:p>
          <a:p>
            <a:pPr algn="ctr"/>
            <a:r>
              <a:rPr lang="es-ES" sz="1200" dirty="0" smtClean="0">
                <a:solidFill>
                  <a:srgbClr val="0000FF"/>
                </a:solidFill>
              </a:rPr>
              <a:t>LOTIZA</a:t>
            </a:r>
            <a:endParaRPr lang="es-ES" sz="1200" dirty="0">
              <a:solidFill>
                <a:srgbClr val="0000FF"/>
              </a:solidFill>
            </a:endParaRPr>
          </a:p>
        </p:txBody>
      </p:sp>
      <p:sp>
        <p:nvSpPr>
          <p:cNvPr id="5" name="4 Elipse"/>
          <p:cNvSpPr/>
          <p:nvPr/>
        </p:nvSpPr>
        <p:spPr>
          <a:xfrm>
            <a:off x="3222034" y="89050"/>
            <a:ext cx="1574345" cy="1298327"/>
          </a:xfrm>
          <a:prstGeom prst="ellipse">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solidFill>
                  <a:srgbClr val="0000FF"/>
                </a:solidFill>
              </a:rPr>
              <a:t>7</a:t>
            </a:r>
          </a:p>
          <a:p>
            <a:pPr algn="ctr"/>
            <a:r>
              <a:rPr lang="es-ES" sz="2800" b="1" dirty="0" smtClean="0">
                <a:solidFill>
                  <a:srgbClr val="0000FF"/>
                </a:solidFill>
                <a:latin typeface="Arial" pitchFamily="34" charset="0"/>
                <a:cs typeface="Arial" pitchFamily="34" charset="0"/>
              </a:rPr>
              <a:t>SBN</a:t>
            </a:r>
          </a:p>
        </p:txBody>
      </p:sp>
      <p:sp>
        <p:nvSpPr>
          <p:cNvPr id="6" name="5 Elipse"/>
          <p:cNvSpPr/>
          <p:nvPr/>
        </p:nvSpPr>
        <p:spPr>
          <a:xfrm>
            <a:off x="-275183" y="2440625"/>
            <a:ext cx="2293728" cy="1731764"/>
          </a:xfrm>
          <a:prstGeom prst="ellipse">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rgbClr val="0000FF"/>
                </a:solidFill>
              </a:rPr>
              <a:t>5</a:t>
            </a:r>
          </a:p>
          <a:p>
            <a:pPr algn="ctr"/>
            <a:r>
              <a:rPr lang="es-ES" sz="1400" b="1" dirty="0" smtClean="0">
                <a:solidFill>
                  <a:srgbClr val="0000FF"/>
                </a:solidFill>
                <a:latin typeface="Arial" pitchFamily="34" charset="0"/>
                <a:cs typeface="Arial" pitchFamily="34" charset="0"/>
              </a:rPr>
              <a:t>OGA</a:t>
            </a:r>
          </a:p>
          <a:p>
            <a:pPr algn="ctr"/>
            <a:r>
              <a:rPr lang="es-ES" sz="1400" b="1" dirty="0" smtClean="0">
                <a:solidFill>
                  <a:srgbClr val="0000FF"/>
                </a:solidFill>
                <a:latin typeface="Arial" pitchFamily="34" charset="0"/>
                <a:cs typeface="Arial" pitchFamily="34" charset="0"/>
              </a:rPr>
              <a:t>APRUEBA LA RESOLUCIÓN DE SUBASTA PÚBLICA</a:t>
            </a:r>
            <a:endParaRPr lang="es-ES" sz="1400" dirty="0">
              <a:solidFill>
                <a:srgbClr val="0000FF"/>
              </a:solidFill>
            </a:endParaRPr>
          </a:p>
        </p:txBody>
      </p:sp>
      <p:sp>
        <p:nvSpPr>
          <p:cNvPr id="7" name="6 Elipse"/>
          <p:cNvSpPr/>
          <p:nvPr/>
        </p:nvSpPr>
        <p:spPr>
          <a:xfrm>
            <a:off x="3222034" y="5128032"/>
            <a:ext cx="2214408" cy="1700808"/>
          </a:xfrm>
          <a:prstGeom prst="ellipse">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rgbClr val="0000FF"/>
                </a:solidFill>
              </a:rPr>
              <a:t>3</a:t>
            </a:r>
          </a:p>
          <a:p>
            <a:pPr algn="ctr"/>
            <a:r>
              <a:rPr lang="es-ES" sz="1200" b="1" dirty="0" smtClean="0">
                <a:solidFill>
                  <a:srgbClr val="0000FF"/>
                </a:solidFill>
                <a:latin typeface="Arial" pitchFamily="34" charset="0"/>
                <a:cs typeface="Arial" pitchFamily="34" charset="0"/>
              </a:rPr>
              <a:t>ELABORA</a:t>
            </a:r>
          </a:p>
          <a:p>
            <a:pPr algn="ctr"/>
            <a:r>
              <a:rPr lang="es-ES" sz="1200" b="1" dirty="0" smtClean="0">
                <a:solidFill>
                  <a:srgbClr val="0000FF"/>
                </a:solidFill>
                <a:latin typeface="Arial" pitchFamily="34" charset="0"/>
                <a:cs typeface="Arial" pitchFamily="34" charset="0"/>
              </a:rPr>
              <a:t>BASES ADMINISTRATIVAS</a:t>
            </a:r>
            <a:endParaRPr lang="es-ES" sz="1200" dirty="0">
              <a:solidFill>
                <a:srgbClr val="0000FF"/>
              </a:solidFill>
            </a:endParaRPr>
          </a:p>
        </p:txBody>
      </p:sp>
      <p:sp>
        <p:nvSpPr>
          <p:cNvPr id="8" name="7 Flecha derecha"/>
          <p:cNvSpPr/>
          <p:nvPr/>
        </p:nvSpPr>
        <p:spPr>
          <a:xfrm rot="18001144">
            <a:off x="668418" y="1939858"/>
            <a:ext cx="523274" cy="368146"/>
          </a:xfrm>
          <a:prstGeom prst="rightArrow">
            <a:avLst/>
          </a:prstGeom>
          <a:solidFill>
            <a:srgbClr val="FF0000"/>
          </a:solidFill>
          <a:ln w="5080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9" name="8 Elipse"/>
          <p:cNvSpPr/>
          <p:nvPr/>
        </p:nvSpPr>
        <p:spPr>
          <a:xfrm>
            <a:off x="-192516" y="245254"/>
            <a:ext cx="2880319" cy="1609062"/>
          </a:xfrm>
          <a:prstGeom prst="ellipse">
            <a:avLst/>
          </a:prstGeom>
          <a:solidFill>
            <a:srgbClr val="FF66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rgbClr val="000099"/>
                </a:solidFill>
              </a:rPr>
              <a:t>6</a:t>
            </a:r>
          </a:p>
          <a:p>
            <a:pPr algn="ctr"/>
            <a:r>
              <a:rPr lang="es-ES" sz="1600" b="1" dirty="0" smtClean="0">
                <a:solidFill>
                  <a:srgbClr val="000099"/>
                </a:solidFill>
                <a:latin typeface="Arial" pitchFamily="34" charset="0"/>
                <a:cs typeface="Arial" pitchFamily="34" charset="0"/>
              </a:rPr>
              <a:t>OGA</a:t>
            </a:r>
          </a:p>
          <a:p>
            <a:pPr algn="ctr"/>
            <a:r>
              <a:rPr lang="es-ES" sz="1600" b="1" dirty="0" smtClean="0">
                <a:solidFill>
                  <a:srgbClr val="000099"/>
                </a:solidFill>
                <a:latin typeface="Arial" pitchFamily="34" charset="0"/>
                <a:cs typeface="Arial" pitchFamily="34" charset="0"/>
              </a:rPr>
              <a:t>REMITE DOCUMENTACIÓN</a:t>
            </a:r>
          </a:p>
          <a:p>
            <a:pPr algn="ctr"/>
            <a:r>
              <a:rPr lang="es-ES" sz="1600" b="1" dirty="0" smtClean="0">
                <a:solidFill>
                  <a:srgbClr val="000099"/>
                </a:solidFill>
                <a:latin typeface="Arial" pitchFamily="34" charset="0"/>
                <a:cs typeface="Arial" pitchFamily="34" charset="0"/>
              </a:rPr>
              <a:t>A LA SBN</a:t>
            </a:r>
            <a:endParaRPr lang="es-ES" sz="1600" dirty="0">
              <a:solidFill>
                <a:srgbClr val="000099"/>
              </a:solidFill>
            </a:endParaRPr>
          </a:p>
        </p:txBody>
      </p:sp>
      <p:sp>
        <p:nvSpPr>
          <p:cNvPr id="10" name="9 Elipse"/>
          <p:cNvSpPr/>
          <p:nvPr/>
        </p:nvSpPr>
        <p:spPr>
          <a:xfrm>
            <a:off x="140586" y="4760635"/>
            <a:ext cx="2492035" cy="1760947"/>
          </a:xfrm>
          <a:prstGeom prst="ellipse">
            <a:avLst/>
          </a:prstGeom>
          <a:solidFill>
            <a:srgbClr val="FF66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rgbClr val="000099"/>
                </a:solidFill>
              </a:rPr>
              <a:t>4</a:t>
            </a:r>
          </a:p>
          <a:p>
            <a:pPr algn="ctr"/>
            <a:r>
              <a:rPr lang="es-ES" sz="1200" b="1" dirty="0" smtClean="0">
                <a:solidFill>
                  <a:srgbClr val="000099"/>
                </a:solidFill>
                <a:latin typeface="Arial" pitchFamily="34" charset="0"/>
                <a:cs typeface="Arial" pitchFamily="34" charset="0"/>
              </a:rPr>
              <a:t>OGA</a:t>
            </a:r>
          </a:p>
          <a:p>
            <a:pPr algn="ctr"/>
            <a:r>
              <a:rPr lang="es-ES" sz="1200" b="1" dirty="0" smtClean="0">
                <a:solidFill>
                  <a:srgbClr val="000099"/>
                </a:solidFill>
                <a:latin typeface="Arial" pitchFamily="34" charset="0"/>
                <a:cs typeface="Arial" pitchFamily="34" charset="0"/>
              </a:rPr>
              <a:t>PROYECTO DE RESOLUCIÓN DE SUBASTA PÚBLICA: FECHA HORA Y LUGAR, BASES ADM Y MESA DIRECTIVA</a:t>
            </a:r>
            <a:endParaRPr lang="es-ES" sz="1200" dirty="0">
              <a:solidFill>
                <a:srgbClr val="000099"/>
              </a:solidFill>
            </a:endParaRPr>
          </a:p>
        </p:txBody>
      </p:sp>
      <p:sp>
        <p:nvSpPr>
          <p:cNvPr id="11" name="10 Elipse"/>
          <p:cNvSpPr/>
          <p:nvPr/>
        </p:nvSpPr>
        <p:spPr>
          <a:xfrm>
            <a:off x="5925512" y="4908987"/>
            <a:ext cx="2361726" cy="1690959"/>
          </a:xfrm>
          <a:prstGeom prst="ellipse">
            <a:avLst/>
          </a:prstGeom>
          <a:solidFill>
            <a:srgbClr val="FF66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rgbClr val="000099"/>
                </a:solidFill>
              </a:rPr>
              <a:t>2</a:t>
            </a:r>
          </a:p>
          <a:p>
            <a:pPr algn="ctr"/>
            <a:r>
              <a:rPr lang="es-ES" sz="1600" b="1" dirty="0" smtClean="0">
                <a:solidFill>
                  <a:srgbClr val="000099"/>
                </a:solidFill>
                <a:latin typeface="Arial" pitchFamily="34" charset="0"/>
                <a:cs typeface="Arial" pitchFamily="34" charset="0"/>
              </a:rPr>
              <a:t>UCP</a:t>
            </a:r>
          </a:p>
          <a:p>
            <a:pPr algn="ctr"/>
            <a:endParaRPr lang="es-ES" sz="1600" dirty="0" smtClean="0">
              <a:solidFill>
                <a:srgbClr val="000099"/>
              </a:solidFill>
              <a:latin typeface="Arial" pitchFamily="34" charset="0"/>
              <a:cs typeface="Arial" pitchFamily="34" charset="0"/>
            </a:endParaRPr>
          </a:p>
          <a:p>
            <a:pPr algn="ctr"/>
            <a:r>
              <a:rPr lang="es-ES" sz="1600" dirty="0" smtClean="0">
                <a:solidFill>
                  <a:srgbClr val="000099"/>
                </a:solidFill>
                <a:latin typeface="Arial" pitchFamily="34" charset="0"/>
                <a:cs typeface="Arial" pitchFamily="34" charset="0"/>
              </a:rPr>
              <a:t>INFORME TÉCNICO</a:t>
            </a:r>
            <a:endParaRPr lang="es-ES" sz="1600" dirty="0">
              <a:solidFill>
                <a:srgbClr val="000099"/>
              </a:solidFill>
            </a:endParaRPr>
          </a:p>
        </p:txBody>
      </p:sp>
      <p:sp>
        <p:nvSpPr>
          <p:cNvPr id="14" name="13 Elipse"/>
          <p:cNvSpPr/>
          <p:nvPr/>
        </p:nvSpPr>
        <p:spPr>
          <a:xfrm>
            <a:off x="5100718" y="3236754"/>
            <a:ext cx="1433745" cy="640660"/>
          </a:xfrm>
          <a:prstGeom prst="ellipse">
            <a:avLst/>
          </a:prstGeom>
          <a:solidFill>
            <a:srgbClr val="66CC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rgbClr val="0000FF"/>
                </a:solidFill>
              </a:rPr>
              <a:t>ENTIDAD</a:t>
            </a:r>
            <a:endParaRPr lang="es-ES" sz="1400" dirty="0">
              <a:solidFill>
                <a:srgbClr val="0000FF"/>
              </a:solidFill>
            </a:endParaRPr>
          </a:p>
        </p:txBody>
      </p:sp>
      <p:sp>
        <p:nvSpPr>
          <p:cNvPr id="15" name="14 Flecha derecha"/>
          <p:cNvSpPr/>
          <p:nvPr/>
        </p:nvSpPr>
        <p:spPr>
          <a:xfrm rot="9983242">
            <a:off x="5551485" y="5723624"/>
            <a:ext cx="691067" cy="427719"/>
          </a:xfrm>
          <a:prstGeom prst="rightArrow">
            <a:avLst/>
          </a:prstGeom>
          <a:solidFill>
            <a:srgbClr val="FF0000"/>
          </a:solidFill>
          <a:ln w="5080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16" name="15 Flecha derecha"/>
          <p:cNvSpPr/>
          <p:nvPr/>
        </p:nvSpPr>
        <p:spPr>
          <a:xfrm rot="11609335">
            <a:off x="2707338" y="5776043"/>
            <a:ext cx="666498" cy="426644"/>
          </a:xfrm>
          <a:prstGeom prst="rightArrow">
            <a:avLst/>
          </a:prstGeom>
          <a:solidFill>
            <a:srgbClr val="FF0000"/>
          </a:solidFill>
          <a:ln w="5080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17" name="16 Flecha derecha"/>
          <p:cNvSpPr/>
          <p:nvPr/>
        </p:nvSpPr>
        <p:spPr>
          <a:xfrm rot="14312668">
            <a:off x="796138" y="4273716"/>
            <a:ext cx="625245" cy="428852"/>
          </a:xfrm>
          <a:prstGeom prst="rightArrow">
            <a:avLst>
              <a:gd name="adj1" fmla="val 41371"/>
              <a:gd name="adj2" fmla="val 50000"/>
            </a:avLst>
          </a:prstGeom>
          <a:solidFill>
            <a:srgbClr val="FF0000"/>
          </a:solidFill>
          <a:ln w="5080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18" name="17 Flecha derecha"/>
          <p:cNvSpPr/>
          <p:nvPr/>
        </p:nvSpPr>
        <p:spPr>
          <a:xfrm rot="21199480">
            <a:off x="2600430" y="553121"/>
            <a:ext cx="769306" cy="370187"/>
          </a:xfrm>
          <a:prstGeom prst="rightArrow">
            <a:avLst/>
          </a:prstGeom>
          <a:solidFill>
            <a:srgbClr val="FF0000"/>
          </a:solidFill>
          <a:ln w="5080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20" name="19 Flecha derecha"/>
          <p:cNvSpPr/>
          <p:nvPr/>
        </p:nvSpPr>
        <p:spPr>
          <a:xfrm>
            <a:off x="6381434" y="3334569"/>
            <a:ext cx="724941" cy="431520"/>
          </a:xfrm>
          <a:prstGeom prst="rightArrow">
            <a:avLst/>
          </a:prstGeom>
          <a:solidFill>
            <a:srgbClr val="FF0000"/>
          </a:solidFill>
          <a:ln w="5080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21" name="20 Flecha derecha"/>
          <p:cNvSpPr/>
          <p:nvPr/>
        </p:nvSpPr>
        <p:spPr>
          <a:xfrm rot="6723936">
            <a:off x="7456772" y="4442656"/>
            <a:ext cx="514289" cy="436487"/>
          </a:xfrm>
          <a:prstGeom prst="rightArrow">
            <a:avLst/>
          </a:prstGeom>
          <a:solidFill>
            <a:srgbClr val="FF0000"/>
          </a:solidFill>
          <a:ln w="5080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22" name="21 Elipse"/>
          <p:cNvSpPr/>
          <p:nvPr/>
        </p:nvSpPr>
        <p:spPr>
          <a:xfrm>
            <a:off x="4355728" y="561911"/>
            <a:ext cx="2310260" cy="640660"/>
          </a:xfrm>
          <a:prstGeom prst="ellipse">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rgbClr val="0000FF"/>
                </a:solidFill>
              </a:rPr>
              <a:t>INFORME TÉCNICO</a:t>
            </a:r>
            <a:endParaRPr lang="es-ES" sz="1400" dirty="0">
              <a:solidFill>
                <a:srgbClr val="0000FF"/>
              </a:solidFill>
            </a:endParaRPr>
          </a:p>
        </p:txBody>
      </p:sp>
      <p:sp>
        <p:nvSpPr>
          <p:cNvPr id="23" name="22 Elipse"/>
          <p:cNvSpPr/>
          <p:nvPr/>
        </p:nvSpPr>
        <p:spPr>
          <a:xfrm>
            <a:off x="4199403" y="17698"/>
            <a:ext cx="2570637" cy="640660"/>
          </a:xfrm>
          <a:prstGeom prst="ellipse">
            <a:avLst/>
          </a:prstGeom>
          <a:solidFill>
            <a:srgbClr val="FFC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rgbClr val="0000FF"/>
                </a:solidFill>
              </a:rPr>
              <a:t>RESOLUCIÓN DE SUBASTA PÚBLICA</a:t>
            </a:r>
            <a:endParaRPr lang="es-ES" sz="1400" dirty="0">
              <a:solidFill>
                <a:srgbClr val="0000FF"/>
              </a:solidFill>
            </a:endParaRPr>
          </a:p>
        </p:txBody>
      </p:sp>
      <p:sp>
        <p:nvSpPr>
          <p:cNvPr id="24" name="23 Elipse"/>
          <p:cNvSpPr/>
          <p:nvPr/>
        </p:nvSpPr>
        <p:spPr>
          <a:xfrm>
            <a:off x="4355728" y="1122348"/>
            <a:ext cx="2268478" cy="640660"/>
          </a:xfrm>
          <a:prstGeom prst="ellipse">
            <a:avLst/>
          </a:prstGeom>
          <a:solidFill>
            <a:srgbClr val="99CC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rgbClr val="0000FF"/>
                </a:solidFill>
              </a:rPr>
              <a:t>TASACIÓN</a:t>
            </a:r>
            <a:endParaRPr lang="es-ES" sz="1400" dirty="0">
              <a:solidFill>
                <a:srgbClr val="0000FF"/>
              </a:solidFill>
            </a:endParaRPr>
          </a:p>
        </p:txBody>
      </p:sp>
      <p:sp>
        <p:nvSpPr>
          <p:cNvPr id="30" name="29 Elipse"/>
          <p:cNvSpPr/>
          <p:nvPr/>
        </p:nvSpPr>
        <p:spPr>
          <a:xfrm>
            <a:off x="4079960" y="1662336"/>
            <a:ext cx="2809525" cy="640660"/>
          </a:xfrm>
          <a:prstGeom prst="ellipse">
            <a:avLst/>
          </a:prstGeom>
          <a:solidFill>
            <a:srgbClr val="FFC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rgbClr val="0000FF"/>
                </a:solidFill>
              </a:rPr>
              <a:t>BASES ADMINISTRATIVAS</a:t>
            </a:r>
            <a:endParaRPr lang="es-ES" sz="1400" dirty="0">
              <a:solidFill>
                <a:srgbClr val="0000FF"/>
              </a:solidFill>
            </a:endParaRPr>
          </a:p>
        </p:txBody>
      </p:sp>
      <p:sp>
        <p:nvSpPr>
          <p:cNvPr id="31" name="30 Rectángulo"/>
          <p:cNvSpPr/>
          <p:nvPr/>
        </p:nvSpPr>
        <p:spPr>
          <a:xfrm>
            <a:off x="1251602" y="4290327"/>
            <a:ext cx="929125" cy="286232"/>
          </a:xfrm>
          <a:prstGeom prst="rect">
            <a:avLst/>
          </a:prstGeom>
        </p:spPr>
        <p:txBody>
          <a:bodyPr wrap="square">
            <a:spAutoFit/>
          </a:bodyPr>
          <a:lstStyle/>
          <a:p>
            <a:r>
              <a:rPr lang="es-ES" sz="1400" b="1" dirty="0" smtClean="0">
                <a:solidFill>
                  <a:schemeClr val="tx1">
                    <a:lumMod val="95000"/>
                    <a:lumOff val="5000"/>
                  </a:schemeClr>
                </a:solidFill>
                <a:latin typeface="Arial" pitchFamily="34" charset="0"/>
                <a:cs typeface="Arial" pitchFamily="34" charset="0"/>
              </a:rPr>
              <a:t>15 DÍAS</a:t>
            </a:r>
            <a:endParaRPr lang="es-ES" sz="1400" dirty="0"/>
          </a:p>
        </p:txBody>
      </p:sp>
      <p:sp>
        <p:nvSpPr>
          <p:cNvPr id="33" name="32 Rectángulo"/>
          <p:cNvSpPr/>
          <p:nvPr/>
        </p:nvSpPr>
        <p:spPr>
          <a:xfrm>
            <a:off x="2687803" y="1028601"/>
            <a:ext cx="929125" cy="286232"/>
          </a:xfrm>
          <a:prstGeom prst="rect">
            <a:avLst/>
          </a:prstGeom>
        </p:spPr>
        <p:txBody>
          <a:bodyPr wrap="square">
            <a:spAutoFit/>
          </a:bodyPr>
          <a:lstStyle/>
          <a:p>
            <a:r>
              <a:rPr lang="es-ES" sz="1400" b="1" dirty="0" smtClean="0">
                <a:solidFill>
                  <a:schemeClr val="tx1">
                    <a:lumMod val="95000"/>
                    <a:lumOff val="5000"/>
                  </a:schemeClr>
                </a:solidFill>
                <a:latin typeface="Arial" pitchFamily="34" charset="0"/>
                <a:cs typeface="Arial" pitchFamily="34" charset="0"/>
              </a:rPr>
              <a:t>10 DÍAS</a:t>
            </a:r>
            <a:endParaRPr lang="es-ES" sz="1400" dirty="0"/>
          </a:p>
        </p:txBody>
      </p:sp>
      <p:sp>
        <p:nvSpPr>
          <p:cNvPr id="38" name="37 Rectángulo"/>
          <p:cNvSpPr/>
          <p:nvPr/>
        </p:nvSpPr>
        <p:spPr>
          <a:xfrm>
            <a:off x="5510858" y="4760635"/>
            <a:ext cx="1261884" cy="313932"/>
          </a:xfrm>
          <a:prstGeom prst="rect">
            <a:avLst/>
          </a:prstGeom>
        </p:spPr>
        <p:txBody>
          <a:bodyPr wrap="none">
            <a:spAutoFit/>
          </a:bodyPr>
          <a:lstStyle/>
          <a:p>
            <a:pPr lvl="0" algn="just"/>
            <a:r>
              <a:rPr lang="es-ES" sz="1600" b="1" dirty="0">
                <a:solidFill>
                  <a:srgbClr val="0000FF"/>
                </a:solidFill>
                <a:latin typeface="Arial" pitchFamily="34" charset="0"/>
                <a:cs typeface="Arial" pitchFamily="34" charset="0"/>
              </a:rPr>
              <a:t>Anexo Nº 3</a:t>
            </a:r>
            <a:endParaRPr lang="es-PE" sz="1600" dirty="0">
              <a:solidFill>
                <a:srgbClr val="0000FF"/>
              </a:solidFill>
              <a:latin typeface="Arial" pitchFamily="34" charset="0"/>
              <a:cs typeface="Arial" pitchFamily="34" charset="0"/>
            </a:endParaRPr>
          </a:p>
        </p:txBody>
      </p:sp>
      <p:sp>
        <p:nvSpPr>
          <p:cNvPr id="26" name="Rectángulo 28"/>
          <p:cNvSpPr/>
          <p:nvPr/>
        </p:nvSpPr>
        <p:spPr>
          <a:xfrm>
            <a:off x="6665988" y="0"/>
            <a:ext cx="2478012" cy="2613023"/>
          </a:xfrm>
          <a:prstGeom prst="rect">
            <a:avLst/>
          </a:prstGeom>
        </p:spPr>
        <p:txBody>
          <a:bodyPr wrap="square">
            <a:spAutoFit/>
          </a:bodyPr>
          <a:lstStyle/>
          <a:p>
            <a:pPr algn="just"/>
            <a:r>
              <a:rPr lang="es-ES" sz="1400" dirty="0" smtClean="0">
                <a:solidFill>
                  <a:srgbClr val="0000FF"/>
                </a:solidFill>
                <a:latin typeface="Calibri" panose="020F0502020204030204" pitchFamily="34" charset="0"/>
              </a:rPr>
              <a:t>Copia de:</a:t>
            </a:r>
          </a:p>
          <a:p>
            <a:pPr marL="457200" indent="-457200" algn="just">
              <a:buFont typeface="Arial" panose="020B0604020202020204" pitchFamily="34" charset="0"/>
              <a:buChar char="•"/>
            </a:pPr>
            <a:r>
              <a:rPr lang="es-ES" sz="1400" dirty="0" smtClean="0">
                <a:solidFill>
                  <a:srgbClr val="0000FF"/>
                </a:solidFill>
                <a:latin typeface="Calibri" panose="020F0502020204030204" pitchFamily="34" charset="0"/>
              </a:rPr>
              <a:t>Contrato Martillero.</a:t>
            </a:r>
          </a:p>
          <a:p>
            <a:pPr marL="457200" indent="-457200" algn="just">
              <a:buFont typeface="Arial" panose="020B0604020202020204" pitchFamily="34" charset="0"/>
              <a:buChar char="•"/>
            </a:pPr>
            <a:r>
              <a:rPr lang="es-ES" sz="1400" dirty="0" err="1" smtClean="0">
                <a:solidFill>
                  <a:srgbClr val="0000FF"/>
                </a:solidFill>
                <a:latin typeface="Calibri" panose="020F0502020204030204" pitchFamily="34" charset="0"/>
              </a:rPr>
              <a:t>Publicaciones:El</a:t>
            </a:r>
            <a:r>
              <a:rPr lang="es-ES" sz="1400" dirty="0" smtClean="0">
                <a:solidFill>
                  <a:srgbClr val="0000FF"/>
                </a:solidFill>
                <a:latin typeface="Calibri" panose="020F0502020204030204" pitchFamily="34" charset="0"/>
              </a:rPr>
              <a:t> Peruano y Página Web.</a:t>
            </a:r>
          </a:p>
          <a:p>
            <a:pPr marL="457200" indent="-457200" algn="just">
              <a:buFont typeface="Arial" panose="020B0604020202020204" pitchFamily="34" charset="0"/>
              <a:buChar char="•"/>
            </a:pPr>
            <a:r>
              <a:rPr lang="es-ES" sz="1400" dirty="0" smtClean="0">
                <a:solidFill>
                  <a:srgbClr val="0000FF"/>
                </a:solidFill>
                <a:latin typeface="Calibri" panose="020F0502020204030204" pitchFamily="34" charset="0"/>
              </a:rPr>
              <a:t>Acta de subasta.</a:t>
            </a:r>
          </a:p>
          <a:p>
            <a:pPr marL="457200" indent="-457200" algn="just">
              <a:buFont typeface="Arial" panose="020B0604020202020204" pitchFamily="34" charset="0"/>
              <a:buChar char="•"/>
            </a:pPr>
            <a:r>
              <a:rPr lang="es-ES" sz="1400" dirty="0" smtClean="0">
                <a:solidFill>
                  <a:srgbClr val="0000FF"/>
                </a:solidFill>
                <a:latin typeface="Calibri" panose="020F0502020204030204" pitchFamily="34" charset="0"/>
              </a:rPr>
              <a:t>Hoja de liquidación.</a:t>
            </a:r>
          </a:p>
          <a:p>
            <a:pPr marL="457200" indent="-457200" algn="just">
              <a:buFont typeface="Arial" panose="020B0604020202020204" pitchFamily="34" charset="0"/>
              <a:buChar char="•"/>
            </a:pPr>
            <a:r>
              <a:rPr lang="es-ES" sz="1400" dirty="0" smtClean="0">
                <a:solidFill>
                  <a:srgbClr val="0000FF"/>
                </a:solidFill>
                <a:latin typeface="Calibri" panose="020F0502020204030204" pitchFamily="34" charset="0"/>
              </a:rPr>
              <a:t>Comprobantes de pago.</a:t>
            </a:r>
          </a:p>
          <a:p>
            <a:pPr marL="457200" indent="-457200" algn="just">
              <a:buFont typeface="Arial" panose="020B0604020202020204" pitchFamily="34" charset="0"/>
              <a:buChar char="•"/>
            </a:pPr>
            <a:r>
              <a:rPr lang="es-ES" sz="1400" dirty="0" smtClean="0">
                <a:solidFill>
                  <a:srgbClr val="0000FF"/>
                </a:solidFill>
                <a:latin typeface="Calibri" panose="020F0502020204030204" pitchFamily="34" charset="0"/>
              </a:rPr>
              <a:t>Constancias de depósito</a:t>
            </a:r>
          </a:p>
          <a:p>
            <a:pPr algn="just"/>
            <a:r>
              <a:rPr lang="es-ES" sz="1400" dirty="0">
                <a:solidFill>
                  <a:srgbClr val="0000FF"/>
                </a:solidFill>
                <a:latin typeface="Calibri" panose="020F0502020204030204" pitchFamily="34" charset="0"/>
              </a:rPr>
              <a:t>	</a:t>
            </a:r>
            <a:r>
              <a:rPr lang="es-ES" sz="1400" dirty="0" smtClean="0">
                <a:solidFill>
                  <a:srgbClr val="0000FF"/>
                </a:solidFill>
                <a:latin typeface="Calibri" panose="020F0502020204030204" pitchFamily="34" charset="0"/>
              </a:rPr>
              <a:t>bancario.</a:t>
            </a:r>
          </a:p>
          <a:p>
            <a:pPr marL="457200" indent="-457200" algn="just">
              <a:buFont typeface="Arial" panose="020B0604020202020204" pitchFamily="34" charset="0"/>
              <a:buChar char="•"/>
            </a:pPr>
            <a:r>
              <a:rPr lang="es-ES" sz="1400" dirty="0" smtClean="0">
                <a:solidFill>
                  <a:srgbClr val="0000FF"/>
                </a:solidFill>
                <a:latin typeface="Calibri" panose="020F0502020204030204" pitchFamily="34" charset="0"/>
              </a:rPr>
              <a:t>Acta de Entrega-Recepción.</a:t>
            </a:r>
          </a:p>
          <a:p>
            <a:pPr marL="457200" indent="-457200" algn="just">
              <a:buFont typeface="Arial" panose="020B0604020202020204" pitchFamily="34" charset="0"/>
              <a:buChar char="•"/>
            </a:pPr>
            <a:r>
              <a:rPr lang="es-ES" sz="1400" dirty="0" smtClean="0">
                <a:solidFill>
                  <a:srgbClr val="0000FF"/>
                </a:solidFill>
                <a:latin typeface="Calibri" panose="020F0502020204030204" pitchFamily="34" charset="0"/>
              </a:rPr>
              <a:t>Acta de abandono de </a:t>
            </a:r>
          </a:p>
          <a:p>
            <a:pPr algn="just"/>
            <a:r>
              <a:rPr lang="es-ES" sz="1400" dirty="0">
                <a:solidFill>
                  <a:srgbClr val="0000FF"/>
                </a:solidFill>
                <a:latin typeface="Calibri" panose="020F0502020204030204" pitchFamily="34" charset="0"/>
              </a:rPr>
              <a:t>	</a:t>
            </a:r>
            <a:r>
              <a:rPr lang="es-ES" sz="1400" dirty="0" smtClean="0">
                <a:solidFill>
                  <a:srgbClr val="0000FF"/>
                </a:solidFill>
                <a:latin typeface="Calibri" panose="020F0502020204030204" pitchFamily="34" charset="0"/>
              </a:rPr>
              <a:t>corresponder.</a:t>
            </a:r>
            <a:endParaRPr lang="en-GB" sz="1400" dirty="0">
              <a:latin typeface="Calibri" panose="020F0502020204030204" pitchFamily="34" charset="0"/>
            </a:endParaRPr>
          </a:p>
        </p:txBody>
      </p:sp>
    </p:spTree>
    <p:extLst>
      <p:ext uri="{BB962C8B-B14F-4D97-AF65-F5344CB8AC3E}">
        <p14:creationId xmlns:p14="http://schemas.microsoft.com/office/powerpoint/2010/main" val="6831161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bg/>
                                          </p:spTgt>
                                        </p:tgtEl>
                                        <p:attrNameLst>
                                          <p:attrName>style.visibility</p:attrName>
                                        </p:attrNameLst>
                                      </p:cBhvr>
                                      <p:to>
                                        <p:strVal val="visible"/>
                                      </p:to>
                                    </p:set>
                                    <p:animEffect transition="in" filter="wipe(down)">
                                      <p:cBhvr>
                                        <p:cTn id="21" dur="500"/>
                                        <p:tgtEl>
                                          <p:spTgt spid="14">
                                            <p:bg/>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wipe(down)">
                                      <p:cBhvr>
                                        <p:cTn id="24" dur="500"/>
                                        <p:tgtEl>
                                          <p:spTgt spid="14">
                                            <p:txEl>
                                              <p:pRg st="0" end="0"/>
                                            </p:txEl>
                                          </p:spTgt>
                                        </p:tgtEl>
                                      </p:cBhvr>
                                    </p:animEffect>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2" presetClass="entr" presetSubtype="4"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par>
                          <p:cTn id="50" fill="hold">
                            <p:stCondLst>
                              <p:cond delay="3000"/>
                            </p:stCondLst>
                            <p:childTnLst>
                              <p:par>
                                <p:cTn id="51" presetID="2" presetClass="entr" presetSubtype="4"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par>
                          <p:cTn id="55" fill="hold">
                            <p:stCondLst>
                              <p:cond delay="3500"/>
                            </p:stCondLst>
                            <p:childTnLst>
                              <p:par>
                                <p:cTn id="56" presetID="2" presetClass="entr" presetSubtype="4"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
                                            <p:bg/>
                                          </p:spTgt>
                                        </p:tgtEl>
                                        <p:attrNameLst>
                                          <p:attrName>style.visibility</p:attrName>
                                        </p:attrNameLst>
                                      </p:cBhvr>
                                      <p:to>
                                        <p:strVal val="visible"/>
                                      </p:to>
                                    </p:set>
                                    <p:animEffect transition="in" filter="wipe(down)">
                                      <p:cBhvr>
                                        <p:cTn id="64" dur="500"/>
                                        <p:tgtEl>
                                          <p:spTgt spid="4">
                                            <p:bg/>
                                          </p:spTgt>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
                                            <p:txEl>
                                              <p:pRg st="0" end="0"/>
                                            </p:txEl>
                                          </p:spTgt>
                                        </p:tgtEl>
                                        <p:attrNameLst>
                                          <p:attrName>style.visibility</p:attrName>
                                        </p:attrNameLst>
                                      </p:cBhvr>
                                      <p:to>
                                        <p:strVal val="visible"/>
                                      </p:to>
                                    </p:set>
                                    <p:animEffect transition="in" filter="wipe(down)">
                                      <p:cBhvr>
                                        <p:cTn id="67" dur="500"/>
                                        <p:tgtEl>
                                          <p:spTgt spid="4">
                                            <p:txEl>
                                              <p:pRg st="0" end="0"/>
                                            </p:txEl>
                                          </p:spTgt>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4">
                                            <p:txEl>
                                              <p:pRg st="1" end="1"/>
                                            </p:txEl>
                                          </p:spTgt>
                                        </p:tgtEl>
                                        <p:attrNameLst>
                                          <p:attrName>style.visibility</p:attrName>
                                        </p:attrNameLst>
                                      </p:cBhvr>
                                      <p:to>
                                        <p:strVal val="visible"/>
                                      </p:to>
                                    </p:set>
                                    <p:animEffect transition="in" filter="wipe(down)">
                                      <p:cBhvr>
                                        <p:cTn id="70" dur="500"/>
                                        <p:tgtEl>
                                          <p:spTgt spid="4">
                                            <p:txEl>
                                              <p:pRg st="1" end="1"/>
                                            </p:txEl>
                                          </p:spTgt>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4">
                                            <p:txEl>
                                              <p:pRg st="3" end="3"/>
                                            </p:txEl>
                                          </p:spTgt>
                                        </p:tgtEl>
                                        <p:attrNameLst>
                                          <p:attrName>style.visibility</p:attrName>
                                        </p:attrNameLst>
                                      </p:cBhvr>
                                      <p:to>
                                        <p:strVal val="visible"/>
                                      </p:to>
                                    </p:set>
                                    <p:animEffect transition="in" filter="wipe(down)">
                                      <p:cBhvr>
                                        <p:cTn id="73" dur="500"/>
                                        <p:tgtEl>
                                          <p:spTgt spid="4">
                                            <p:txEl>
                                              <p:pRg st="3" end="3"/>
                                            </p:txEl>
                                          </p:spTgt>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4">
                                            <p:txEl>
                                              <p:pRg st="5" end="5"/>
                                            </p:txEl>
                                          </p:spTgt>
                                        </p:tgtEl>
                                        <p:attrNameLst>
                                          <p:attrName>style.visibility</p:attrName>
                                        </p:attrNameLst>
                                      </p:cBhvr>
                                      <p:to>
                                        <p:strVal val="visible"/>
                                      </p:to>
                                    </p:set>
                                    <p:animEffect transition="in" filter="wipe(down)">
                                      <p:cBhvr>
                                        <p:cTn id="76" dur="500"/>
                                        <p:tgtEl>
                                          <p:spTgt spid="4">
                                            <p:txEl>
                                              <p:pRg st="5" end="5"/>
                                            </p:txEl>
                                          </p:spTgt>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
                                            <p:txEl>
                                              <p:pRg st="7" end="7"/>
                                            </p:txEl>
                                          </p:spTgt>
                                        </p:tgtEl>
                                        <p:attrNameLst>
                                          <p:attrName>style.visibility</p:attrName>
                                        </p:attrNameLst>
                                      </p:cBhvr>
                                      <p:to>
                                        <p:strVal val="visible"/>
                                      </p:to>
                                    </p:set>
                                    <p:animEffect transition="in" filter="wipe(down)">
                                      <p:cBhvr>
                                        <p:cTn id="79" dur="500"/>
                                        <p:tgtEl>
                                          <p:spTgt spid="4">
                                            <p:txEl>
                                              <p:pRg st="7" end="7"/>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11">
                                            <p:bg/>
                                          </p:spTgt>
                                        </p:tgtEl>
                                        <p:attrNameLst>
                                          <p:attrName>style.visibility</p:attrName>
                                        </p:attrNameLst>
                                      </p:cBhvr>
                                      <p:to>
                                        <p:strVal val="visible"/>
                                      </p:to>
                                    </p:set>
                                    <p:animEffect transition="in" filter="wipe(down)">
                                      <p:cBhvr>
                                        <p:cTn id="84" dur="500"/>
                                        <p:tgtEl>
                                          <p:spTgt spid="11">
                                            <p:bg/>
                                          </p:spTgt>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11">
                                            <p:txEl>
                                              <p:pRg st="0" end="0"/>
                                            </p:txEl>
                                          </p:spTgt>
                                        </p:tgtEl>
                                        <p:attrNameLst>
                                          <p:attrName>style.visibility</p:attrName>
                                        </p:attrNameLst>
                                      </p:cBhvr>
                                      <p:to>
                                        <p:strVal val="visible"/>
                                      </p:to>
                                    </p:set>
                                    <p:animEffect transition="in" filter="wipe(down)">
                                      <p:cBhvr>
                                        <p:cTn id="87" dur="500"/>
                                        <p:tgtEl>
                                          <p:spTgt spid="11">
                                            <p:txEl>
                                              <p:pRg st="0" end="0"/>
                                            </p:txEl>
                                          </p:spTgt>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11">
                                            <p:txEl>
                                              <p:pRg st="1" end="1"/>
                                            </p:txEl>
                                          </p:spTgt>
                                        </p:tgtEl>
                                        <p:attrNameLst>
                                          <p:attrName>style.visibility</p:attrName>
                                        </p:attrNameLst>
                                      </p:cBhvr>
                                      <p:to>
                                        <p:strVal val="visible"/>
                                      </p:to>
                                    </p:set>
                                    <p:animEffect transition="in" filter="wipe(down)">
                                      <p:cBhvr>
                                        <p:cTn id="90" dur="500"/>
                                        <p:tgtEl>
                                          <p:spTgt spid="11">
                                            <p:txEl>
                                              <p:pRg st="1" end="1"/>
                                            </p:txEl>
                                          </p:spTgt>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11">
                                            <p:txEl>
                                              <p:pRg st="3" end="3"/>
                                            </p:txEl>
                                          </p:spTgt>
                                        </p:tgtEl>
                                        <p:attrNameLst>
                                          <p:attrName>style.visibility</p:attrName>
                                        </p:attrNameLst>
                                      </p:cBhvr>
                                      <p:to>
                                        <p:strVal val="visible"/>
                                      </p:to>
                                    </p:set>
                                    <p:animEffect transition="in" filter="wipe(down)">
                                      <p:cBhvr>
                                        <p:cTn id="93" dur="500"/>
                                        <p:tgtEl>
                                          <p:spTgt spid="11">
                                            <p:txEl>
                                              <p:pRg st="3" end="3"/>
                                            </p:txEl>
                                          </p:spTgt>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31">
                                            <p:txEl>
                                              <p:pRg st="0" end="0"/>
                                            </p:txEl>
                                          </p:spTgt>
                                        </p:tgtEl>
                                        <p:attrNameLst>
                                          <p:attrName>style.visibility</p:attrName>
                                        </p:attrNameLst>
                                      </p:cBhvr>
                                      <p:to>
                                        <p:strVal val="visible"/>
                                      </p:to>
                                    </p:set>
                                    <p:animEffect transition="in" filter="wipe(down)">
                                      <p:cBhvr>
                                        <p:cTn id="96" dur="500"/>
                                        <p:tgtEl>
                                          <p:spTgt spid="31">
                                            <p:txEl>
                                              <p:pRg st="0" end="0"/>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7">
                                            <p:bg/>
                                          </p:spTgt>
                                        </p:tgtEl>
                                        <p:attrNameLst>
                                          <p:attrName>style.visibility</p:attrName>
                                        </p:attrNameLst>
                                      </p:cBhvr>
                                      <p:to>
                                        <p:strVal val="visible"/>
                                      </p:to>
                                    </p:set>
                                    <p:animEffect transition="in" filter="wipe(down)">
                                      <p:cBhvr>
                                        <p:cTn id="101" dur="500"/>
                                        <p:tgtEl>
                                          <p:spTgt spid="7">
                                            <p:bg/>
                                          </p:spTgt>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7">
                                            <p:txEl>
                                              <p:pRg st="0" end="0"/>
                                            </p:txEl>
                                          </p:spTgt>
                                        </p:tgtEl>
                                        <p:attrNameLst>
                                          <p:attrName>style.visibility</p:attrName>
                                        </p:attrNameLst>
                                      </p:cBhvr>
                                      <p:to>
                                        <p:strVal val="visible"/>
                                      </p:to>
                                    </p:set>
                                    <p:animEffect transition="in" filter="wipe(down)">
                                      <p:cBhvr>
                                        <p:cTn id="104" dur="500"/>
                                        <p:tgtEl>
                                          <p:spTgt spid="7">
                                            <p:txEl>
                                              <p:pRg st="0" end="0"/>
                                            </p:txEl>
                                          </p:spTgt>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7">
                                            <p:txEl>
                                              <p:pRg st="1" end="1"/>
                                            </p:txEl>
                                          </p:spTgt>
                                        </p:tgtEl>
                                        <p:attrNameLst>
                                          <p:attrName>style.visibility</p:attrName>
                                        </p:attrNameLst>
                                      </p:cBhvr>
                                      <p:to>
                                        <p:strVal val="visible"/>
                                      </p:to>
                                    </p:set>
                                    <p:animEffect transition="in" filter="wipe(down)">
                                      <p:cBhvr>
                                        <p:cTn id="107" dur="500"/>
                                        <p:tgtEl>
                                          <p:spTgt spid="7">
                                            <p:txEl>
                                              <p:pRg st="1" end="1"/>
                                            </p:txEl>
                                          </p:spTgt>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7">
                                            <p:txEl>
                                              <p:pRg st="2" end="2"/>
                                            </p:txEl>
                                          </p:spTgt>
                                        </p:tgtEl>
                                        <p:attrNameLst>
                                          <p:attrName>style.visibility</p:attrName>
                                        </p:attrNameLst>
                                      </p:cBhvr>
                                      <p:to>
                                        <p:strVal val="visible"/>
                                      </p:to>
                                    </p:set>
                                    <p:animEffect transition="in" filter="wipe(down)">
                                      <p:cBhvr>
                                        <p:cTn id="110" dur="500"/>
                                        <p:tgtEl>
                                          <p:spTgt spid="7">
                                            <p:txEl>
                                              <p:pRg st="2" end="2"/>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10">
                                            <p:bg/>
                                          </p:spTgt>
                                        </p:tgtEl>
                                        <p:attrNameLst>
                                          <p:attrName>style.visibility</p:attrName>
                                        </p:attrNameLst>
                                      </p:cBhvr>
                                      <p:to>
                                        <p:strVal val="visible"/>
                                      </p:to>
                                    </p:set>
                                    <p:animEffect transition="in" filter="wipe(down)">
                                      <p:cBhvr>
                                        <p:cTn id="115" dur="500"/>
                                        <p:tgtEl>
                                          <p:spTgt spid="10">
                                            <p:bg/>
                                          </p:spTgt>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10">
                                            <p:txEl>
                                              <p:pRg st="0" end="0"/>
                                            </p:txEl>
                                          </p:spTgt>
                                        </p:tgtEl>
                                        <p:attrNameLst>
                                          <p:attrName>style.visibility</p:attrName>
                                        </p:attrNameLst>
                                      </p:cBhvr>
                                      <p:to>
                                        <p:strVal val="visible"/>
                                      </p:to>
                                    </p:set>
                                    <p:animEffect transition="in" filter="wipe(down)">
                                      <p:cBhvr>
                                        <p:cTn id="118" dur="500"/>
                                        <p:tgtEl>
                                          <p:spTgt spid="10">
                                            <p:txEl>
                                              <p:pRg st="0" end="0"/>
                                            </p:txEl>
                                          </p:spTgt>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10">
                                            <p:txEl>
                                              <p:pRg st="1" end="1"/>
                                            </p:txEl>
                                          </p:spTgt>
                                        </p:tgtEl>
                                        <p:attrNameLst>
                                          <p:attrName>style.visibility</p:attrName>
                                        </p:attrNameLst>
                                      </p:cBhvr>
                                      <p:to>
                                        <p:strVal val="visible"/>
                                      </p:to>
                                    </p:set>
                                    <p:animEffect transition="in" filter="wipe(down)">
                                      <p:cBhvr>
                                        <p:cTn id="121" dur="500"/>
                                        <p:tgtEl>
                                          <p:spTgt spid="10">
                                            <p:txEl>
                                              <p:pRg st="1" end="1"/>
                                            </p:txEl>
                                          </p:spTgt>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10">
                                            <p:txEl>
                                              <p:pRg st="2" end="2"/>
                                            </p:txEl>
                                          </p:spTgt>
                                        </p:tgtEl>
                                        <p:attrNameLst>
                                          <p:attrName>style.visibility</p:attrName>
                                        </p:attrNameLst>
                                      </p:cBhvr>
                                      <p:to>
                                        <p:strVal val="visible"/>
                                      </p:to>
                                    </p:set>
                                    <p:animEffect transition="in" filter="wipe(down)">
                                      <p:cBhvr>
                                        <p:cTn id="124" dur="500"/>
                                        <p:tgtEl>
                                          <p:spTgt spid="10">
                                            <p:txEl>
                                              <p:pRg st="2" end="2"/>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6">
                                            <p:bg/>
                                          </p:spTgt>
                                        </p:tgtEl>
                                        <p:attrNameLst>
                                          <p:attrName>style.visibility</p:attrName>
                                        </p:attrNameLst>
                                      </p:cBhvr>
                                      <p:to>
                                        <p:strVal val="visible"/>
                                      </p:to>
                                    </p:set>
                                    <p:animEffect transition="in" filter="wipe(down)">
                                      <p:cBhvr>
                                        <p:cTn id="129" dur="500"/>
                                        <p:tgtEl>
                                          <p:spTgt spid="6">
                                            <p:bg/>
                                          </p:spTgt>
                                        </p:tgtEl>
                                      </p:cBhvr>
                                    </p:animEffect>
                                  </p:childTnLst>
                                </p:cTn>
                              </p:par>
                              <p:par>
                                <p:cTn id="130" presetID="22" presetClass="entr" presetSubtype="4" fill="hold" grpId="0" nodeType="withEffect">
                                  <p:stCondLst>
                                    <p:cond delay="0"/>
                                  </p:stCondLst>
                                  <p:childTnLst>
                                    <p:set>
                                      <p:cBhvr>
                                        <p:cTn id="131" dur="1" fill="hold">
                                          <p:stCondLst>
                                            <p:cond delay="0"/>
                                          </p:stCondLst>
                                        </p:cTn>
                                        <p:tgtEl>
                                          <p:spTgt spid="6">
                                            <p:txEl>
                                              <p:pRg st="0" end="0"/>
                                            </p:txEl>
                                          </p:spTgt>
                                        </p:tgtEl>
                                        <p:attrNameLst>
                                          <p:attrName>style.visibility</p:attrName>
                                        </p:attrNameLst>
                                      </p:cBhvr>
                                      <p:to>
                                        <p:strVal val="visible"/>
                                      </p:to>
                                    </p:set>
                                    <p:animEffect transition="in" filter="wipe(down)">
                                      <p:cBhvr>
                                        <p:cTn id="132" dur="500"/>
                                        <p:tgtEl>
                                          <p:spTgt spid="6">
                                            <p:txEl>
                                              <p:pRg st="0" end="0"/>
                                            </p:txEl>
                                          </p:spTgt>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6">
                                            <p:txEl>
                                              <p:pRg st="1" end="1"/>
                                            </p:txEl>
                                          </p:spTgt>
                                        </p:tgtEl>
                                        <p:attrNameLst>
                                          <p:attrName>style.visibility</p:attrName>
                                        </p:attrNameLst>
                                      </p:cBhvr>
                                      <p:to>
                                        <p:strVal val="visible"/>
                                      </p:to>
                                    </p:set>
                                    <p:animEffect transition="in" filter="wipe(down)">
                                      <p:cBhvr>
                                        <p:cTn id="135" dur="500"/>
                                        <p:tgtEl>
                                          <p:spTgt spid="6">
                                            <p:txEl>
                                              <p:pRg st="1" end="1"/>
                                            </p:txEl>
                                          </p:spTgt>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6">
                                            <p:txEl>
                                              <p:pRg st="2" end="2"/>
                                            </p:txEl>
                                          </p:spTgt>
                                        </p:tgtEl>
                                        <p:attrNameLst>
                                          <p:attrName>style.visibility</p:attrName>
                                        </p:attrNameLst>
                                      </p:cBhvr>
                                      <p:to>
                                        <p:strVal val="visible"/>
                                      </p:to>
                                    </p:set>
                                    <p:animEffect transition="in" filter="wipe(down)">
                                      <p:cBhvr>
                                        <p:cTn id="138" dur="500"/>
                                        <p:tgtEl>
                                          <p:spTgt spid="6">
                                            <p:txEl>
                                              <p:pRg st="2" end="2"/>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grpId="0" nodeType="clickEffect">
                                  <p:stCondLst>
                                    <p:cond delay="0"/>
                                  </p:stCondLst>
                                  <p:childTnLst>
                                    <p:set>
                                      <p:cBhvr>
                                        <p:cTn id="142" dur="1" fill="hold">
                                          <p:stCondLst>
                                            <p:cond delay="0"/>
                                          </p:stCondLst>
                                        </p:cTn>
                                        <p:tgtEl>
                                          <p:spTgt spid="9">
                                            <p:bg/>
                                          </p:spTgt>
                                        </p:tgtEl>
                                        <p:attrNameLst>
                                          <p:attrName>style.visibility</p:attrName>
                                        </p:attrNameLst>
                                      </p:cBhvr>
                                      <p:to>
                                        <p:strVal val="visible"/>
                                      </p:to>
                                    </p:set>
                                    <p:animEffect transition="in" filter="wipe(down)">
                                      <p:cBhvr>
                                        <p:cTn id="143" dur="500"/>
                                        <p:tgtEl>
                                          <p:spTgt spid="9">
                                            <p:bg/>
                                          </p:spTgt>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9">
                                            <p:txEl>
                                              <p:pRg st="0" end="0"/>
                                            </p:txEl>
                                          </p:spTgt>
                                        </p:tgtEl>
                                        <p:attrNameLst>
                                          <p:attrName>style.visibility</p:attrName>
                                        </p:attrNameLst>
                                      </p:cBhvr>
                                      <p:to>
                                        <p:strVal val="visible"/>
                                      </p:to>
                                    </p:set>
                                    <p:animEffect transition="in" filter="wipe(down)">
                                      <p:cBhvr>
                                        <p:cTn id="146" dur="500"/>
                                        <p:tgtEl>
                                          <p:spTgt spid="9">
                                            <p:txEl>
                                              <p:pRg st="0" end="0"/>
                                            </p:txEl>
                                          </p:spTgt>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9">
                                            <p:txEl>
                                              <p:pRg st="1" end="1"/>
                                            </p:txEl>
                                          </p:spTgt>
                                        </p:tgtEl>
                                        <p:attrNameLst>
                                          <p:attrName>style.visibility</p:attrName>
                                        </p:attrNameLst>
                                      </p:cBhvr>
                                      <p:to>
                                        <p:strVal val="visible"/>
                                      </p:to>
                                    </p:set>
                                    <p:animEffect transition="in" filter="wipe(down)">
                                      <p:cBhvr>
                                        <p:cTn id="149" dur="500"/>
                                        <p:tgtEl>
                                          <p:spTgt spid="9">
                                            <p:txEl>
                                              <p:pRg st="1" end="1"/>
                                            </p:txEl>
                                          </p:spTgt>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9">
                                            <p:txEl>
                                              <p:pRg st="2" end="2"/>
                                            </p:txEl>
                                          </p:spTgt>
                                        </p:tgtEl>
                                        <p:attrNameLst>
                                          <p:attrName>style.visibility</p:attrName>
                                        </p:attrNameLst>
                                      </p:cBhvr>
                                      <p:to>
                                        <p:strVal val="visible"/>
                                      </p:to>
                                    </p:set>
                                    <p:animEffect transition="in" filter="wipe(down)">
                                      <p:cBhvr>
                                        <p:cTn id="152" dur="500"/>
                                        <p:tgtEl>
                                          <p:spTgt spid="9">
                                            <p:txEl>
                                              <p:pRg st="2" end="2"/>
                                            </p:txEl>
                                          </p:spTgt>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9">
                                            <p:txEl>
                                              <p:pRg st="3" end="3"/>
                                            </p:txEl>
                                          </p:spTgt>
                                        </p:tgtEl>
                                        <p:attrNameLst>
                                          <p:attrName>style.visibility</p:attrName>
                                        </p:attrNameLst>
                                      </p:cBhvr>
                                      <p:to>
                                        <p:strVal val="visible"/>
                                      </p:to>
                                    </p:set>
                                    <p:animEffect transition="in" filter="wipe(down)">
                                      <p:cBhvr>
                                        <p:cTn id="155" dur="500"/>
                                        <p:tgtEl>
                                          <p:spTgt spid="9">
                                            <p:txEl>
                                              <p:pRg st="3" end="3"/>
                                            </p:txEl>
                                          </p:spTgt>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4" fill="hold" grpId="0" nodeType="clickEffect">
                                  <p:stCondLst>
                                    <p:cond delay="0"/>
                                  </p:stCondLst>
                                  <p:childTnLst>
                                    <p:set>
                                      <p:cBhvr>
                                        <p:cTn id="159" dur="1" fill="hold">
                                          <p:stCondLst>
                                            <p:cond delay="0"/>
                                          </p:stCondLst>
                                        </p:cTn>
                                        <p:tgtEl>
                                          <p:spTgt spid="5">
                                            <p:bg/>
                                          </p:spTgt>
                                        </p:tgtEl>
                                        <p:attrNameLst>
                                          <p:attrName>style.visibility</p:attrName>
                                        </p:attrNameLst>
                                      </p:cBhvr>
                                      <p:to>
                                        <p:strVal val="visible"/>
                                      </p:to>
                                    </p:set>
                                    <p:animEffect transition="in" filter="wipe(down)">
                                      <p:cBhvr>
                                        <p:cTn id="160" dur="500"/>
                                        <p:tgtEl>
                                          <p:spTgt spid="5">
                                            <p:bg/>
                                          </p:spTgt>
                                        </p:tgtEl>
                                      </p:cBhvr>
                                    </p:animEffect>
                                  </p:childTnLst>
                                </p:cTn>
                              </p:par>
                              <p:par>
                                <p:cTn id="161" presetID="22" presetClass="entr" presetSubtype="4" fill="hold" grpId="0" nodeType="withEffect">
                                  <p:stCondLst>
                                    <p:cond delay="0"/>
                                  </p:stCondLst>
                                  <p:childTnLst>
                                    <p:set>
                                      <p:cBhvr>
                                        <p:cTn id="162" dur="1" fill="hold">
                                          <p:stCondLst>
                                            <p:cond delay="0"/>
                                          </p:stCondLst>
                                        </p:cTn>
                                        <p:tgtEl>
                                          <p:spTgt spid="5">
                                            <p:txEl>
                                              <p:pRg st="0" end="0"/>
                                            </p:txEl>
                                          </p:spTgt>
                                        </p:tgtEl>
                                        <p:attrNameLst>
                                          <p:attrName>style.visibility</p:attrName>
                                        </p:attrNameLst>
                                      </p:cBhvr>
                                      <p:to>
                                        <p:strVal val="visible"/>
                                      </p:to>
                                    </p:set>
                                    <p:animEffect transition="in" filter="wipe(down)">
                                      <p:cBhvr>
                                        <p:cTn id="163" dur="500"/>
                                        <p:tgtEl>
                                          <p:spTgt spid="5">
                                            <p:txEl>
                                              <p:pRg st="0" end="0"/>
                                            </p:txEl>
                                          </p:spTgt>
                                        </p:tgtEl>
                                      </p:cBhvr>
                                    </p:animEffect>
                                  </p:childTnLst>
                                </p:cTn>
                              </p:par>
                              <p:par>
                                <p:cTn id="164" presetID="22" presetClass="entr" presetSubtype="4" fill="hold" grpId="0" nodeType="withEffect">
                                  <p:stCondLst>
                                    <p:cond delay="0"/>
                                  </p:stCondLst>
                                  <p:childTnLst>
                                    <p:set>
                                      <p:cBhvr>
                                        <p:cTn id="165" dur="1" fill="hold">
                                          <p:stCondLst>
                                            <p:cond delay="0"/>
                                          </p:stCondLst>
                                        </p:cTn>
                                        <p:tgtEl>
                                          <p:spTgt spid="5">
                                            <p:txEl>
                                              <p:pRg st="1" end="1"/>
                                            </p:txEl>
                                          </p:spTgt>
                                        </p:tgtEl>
                                        <p:attrNameLst>
                                          <p:attrName>style.visibility</p:attrName>
                                        </p:attrNameLst>
                                      </p:cBhvr>
                                      <p:to>
                                        <p:strVal val="visible"/>
                                      </p:to>
                                    </p:set>
                                    <p:animEffect transition="in" filter="wipe(down)">
                                      <p:cBhvr>
                                        <p:cTn id="166" dur="500"/>
                                        <p:tgtEl>
                                          <p:spTgt spid="5">
                                            <p:txEl>
                                              <p:pRg st="1" end="1"/>
                                            </p:txEl>
                                          </p:spTgt>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23">
                                            <p:bg/>
                                          </p:spTgt>
                                        </p:tgtEl>
                                        <p:attrNameLst>
                                          <p:attrName>style.visibility</p:attrName>
                                        </p:attrNameLst>
                                      </p:cBhvr>
                                      <p:to>
                                        <p:strVal val="visible"/>
                                      </p:to>
                                    </p:set>
                                    <p:animEffect transition="in" filter="fade">
                                      <p:cBhvr>
                                        <p:cTn id="169" dur="2000"/>
                                        <p:tgtEl>
                                          <p:spTgt spid="23">
                                            <p:bg/>
                                          </p:spTgt>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23">
                                            <p:txEl>
                                              <p:pRg st="0" end="0"/>
                                            </p:txEl>
                                          </p:spTgt>
                                        </p:tgtEl>
                                        <p:attrNameLst>
                                          <p:attrName>style.visibility</p:attrName>
                                        </p:attrNameLst>
                                      </p:cBhvr>
                                      <p:to>
                                        <p:strVal val="visible"/>
                                      </p:to>
                                    </p:set>
                                    <p:animEffect transition="in" filter="fade">
                                      <p:cBhvr>
                                        <p:cTn id="172" dur="2000"/>
                                        <p:tgtEl>
                                          <p:spTgt spid="23">
                                            <p:txEl>
                                              <p:pRg st="0" end="0"/>
                                            </p:txEl>
                                          </p:spTgt>
                                        </p:tgtEl>
                                      </p:cBhvr>
                                    </p:animEffect>
                                  </p:childTnLst>
                                </p:cTn>
                              </p:par>
                              <p:par>
                                <p:cTn id="173" presetID="22" presetClass="entr" presetSubtype="4" fill="hold" grpId="0" nodeType="withEffect">
                                  <p:stCondLst>
                                    <p:cond delay="0"/>
                                  </p:stCondLst>
                                  <p:childTnLst>
                                    <p:set>
                                      <p:cBhvr>
                                        <p:cTn id="174" dur="1" fill="hold">
                                          <p:stCondLst>
                                            <p:cond delay="0"/>
                                          </p:stCondLst>
                                        </p:cTn>
                                        <p:tgtEl>
                                          <p:spTgt spid="33">
                                            <p:txEl>
                                              <p:pRg st="0" end="0"/>
                                            </p:txEl>
                                          </p:spTgt>
                                        </p:tgtEl>
                                        <p:attrNameLst>
                                          <p:attrName>style.visibility</p:attrName>
                                        </p:attrNameLst>
                                      </p:cBhvr>
                                      <p:to>
                                        <p:strVal val="visible"/>
                                      </p:to>
                                    </p:set>
                                    <p:animEffect transition="in" filter="wipe(down)">
                                      <p:cBhvr>
                                        <p:cTn id="175" dur="500"/>
                                        <p:tgtEl>
                                          <p:spTgt spid="33">
                                            <p:txEl>
                                              <p:pRg st="0" end="0"/>
                                            </p:txEl>
                                          </p:spTgt>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22">
                                            <p:bg/>
                                          </p:spTgt>
                                        </p:tgtEl>
                                        <p:attrNameLst>
                                          <p:attrName>style.visibility</p:attrName>
                                        </p:attrNameLst>
                                      </p:cBhvr>
                                      <p:to>
                                        <p:strVal val="visible"/>
                                      </p:to>
                                    </p:set>
                                    <p:animEffect transition="in" filter="fade">
                                      <p:cBhvr>
                                        <p:cTn id="178" dur="2000"/>
                                        <p:tgtEl>
                                          <p:spTgt spid="22">
                                            <p:bg/>
                                          </p:spTgt>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22">
                                            <p:txEl>
                                              <p:pRg st="0" end="0"/>
                                            </p:txEl>
                                          </p:spTgt>
                                        </p:tgtEl>
                                        <p:attrNameLst>
                                          <p:attrName>style.visibility</p:attrName>
                                        </p:attrNameLst>
                                      </p:cBhvr>
                                      <p:to>
                                        <p:strVal val="visible"/>
                                      </p:to>
                                    </p:set>
                                    <p:animEffect transition="in" filter="fade">
                                      <p:cBhvr>
                                        <p:cTn id="181" dur="2000"/>
                                        <p:tgtEl>
                                          <p:spTgt spid="22">
                                            <p:txEl>
                                              <p:pRg st="0" end="0"/>
                                            </p:txEl>
                                          </p:spTgt>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30">
                                            <p:bg/>
                                          </p:spTgt>
                                        </p:tgtEl>
                                        <p:attrNameLst>
                                          <p:attrName>style.visibility</p:attrName>
                                        </p:attrNameLst>
                                      </p:cBhvr>
                                      <p:to>
                                        <p:strVal val="visible"/>
                                      </p:to>
                                    </p:set>
                                    <p:animEffect transition="in" filter="fade">
                                      <p:cBhvr>
                                        <p:cTn id="184" dur="2000"/>
                                        <p:tgtEl>
                                          <p:spTgt spid="30">
                                            <p:bg/>
                                          </p:spTgt>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30">
                                            <p:txEl>
                                              <p:pRg st="0" end="0"/>
                                            </p:txEl>
                                          </p:spTgt>
                                        </p:tgtEl>
                                        <p:attrNameLst>
                                          <p:attrName>style.visibility</p:attrName>
                                        </p:attrNameLst>
                                      </p:cBhvr>
                                      <p:to>
                                        <p:strVal val="visible"/>
                                      </p:to>
                                    </p:set>
                                    <p:animEffect transition="in" filter="fade">
                                      <p:cBhvr>
                                        <p:cTn id="187" dur="2000"/>
                                        <p:tgtEl>
                                          <p:spTgt spid="30">
                                            <p:txEl>
                                              <p:pRg st="0" end="0"/>
                                            </p:txEl>
                                          </p:spTgt>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24">
                                            <p:bg/>
                                          </p:spTgt>
                                        </p:tgtEl>
                                        <p:attrNameLst>
                                          <p:attrName>style.visibility</p:attrName>
                                        </p:attrNameLst>
                                      </p:cBhvr>
                                      <p:to>
                                        <p:strVal val="visible"/>
                                      </p:to>
                                    </p:set>
                                    <p:animEffect transition="in" filter="fade">
                                      <p:cBhvr>
                                        <p:cTn id="190" dur="2000"/>
                                        <p:tgtEl>
                                          <p:spTgt spid="24">
                                            <p:bg/>
                                          </p:spTgt>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24">
                                            <p:txEl>
                                              <p:pRg st="0" end="0"/>
                                            </p:txEl>
                                          </p:spTgt>
                                        </p:tgtEl>
                                        <p:attrNameLst>
                                          <p:attrName>style.visibility</p:attrName>
                                        </p:attrNameLst>
                                      </p:cBhvr>
                                      <p:to>
                                        <p:strVal val="visible"/>
                                      </p:to>
                                    </p:set>
                                    <p:animEffect transition="in" filter="fade">
                                      <p:cBhvr>
                                        <p:cTn id="193" dur="2000"/>
                                        <p:tgtEl>
                                          <p:spTgt spid="24">
                                            <p:txEl>
                                              <p:pRg st="0" end="0"/>
                                            </p:txEl>
                                          </p:spTgt>
                                        </p:tgtEl>
                                      </p:cBhvr>
                                    </p:animEffect>
                                  </p:childTnLst>
                                </p:cTn>
                              </p:par>
                              <p:par>
                                <p:cTn id="194" presetID="42" presetClass="entr" presetSubtype="0" fill="hold" grpId="0" nodeType="withEffect">
                                  <p:stCondLst>
                                    <p:cond delay="0"/>
                                  </p:stCondLst>
                                  <p:childTnLst>
                                    <p:set>
                                      <p:cBhvr>
                                        <p:cTn id="195" dur="1" fill="hold">
                                          <p:stCondLst>
                                            <p:cond delay="0"/>
                                          </p:stCondLst>
                                        </p:cTn>
                                        <p:tgtEl>
                                          <p:spTgt spid="26"/>
                                        </p:tgtEl>
                                        <p:attrNameLst>
                                          <p:attrName>style.visibility</p:attrName>
                                        </p:attrNameLst>
                                      </p:cBhvr>
                                      <p:to>
                                        <p:strVal val="visible"/>
                                      </p:to>
                                    </p:set>
                                    <p:animEffect transition="in" filter="fade">
                                      <p:cBhvr>
                                        <p:cTn id="196" dur="1000"/>
                                        <p:tgtEl>
                                          <p:spTgt spid="26"/>
                                        </p:tgtEl>
                                      </p:cBhvr>
                                    </p:animEffect>
                                    <p:anim calcmode="lin" valueType="num">
                                      <p:cBhvr>
                                        <p:cTn id="197" dur="1000" fill="hold"/>
                                        <p:tgtEl>
                                          <p:spTgt spid="26"/>
                                        </p:tgtEl>
                                        <p:attrNameLst>
                                          <p:attrName>ppt_x</p:attrName>
                                        </p:attrNameLst>
                                      </p:cBhvr>
                                      <p:tavLst>
                                        <p:tav tm="0">
                                          <p:val>
                                            <p:strVal val="#ppt_x"/>
                                          </p:val>
                                        </p:tav>
                                        <p:tav tm="100000">
                                          <p:val>
                                            <p:strVal val="#ppt_x"/>
                                          </p:val>
                                        </p:tav>
                                      </p:tavLst>
                                    </p:anim>
                                    <p:anim calcmode="lin" valueType="num">
                                      <p:cBhvr>
                                        <p:cTn id="19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P spid="5" grpId="0" build="allAtOnce" animBg="1"/>
      <p:bldP spid="6" grpId="0" build="allAtOnce" animBg="1"/>
      <p:bldP spid="7" grpId="0" build="allAtOnce" animBg="1"/>
      <p:bldP spid="8" grpId="0" animBg="1"/>
      <p:bldP spid="9" grpId="0" build="allAtOnce" animBg="1"/>
      <p:bldP spid="10" grpId="0" build="allAtOnce" animBg="1"/>
      <p:bldP spid="11" grpId="0" build="allAtOnce" animBg="1"/>
      <p:bldP spid="14" grpId="0" build="allAtOnce" animBg="1"/>
      <p:bldP spid="15" grpId="0" animBg="1"/>
      <p:bldP spid="16" grpId="0" animBg="1"/>
      <p:bldP spid="17" grpId="0" animBg="1"/>
      <p:bldP spid="18" grpId="0" animBg="1"/>
      <p:bldP spid="20" grpId="0" animBg="1"/>
      <p:bldP spid="21" grpId="0" animBg="1"/>
      <p:bldP spid="22" grpId="0" build="allAtOnce" animBg="1"/>
      <p:bldP spid="23" grpId="0" build="allAtOnce" animBg="1"/>
      <p:bldP spid="24" grpId="0" build="allAtOnce" animBg="1"/>
      <p:bldP spid="30" grpId="0" build="allAtOnce" animBg="1"/>
      <p:bldP spid="31" grpId="0" build="allAtOnce"/>
      <p:bldP spid="33" grpId="0" build="allAtOnce"/>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467544" y="1402362"/>
            <a:ext cx="7811842" cy="2806922"/>
          </a:xfrm>
          <a:prstGeom prst="rect">
            <a:avLst/>
          </a:prstGeom>
        </p:spPr>
        <p:txBody>
          <a:bodyPr wrap="square">
            <a:spAutoFit/>
          </a:bodyPr>
          <a:lstStyle/>
          <a:p>
            <a:pPr algn="just"/>
            <a:r>
              <a:rPr lang="es-ES" sz="2800" dirty="0">
                <a:solidFill>
                  <a:srgbClr val="0000FF"/>
                </a:solidFill>
              </a:rPr>
              <a:t>La Mesa Directiva se conformará para la Subasta pública, integrada por:</a:t>
            </a:r>
          </a:p>
          <a:p>
            <a:pPr algn="just"/>
            <a:endParaRPr lang="es-ES" sz="2800" dirty="0">
              <a:solidFill>
                <a:srgbClr val="0000FF"/>
              </a:solidFill>
            </a:endParaRPr>
          </a:p>
          <a:p>
            <a:pPr marL="457200" indent="-457200" algn="just">
              <a:buAutoNum type="alphaLcParenR"/>
            </a:pPr>
            <a:r>
              <a:rPr lang="es-ES" sz="2800" dirty="0">
                <a:solidFill>
                  <a:srgbClr val="0000FF"/>
                </a:solidFill>
              </a:rPr>
              <a:t>Representante OGA, preside</a:t>
            </a:r>
          </a:p>
          <a:p>
            <a:pPr marL="457200" indent="-457200" algn="just">
              <a:buAutoNum type="alphaLcParenR"/>
            </a:pPr>
            <a:r>
              <a:rPr lang="es-ES" sz="2800" dirty="0">
                <a:solidFill>
                  <a:srgbClr val="0000FF"/>
                </a:solidFill>
              </a:rPr>
              <a:t>Martillero Público, ejecuta</a:t>
            </a:r>
          </a:p>
          <a:p>
            <a:pPr marL="457200" indent="-457200" algn="just">
              <a:buAutoNum type="alphaLcParenR"/>
            </a:pPr>
            <a:r>
              <a:rPr lang="es-ES" sz="2800" dirty="0">
                <a:solidFill>
                  <a:srgbClr val="0000FF"/>
                </a:solidFill>
              </a:rPr>
              <a:t>Responsable de la UCP</a:t>
            </a:r>
          </a:p>
          <a:p>
            <a:pPr algn="just"/>
            <a:endParaRPr lang="en-GB" sz="2800" dirty="0">
              <a:solidFill>
                <a:srgbClr val="0000FF"/>
              </a:solidFill>
            </a:endParaRPr>
          </a:p>
        </p:txBody>
      </p:sp>
      <p:sp>
        <p:nvSpPr>
          <p:cNvPr id="14" name="Rectángulo 13"/>
          <p:cNvSpPr/>
          <p:nvPr/>
        </p:nvSpPr>
        <p:spPr>
          <a:xfrm>
            <a:off x="179512" y="170452"/>
            <a:ext cx="4696086" cy="563231"/>
          </a:xfrm>
          <a:prstGeom prst="rect">
            <a:avLst/>
          </a:prstGeom>
        </p:spPr>
        <p:txBody>
          <a:bodyPr wrap="square">
            <a:spAutoFit/>
          </a:bodyPr>
          <a:lstStyle/>
          <a:p>
            <a:r>
              <a:rPr lang="es-ES" sz="3400" b="1" u="sng" dirty="0" smtClean="0">
                <a:solidFill>
                  <a:srgbClr val="FF0000"/>
                </a:solidFill>
                <a:latin typeface="Calibri" panose="020F0502020204030204" pitchFamily="34" charset="0"/>
              </a:rPr>
              <a:t>ACTOS DE DISPOSICIÓN</a:t>
            </a:r>
            <a:r>
              <a:rPr lang="es-ES" sz="3400" dirty="0" smtClean="0">
                <a:solidFill>
                  <a:srgbClr val="FF0000"/>
                </a:solidFill>
                <a:latin typeface="Calibri" panose="020F0502020204030204" pitchFamily="34" charset="0"/>
              </a:rPr>
              <a:t>:  </a:t>
            </a:r>
            <a:endParaRPr lang="es-ES" sz="3400" b="1" dirty="0">
              <a:solidFill>
                <a:srgbClr val="0000FF"/>
              </a:solidFill>
            </a:endParaRPr>
          </a:p>
        </p:txBody>
      </p:sp>
      <p:sp>
        <p:nvSpPr>
          <p:cNvPr id="17" name="Rectángulo 22"/>
          <p:cNvSpPr/>
          <p:nvPr/>
        </p:nvSpPr>
        <p:spPr>
          <a:xfrm>
            <a:off x="120844" y="741701"/>
            <a:ext cx="8712968" cy="646331"/>
          </a:xfrm>
          <a:prstGeom prst="rect">
            <a:avLst/>
          </a:prstGeom>
        </p:spPr>
        <p:txBody>
          <a:bodyPr wrap="square">
            <a:spAutoFit/>
          </a:bodyPr>
          <a:lstStyle/>
          <a:p>
            <a:r>
              <a:rPr lang="es-ES" sz="3800" b="1" u="sng" dirty="0" smtClean="0">
                <a:solidFill>
                  <a:srgbClr val="00B050"/>
                </a:solidFill>
                <a:latin typeface="Calibri" panose="020F0502020204030204" pitchFamily="34" charset="0"/>
              </a:rPr>
              <a:t>COMPRAVENTA POR SUBASTA PÚBLICA</a:t>
            </a:r>
            <a:r>
              <a:rPr lang="es-ES" sz="4000" dirty="0" smtClean="0">
                <a:solidFill>
                  <a:srgbClr val="00B050"/>
                </a:solidFill>
                <a:latin typeface="Calibri" panose="020F0502020204030204" pitchFamily="34" charset="0"/>
              </a:rPr>
              <a:t>:</a:t>
            </a:r>
            <a:endParaRPr lang="es-ES" sz="4000" b="1" dirty="0">
              <a:solidFill>
                <a:srgbClr val="00B050"/>
              </a:solidFill>
            </a:endParaRPr>
          </a:p>
        </p:txBody>
      </p:sp>
      <p:sp>
        <p:nvSpPr>
          <p:cNvPr id="21" name="Rectángulo 28"/>
          <p:cNvSpPr/>
          <p:nvPr/>
        </p:nvSpPr>
        <p:spPr>
          <a:xfrm>
            <a:off x="467545" y="4581128"/>
            <a:ext cx="7128792" cy="1754326"/>
          </a:xfrm>
          <a:prstGeom prst="rect">
            <a:avLst/>
          </a:prstGeom>
        </p:spPr>
        <p:txBody>
          <a:bodyPr wrap="square">
            <a:spAutoFit/>
          </a:bodyPr>
          <a:lstStyle/>
          <a:p>
            <a:pPr algn="just"/>
            <a:r>
              <a:rPr lang="es-ES" dirty="0">
                <a:solidFill>
                  <a:srgbClr val="0000FF"/>
                </a:solidFill>
              </a:rPr>
              <a:t>El </a:t>
            </a:r>
            <a:r>
              <a:rPr lang="es-ES" b="1" dirty="0">
                <a:solidFill>
                  <a:srgbClr val="0000FF"/>
                </a:solidFill>
              </a:rPr>
              <a:t>acto de remate, liquidación </a:t>
            </a:r>
            <a:r>
              <a:rPr lang="es-ES" dirty="0">
                <a:solidFill>
                  <a:srgbClr val="0000FF"/>
                </a:solidFill>
              </a:rPr>
              <a:t>y otros aspectos vinculados serán </a:t>
            </a:r>
            <a:r>
              <a:rPr lang="es-ES" b="1" dirty="0">
                <a:solidFill>
                  <a:srgbClr val="0000FF"/>
                </a:solidFill>
              </a:rPr>
              <a:t>realizados por el Martillero Público</a:t>
            </a:r>
            <a:r>
              <a:rPr lang="es-ES" dirty="0">
                <a:solidFill>
                  <a:srgbClr val="0000FF"/>
                </a:solidFill>
              </a:rPr>
              <a:t>.</a:t>
            </a:r>
          </a:p>
          <a:p>
            <a:pPr algn="just"/>
            <a:endParaRPr lang="es-ES" dirty="0">
              <a:solidFill>
                <a:srgbClr val="0000FF"/>
              </a:solidFill>
            </a:endParaRPr>
          </a:p>
          <a:p>
            <a:pPr algn="just"/>
            <a:r>
              <a:rPr lang="es-ES" dirty="0">
                <a:solidFill>
                  <a:srgbClr val="0000FF"/>
                </a:solidFill>
              </a:rPr>
              <a:t>El Acta de Subasta y de ser el caso, el Acta de Abandono, serán suscritas por la Mesa </a:t>
            </a:r>
            <a:r>
              <a:rPr lang="es-ES" dirty="0" smtClean="0">
                <a:solidFill>
                  <a:srgbClr val="0000FF"/>
                </a:solidFill>
              </a:rPr>
              <a:t>Directiva.</a:t>
            </a:r>
            <a:endParaRPr lang="en-GB" dirty="0">
              <a:solidFill>
                <a:srgbClr val="0000F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8204" y="2001618"/>
            <a:ext cx="3981847" cy="2579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3726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611560" y="1556792"/>
            <a:ext cx="7560840" cy="3139321"/>
          </a:xfrm>
          <a:prstGeom prst="rect">
            <a:avLst/>
          </a:prstGeom>
        </p:spPr>
        <p:txBody>
          <a:bodyPr wrap="square">
            <a:spAutoFit/>
          </a:bodyPr>
          <a:lstStyle/>
          <a:p>
            <a:pPr algn="just"/>
            <a:r>
              <a:rPr lang="es-ES" sz="2000" b="1" dirty="0" smtClean="0">
                <a:solidFill>
                  <a:srgbClr val="0000FF"/>
                </a:solidFill>
                <a:latin typeface="Calibri" panose="020F0502020204030204" pitchFamily="34" charset="0"/>
              </a:rPr>
              <a:t>El Martillero Público </a:t>
            </a:r>
            <a:r>
              <a:rPr lang="es-ES" sz="2000" dirty="0" smtClean="0">
                <a:solidFill>
                  <a:srgbClr val="0000FF"/>
                </a:solidFill>
                <a:latin typeface="Calibri" panose="020F0502020204030204" pitchFamily="34" charset="0"/>
              </a:rPr>
              <a:t>será seleccionado por la OGA teniendo en consideración:</a:t>
            </a:r>
            <a:endParaRPr lang="es-ES" sz="2000" dirty="0">
              <a:solidFill>
                <a:srgbClr val="0000FF"/>
              </a:solidFill>
              <a:latin typeface="Calibri" panose="020F0502020204030204" pitchFamily="34" charset="0"/>
            </a:endParaRPr>
          </a:p>
          <a:p>
            <a:pPr algn="just"/>
            <a:endParaRPr lang="es-ES" sz="2000" dirty="0">
              <a:solidFill>
                <a:srgbClr val="0000FF"/>
              </a:solidFill>
              <a:latin typeface="Calibri" panose="020F0502020204030204" pitchFamily="34" charset="0"/>
            </a:endParaRPr>
          </a:p>
          <a:p>
            <a:pPr marL="457200" indent="-457200" algn="just">
              <a:buAutoNum type="alphaLcParenR"/>
            </a:pPr>
            <a:r>
              <a:rPr lang="es-ES" sz="2000" dirty="0" smtClean="0">
                <a:solidFill>
                  <a:srgbClr val="0000FF"/>
                </a:solidFill>
                <a:latin typeface="Calibri" panose="020F0502020204030204" pitchFamily="34" charset="0"/>
              </a:rPr>
              <a:t>Acreditar estar debidamente habilitado por la SUNARP.</a:t>
            </a:r>
            <a:endParaRPr lang="es-ES" sz="2000" dirty="0">
              <a:solidFill>
                <a:srgbClr val="0000FF"/>
              </a:solidFill>
              <a:latin typeface="Calibri" panose="020F0502020204030204" pitchFamily="34" charset="0"/>
            </a:endParaRPr>
          </a:p>
          <a:p>
            <a:pPr marL="457200" indent="-457200" algn="just">
              <a:buAutoNum type="alphaLcParenR"/>
            </a:pPr>
            <a:endParaRPr lang="es-ES" sz="2000" dirty="0" smtClean="0">
              <a:solidFill>
                <a:srgbClr val="0000FF"/>
              </a:solidFill>
              <a:latin typeface="Calibri" panose="020F0502020204030204" pitchFamily="34" charset="0"/>
            </a:endParaRPr>
          </a:p>
          <a:p>
            <a:pPr marL="457200" indent="-457200" algn="just">
              <a:buAutoNum type="alphaLcParenR"/>
            </a:pPr>
            <a:r>
              <a:rPr lang="es-ES" sz="2000" dirty="0" smtClean="0">
                <a:solidFill>
                  <a:srgbClr val="0000FF"/>
                </a:solidFill>
                <a:latin typeface="Calibri" panose="020F0502020204030204" pitchFamily="34" charset="0"/>
              </a:rPr>
              <a:t>No debe haber dirigido más de 2 subastas para la misma entidad durante el mismo año.</a:t>
            </a:r>
          </a:p>
          <a:p>
            <a:pPr marL="457200" indent="-457200" algn="just">
              <a:buAutoNum type="alphaLcParenR"/>
            </a:pPr>
            <a:endParaRPr lang="es-ES" sz="2000" dirty="0" smtClean="0">
              <a:solidFill>
                <a:srgbClr val="0000FF"/>
              </a:solidFill>
              <a:latin typeface="Calibri" panose="020F0502020204030204" pitchFamily="34" charset="0"/>
            </a:endParaRPr>
          </a:p>
          <a:p>
            <a:pPr marL="457200" indent="-457200" algn="just">
              <a:buAutoNum type="alphaLcParenR"/>
            </a:pPr>
            <a:r>
              <a:rPr lang="es-ES" sz="2000" dirty="0" smtClean="0">
                <a:solidFill>
                  <a:srgbClr val="0000FF"/>
                </a:solidFill>
                <a:latin typeface="Calibri" panose="020F0502020204030204" pitchFamily="34" charset="0"/>
              </a:rPr>
              <a:t>Los honorarios no deben exceder el 3% del monto recaudado, incluyendo impuestos de ley, no estando permitido ningún cobro adicional por cualquier otro concepto.</a:t>
            </a:r>
            <a:endParaRPr lang="en-GB" sz="2000" dirty="0">
              <a:latin typeface="Calibri" panose="020F0502020204030204" pitchFamily="34" charset="0"/>
            </a:endParaRPr>
          </a:p>
        </p:txBody>
      </p:sp>
      <p:sp>
        <p:nvSpPr>
          <p:cNvPr id="14" name="Rectángulo 13"/>
          <p:cNvSpPr/>
          <p:nvPr/>
        </p:nvSpPr>
        <p:spPr>
          <a:xfrm>
            <a:off x="179512" y="170452"/>
            <a:ext cx="4696086" cy="563231"/>
          </a:xfrm>
          <a:prstGeom prst="rect">
            <a:avLst/>
          </a:prstGeom>
        </p:spPr>
        <p:txBody>
          <a:bodyPr wrap="square">
            <a:spAutoFit/>
          </a:bodyPr>
          <a:lstStyle/>
          <a:p>
            <a:r>
              <a:rPr lang="es-ES" sz="3400" b="1" u="sng" dirty="0" smtClean="0">
                <a:solidFill>
                  <a:srgbClr val="FF0000"/>
                </a:solidFill>
                <a:latin typeface="Calibri" panose="020F0502020204030204" pitchFamily="34" charset="0"/>
              </a:rPr>
              <a:t>ACTOS DE DISPOSICIÓN</a:t>
            </a:r>
            <a:r>
              <a:rPr lang="es-ES" sz="3400" dirty="0" smtClean="0">
                <a:solidFill>
                  <a:srgbClr val="FF0000"/>
                </a:solidFill>
                <a:latin typeface="Calibri" panose="020F0502020204030204" pitchFamily="34" charset="0"/>
              </a:rPr>
              <a:t>:  </a:t>
            </a:r>
            <a:endParaRPr lang="es-ES" sz="3400" b="1" dirty="0">
              <a:solidFill>
                <a:srgbClr val="0000FF"/>
              </a:solidFill>
            </a:endParaRPr>
          </a:p>
        </p:txBody>
      </p:sp>
      <p:sp>
        <p:nvSpPr>
          <p:cNvPr id="17" name="Rectángulo 22"/>
          <p:cNvSpPr/>
          <p:nvPr/>
        </p:nvSpPr>
        <p:spPr>
          <a:xfrm>
            <a:off x="120844" y="741701"/>
            <a:ext cx="8712968" cy="646331"/>
          </a:xfrm>
          <a:prstGeom prst="rect">
            <a:avLst/>
          </a:prstGeom>
        </p:spPr>
        <p:txBody>
          <a:bodyPr wrap="square">
            <a:spAutoFit/>
          </a:bodyPr>
          <a:lstStyle/>
          <a:p>
            <a:r>
              <a:rPr lang="es-ES" sz="3800" b="1" u="sng" dirty="0" smtClean="0">
                <a:solidFill>
                  <a:srgbClr val="00B050"/>
                </a:solidFill>
                <a:latin typeface="Calibri" panose="020F0502020204030204" pitchFamily="34" charset="0"/>
              </a:rPr>
              <a:t>COMPRAVENTA POR SUBASTA PÚBLICA</a:t>
            </a:r>
            <a:r>
              <a:rPr lang="es-ES" sz="4000" dirty="0" smtClean="0">
                <a:solidFill>
                  <a:srgbClr val="00B050"/>
                </a:solidFill>
                <a:latin typeface="Calibri" panose="020F0502020204030204" pitchFamily="34" charset="0"/>
              </a:rPr>
              <a:t>:</a:t>
            </a:r>
            <a:endParaRPr lang="es-ES" sz="4000" b="1" dirty="0">
              <a:solidFill>
                <a:srgbClr val="00B05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5598" y="4687989"/>
            <a:ext cx="2785737" cy="1765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4697570"/>
            <a:ext cx="3135296" cy="1755766"/>
          </a:xfrm>
          <a:prstGeom prst="rect">
            <a:avLst/>
          </a:prstGeom>
        </p:spPr>
      </p:pic>
    </p:spTree>
    <p:extLst>
      <p:ext uri="{BB962C8B-B14F-4D97-AF65-F5344CB8AC3E}">
        <p14:creationId xmlns:p14="http://schemas.microsoft.com/office/powerpoint/2010/main" val="15918761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8109</TotalTime>
  <Words>2069</Words>
  <Application>Microsoft Office PowerPoint</Application>
  <PresentationFormat>Presentación en pantalla (4:3)</PresentationFormat>
  <Paragraphs>276</Paragraphs>
  <Slides>26</Slides>
  <Notes>4</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26</vt:i4>
      </vt:variant>
    </vt:vector>
  </HeadingPairs>
  <TitlesOfParts>
    <vt:vector size="36" baseType="lpstr">
      <vt:lpstr>Arial</vt:lpstr>
      <vt:lpstr>Arial Black</vt:lpstr>
      <vt:lpstr>Arial Narrow</vt:lpstr>
      <vt:lpstr>Calibri</vt:lpstr>
      <vt:lpstr>Calibri Light</vt:lpstr>
      <vt:lpstr>Lucida Sans Unicode</vt:lpstr>
      <vt:lpstr>Photina Casual Black</vt:lpstr>
      <vt:lpstr>Times New Roman</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Exposición Alta_Baja</dc:title>
  <dc:creator>Julio Barra</dc:creator>
  <cp:lastModifiedBy>Willjhem Pablo Sanchez Medina</cp:lastModifiedBy>
  <cp:revision>713</cp:revision>
  <cp:lastPrinted>2016-06-28T14:05:30Z</cp:lastPrinted>
  <dcterms:modified xsi:type="dcterms:W3CDTF">2016-11-22T16:27:31Z</dcterms:modified>
</cp:coreProperties>
</file>