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3" r:id="rId4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7EFA9-CACC-4DF9-8B0B-9E65D6E49DC6}" type="datetimeFigureOut">
              <a:rPr lang="es-PE" smtClean="0"/>
              <a:t>22/11/2016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732CE-1161-412E-9CE7-D308FB3782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469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DA3C-E291-470A-A227-3EDD673C0157}" type="slidenum">
              <a:rPr lang="es-PE" smtClean="0">
                <a:solidFill>
                  <a:prstClr val="black"/>
                </a:solidFill>
              </a:rPr>
              <a:pPr/>
              <a:t>45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0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22350-08B8-41D4-8EDE-34525B3DF2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B410-50F5-481D-A086-5955815DEA4F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8201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F788B-9573-4429-86EC-ED12ACA243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5BD5-730D-4855-AF26-663A23797C2D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5955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0BFB7-3CD5-4AFB-A18D-E6BC9BBAFB0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F986-6D3E-41AE-A88B-BDA805851782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1566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637CE-440A-428E-8023-DB494BCB7E4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EBEC4-00C6-4FBA-BD77-75612D1F449D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481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A088-98C1-4A3C-BE08-30CD7EF4E1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2D9B-47B5-4D40-AD24-BF86B09F7A08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059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6F2BF-8D20-4472-96BC-BD4AE021ED1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B5451-D751-41F8-A01D-612C91BE814C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146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CC06C-71D8-42CE-B97E-4C6FAC3F71E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399B1-D6F2-4987-AD65-D9E7E0BAEB2A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1005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7375E-1DF3-410E-A4ED-444CC884590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8C676-D543-4765-B275-91E97A104645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0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F898F-99A6-4164-A7CC-C76F18F3B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F92B6-396B-4E9E-9D7A-D8EC20D19447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115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3370B-8297-42A5-AE7C-37B7DD5E1F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F5DF-4D73-4105-A5C3-F6EE9F3904B0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1977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CFD33-F97B-4209-920F-2206AF638E0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8DB5-C6D0-49FD-8862-819617AD7571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2220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87375E-1DF3-410E-A4ED-444CC884590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88C676-D543-4765-B275-91E97A104645}" type="slidenum">
              <a:rPr lang="es-ES" altLang="es-E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emf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emf"/><Relationship Id="rId9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ángulo 1"/>
          <p:cNvSpPr>
            <a:spLocks noChangeArrowheads="1"/>
          </p:cNvSpPr>
          <p:nvPr/>
        </p:nvSpPr>
        <p:spPr bwMode="auto">
          <a:xfrm>
            <a:off x="2351089" y="2852739"/>
            <a:ext cx="770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4400" b="1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ALTA DE BIENES MUEBLES</a:t>
            </a:r>
            <a:endParaRPr lang="es-ES" altLang="es-ES" sz="4400">
              <a:solidFill>
                <a:srgbClr val="FF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4516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3011" name="Rectángulo 2"/>
          <p:cNvSpPr>
            <a:spLocks noChangeArrowheads="1"/>
          </p:cNvSpPr>
          <p:nvPr/>
        </p:nvSpPr>
        <p:spPr bwMode="auto">
          <a:xfrm>
            <a:off x="4938714" y="188914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2097088" y="1149351"/>
            <a:ext cx="84248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8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Procede solicitar la baja por las siguientes </a:t>
            </a:r>
            <a:r>
              <a:rPr lang="es-ES" altLang="es-ES" sz="28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causales</a:t>
            </a:r>
            <a:r>
              <a:rPr lang="es-ES" altLang="es-ES" sz="28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r>
              <a:rPr lang="es-ES" altLang="es-ES" sz="28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en-GB" altLang="es-ES" sz="280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2100263" y="1628775"/>
            <a:ext cx="842486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Estado de excedencia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Obsolescencia técnica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Mantenimiento o reparación onerosa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Reposición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Reembolso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Pérdida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Hurto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Robo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Residuos de aparatos eléctricos y electrónicos-RAEE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Estado de chatarra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Siniestro, y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Destrucción accidental</a:t>
            </a:r>
            <a:r>
              <a:rPr lang="es-ES" altLang="es-ES" sz="26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en-GB" altLang="es-ES" sz="260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535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ángulo 1"/>
          <p:cNvSpPr>
            <a:spLocks noChangeArrowheads="1"/>
          </p:cNvSpPr>
          <p:nvPr/>
        </p:nvSpPr>
        <p:spPr bwMode="auto">
          <a:xfrm>
            <a:off x="4938713" y="188914"/>
            <a:ext cx="1517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89" y="3165792"/>
            <a:ext cx="24368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1524000" y="1484784"/>
            <a:ext cx="5919788" cy="3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b="1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Obsolescencia técnica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Importa que un bien pese a encontrarse en condiciones operativas, no permite un eficaz desempeño de sus funciones inherentes, por encontrarse rezagado en los avances tecnológicos. </a:t>
            </a:r>
            <a:endParaRPr lang="en-GB" altLang="es-ES" sz="3400" dirty="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668" y="890588"/>
            <a:ext cx="21717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9414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78" y="987362"/>
            <a:ext cx="3104246" cy="232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4938713" y="188914"/>
            <a:ext cx="1517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337597"/>
            <a:ext cx="163671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639889" y="1614488"/>
            <a:ext cx="5832475" cy="3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b="1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Estado de excedencia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Implica que el bien se encuentra en condiciones operativas pero no es utilizado por la entidad propietaria, presumiéndose que permanecerá en esa situación indeterminadamente.</a:t>
            </a:r>
            <a:endParaRPr lang="en-GB" altLang="es-ES" sz="3400" dirty="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4647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1631505" y="1912490"/>
            <a:ext cx="5362575" cy="3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b="1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Mantenimiento o reparación onerosa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Califica cuando el costo de mantenimiento, reparación o repotenciación de un bien es demasiado elevado en relación con el valor del mismo.</a:t>
            </a:r>
            <a:endParaRPr lang="en-GB" altLang="es-ES" sz="3400" dirty="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80433"/>
            <a:ext cx="31035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005064"/>
            <a:ext cx="3103562" cy="21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20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919536" y="1849361"/>
            <a:ext cx="5341938" cy="3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b="1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Reposición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Se aplica cuando un bien es reemplazado por otro de iguales o mejores características o equivalente en valor comercial, debido a la garantía otorgada por el </a:t>
            </a:r>
            <a:r>
              <a:rPr lang="es-ES" altLang="es-ES" sz="34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proveedor</a:t>
            </a:r>
            <a:r>
              <a:rPr lang="es-ES" altLang="es-ES" sz="27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en-GB" altLang="es-ES" sz="2700" dirty="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1844824"/>
            <a:ext cx="2486397" cy="31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091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703513" y="2060848"/>
            <a:ext cx="5724525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b="1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Reembolso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Se aplica cuando la reposición de bien no es posible, entregándose en su lugar </a:t>
            </a:r>
            <a:r>
              <a:rPr lang="es-ES" altLang="es-ES" sz="34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dinero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ascendente al valor de adquisición o valor comercial del bien.</a:t>
            </a:r>
            <a:endParaRPr lang="en-GB" altLang="es-ES" sz="3400" dirty="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99" y="2784015"/>
            <a:ext cx="3032125" cy="147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9376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40" y="3428578"/>
            <a:ext cx="1581160" cy="304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725613" y="1772817"/>
            <a:ext cx="5651500" cy="15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b="1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Pérdida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Aplicable cuando el bien ha desaparecido físicamente de la entidad.</a:t>
            </a:r>
            <a:endParaRPr lang="en-GB" altLang="es-ES" sz="3400" dirty="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654176" y="3712625"/>
            <a:ext cx="5743575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b="1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Hurto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Implica la comisión del delito de hurto, esto es, la sustracción del bien sin el uso o empleo de violencia. </a:t>
            </a:r>
            <a:endParaRPr lang="en-GB" altLang="es-ES" sz="3400" dirty="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42" y="1772816"/>
            <a:ext cx="29527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42" y="3877175"/>
            <a:ext cx="1488906" cy="214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15976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1775520" y="2276872"/>
            <a:ext cx="5360988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b="1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Robo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Implica la comisión del delito de robo, esto es, la desposesión del bien empleando violencia.</a:t>
            </a:r>
            <a:endParaRPr lang="en-GB" altLang="es-ES" sz="3400" dirty="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2132857"/>
            <a:ext cx="3214687" cy="260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6490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524001" y="1676791"/>
            <a:ext cx="5341937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b="1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Residuos de Aparatos Eléctricos y Electrónicos (RAEE)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Cuando los aparatos eléctricos y electrónicos han alcanzado  el fin de su vida útil por uso o por obsolescencia y se convierten en residuos. </a:t>
            </a:r>
            <a:endParaRPr lang="en-GB" altLang="es-ES" sz="3400" dirty="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2" descr="http://images01.olx.com.pe/ui/8/27/93/1279551992_105992493_1-COMPRO-CHATARRA-EN-GENERAL-MAQUINAS-EN-DESUSO-callao-1279551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371350"/>
            <a:ext cx="320516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pastoralparroquial.eu/fotos2/otros/sala%20de%20reuniones%20iglesia/ventilad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48" y="4077072"/>
            <a:ext cx="338455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4471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1524000" y="1125538"/>
            <a:ext cx="5867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700" b="1" u="sng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Estado de Chatarra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 Aplicable a los bienes en estado de avanzado deterioro, que le impide cumplir las funciones para las cuales fue diseñado y cuya reparación es imposible u onerosa</a:t>
            </a:r>
            <a:endParaRPr lang="en-GB" altLang="es-ES" sz="270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1230314"/>
            <a:ext cx="30241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img.yapo.cl/images/59/5915873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4" y="3460750"/>
            <a:ext cx="40354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mages01.olx.com.pe/ui/6/65/43/1276355160_99736243_1-COMPRO-CHATARRA-EN-GENERAL-PAGAMOS-BUEN-PRECIO-CALLAO-1276355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54389"/>
            <a:ext cx="446563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2665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Rectángulo 35"/>
          <p:cNvSpPr>
            <a:spLocks noChangeArrowheads="1"/>
          </p:cNvSpPr>
          <p:nvPr/>
        </p:nvSpPr>
        <p:spPr bwMode="auto">
          <a:xfrm>
            <a:off x="5303913" y="908721"/>
            <a:ext cx="1387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4000" b="1" u="sng" dirty="0">
                <a:solidFill>
                  <a:srgbClr val="FF0000"/>
                </a:solidFill>
              </a:rPr>
              <a:t>ALTA</a:t>
            </a:r>
            <a:endParaRPr lang="es-ES" altLang="es-ES" sz="4000" dirty="0">
              <a:solidFill>
                <a:srgbClr val="FF0000"/>
              </a:solidFill>
            </a:endParaRPr>
          </a:p>
        </p:txBody>
      </p:sp>
      <p:sp>
        <p:nvSpPr>
          <p:cNvPr id="35853" name="Rectángulo 36"/>
          <p:cNvSpPr>
            <a:spLocks noChangeArrowheads="1"/>
          </p:cNvSpPr>
          <p:nvPr/>
        </p:nvSpPr>
        <p:spPr bwMode="auto">
          <a:xfrm>
            <a:off x="2351585" y="1844825"/>
            <a:ext cx="760801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800" dirty="0">
                <a:solidFill>
                  <a:srgbClr val="0000FF"/>
                </a:solidFill>
              </a:rPr>
              <a:t>Es el procedimiento que consiste en la </a:t>
            </a:r>
            <a:r>
              <a:rPr lang="es-ES" altLang="es-ES" sz="2800" b="1" dirty="0">
                <a:solidFill>
                  <a:srgbClr val="0000FF"/>
                </a:solidFill>
              </a:rPr>
              <a:t>incorporación</a:t>
            </a:r>
            <a:r>
              <a:rPr lang="es-ES" altLang="es-ES" sz="2800" dirty="0">
                <a:solidFill>
                  <a:srgbClr val="0000FF"/>
                </a:solidFill>
              </a:rPr>
              <a:t> de un bien al registro patrimonial de la entidad.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2800" dirty="0">
              <a:solidFill>
                <a:srgbClr val="0000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800" dirty="0">
                <a:solidFill>
                  <a:srgbClr val="0000FF"/>
                </a:solidFill>
              </a:rPr>
              <a:t>Dicha incorporación implica su correspondiente registro contable conforme a la normatividad del Sistema Nacional de Contabilidad.</a:t>
            </a:r>
          </a:p>
        </p:txBody>
      </p:sp>
    </p:spTree>
    <p:extLst>
      <p:ext uri="{BB962C8B-B14F-4D97-AF65-F5344CB8AC3E}">
        <p14:creationId xmlns:p14="http://schemas.microsoft.com/office/powerpoint/2010/main" val="274160253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703389" y="1816100"/>
            <a:ext cx="53419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700" b="1" u="sng">
                <a:solidFill>
                  <a:srgbClr val="0000FF"/>
                </a:solidFill>
                <a:latin typeface="Calibri" panose="020F0502020204030204" pitchFamily="34" charset="0"/>
              </a:rPr>
              <a:t>Siniestro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</a:rPr>
              <a:t>: Implica el daño pérdida o destrucción parcial o total del bien, a causa de un incendio o fenómeno de la naturaleza, lo cual deberá ser sustentado con la información de los daños ocasionados expedida por organismos competentes, cuando corresponda. </a:t>
            </a:r>
            <a:endParaRPr lang="en-GB" altLang="es-ES" sz="27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628775"/>
            <a:ext cx="30384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035425"/>
            <a:ext cx="30384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31569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ángulo 1"/>
          <p:cNvSpPr>
            <a:spLocks noChangeArrowheads="1"/>
          </p:cNvSpPr>
          <p:nvPr/>
        </p:nvSpPr>
        <p:spPr bwMode="auto">
          <a:xfrm>
            <a:off x="4938714" y="188914"/>
            <a:ext cx="1373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703389" y="2460626"/>
            <a:ext cx="534193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700" b="1" u="sng">
                <a:solidFill>
                  <a:srgbClr val="0000FF"/>
                </a:solidFill>
                <a:latin typeface="Calibri" panose="020F0502020204030204" pitchFamily="34" charset="0"/>
              </a:rPr>
              <a:t>Destrucción accidental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</a:rPr>
              <a:t>: Opera cuando el bien ha sufrido un grave daño a causa de hechos accidentales o provocados que no sean calificados como siniestro. </a:t>
            </a:r>
            <a:endParaRPr lang="en-GB" altLang="es-ES" sz="27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517775"/>
            <a:ext cx="30400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829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84" y="4833939"/>
            <a:ext cx="2257216" cy="167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373">
            <a:off x="8366435" y="710264"/>
            <a:ext cx="1684744" cy="2849556"/>
          </a:xfrm>
          <a:prstGeom prst="rect">
            <a:avLst/>
          </a:prstGeom>
          <a:effectLst>
            <a:glow rad="139700">
              <a:srgbClr val="BBE0E3">
                <a:satMod val="175000"/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"/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51204" name="Rectángulo 3"/>
          <p:cNvSpPr>
            <a:spLocks noChangeArrowheads="1"/>
          </p:cNvSpPr>
          <p:nvPr/>
        </p:nvSpPr>
        <p:spPr bwMode="auto">
          <a:xfrm>
            <a:off x="4471988" y="147639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r>
              <a:rPr lang="es-ES" altLang="es-ES" sz="440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703388" y="1300163"/>
            <a:ext cx="46085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Las causales de </a:t>
            </a:r>
            <a:r>
              <a:rPr lang="es-ES" altLang="es-ES" sz="27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pérdida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s-ES" altLang="es-ES" sz="27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hurto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s-ES" altLang="es-ES" sz="27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robo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s-ES" altLang="es-ES" sz="27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siniestro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o </a:t>
            </a:r>
            <a:r>
              <a:rPr lang="es-ES" altLang="es-ES" sz="27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destrucción accidental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deben sustentarse con la correspondiente </a:t>
            </a:r>
            <a:r>
              <a:rPr lang="es-ES" altLang="es-ES" sz="2700" u="sng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denuncia policial o fiscal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en-GB" altLang="es-ES" sz="270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703388" y="3619500"/>
            <a:ext cx="44259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Previo a la baja, los bienes deben estar libres de toda</a:t>
            </a:r>
            <a:r>
              <a:rPr lang="es-ES" altLang="es-ES" sz="27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afectación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</a:t>
            </a:r>
            <a:r>
              <a:rPr lang="es-ES" altLang="es-ES" sz="27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carga 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s-ES" altLang="es-ES" sz="27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gravamen</a:t>
            </a:r>
            <a:r>
              <a:rPr lang="es-ES" altLang="es-ES" sz="27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en-GB" altLang="es-ES" sz="2700">
              <a:solidFill>
                <a:srgbClr val="FFFF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922338"/>
            <a:ext cx="13477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9" y="2854326"/>
            <a:ext cx="13366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1553">
            <a:off x="1819932" y="5240501"/>
            <a:ext cx="33226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4" y="5196987"/>
            <a:ext cx="285273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11643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 bwMode="auto">
          <a:xfrm>
            <a:off x="4929542" y="4985918"/>
            <a:ext cx="2084406" cy="2040272"/>
          </a:xfrm>
          <a:prstGeom prst="ellipse">
            <a:avLst/>
          </a:prstGeom>
          <a:solidFill>
            <a:srgbClr val="92D050">
              <a:alpha val="31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PE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3" name="2 Rombo"/>
          <p:cNvSpPr/>
          <p:nvPr/>
        </p:nvSpPr>
        <p:spPr>
          <a:xfrm>
            <a:off x="3751723" y="2178665"/>
            <a:ext cx="3600400" cy="211839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FF"/>
                </a:solidFill>
              </a:rPr>
              <a:t>DIRECTIVA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FF"/>
                </a:solidFill>
              </a:rPr>
              <a:t>N 001-2015/SBN PROCEDIMIENTO DE BAJA</a:t>
            </a:r>
            <a:endParaRPr lang="es-ES" sz="1400" dirty="0">
              <a:solidFill>
                <a:srgbClr val="0000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8191930" y="2306755"/>
            <a:ext cx="2296558" cy="180281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FF"/>
                </a:solidFill>
              </a:rPr>
              <a:t>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FF"/>
                </a:solidFill>
              </a:rPr>
              <a:t>UCP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srgbClr val="0000FF"/>
                </a:solidFill>
              </a:rPr>
              <a:t>IDENTIFICA BIENES PARA BAJA</a:t>
            </a:r>
          </a:p>
        </p:txBody>
      </p:sp>
      <p:sp>
        <p:nvSpPr>
          <p:cNvPr id="5" name="4 Elipse"/>
          <p:cNvSpPr/>
          <p:nvPr/>
        </p:nvSpPr>
        <p:spPr>
          <a:xfrm>
            <a:off x="4947699" y="-26510"/>
            <a:ext cx="1921082" cy="166609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FF"/>
                </a:solidFill>
              </a:rPr>
              <a:t>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SBN</a:t>
            </a:r>
          </a:p>
        </p:txBody>
      </p:sp>
      <p:sp>
        <p:nvSpPr>
          <p:cNvPr id="6" name="5 Elipse"/>
          <p:cNvSpPr/>
          <p:nvPr/>
        </p:nvSpPr>
        <p:spPr>
          <a:xfrm>
            <a:off x="1209984" y="2371979"/>
            <a:ext cx="2664296" cy="17317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FF"/>
                </a:solidFill>
              </a:rPr>
              <a:t>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FF"/>
                </a:solidFill>
              </a:rPr>
              <a:t>OGA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>
              <a:solidFill>
                <a:srgbClr val="0000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COMUNICA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UCP Y CONTABILIDAD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 DESCONTAR DEL REGISTRO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871958" y="5154107"/>
            <a:ext cx="1968633" cy="170389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FF"/>
                </a:solidFill>
              </a:rPr>
              <a:t>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UCP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000099"/>
                </a:solidFill>
              </a:rPr>
              <a:t>SI SERÁN MATERIA DE VENTA REALIZA O GESTIONA LA TASACIÓN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b="1" dirty="0">
              <a:solidFill>
                <a:srgbClr val="0000FF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 rot="18001144">
            <a:off x="2371123" y="1972569"/>
            <a:ext cx="523274" cy="368146"/>
          </a:xfrm>
          <a:prstGeom prst="rightArrow">
            <a:avLst/>
          </a:prstGeom>
          <a:solidFill>
            <a:srgbClr val="FF0000"/>
          </a:solidFill>
          <a:ln w="508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929953" y="321031"/>
            <a:ext cx="2550540" cy="1609062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99"/>
                </a:solidFill>
              </a:rPr>
              <a:t>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OGA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REMITE DOCUMENTACIÓN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 LA SBN</a:t>
            </a:r>
            <a:endParaRPr lang="es-ES" sz="1400" dirty="0">
              <a:solidFill>
                <a:srgbClr val="000099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814504" y="4792283"/>
            <a:ext cx="2456946" cy="1712162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99"/>
                </a:solidFill>
              </a:rPr>
              <a:t>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99"/>
                </a:solidFill>
              </a:rPr>
              <a:t>OGA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b="1" dirty="0">
              <a:solidFill>
                <a:srgbClr val="0000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APRUEBA LA RESOLUCIÓN DE BAJA DEL BIEN</a:t>
            </a:r>
            <a:endParaRPr lang="es-ES" sz="1400" dirty="0">
              <a:solidFill>
                <a:srgbClr val="0000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7334674" y="4834386"/>
            <a:ext cx="2361726" cy="1690959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99"/>
                </a:solidFill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UCP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000099"/>
                </a:solidFill>
              </a:rPr>
              <a:t>ELABORA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0000FF"/>
                </a:solidFill>
              </a:rPr>
              <a:t>INFORME TÉCNICO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dirty="0">
              <a:solidFill>
                <a:srgbClr val="0000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0000FF"/>
                </a:solidFill>
              </a:rPr>
              <a:t>PROY. DE RESOL.</a:t>
            </a:r>
          </a:p>
        </p:txBody>
      </p:sp>
      <p:sp>
        <p:nvSpPr>
          <p:cNvPr id="14" name="13 Elipse"/>
          <p:cNvSpPr/>
          <p:nvPr/>
        </p:nvSpPr>
        <p:spPr>
          <a:xfrm>
            <a:off x="6522045" y="2908174"/>
            <a:ext cx="1433745" cy="640660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000FF"/>
                </a:solidFill>
              </a:rPr>
              <a:t>ENTIDAD</a:t>
            </a:r>
          </a:p>
        </p:txBody>
      </p:sp>
      <p:sp>
        <p:nvSpPr>
          <p:cNvPr id="15" name="14 Flecha derecha"/>
          <p:cNvSpPr/>
          <p:nvPr/>
        </p:nvSpPr>
        <p:spPr>
          <a:xfrm rot="9983242">
            <a:off x="6945482" y="5764580"/>
            <a:ext cx="691067" cy="427719"/>
          </a:xfrm>
          <a:prstGeom prst="rightArrow">
            <a:avLst/>
          </a:prstGeom>
          <a:solidFill>
            <a:srgbClr val="FF0000"/>
          </a:solidFill>
          <a:ln w="508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11609335">
            <a:off x="4363043" y="5839777"/>
            <a:ext cx="781961" cy="426644"/>
          </a:xfrm>
          <a:prstGeom prst="rightArrow">
            <a:avLst/>
          </a:prstGeom>
          <a:solidFill>
            <a:srgbClr val="FF0000"/>
          </a:solidFill>
          <a:ln w="508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 rot="14312668">
            <a:off x="2320139" y="4273716"/>
            <a:ext cx="625245" cy="428852"/>
          </a:xfrm>
          <a:prstGeom prst="rightArrow">
            <a:avLst>
              <a:gd name="adj1" fmla="val 41371"/>
              <a:gd name="adj2" fmla="val 50000"/>
            </a:avLst>
          </a:prstGeom>
          <a:solidFill>
            <a:srgbClr val="FF0000"/>
          </a:solidFill>
          <a:ln w="508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 rot="21199480">
            <a:off x="4395764" y="559904"/>
            <a:ext cx="769306" cy="370187"/>
          </a:xfrm>
          <a:prstGeom prst="rightArrow">
            <a:avLst/>
          </a:prstGeom>
          <a:solidFill>
            <a:srgbClr val="FF0000"/>
          </a:solidFill>
          <a:ln w="508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7726299" y="2999820"/>
            <a:ext cx="724941" cy="431520"/>
          </a:xfrm>
          <a:prstGeom prst="rightArrow">
            <a:avLst/>
          </a:prstGeom>
          <a:solidFill>
            <a:srgbClr val="FF0000"/>
          </a:solidFill>
          <a:ln w="508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21" name="20 Flecha derecha"/>
          <p:cNvSpPr/>
          <p:nvPr/>
        </p:nvSpPr>
        <p:spPr>
          <a:xfrm rot="6723936">
            <a:off x="8755970" y="4268887"/>
            <a:ext cx="756989" cy="436487"/>
          </a:xfrm>
          <a:prstGeom prst="rightArrow">
            <a:avLst/>
          </a:prstGeom>
          <a:solidFill>
            <a:srgbClr val="FF0000"/>
          </a:solidFill>
          <a:ln w="508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6357791" y="915788"/>
            <a:ext cx="2310260" cy="6406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000FF"/>
                </a:solidFill>
              </a:rPr>
              <a:t>INFORME TÉCNICO</a:t>
            </a:r>
          </a:p>
        </p:txBody>
      </p:sp>
      <p:sp>
        <p:nvSpPr>
          <p:cNvPr id="23" name="22 Elipse"/>
          <p:cNvSpPr/>
          <p:nvPr/>
        </p:nvSpPr>
        <p:spPr>
          <a:xfrm>
            <a:off x="6456040" y="282354"/>
            <a:ext cx="2212010" cy="64066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000FF"/>
                </a:solidFill>
              </a:rPr>
              <a:t>RESOLUCIÓN DE BAJA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3942833" y="6190665"/>
            <a:ext cx="929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15 DÍAS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483138" y="1035384"/>
            <a:ext cx="929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10 DÍAS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610745" y="4529450"/>
            <a:ext cx="1261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Anexo Nº 3</a:t>
            </a:r>
            <a:endParaRPr lang="es-PE" sz="16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488507" y="101469"/>
            <a:ext cx="2227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FF"/>
                </a:solidFill>
              </a:rPr>
              <a:t>Vehículo NO chatarra</a:t>
            </a:r>
            <a:r>
              <a:rPr lang="es-ES" sz="1200" dirty="0">
                <a:solidFill>
                  <a:srgbClr val="0070C0"/>
                </a:solidFill>
              </a:rPr>
              <a:t>: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FF"/>
                </a:solidFill>
              </a:rPr>
              <a:t>Boleta Informativa (SUNARP).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FF"/>
                </a:solidFill>
              </a:rPr>
              <a:t>Certificado Policial de Identificación Vehicular, (DIPROVE).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FF"/>
                </a:solidFill>
              </a:rPr>
              <a:t>Copia de la Tarjeta de Identificación Vehicular. </a:t>
            </a:r>
            <a:endParaRPr lang="en-GB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1294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animBg="1"/>
      <p:bldP spid="9" grpId="0" build="allAtOnce" animBg="1"/>
      <p:bldP spid="10" grpId="0" build="allAtOnce" animBg="1"/>
      <p:bldP spid="11" grpId="0" build="allAtOnce" animBg="1"/>
      <p:bldP spid="14" grpId="0" build="allAtOnce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build="allAtOnce" animBg="1"/>
      <p:bldP spid="23" grpId="0" build="allAtOnce" animBg="1"/>
      <p:bldP spid="31" grpId="0" build="allAtOnce"/>
      <p:bldP spid="33" grpId="0" build="allAtOnce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ángulo 1"/>
          <p:cNvSpPr>
            <a:spLocks noChangeArrowheads="1"/>
          </p:cNvSpPr>
          <p:nvPr/>
        </p:nvSpPr>
        <p:spPr bwMode="auto">
          <a:xfrm>
            <a:off x="2084388" y="1347788"/>
            <a:ext cx="80883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8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En un plazo que no exceda </a:t>
            </a:r>
            <a:r>
              <a:rPr lang="es-ES" altLang="es-ES" sz="28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cinco (05) meses </a:t>
            </a:r>
            <a:r>
              <a:rPr lang="es-ES" altLang="es-ES" sz="28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 emitida resolución de baja, se deberá disponer definitivamente los bienes dados de baja, mediante los siguientes </a:t>
            </a:r>
            <a:r>
              <a:rPr lang="es-ES" altLang="es-ES" sz="28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actos de disposición</a:t>
            </a:r>
            <a:r>
              <a:rPr lang="es-ES" altLang="es-ES" sz="28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30413" y="2997200"/>
            <a:ext cx="8299450" cy="3194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Compraventa mediante subasta;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Destrucción;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Donación;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Donación de bienes calificados como RAEE;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Permuta;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Transferencia por retribución de servicios; y,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Transferencia por dación en pago. </a:t>
            </a:r>
            <a:endParaRPr lang="en-GB" sz="2800" dirty="0">
              <a:solidFill>
                <a:srgbClr val="FFFFFF"/>
              </a:solidFill>
              <a:cs typeface="Lucida Sans Unicode" pitchFamily="34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s-ES" sz="2800" dirty="0">
              <a:solidFill>
                <a:srgbClr val="0000FF"/>
              </a:solidFill>
              <a:cs typeface="Lucida Sans Unicode" pitchFamily="34" charset="0"/>
            </a:endParaRPr>
          </a:p>
        </p:txBody>
      </p:sp>
      <p:sp>
        <p:nvSpPr>
          <p:cNvPr id="52228" name="Rectángulo 3"/>
          <p:cNvSpPr>
            <a:spLocks noChangeArrowheads="1"/>
          </p:cNvSpPr>
          <p:nvPr/>
        </p:nvSpPr>
        <p:spPr bwMode="auto">
          <a:xfrm>
            <a:off x="4471988" y="147639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r>
              <a:rPr lang="es-ES" altLang="es-ES" sz="440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1944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ángulo 1"/>
          <p:cNvSpPr>
            <a:spLocks noChangeArrowheads="1"/>
          </p:cNvSpPr>
          <p:nvPr/>
        </p:nvSpPr>
        <p:spPr bwMode="auto">
          <a:xfrm>
            <a:off x="4471988" y="147639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r>
              <a:rPr lang="es-ES" altLang="es-ES" sz="440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1631505" y="867153"/>
            <a:ext cx="8785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8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Los bienes dados de baja, </a:t>
            </a:r>
            <a:r>
              <a:rPr lang="es-ES" altLang="es-ES" sz="28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no podrán ser  desmantelados</a:t>
            </a:r>
            <a:r>
              <a:rPr lang="es-ES" altLang="es-ES" sz="28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para reparar bienes semejantes.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96442" y="1751766"/>
            <a:ext cx="8785225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Sólo en los casos en que los bienes dados de baja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sean de utilidad para el sistema educativo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, en aplicación de la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Ley Nº 27995 y su Reglamento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, se notificará a la UGEL de la jurisdicción donde se encuentren los bienes, la resolución de baja, siempre que concurran los siguientes presupuestos:</a:t>
            </a:r>
          </a:p>
          <a:p>
            <a:pPr marL="514350" indent="-51435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+mj-lt"/>
              <a:buAutoNum type="alphaLcPeriod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Los bienes puedan ser empleados o usados por la IE, es decir, ameriten ser dados de alta; y,</a:t>
            </a:r>
          </a:p>
          <a:p>
            <a:pPr marL="514350" indent="-51435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+mj-lt"/>
              <a:buAutoNum type="alphaLcPeriod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Las II EE se encuentren geográficamente en zonas de extrema pobreza, conforme a lo señalado por el INEI.</a:t>
            </a:r>
          </a:p>
        </p:txBody>
      </p:sp>
    </p:spTree>
    <p:extLst>
      <p:ext uri="{BB962C8B-B14F-4D97-AF65-F5344CB8AC3E}">
        <p14:creationId xmlns:p14="http://schemas.microsoft.com/office/powerpoint/2010/main" val="112800643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ángulo 1"/>
          <p:cNvSpPr>
            <a:spLocks noChangeArrowheads="1"/>
          </p:cNvSpPr>
          <p:nvPr/>
        </p:nvSpPr>
        <p:spPr bwMode="auto">
          <a:xfrm>
            <a:off x="2365998" y="503924"/>
            <a:ext cx="738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¿ALGO MÁS A TENER EN CUENTA?</a:t>
            </a:r>
            <a:endParaRPr lang="es-ES" altLang="es-ES" sz="4000" b="1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91544" y="1231217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Cuando se da de baja un vehículo que no es considerado chatarra, se deberá adjuntar: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Boleta Informativa, expedida por la SUNARP;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Certificado Policial de Identificación Vehicular, expedido por DIPROVE; y,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Copia de la Tarjeta de Identificación Vehicular. </a:t>
            </a:r>
            <a:endParaRPr lang="en-GB" sz="3000" dirty="0">
              <a:solidFill>
                <a:srgbClr val="0000FF"/>
              </a:solidFill>
              <a:cs typeface="Lucida Sans Unicode" pitchFamily="34" charset="0"/>
            </a:endParaRPr>
          </a:p>
        </p:txBody>
      </p:sp>
      <p:sp>
        <p:nvSpPr>
          <p:cNvPr id="14" name="2 Rectángulo"/>
          <p:cNvSpPr>
            <a:spLocks noChangeArrowheads="1"/>
          </p:cNvSpPr>
          <p:nvPr/>
        </p:nvSpPr>
        <p:spPr bwMode="auto">
          <a:xfrm>
            <a:off x="1991544" y="4365104"/>
            <a:ext cx="820897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 plazo para comunicar a la SBN en aplicación de la  Ley Nº 27995 y Reglamento aprobado por D.S. Nº 013-2004-EF, es de </a:t>
            </a:r>
            <a:r>
              <a:rPr lang="es-ES" altLang="es-ES" sz="30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05 días</a:t>
            </a:r>
            <a:r>
              <a:rPr lang="es-ES" altLang="es-ES" sz="3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  <a:endParaRPr lang="es-PE" altLang="es-ES" sz="30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2940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ángulo 2"/>
          <p:cNvSpPr>
            <a:spLocks noChangeArrowheads="1"/>
          </p:cNvSpPr>
          <p:nvPr/>
        </p:nvSpPr>
        <p:spPr bwMode="auto">
          <a:xfrm>
            <a:off x="2351089" y="2781301"/>
            <a:ext cx="7705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ACTOS DE ADQUISICIÓN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 BIENES MUEBLES</a:t>
            </a:r>
            <a:endParaRPr lang="es-ES" altLang="es-ES" sz="4400">
              <a:solidFill>
                <a:srgbClr val="FF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5710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316163"/>
            <a:ext cx="241935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2279650" y="1196976"/>
            <a:ext cx="770413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8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Aquellos actos que implican que las entidades públicas que conforman el SNBE alcancen la propiedad de bienes muebles a su favor.</a:t>
            </a:r>
          </a:p>
        </p:txBody>
      </p:sp>
      <p:pic>
        <p:nvPicPr>
          <p:cNvPr id="4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614614"/>
            <a:ext cx="3168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4879976" y="4618038"/>
            <a:ext cx="25050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ENTIDAD PÚBLICA</a:t>
            </a:r>
            <a:endParaRPr lang="es-ES" altLang="es-ES" sz="240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2225675"/>
            <a:ext cx="19986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3600450"/>
            <a:ext cx="11509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5202238"/>
            <a:ext cx="262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52925"/>
            <a:ext cx="160496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5008564"/>
            <a:ext cx="26860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echa derecha 10"/>
          <p:cNvSpPr/>
          <p:nvPr/>
        </p:nvSpPr>
        <p:spPr bwMode="auto">
          <a:xfrm>
            <a:off x="3622675" y="3152776"/>
            <a:ext cx="744538" cy="34766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rgbClr val="808080"/>
            </a:prstShdw>
          </a:effectLst>
        </p:spPr>
        <p:txBody>
          <a:bodyPr wrap="none" anchor="ctr"/>
          <a:lstStyle/>
          <a:p>
            <a:pPr defTabSz="449263">
              <a:lnSpc>
                <a:spcPct val="90000"/>
              </a:lnSpc>
              <a:buSzPct val="100000"/>
              <a:defRPr/>
            </a:pPr>
            <a:endParaRPr lang="es-ES" kern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2" name="Flecha derecha 11"/>
          <p:cNvSpPr/>
          <p:nvPr/>
        </p:nvSpPr>
        <p:spPr bwMode="auto">
          <a:xfrm rot="19437082">
            <a:off x="3590926" y="4708526"/>
            <a:ext cx="746125" cy="34766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rgbClr val="808080"/>
            </a:prstShdw>
          </a:effectLst>
        </p:spPr>
        <p:txBody>
          <a:bodyPr wrap="none" anchor="ctr"/>
          <a:lstStyle/>
          <a:p>
            <a:pPr defTabSz="449263">
              <a:lnSpc>
                <a:spcPct val="90000"/>
              </a:lnSpc>
              <a:buSzPct val="100000"/>
              <a:defRPr/>
            </a:pPr>
            <a:endParaRPr lang="es-ES" kern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Flecha derecha 12"/>
          <p:cNvSpPr/>
          <p:nvPr/>
        </p:nvSpPr>
        <p:spPr bwMode="auto">
          <a:xfrm rot="14276452">
            <a:off x="7531894" y="4937919"/>
            <a:ext cx="744538" cy="34925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rgbClr val="808080"/>
            </a:prstShdw>
          </a:effectLst>
        </p:spPr>
        <p:txBody>
          <a:bodyPr wrap="none" anchor="ctr"/>
          <a:lstStyle/>
          <a:p>
            <a:pPr defTabSz="449263">
              <a:lnSpc>
                <a:spcPct val="90000"/>
              </a:lnSpc>
              <a:buSzPct val="100000"/>
              <a:defRPr/>
            </a:pPr>
            <a:endParaRPr lang="es-ES" kern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4" name="Flecha derecha 13"/>
          <p:cNvSpPr/>
          <p:nvPr/>
        </p:nvSpPr>
        <p:spPr bwMode="auto">
          <a:xfrm rot="9438635">
            <a:off x="8077200" y="3094038"/>
            <a:ext cx="744538" cy="34925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rgbClr val="808080"/>
            </a:prstShdw>
          </a:effectLst>
        </p:spPr>
        <p:txBody>
          <a:bodyPr wrap="none" anchor="ctr"/>
          <a:lstStyle/>
          <a:p>
            <a:pPr defTabSz="449263">
              <a:lnSpc>
                <a:spcPct val="90000"/>
              </a:lnSpc>
              <a:buSzPct val="100000"/>
              <a:defRPr/>
            </a:pPr>
            <a:endParaRPr lang="es-ES" kern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5" name="Flecha derecha 14"/>
          <p:cNvSpPr/>
          <p:nvPr/>
        </p:nvSpPr>
        <p:spPr bwMode="auto">
          <a:xfrm rot="11390299">
            <a:off x="8229601" y="4027488"/>
            <a:ext cx="746125" cy="34925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rgbClr val="808080"/>
            </a:prstShdw>
          </a:effectLst>
        </p:spPr>
        <p:txBody>
          <a:bodyPr wrap="none" anchor="ctr"/>
          <a:lstStyle/>
          <a:p>
            <a:pPr defTabSz="449263">
              <a:lnSpc>
                <a:spcPct val="90000"/>
              </a:lnSpc>
              <a:buSzPct val="100000"/>
              <a:defRPr/>
            </a:pPr>
            <a:endParaRPr lang="es-ES" kern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" name="Flecha derecha 15"/>
          <p:cNvSpPr/>
          <p:nvPr/>
        </p:nvSpPr>
        <p:spPr bwMode="auto">
          <a:xfrm rot="16200000">
            <a:off x="5939631" y="5153819"/>
            <a:ext cx="744538" cy="34925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rgbClr val="808080"/>
            </a:prstShdw>
          </a:effectLst>
        </p:spPr>
        <p:txBody>
          <a:bodyPr wrap="none" anchor="ctr"/>
          <a:lstStyle/>
          <a:p>
            <a:pPr defTabSz="449263">
              <a:lnSpc>
                <a:spcPct val="90000"/>
              </a:lnSpc>
              <a:buSzPct val="100000"/>
              <a:defRPr/>
            </a:pPr>
            <a:endParaRPr lang="es-ES" kern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59409" name="Rectángulo 16"/>
          <p:cNvSpPr>
            <a:spLocks noChangeArrowheads="1"/>
          </p:cNvSpPr>
          <p:nvPr/>
        </p:nvSpPr>
        <p:spPr bwMode="auto">
          <a:xfrm>
            <a:off x="3230564" y="255589"/>
            <a:ext cx="5278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ACTOS DE ADQUISICIÓN</a:t>
            </a:r>
            <a:r>
              <a:rPr lang="es-ES" altLang="es-ES" sz="440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 b="1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535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2351584" y="1931700"/>
            <a:ext cx="7704138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Aceptación de donación</a:t>
            </a:r>
          </a:p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Reposición de bienes</a:t>
            </a:r>
          </a:p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Fabricación de bienes</a:t>
            </a:r>
          </a:p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Saneamiento de bienes sobrantes</a:t>
            </a:r>
          </a:p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Permuta</a:t>
            </a:r>
          </a:p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Transferencia por dación en pago</a:t>
            </a:r>
          </a:p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Transferencia en retribución de servicios</a:t>
            </a:r>
          </a:p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Reproducción de semovientes</a:t>
            </a:r>
          </a:p>
        </p:txBody>
      </p:sp>
      <p:sp>
        <p:nvSpPr>
          <p:cNvPr id="59409" name="Rectángulo 16"/>
          <p:cNvSpPr>
            <a:spLocks noChangeArrowheads="1"/>
          </p:cNvSpPr>
          <p:nvPr/>
        </p:nvSpPr>
        <p:spPr bwMode="auto">
          <a:xfrm>
            <a:off x="2034679" y="1340769"/>
            <a:ext cx="860013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¿CUÁLES SON LOS ACTOS DE ADQUISICIÓN?</a:t>
            </a:r>
            <a:r>
              <a:rPr lang="es-ES" altLang="es-ES" sz="36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600" b="1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7136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32" y="4754981"/>
            <a:ext cx="15208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86" y="2851965"/>
            <a:ext cx="26860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59" y="1639445"/>
            <a:ext cx="771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34" y="4784700"/>
            <a:ext cx="108108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53" y="1383857"/>
            <a:ext cx="23669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ángulo 31"/>
          <p:cNvSpPr>
            <a:spLocks noChangeArrowheads="1"/>
          </p:cNvSpPr>
          <p:nvPr/>
        </p:nvSpPr>
        <p:spPr bwMode="auto">
          <a:xfrm>
            <a:off x="7568874" y="4415368"/>
            <a:ext cx="2987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Muebles SINABIP</a:t>
            </a:r>
            <a:endParaRPr lang="es-PE" altLang="es-E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37" y="1455440"/>
            <a:ext cx="1009650" cy="136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215501"/>
            <a:ext cx="15128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errar llave 34"/>
          <p:cNvSpPr>
            <a:spLocks/>
          </p:cNvSpPr>
          <p:nvPr/>
        </p:nvSpPr>
        <p:spPr bwMode="auto">
          <a:xfrm>
            <a:off x="6465918" y="1349638"/>
            <a:ext cx="863600" cy="4320902"/>
          </a:xfrm>
          <a:prstGeom prst="rightBrace">
            <a:avLst>
              <a:gd name="adj1" fmla="val 834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 type="none" w="lg" len="lg"/>
            <a:tailEnd type="none" w="lg" len="lg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800">
              <a:solidFill>
                <a:srgbClr val="000099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852" name="Rectángulo 35"/>
          <p:cNvSpPr>
            <a:spLocks noChangeArrowheads="1"/>
          </p:cNvSpPr>
          <p:nvPr/>
        </p:nvSpPr>
        <p:spPr bwMode="auto">
          <a:xfrm>
            <a:off x="5084321" y="260649"/>
            <a:ext cx="1387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4000" b="1" u="sng" dirty="0">
                <a:solidFill>
                  <a:srgbClr val="FF0000"/>
                </a:solidFill>
              </a:rPr>
              <a:t>ALTA</a:t>
            </a:r>
            <a:endParaRPr lang="es-ES" altLang="es-ES" sz="40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9505" y="2176020"/>
            <a:ext cx="3068663" cy="20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4240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74826" y="1773239"/>
            <a:ext cx="8721725" cy="4357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Traslado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voluntario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 y a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título gratuito 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de la propiedad de bienes, a favor de cualquier entidad que conforma el SNBE.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El traslado puede provenir de otra entidad, persona natural, persona jurídica, sociedad conyugal, embajada, misión extranjera, etc.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La donación incluye: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Adjudicaciones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Mejoras de propuestas técnicas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Compromiso derivado de un contrato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Compromiso asumido en una conciliación extrajudicial.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Cualquier otro traslado voluntario y gratuito.</a:t>
            </a:r>
            <a:endParaRPr lang="en-GB" sz="2800" dirty="0">
              <a:solidFill>
                <a:srgbClr val="FFFFFF"/>
              </a:solidFill>
              <a:cs typeface="Lucida Sans Unicode" pitchFamily="34" charset="0"/>
            </a:endParaRPr>
          </a:p>
        </p:txBody>
      </p:sp>
      <p:sp>
        <p:nvSpPr>
          <p:cNvPr id="60420" name="Rectángulo 3"/>
          <p:cNvSpPr>
            <a:spLocks noChangeArrowheads="1"/>
          </p:cNvSpPr>
          <p:nvPr/>
        </p:nvSpPr>
        <p:spPr bwMode="auto">
          <a:xfrm>
            <a:off x="2927648" y="957264"/>
            <a:ext cx="7056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ACEPTACIÓN DE DONACIÓN</a:t>
            </a:r>
            <a:r>
              <a:rPr lang="es-ES" altLang="es-ES" sz="44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 b="1" dirty="0">
              <a:solidFill>
                <a:srgbClr val="00B05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187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ángulo 1"/>
          <p:cNvSpPr>
            <a:spLocks noChangeArrowheads="1"/>
          </p:cNvSpPr>
          <p:nvPr/>
        </p:nvSpPr>
        <p:spPr bwMode="auto">
          <a:xfrm>
            <a:off x="3230564" y="255589"/>
            <a:ext cx="5278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 b="1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1443" name="Rectángulo 3"/>
          <p:cNvSpPr>
            <a:spLocks noChangeArrowheads="1"/>
          </p:cNvSpPr>
          <p:nvPr/>
        </p:nvSpPr>
        <p:spPr bwMode="auto">
          <a:xfrm>
            <a:off x="2927648" y="1143001"/>
            <a:ext cx="620925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ACEPTACIÓN DE DONACIÓN</a:t>
            </a:r>
            <a:r>
              <a:rPr lang="es-ES" altLang="es-ES" sz="44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 b="1" dirty="0">
              <a:solidFill>
                <a:srgbClr val="00B05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1444" name="Rectángulo 4"/>
          <p:cNvSpPr>
            <a:spLocks noChangeArrowheads="1"/>
          </p:cNvSpPr>
          <p:nvPr/>
        </p:nvSpPr>
        <p:spPr bwMode="auto">
          <a:xfrm>
            <a:off x="1908175" y="1844676"/>
            <a:ext cx="857885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Cuando una entidad adquiera bienes para un tercero, en mérito a norma expresa, podrá entregarlos mediante resolución que apruebe su transferencia.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3600">
              <a:solidFill>
                <a:srgbClr val="0000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Lo mismo se aplicará cuando se tenga que entregar bienes en razón de una fusión por absorción de entidades.</a:t>
            </a:r>
          </a:p>
        </p:txBody>
      </p:sp>
    </p:spTree>
    <p:extLst>
      <p:ext uri="{BB962C8B-B14F-4D97-AF65-F5344CB8AC3E}">
        <p14:creationId xmlns:p14="http://schemas.microsoft.com/office/powerpoint/2010/main" val="337131482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ángulo 3"/>
          <p:cNvSpPr>
            <a:spLocks noChangeArrowheads="1"/>
          </p:cNvSpPr>
          <p:nvPr/>
        </p:nvSpPr>
        <p:spPr bwMode="auto">
          <a:xfrm>
            <a:off x="2855640" y="1143001"/>
            <a:ext cx="7056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ACEPTACIÓN DE DONACIÓN</a:t>
            </a:r>
            <a:r>
              <a:rPr lang="es-ES" altLang="es-ES" sz="44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 b="1" dirty="0">
              <a:solidFill>
                <a:srgbClr val="00B05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2468" name="Rectángulo 5"/>
          <p:cNvSpPr>
            <a:spLocks noChangeArrowheads="1"/>
          </p:cNvSpPr>
          <p:nvPr/>
        </p:nvSpPr>
        <p:spPr bwMode="auto">
          <a:xfrm>
            <a:off x="1890713" y="1844676"/>
            <a:ext cx="8577262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Las resoluciones que aceptan donaciones deben precisar el </a:t>
            </a:r>
            <a:r>
              <a:rPr lang="es-ES" altLang="es-ES" sz="36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valor</a:t>
            </a:r>
            <a:r>
              <a:rPr lang="es-ES" altLang="es-ES" sz="3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de los bienes recibidos.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3600">
              <a:solidFill>
                <a:srgbClr val="0000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Cuando se reciban bienes que no precisan su valor o provengan de otra entidad con valor depreciado mínimo, la UCP  los </a:t>
            </a:r>
            <a:r>
              <a:rPr lang="es-ES" altLang="es-ES" sz="36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tasará</a:t>
            </a:r>
            <a:r>
              <a:rPr lang="es-ES" altLang="es-ES" sz="3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antes de su incorporación.  </a:t>
            </a:r>
          </a:p>
        </p:txBody>
      </p:sp>
    </p:spTree>
    <p:extLst>
      <p:ext uri="{BB962C8B-B14F-4D97-AF65-F5344CB8AC3E}">
        <p14:creationId xmlns:p14="http://schemas.microsoft.com/office/powerpoint/2010/main" val="241298780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ángulo 3"/>
          <p:cNvSpPr>
            <a:spLocks noChangeArrowheads="1"/>
          </p:cNvSpPr>
          <p:nvPr/>
        </p:nvSpPr>
        <p:spPr bwMode="auto">
          <a:xfrm>
            <a:off x="2855641" y="495078"/>
            <a:ext cx="6208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ACEPTACIÓN DE DONACIÓN</a:t>
            </a:r>
            <a:r>
              <a:rPr lang="es-ES" altLang="es-ES" sz="44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 b="1" dirty="0">
              <a:solidFill>
                <a:srgbClr val="00B05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3492" name="Rectángulo 4"/>
          <p:cNvSpPr>
            <a:spLocks noChangeArrowheads="1"/>
          </p:cNvSpPr>
          <p:nvPr/>
        </p:nvSpPr>
        <p:spPr bwMode="auto">
          <a:xfrm>
            <a:off x="1775520" y="1196752"/>
            <a:ext cx="857726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Si los bienes donados provienen del </a:t>
            </a:r>
            <a:r>
              <a:rPr lang="es-ES" altLang="es-ES" sz="34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exterior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la aceptación de donación pueden realizarse mediante </a:t>
            </a:r>
            <a:r>
              <a:rPr lang="es-ES" altLang="es-ES" sz="34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Resolución Ministerial 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del sector al que pertenece o del Titular de la Entidad donataria.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3000" dirty="0">
              <a:solidFill>
                <a:srgbClr val="0000FF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Si las entidades donatarias son gobiernos </a:t>
            </a:r>
            <a:r>
              <a:rPr lang="es-ES" altLang="es-ES" sz="34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regionales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o </a:t>
            </a:r>
            <a:r>
              <a:rPr lang="es-ES" altLang="es-ES" sz="34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locales</a:t>
            </a:r>
            <a:r>
              <a:rPr lang="es-ES" altLang="es-ES" sz="34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la aceptación de donación se sujetará a lo estipulado en su normatividad. </a:t>
            </a:r>
          </a:p>
        </p:txBody>
      </p:sp>
    </p:spTree>
    <p:extLst>
      <p:ext uri="{BB962C8B-B14F-4D97-AF65-F5344CB8AC3E}">
        <p14:creationId xmlns:p14="http://schemas.microsoft.com/office/powerpoint/2010/main" val="127274232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ACEPTACIÓN 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 DONACIÓN?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25900" y="2109596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UCP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elabora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el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Informe Técnico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y lo eleva a su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2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99503" y="2040768"/>
            <a:ext cx="3896451" cy="37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 donante comunica por escrito a la entidad su decisión de dona un bien.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De ser una PP. JJ. adjuntará vigencia de poder del representante.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Acreditará el derecho de propiedad del bien y las características del mismo.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00" y="5877957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5486749" y="6484783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453567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81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59" y="3462361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ACEPTACIÓN 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 DONACIÓN?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88569" y="2017598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remite a la SBN, copia de la resolución administrativa y del IT.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085520" y="1426155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288015" y="1938254"/>
            <a:ext cx="4260865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emite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la resolución que aprueba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aceptar la donación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y el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alta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del bien en el registro patrimonial.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4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2942138" y="6398420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7837332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40" y="3462361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0327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15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877537" y="2276873"/>
            <a:ext cx="8577262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Cuando la donante sea otra entidad </a:t>
            </a:r>
            <a:r>
              <a:rPr lang="es-ES" altLang="es-ES" sz="36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no será necesario</a:t>
            </a:r>
            <a:r>
              <a:rPr lang="es-ES" altLang="es-ES" sz="36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el procedimiento anterior, bastará que la entidad donante emita la </a:t>
            </a:r>
            <a:r>
              <a:rPr lang="es-ES" altLang="es-ES" sz="36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resolución de donación</a:t>
            </a:r>
            <a:r>
              <a:rPr lang="es-ES" altLang="es-ES" sz="36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la misma que tiene mérito suficiente para que la entidad donataria realice el </a:t>
            </a:r>
            <a:r>
              <a:rPr lang="es-ES" altLang="es-ES" sz="36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alta </a:t>
            </a:r>
            <a:r>
              <a:rPr lang="es-ES" altLang="es-ES" sz="36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 los bienes donados.</a:t>
            </a: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1709739" y="1032960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PARA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ACEPTAR 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DONACIÓN PROVENIENTE DE OTRA ENTIDAD 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7033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ángulo 2"/>
          <p:cNvSpPr>
            <a:spLocks noChangeArrowheads="1"/>
          </p:cNvSpPr>
          <p:nvPr/>
        </p:nvSpPr>
        <p:spPr bwMode="auto">
          <a:xfrm>
            <a:off x="3218656" y="411164"/>
            <a:ext cx="5834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REPOSICIÓN DE BIENES</a:t>
            </a:r>
            <a:r>
              <a:rPr lang="es-ES" altLang="es-ES" sz="44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400" b="1" dirty="0">
              <a:solidFill>
                <a:srgbClr val="00B05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127448" y="1268413"/>
            <a:ext cx="936910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8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Es la recepción por parte de la entidad de un bien de características </a:t>
            </a:r>
            <a:r>
              <a:rPr lang="es-ES" altLang="es-ES" sz="2800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iguales</a:t>
            </a:r>
            <a:r>
              <a:rPr lang="es-ES" altLang="es-ES" sz="28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s-ES" altLang="es-ES" sz="2800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mejores</a:t>
            </a:r>
            <a:r>
              <a:rPr lang="es-ES" altLang="es-ES" sz="28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o </a:t>
            </a:r>
            <a:r>
              <a:rPr lang="es-ES" altLang="es-ES" sz="2800" u="sng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equivalentes</a:t>
            </a:r>
            <a:r>
              <a:rPr lang="es-ES" altLang="es-ES" sz="28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en valor comercial, en reemplazo de otro que ha sufrido los siguientes acontecimientos: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127448" y="3068639"/>
          <a:ext cx="9369103" cy="3091039"/>
        </p:xfrm>
        <a:graphic>
          <a:graphicData uri="http://schemas.openxmlformats.org/drawingml/2006/table">
            <a:tbl>
              <a:tblPr/>
              <a:tblGrid>
                <a:gridCol w="4763950"/>
                <a:gridCol w="4605153"/>
              </a:tblGrid>
              <a:tr h="345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ACONTECIMIENTO</a:t>
                      </a:r>
                    </a:p>
                  </a:txBody>
                  <a:tcPr marL="9104" marR="9104" marT="9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REPOSICIÓN A CARGO DE:</a:t>
                      </a:r>
                    </a:p>
                  </a:txBody>
                  <a:tcPr marL="9104" marR="9104" marT="9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</a:tr>
              <a:tr h="792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 fontAlgn="ctr"/>
                      <a:r>
                        <a:rPr lang="pt-BR" sz="2400" b="1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Pérdida</a:t>
                      </a:r>
                      <a:r>
                        <a:rPr lang="pt-BR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2400" b="1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robo</a:t>
                      </a:r>
                      <a:r>
                        <a:rPr lang="pt-BR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2400" b="1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hurto</a:t>
                      </a:r>
                      <a:r>
                        <a:rPr lang="pt-BR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o </a:t>
                      </a:r>
                      <a:r>
                        <a:rPr lang="pt-BR" sz="2400" b="1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daño</a:t>
                      </a:r>
                      <a:r>
                        <a:rPr lang="pt-BR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total o parcial</a:t>
                      </a:r>
                    </a:p>
                  </a:txBody>
                  <a:tcPr marL="9104" marR="9104" marT="9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 fontAlgn="ctr"/>
                      <a:r>
                        <a:rPr lang="es-E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Del </a:t>
                      </a:r>
                      <a:r>
                        <a:rPr lang="es-ES" sz="2400" b="1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servidor</a:t>
                      </a:r>
                      <a:r>
                        <a:rPr lang="es-E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cuya responsabilidad ha quedado determinada</a:t>
                      </a:r>
                    </a:p>
                  </a:txBody>
                  <a:tcPr marL="9104" marR="9104" marT="9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</a:tr>
              <a:tr h="664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ES" sz="2400" b="1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Siniestro</a:t>
                      </a:r>
                      <a:r>
                        <a:rPr lang="es-E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en caso el bien se encuentre asegurado</a:t>
                      </a:r>
                    </a:p>
                  </a:txBody>
                  <a:tcPr marL="9104" marR="9104" marT="9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 fontAlgn="ctr"/>
                      <a:r>
                        <a:rPr lang="es-ES_tradnl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La </a:t>
                      </a:r>
                      <a:r>
                        <a:rPr lang="es-ES_tradnl" sz="2400" b="1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compañía aseguradora</a:t>
                      </a:r>
                      <a:endParaRPr lang="es-ES_tradnl" sz="2400" b="1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</a:tr>
              <a:tr h="1183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 fontAlgn="ctr"/>
                      <a:r>
                        <a:rPr lang="es-ES" sz="2400" b="1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Vicios</a:t>
                      </a:r>
                      <a:r>
                        <a:rPr lang="es-E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o </a:t>
                      </a:r>
                      <a:r>
                        <a:rPr lang="es-ES" sz="2400" b="1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defectos</a:t>
                      </a:r>
                      <a:r>
                        <a:rPr lang="es-E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que afecten su correcto funcionamiento en caso cuente con garantía</a:t>
                      </a:r>
                    </a:p>
                  </a:txBody>
                  <a:tcPr marL="9104" marR="9104" marT="9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El </a:t>
                      </a:r>
                      <a:r>
                        <a:rPr lang="es-ES" sz="2400" b="1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proveedor</a:t>
                      </a:r>
                    </a:p>
                  </a:txBody>
                  <a:tcPr marL="9104" marR="9104" marT="9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12385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ángulo 2"/>
          <p:cNvSpPr>
            <a:spLocks noChangeArrowheads="1"/>
          </p:cNvSpPr>
          <p:nvPr/>
        </p:nvSpPr>
        <p:spPr bwMode="auto">
          <a:xfrm>
            <a:off x="3215680" y="747714"/>
            <a:ext cx="51125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REPOSICIÓN DE BIENES</a:t>
            </a:r>
            <a:endParaRPr lang="es-ES" altLang="es-ES" sz="4000" b="1" dirty="0">
              <a:solidFill>
                <a:srgbClr val="00B05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2019301" y="1611313"/>
            <a:ext cx="85772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En los casos que de acuerdo a las circunstancias, exista reposición de bien, el bien dado de baja podría ser entregado a quien cumplió con reponerlo.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860800"/>
            <a:ext cx="68405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31824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 REPOSICIÓN DE BIENES?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706140" y="1383297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910041" y="2076744"/>
            <a:ext cx="4252482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La UCP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suscribirá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 un Acta de Entrega-Recepción, ya sea con   el servidor, la aseguradora o el proveedor.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Elaborará el </a:t>
            </a:r>
            <a:r>
              <a:rPr lang="es-ES" altLang="es-ES" sz="2400" u="sng" dirty="0">
                <a:solidFill>
                  <a:srgbClr val="0000FF"/>
                </a:solidFill>
                <a:cs typeface="Arial" panose="020B0604020202020204" pitchFamily="34" charset="0"/>
              </a:rPr>
              <a:t>Informe Técnico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y lo elevará a su OGA.</a:t>
            </a:r>
            <a:endParaRPr lang="es-PE" altLang="es-ES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20" y="5810052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263352" y="6435526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68" y="4131262"/>
            <a:ext cx="1962150" cy="23336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12" y="3600702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220146" y="2058513"/>
            <a:ext cx="42608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emite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 la resolución que aprueba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la reposición 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y el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alta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 del bien en el registro patrimonial, detallando su valor.</a:t>
            </a:r>
            <a:endParaRPr lang="es-PE" altLang="es-ES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8089100" y="6338689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6163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6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ángulo 1"/>
          <p:cNvSpPr>
            <a:spLocks noChangeArrowheads="1"/>
          </p:cNvSpPr>
          <p:nvPr/>
        </p:nvSpPr>
        <p:spPr bwMode="auto">
          <a:xfrm>
            <a:off x="5015880" y="720726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u="sng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ALTA</a:t>
            </a:r>
            <a:endParaRPr lang="es-ES" altLang="es-ES" sz="4000" dirty="0">
              <a:solidFill>
                <a:srgbClr val="FF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1992313" y="1554164"/>
            <a:ext cx="840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Se realizará cuando se emita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resolución de adquisición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por los siguientes actos: </a:t>
            </a: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2063751" y="2852738"/>
            <a:ext cx="833596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Aceptación de donación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Saneamiento de bienes sobrantes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Saneamiento de vehículos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Reposición de bienes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Permuta de bienes</a:t>
            </a:r>
          </a:p>
        </p:txBody>
      </p:sp>
    </p:spTree>
    <p:extLst>
      <p:ext uri="{BB962C8B-B14F-4D97-AF65-F5344CB8AC3E}">
        <p14:creationId xmlns:p14="http://schemas.microsoft.com/office/powerpoint/2010/main" val="400347565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 REPOSICIÓN DE BIENES?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4065572" y="2240361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remite a la SBN, copia de la resolución administrativa y del IT.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5136564" y="1653097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5379070" y="6380961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41" y="3630509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7989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ángulo 2"/>
          <p:cNvSpPr>
            <a:spLocks noChangeArrowheads="1"/>
          </p:cNvSpPr>
          <p:nvPr/>
        </p:nvSpPr>
        <p:spPr bwMode="auto">
          <a:xfrm>
            <a:off x="3076112" y="696913"/>
            <a:ext cx="5819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FABRICACIÓN DE BIENES</a:t>
            </a:r>
            <a:endParaRPr lang="es-ES" altLang="es-ES" sz="4000" b="1" dirty="0">
              <a:solidFill>
                <a:srgbClr val="00B05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703388" y="1343026"/>
            <a:ext cx="85772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Las entidades que elaboren o fabriquen  bienes, deben </a:t>
            </a:r>
            <a:r>
              <a:rPr lang="es-ES" altLang="es-ES" sz="36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incorporarlos</a:t>
            </a:r>
            <a:r>
              <a:rPr lang="es-ES" altLang="es-ES" sz="36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a su patrimonio siempre que los mismos estén destinados para su uso.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3429001"/>
            <a:ext cx="518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3639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 FABRICACIÓN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 BIENES?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2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99502" y="2040769"/>
            <a:ext cx="425248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La UCP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elaborará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 el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Informe Técnico 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y lo elevará a su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s-PE" altLang="es-ES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84" y="5742683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979853" y="6271320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52" y="3380285"/>
            <a:ext cx="1962150" cy="23336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31" y="3481418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143991" y="1957335"/>
            <a:ext cx="426086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emite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 la resolución que aprueba el </a:t>
            </a:r>
            <a:r>
              <a:rPr lang="es-ES" altLang="es-ES" sz="2400" b="1" dirty="0">
                <a:solidFill>
                  <a:srgbClr val="0000FF"/>
                </a:solidFill>
                <a:cs typeface="Arial" panose="020B0604020202020204" pitchFamily="34" charset="0"/>
              </a:rPr>
              <a:t>alta</a:t>
            </a:r>
            <a:r>
              <a:rPr lang="es-ES" altLang="es-ES" sz="2400" dirty="0">
                <a:solidFill>
                  <a:srgbClr val="0000FF"/>
                </a:solidFill>
                <a:cs typeface="Arial" panose="020B0604020202020204" pitchFamily="34" charset="0"/>
              </a:rPr>
              <a:t> del bien en el registro patrimonial y contable, detallando su valor.</a:t>
            </a:r>
            <a:endParaRPr lang="es-PE" altLang="es-ES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8089100" y="6338689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4906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6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 FABRICACIÓN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 BIENES?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4065572" y="2240361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remite a la SBN, copia de la resolución administrativa y del IT.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4727849" y="1649430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5087889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89" y="3631545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599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ángulo 2"/>
          <p:cNvSpPr>
            <a:spLocks noChangeArrowheads="1"/>
          </p:cNvSpPr>
          <p:nvPr/>
        </p:nvSpPr>
        <p:spPr bwMode="auto">
          <a:xfrm>
            <a:off x="2535635" y="696695"/>
            <a:ext cx="691276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REPRODUCCIÓN DE SEMOVIENTES</a:t>
            </a:r>
            <a:endParaRPr lang="es-ES" altLang="es-ES" sz="4000" b="1" dirty="0">
              <a:solidFill>
                <a:srgbClr val="00B05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703388" y="1343026"/>
            <a:ext cx="8577262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Las entidades que cuenten con semovientes y estos se reproduzcan, deben </a:t>
            </a:r>
            <a:r>
              <a:rPr lang="es-ES" altLang="es-ES" sz="36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incorporarlos</a:t>
            </a:r>
            <a:r>
              <a:rPr lang="es-ES" altLang="es-ES" sz="36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a su patrimonio.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965069"/>
            <a:ext cx="5724636" cy="28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427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/>
        </p:nvSpPr>
        <p:spPr bwMode="auto">
          <a:xfrm>
            <a:off x="3344864" y="5647015"/>
            <a:ext cx="917575" cy="369332"/>
          </a:xfrm>
          <a:prstGeom prst="rect">
            <a:avLst/>
          </a:prstGeom>
          <a:solidFill>
            <a:srgbClr val="DDDDDD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00564" y="4862564"/>
            <a:ext cx="547687" cy="369244"/>
            <a:chOff x="4976" y="3378"/>
            <a:chExt cx="314" cy="175"/>
          </a:xfrm>
        </p:grpSpPr>
        <p:sp>
          <p:nvSpPr>
            <p:cNvPr id="1116164" name="Freeform 4"/>
            <p:cNvSpPr>
              <a:spLocks/>
            </p:cNvSpPr>
            <p:nvPr/>
          </p:nvSpPr>
          <p:spPr bwMode="auto">
            <a:xfrm>
              <a:off x="4976" y="3378"/>
              <a:ext cx="314" cy="175"/>
            </a:xfrm>
            <a:custGeom>
              <a:avLst/>
              <a:gdLst/>
              <a:ahLst/>
              <a:cxnLst>
                <a:cxn ang="0">
                  <a:pos x="281" y="0"/>
                </a:cxn>
                <a:cxn ang="0">
                  <a:pos x="0" y="281"/>
                </a:cxn>
                <a:cxn ang="0">
                  <a:pos x="0" y="6507"/>
                </a:cxn>
                <a:cxn ang="0">
                  <a:pos x="281" y="6787"/>
                </a:cxn>
                <a:cxn ang="0">
                  <a:pos x="1403" y="6787"/>
                </a:cxn>
                <a:cxn ang="0">
                  <a:pos x="1684" y="6507"/>
                </a:cxn>
                <a:cxn ang="0">
                  <a:pos x="1684" y="281"/>
                </a:cxn>
                <a:cxn ang="0">
                  <a:pos x="1403" y="0"/>
                </a:cxn>
                <a:cxn ang="0">
                  <a:pos x="281" y="0"/>
                </a:cxn>
              </a:cxnLst>
              <a:rect l="0" t="0" r="r" b="b"/>
              <a:pathLst>
                <a:path w="1684" h="6787"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lnTo>
                    <a:pt x="0" y="6507"/>
                  </a:lnTo>
                  <a:cubicBezTo>
                    <a:pt x="0" y="6662"/>
                    <a:pt x="126" y="6787"/>
                    <a:pt x="281" y="6787"/>
                  </a:cubicBezTo>
                  <a:lnTo>
                    <a:pt x="1403" y="6787"/>
                  </a:lnTo>
                  <a:cubicBezTo>
                    <a:pt x="1558" y="6787"/>
                    <a:pt x="1684" y="6662"/>
                    <a:pt x="1684" y="6507"/>
                  </a:cubicBezTo>
                  <a:lnTo>
                    <a:pt x="1684" y="281"/>
                  </a:lnTo>
                  <a:cubicBezTo>
                    <a:pt x="1684" y="126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A7D4FB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16165" name="Freeform 5"/>
            <p:cNvSpPr>
              <a:spLocks/>
            </p:cNvSpPr>
            <p:nvPr/>
          </p:nvSpPr>
          <p:spPr bwMode="auto">
            <a:xfrm>
              <a:off x="4976" y="3378"/>
              <a:ext cx="314" cy="175"/>
            </a:xfrm>
            <a:custGeom>
              <a:avLst/>
              <a:gdLst/>
              <a:ahLst/>
              <a:cxnLst>
                <a:cxn ang="0">
                  <a:pos x="281" y="0"/>
                </a:cxn>
                <a:cxn ang="0">
                  <a:pos x="0" y="281"/>
                </a:cxn>
                <a:cxn ang="0">
                  <a:pos x="0" y="6507"/>
                </a:cxn>
                <a:cxn ang="0">
                  <a:pos x="281" y="6787"/>
                </a:cxn>
                <a:cxn ang="0">
                  <a:pos x="1403" y="6787"/>
                </a:cxn>
                <a:cxn ang="0">
                  <a:pos x="1684" y="6507"/>
                </a:cxn>
                <a:cxn ang="0">
                  <a:pos x="1684" y="281"/>
                </a:cxn>
                <a:cxn ang="0">
                  <a:pos x="1403" y="0"/>
                </a:cxn>
                <a:cxn ang="0">
                  <a:pos x="281" y="0"/>
                </a:cxn>
              </a:cxnLst>
              <a:rect l="0" t="0" r="r" b="b"/>
              <a:pathLst>
                <a:path w="1684" h="6787"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lnTo>
                    <a:pt x="0" y="6507"/>
                  </a:lnTo>
                  <a:cubicBezTo>
                    <a:pt x="0" y="6662"/>
                    <a:pt x="126" y="6787"/>
                    <a:pt x="281" y="6787"/>
                  </a:cubicBezTo>
                  <a:lnTo>
                    <a:pt x="1403" y="6787"/>
                  </a:lnTo>
                  <a:cubicBezTo>
                    <a:pt x="1558" y="6787"/>
                    <a:pt x="1684" y="6662"/>
                    <a:pt x="1684" y="6507"/>
                  </a:cubicBezTo>
                  <a:lnTo>
                    <a:pt x="1684" y="281"/>
                  </a:lnTo>
                  <a:cubicBezTo>
                    <a:pt x="1684" y="126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A7D4FB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493964" y="188914"/>
            <a:ext cx="7058025" cy="382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300">
                <a:solidFill>
                  <a:srgbClr val="ED7D31"/>
                </a:solidFill>
                <a:latin typeface="Arial" panose="020B0604020202020204" pitchFamily="34" charset="0"/>
              </a:rPr>
              <a:t>OPERATIVIDAD DE LOS BIENES MUEBLES</a:t>
            </a:r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3271839" y="2803525"/>
            <a:ext cx="720725" cy="1625600"/>
            <a:chOff x="1101" y="1766"/>
            <a:chExt cx="454" cy="1024"/>
          </a:xfrm>
        </p:grpSpPr>
        <p:grpSp>
          <p:nvGrpSpPr>
            <p:cNvPr id="16451" name="Group 8"/>
            <p:cNvGrpSpPr>
              <a:grpSpLocks/>
            </p:cNvGrpSpPr>
            <p:nvPr/>
          </p:nvGrpSpPr>
          <p:grpSpPr bwMode="auto">
            <a:xfrm>
              <a:off x="1101" y="1766"/>
              <a:ext cx="454" cy="1024"/>
              <a:chOff x="588" y="2070"/>
              <a:chExt cx="414" cy="904"/>
            </a:xfrm>
          </p:grpSpPr>
          <p:pic>
            <p:nvPicPr>
              <p:cNvPr id="16453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2070"/>
                <a:ext cx="414" cy="9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54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8" y="2070"/>
                <a:ext cx="414" cy="9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6171" name="Oval 11"/>
              <p:cNvSpPr>
                <a:spLocks noChangeArrowheads="1"/>
              </p:cNvSpPr>
              <p:nvPr/>
            </p:nvSpPr>
            <p:spPr bwMode="auto">
              <a:xfrm>
                <a:off x="588" y="2070"/>
                <a:ext cx="414" cy="904"/>
              </a:xfrm>
              <a:prstGeom prst="ellipse">
                <a:avLst/>
              </a:prstGeom>
              <a:solidFill>
                <a:srgbClr val="FFF2BB"/>
              </a:solidFill>
              <a:ln w="7938" cap="rnd">
                <a:solidFill>
                  <a:srgbClr val="00C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52" name="Rectangle 12"/>
            <p:cNvSpPr>
              <a:spLocks noChangeArrowheads="1"/>
            </p:cNvSpPr>
            <p:nvPr/>
          </p:nvSpPr>
          <p:spPr bwMode="auto">
            <a:xfrm rot="16200000">
              <a:off x="1043" y="2190"/>
              <a:ext cx="5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>
                  <a:solidFill>
                    <a:srgbClr val="FF3399"/>
                  </a:solidFill>
                  <a:latin typeface="Arial" panose="020B0604020202020204" pitchFamily="34" charset="0"/>
                </a:rPr>
                <a:t>INVENTARIO</a:t>
              </a:r>
              <a:endParaRPr lang="es-ES" sz="1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16173" name="Rectangle 13"/>
          <p:cNvSpPr>
            <a:spLocks noChangeArrowheads="1"/>
          </p:cNvSpPr>
          <p:nvPr/>
        </p:nvSpPr>
        <p:spPr bwMode="auto">
          <a:xfrm>
            <a:off x="3417888" y="5595939"/>
            <a:ext cx="5999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0094"/>
                </a:solidFill>
                <a:latin typeface="Arial" panose="020B0604020202020204" pitchFamily="34" charset="0"/>
              </a:rPr>
              <a:t>BAJA 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0094"/>
                </a:solidFill>
                <a:latin typeface="Arial" panose="020B0604020202020204" pitchFamily="34" charset="0"/>
              </a:rPr>
              <a:t> BIENES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92726" y="4933950"/>
            <a:ext cx="1585913" cy="566738"/>
            <a:chOff x="2374" y="3232"/>
            <a:chExt cx="999" cy="357"/>
          </a:xfrm>
        </p:grpSpPr>
        <p:grpSp>
          <p:nvGrpSpPr>
            <p:cNvPr id="16447" name="Group 15"/>
            <p:cNvGrpSpPr>
              <a:grpSpLocks/>
            </p:cNvGrpSpPr>
            <p:nvPr/>
          </p:nvGrpSpPr>
          <p:grpSpPr bwMode="auto">
            <a:xfrm>
              <a:off x="2374" y="3232"/>
              <a:ext cx="999" cy="357"/>
              <a:chOff x="2615" y="1323"/>
              <a:chExt cx="869" cy="315"/>
            </a:xfrm>
          </p:grpSpPr>
          <p:pic>
            <p:nvPicPr>
              <p:cNvPr id="1116176" name="Picture 1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15" y="1323"/>
                <a:ext cx="868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pic>
          <p:sp>
            <p:nvSpPr>
              <p:cNvPr id="1116177" name="Rectangle 17"/>
              <p:cNvSpPr>
                <a:spLocks noChangeArrowheads="1"/>
              </p:cNvSpPr>
              <p:nvPr/>
            </p:nvSpPr>
            <p:spPr bwMode="auto">
              <a:xfrm>
                <a:off x="2615" y="1324"/>
                <a:ext cx="869" cy="314"/>
              </a:xfrm>
              <a:prstGeom prst="rect">
                <a:avLst/>
              </a:prstGeom>
              <a:noFill/>
              <a:ln w="6350" cap="rnd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48" name="Rectangle 18"/>
            <p:cNvSpPr>
              <a:spLocks noChangeArrowheads="1"/>
            </p:cNvSpPr>
            <p:nvPr/>
          </p:nvSpPr>
          <p:spPr bwMode="auto">
            <a:xfrm>
              <a:off x="2538" y="3351"/>
              <a:ext cx="7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>
                  <a:solidFill>
                    <a:srgbClr val="000050"/>
                  </a:solidFill>
                  <a:latin typeface="Arial" panose="020B0604020202020204" pitchFamily="34" charset="0"/>
                </a:rPr>
                <a:t>Subasta</a:t>
              </a:r>
              <a:r>
                <a:rPr lang="es-ES_tradnl" sz="1400">
                  <a:solidFill>
                    <a:srgbClr val="000050"/>
                  </a:solidFill>
                  <a:latin typeface="Arial" panose="020B0604020202020204" pitchFamily="34" charset="0"/>
                </a:rPr>
                <a:t> Pública</a:t>
              </a:r>
              <a:endParaRPr lang="es-ES" sz="1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11617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4" y="4935538"/>
            <a:ext cx="13795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0" name="Rectangle 20"/>
          <p:cNvSpPr>
            <a:spLocks noChangeArrowheads="1"/>
          </p:cNvSpPr>
          <p:nvPr/>
        </p:nvSpPr>
        <p:spPr bwMode="auto">
          <a:xfrm>
            <a:off x="7096126" y="4935538"/>
            <a:ext cx="1304925" cy="565150"/>
          </a:xfrm>
          <a:prstGeom prst="rect">
            <a:avLst/>
          </a:prstGeom>
          <a:noFill/>
          <a:ln w="6350" cap="rnd">
            <a:solidFill>
              <a:srgbClr val="33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16181" name="Rectangle 21"/>
          <p:cNvSpPr>
            <a:spLocks noChangeArrowheads="1"/>
          </p:cNvSpPr>
          <p:nvPr/>
        </p:nvSpPr>
        <p:spPr bwMode="auto">
          <a:xfrm>
            <a:off x="7310439" y="5003801"/>
            <a:ext cx="8204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0050"/>
                </a:solidFill>
                <a:latin typeface="Arial" panose="020B0604020202020204" pitchFamily="34" charset="0"/>
              </a:rPr>
              <a:t>Subasta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0050"/>
                </a:solidFill>
                <a:latin typeface="Arial" panose="020B0604020202020204" pitchFamily="34" charset="0"/>
              </a:rPr>
              <a:t>Restringida</a:t>
            </a:r>
            <a:endParaRPr lang="es-ES" sz="1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092950" y="4000501"/>
            <a:ext cx="1308100" cy="530225"/>
            <a:chOff x="2656" y="1913"/>
            <a:chExt cx="828" cy="295"/>
          </a:xfrm>
        </p:grpSpPr>
        <p:pic>
          <p:nvPicPr>
            <p:cNvPr id="1116183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56" y="1913"/>
              <a:ext cx="82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1116184" name="Rectangle 24"/>
            <p:cNvSpPr>
              <a:spLocks noChangeArrowheads="1"/>
            </p:cNvSpPr>
            <p:nvPr/>
          </p:nvSpPr>
          <p:spPr bwMode="auto">
            <a:xfrm>
              <a:off x="2656" y="1913"/>
              <a:ext cx="828" cy="295"/>
            </a:xfrm>
            <a:prstGeom prst="rect">
              <a:avLst/>
            </a:prstGeom>
            <a:noFill/>
            <a:ln w="6350" cap="rnd">
              <a:solidFill>
                <a:srgbClr val="3333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116185" name="Rectangle 25"/>
          <p:cNvSpPr>
            <a:spLocks noChangeArrowheads="1"/>
          </p:cNvSpPr>
          <p:nvPr/>
        </p:nvSpPr>
        <p:spPr bwMode="auto">
          <a:xfrm>
            <a:off x="7453314" y="4144964"/>
            <a:ext cx="711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>
                <a:solidFill>
                  <a:srgbClr val="000050"/>
                </a:solidFill>
                <a:latin typeface="Arial" panose="020B0604020202020204" pitchFamily="34" charset="0"/>
              </a:rPr>
              <a:t>Permuta</a:t>
            </a:r>
            <a:endParaRPr lang="es-ES" sz="1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292725" y="3970338"/>
            <a:ext cx="1600200" cy="601662"/>
            <a:chOff x="3732" y="1913"/>
            <a:chExt cx="868" cy="335"/>
          </a:xfrm>
        </p:grpSpPr>
        <p:pic>
          <p:nvPicPr>
            <p:cNvPr id="1116187" name="Picture 2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32" y="1913"/>
              <a:ext cx="868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1116188" name="Rectangle 28"/>
            <p:cNvSpPr>
              <a:spLocks noChangeArrowheads="1"/>
            </p:cNvSpPr>
            <p:nvPr/>
          </p:nvSpPr>
          <p:spPr bwMode="auto">
            <a:xfrm>
              <a:off x="3732" y="1953"/>
              <a:ext cx="868" cy="295"/>
            </a:xfrm>
            <a:prstGeom prst="rect">
              <a:avLst/>
            </a:prstGeom>
            <a:noFill/>
            <a:ln w="6350" cap="rnd">
              <a:solidFill>
                <a:srgbClr val="3333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116189" name="Rectangle 29"/>
          <p:cNvSpPr>
            <a:spLocks noChangeArrowheads="1"/>
          </p:cNvSpPr>
          <p:nvPr/>
        </p:nvSpPr>
        <p:spPr bwMode="auto">
          <a:xfrm>
            <a:off x="5508625" y="4075114"/>
            <a:ext cx="9576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>
                <a:solidFill>
                  <a:srgbClr val="000050"/>
                </a:solidFill>
                <a:latin typeface="Arial" panose="020B0604020202020204" pitchFamily="34" charset="0"/>
              </a:rPr>
              <a:t>transferencia</a:t>
            </a:r>
            <a:endParaRPr lang="es-ES" sz="1400">
              <a:solidFill>
                <a:srgbClr val="00005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0050"/>
                </a:solidFill>
                <a:latin typeface="Arial" panose="020B0604020202020204" pitchFamily="34" charset="0"/>
              </a:rPr>
              <a:t>Donación</a:t>
            </a:r>
            <a:endParaRPr lang="es-ES" sz="1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096125" y="5897564"/>
            <a:ext cx="1443038" cy="460375"/>
            <a:chOff x="3152" y="2424"/>
            <a:chExt cx="828" cy="256"/>
          </a:xfrm>
        </p:grpSpPr>
        <p:pic>
          <p:nvPicPr>
            <p:cNvPr id="1116191" name="Picture 3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52" y="2424"/>
              <a:ext cx="82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1116192" name="Rectangle 32"/>
            <p:cNvSpPr>
              <a:spLocks noChangeArrowheads="1"/>
            </p:cNvSpPr>
            <p:nvPr/>
          </p:nvSpPr>
          <p:spPr bwMode="auto">
            <a:xfrm>
              <a:off x="3152" y="2424"/>
              <a:ext cx="828" cy="256"/>
            </a:xfrm>
            <a:prstGeom prst="rect">
              <a:avLst/>
            </a:prstGeom>
            <a:noFill/>
            <a:ln w="6350" cap="rnd">
              <a:solidFill>
                <a:srgbClr val="3333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116193" name="Rectangle 33"/>
          <p:cNvSpPr>
            <a:spLocks noChangeArrowheads="1"/>
          </p:cNvSpPr>
          <p:nvPr/>
        </p:nvSpPr>
        <p:spPr bwMode="auto">
          <a:xfrm>
            <a:off x="7208839" y="5969001"/>
            <a:ext cx="9915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>
                <a:solidFill>
                  <a:srgbClr val="000050"/>
                </a:solidFill>
                <a:latin typeface="Arial" panose="020B0604020202020204" pitchFamily="34" charset="0"/>
              </a:rPr>
              <a:t>Destrucción</a:t>
            </a:r>
            <a:endParaRPr lang="es-ES" sz="1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16194" name="Rectangle 34"/>
          <p:cNvSpPr>
            <a:spLocks noChangeArrowheads="1"/>
          </p:cNvSpPr>
          <p:nvPr/>
        </p:nvSpPr>
        <p:spPr bwMode="auto">
          <a:xfrm rot="-5400000">
            <a:off x="3966374" y="4974660"/>
            <a:ext cx="17129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prstClr val="black"/>
                </a:solidFill>
                <a:latin typeface="Arial" panose="020B0604020202020204" pitchFamily="34" charset="0"/>
              </a:rPr>
              <a:t>ACTOS DE DISPOSICIÓN</a:t>
            </a:r>
          </a:p>
        </p:txBody>
      </p:sp>
      <p:sp>
        <p:nvSpPr>
          <p:cNvPr id="1116195" name="Freeform 35"/>
          <p:cNvSpPr>
            <a:spLocks noEditPoints="1"/>
          </p:cNvSpPr>
          <p:nvPr/>
        </p:nvSpPr>
        <p:spPr bwMode="auto">
          <a:xfrm>
            <a:off x="5106988" y="4641850"/>
            <a:ext cx="2989262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4" y="0"/>
              </a:cxn>
              <a:cxn ang="0">
                <a:pos x="2324" y="102"/>
              </a:cxn>
              <a:cxn ang="0">
                <a:pos x="2310" y="102"/>
              </a:cxn>
              <a:cxn ang="0">
                <a:pos x="2310" y="7"/>
              </a:cxn>
              <a:cxn ang="0">
                <a:pos x="2317" y="14"/>
              </a:cxn>
              <a:cxn ang="0">
                <a:pos x="0" y="14"/>
              </a:cxn>
              <a:cxn ang="0">
                <a:pos x="0" y="0"/>
              </a:cxn>
              <a:cxn ang="0">
                <a:pos x="2317" y="102"/>
              </a:cxn>
              <a:cxn ang="0">
                <a:pos x="2351" y="74"/>
              </a:cxn>
              <a:cxn ang="0">
                <a:pos x="2317" y="144"/>
              </a:cxn>
              <a:cxn ang="0">
                <a:pos x="2282" y="74"/>
              </a:cxn>
              <a:cxn ang="0">
                <a:pos x="2317" y="102"/>
              </a:cxn>
            </a:cxnLst>
            <a:rect l="0" t="0" r="r" b="b"/>
            <a:pathLst>
              <a:path w="2351" h="144">
                <a:moveTo>
                  <a:pt x="0" y="0"/>
                </a:moveTo>
                <a:lnTo>
                  <a:pt x="2324" y="0"/>
                </a:lnTo>
                <a:lnTo>
                  <a:pt x="2324" y="102"/>
                </a:lnTo>
                <a:lnTo>
                  <a:pt x="2310" y="102"/>
                </a:lnTo>
                <a:lnTo>
                  <a:pt x="2310" y="7"/>
                </a:lnTo>
                <a:lnTo>
                  <a:pt x="2317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2317" y="102"/>
                </a:moveTo>
                <a:lnTo>
                  <a:pt x="2351" y="74"/>
                </a:lnTo>
                <a:lnTo>
                  <a:pt x="2317" y="144"/>
                </a:lnTo>
                <a:lnTo>
                  <a:pt x="2282" y="74"/>
                </a:lnTo>
                <a:lnTo>
                  <a:pt x="2317" y="102"/>
                </a:lnTo>
                <a:close/>
              </a:path>
            </a:pathLst>
          </a:custGeom>
          <a:solidFill>
            <a:srgbClr val="8C002F"/>
          </a:solidFill>
          <a:ln w="1588" cap="flat">
            <a:solidFill>
              <a:srgbClr val="8C002F"/>
            </a:solidFill>
            <a:prstDash val="solid"/>
            <a:bevel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16196" name="AutoShape 36"/>
          <p:cNvSpPr>
            <a:spLocks noChangeArrowheads="1"/>
          </p:cNvSpPr>
          <p:nvPr/>
        </p:nvSpPr>
        <p:spPr bwMode="auto">
          <a:xfrm>
            <a:off x="1843089" y="3482975"/>
            <a:ext cx="1273175" cy="425450"/>
          </a:xfrm>
          <a:prstGeom prst="rightArrow">
            <a:avLst>
              <a:gd name="adj1" fmla="val 50000"/>
              <a:gd name="adj2" fmla="val 7481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404" name="Rectangle 37" descr="Gotas de agua"/>
          <p:cNvSpPr>
            <a:spLocks noChangeArrowheads="1"/>
          </p:cNvSpPr>
          <p:nvPr/>
        </p:nvSpPr>
        <p:spPr bwMode="auto">
          <a:xfrm>
            <a:off x="1814326" y="2978151"/>
            <a:ext cx="1187825" cy="492443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>
                <a:solidFill>
                  <a:srgbClr val="FF0000"/>
                </a:solidFill>
                <a:latin typeface="Arial" panose="020B0604020202020204" pitchFamily="34" charset="0"/>
              </a:rPr>
              <a:t>ADQUISICION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>
                <a:solidFill>
                  <a:srgbClr val="FF0000"/>
                </a:solidFill>
                <a:latin typeface="Arial" panose="020B0604020202020204" pitchFamily="34" charset="0"/>
              </a:rPr>
              <a:t>DE BIENES</a:t>
            </a:r>
            <a:endParaRPr lang="es-E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16198" name="AutoShape 38"/>
          <p:cNvSpPr>
            <a:spLocks noChangeArrowheads="1"/>
          </p:cNvSpPr>
          <p:nvPr/>
        </p:nvSpPr>
        <p:spPr bwMode="auto">
          <a:xfrm flipV="1">
            <a:off x="3500439" y="4528459"/>
            <a:ext cx="833437" cy="884009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D5A9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rot="1080000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1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16200" name="Freeform 40"/>
          <p:cNvSpPr>
            <a:spLocks noEditPoints="1"/>
          </p:cNvSpPr>
          <p:nvPr/>
        </p:nvSpPr>
        <p:spPr bwMode="auto">
          <a:xfrm>
            <a:off x="5076825" y="3714751"/>
            <a:ext cx="2952750" cy="265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4" y="0"/>
              </a:cxn>
              <a:cxn ang="0">
                <a:pos x="2324" y="102"/>
              </a:cxn>
              <a:cxn ang="0">
                <a:pos x="2310" y="102"/>
              </a:cxn>
              <a:cxn ang="0">
                <a:pos x="2310" y="7"/>
              </a:cxn>
              <a:cxn ang="0">
                <a:pos x="2317" y="14"/>
              </a:cxn>
              <a:cxn ang="0">
                <a:pos x="0" y="14"/>
              </a:cxn>
              <a:cxn ang="0">
                <a:pos x="0" y="0"/>
              </a:cxn>
              <a:cxn ang="0">
                <a:pos x="2317" y="102"/>
              </a:cxn>
              <a:cxn ang="0">
                <a:pos x="2351" y="74"/>
              </a:cxn>
              <a:cxn ang="0">
                <a:pos x="2317" y="144"/>
              </a:cxn>
              <a:cxn ang="0">
                <a:pos x="2282" y="74"/>
              </a:cxn>
              <a:cxn ang="0">
                <a:pos x="2317" y="102"/>
              </a:cxn>
            </a:cxnLst>
            <a:rect l="0" t="0" r="r" b="b"/>
            <a:pathLst>
              <a:path w="2351" h="144">
                <a:moveTo>
                  <a:pt x="0" y="0"/>
                </a:moveTo>
                <a:lnTo>
                  <a:pt x="2324" y="0"/>
                </a:lnTo>
                <a:lnTo>
                  <a:pt x="2324" y="102"/>
                </a:lnTo>
                <a:lnTo>
                  <a:pt x="2310" y="102"/>
                </a:lnTo>
                <a:lnTo>
                  <a:pt x="2310" y="7"/>
                </a:lnTo>
                <a:lnTo>
                  <a:pt x="2317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2317" y="102"/>
                </a:moveTo>
                <a:lnTo>
                  <a:pt x="2351" y="74"/>
                </a:lnTo>
                <a:lnTo>
                  <a:pt x="2317" y="144"/>
                </a:lnTo>
                <a:lnTo>
                  <a:pt x="2282" y="74"/>
                </a:lnTo>
                <a:lnTo>
                  <a:pt x="2317" y="102"/>
                </a:lnTo>
                <a:close/>
              </a:path>
            </a:pathLst>
          </a:custGeom>
          <a:solidFill>
            <a:srgbClr val="8C002F"/>
          </a:solidFill>
          <a:ln w="1588" cap="flat">
            <a:solidFill>
              <a:srgbClr val="8C002F"/>
            </a:solidFill>
            <a:prstDash val="solid"/>
            <a:bevel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16201" name="Line 41"/>
          <p:cNvSpPr>
            <a:spLocks noChangeShapeType="1"/>
          </p:cNvSpPr>
          <p:nvPr/>
        </p:nvSpPr>
        <p:spPr bwMode="auto">
          <a:xfrm flipH="1">
            <a:off x="6229350" y="3714751"/>
            <a:ext cx="0" cy="239713"/>
          </a:xfrm>
          <a:prstGeom prst="line">
            <a:avLst/>
          </a:prstGeom>
          <a:noFill/>
          <a:ln w="38100">
            <a:solidFill>
              <a:srgbClr val="8C002F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16202" name="Line 42"/>
          <p:cNvSpPr>
            <a:spLocks noChangeShapeType="1"/>
          </p:cNvSpPr>
          <p:nvPr/>
        </p:nvSpPr>
        <p:spPr bwMode="auto">
          <a:xfrm flipH="1">
            <a:off x="6229350" y="4641850"/>
            <a:ext cx="0" cy="287338"/>
          </a:xfrm>
          <a:prstGeom prst="line">
            <a:avLst/>
          </a:prstGeom>
          <a:noFill/>
          <a:ln w="38100">
            <a:solidFill>
              <a:srgbClr val="8C002F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409" name="Text Box 43"/>
          <p:cNvSpPr txBox="1">
            <a:spLocks noChangeArrowheads="1"/>
          </p:cNvSpPr>
          <p:nvPr/>
        </p:nvSpPr>
        <p:spPr bwMode="auto">
          <a:xfrm>
            <a:off x="1828801" y="4005263"/>
            <a:ext cx="1228725" cy="925512"/>
          </a:xfrm>
          <a:prstGeom prst="rect">
            <a:avLst/>
          </a:prstGeom>
          <a:solidFill>
            <a:srgbClr val="DDDDDD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>
                <a:solidFill>
                  <a:srgbClr val="ED7D31"/>
                </a:solidFill>
                <a:latin typeface="Arial" panose="020B0604020202020204" pitchFamily="34" charset="0"/>
              </a:rPr>
              <a:t>Compra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>
                <a:solidFill>
                  <a:srgbClr val="ED7D31"/>
                </a:solidFill>
                <a:latin typeface="Arial" panose="020B0604020202020204" pitchFamily="34" charset="0"/>
              </a:rPr>
              <a:t>Alta de Bienes</a:t>
            </a: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2052639" y="981075"/>
            <a:ext cx="5749925" cy="2374900"/>
            <a:chOff x="333" y="618"/>
            <a:chExt cx="3622" cy="1496"/>
          </a:xfrm>
        </p:grpSpPr>
        <p:grpSp>
          <p:nvGrpSpPr>
            <p:cNvPr id="16419" name="Group 45"/>
            <p:cNvGrpSpPr>
              <a:grpSpLocks/>
            </p:cNvGrpSpPr>
            <p:nvPr/>
          </p:nvGrpSpPr>
          <p:grpSpPr bwMode="auto">
            <a:xfrm>
              <a:off x="2956" y="618"/>
              <a:ext cx="999" cy="357"/>
              <a:chOff x="2615" y="3052"/>
              <a:chExt cx="911" cy="315"/>
            </a:xfrm>
          </p:grpSpPr>
          <p:pic>
            <p:nvPicPr>
              <p:cNvPr id="1116206" name="Picture 4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615" y="3052"/>
                <a:ext cx="910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pic>
          <p:sp>
            <p:nvSpPr>
              <p:cNvPr id="1116207" name="Rectangle 47"/>
              <p:cNvSpPr>
                <a:spLocks noChangeArrowheads="1"/>
              </p:cNvSpPr>
              <p:nvPr/>
            </p:nvSpPr>
            <p:spPr bwMode="auto">
              <a:xfrm>
                <a:off x="2615" y="3053"/>
                <a:ext cx="911" cy="314"/>
              </a:xfrm>
              <a:prstGeom prst="rect">
                <a:avLst/>
              </a:prstGeom>
              <a:noFill/>
              <a:ln w="6350" cap="rnd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20" name="Rectangle 48"/>
            <p:cNvSpPr>
              <a:spLocks noChangeArrowheads="1"/>
            </p:cNvSpPr>
            <p:nvPr/>
          </p:nvSpPr>
          <p:spPr bwMode="auto">
            <a:xfrm>
              <a:off x="2964" y="756"/>
              <a:ext cx="82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>
                  <a:solidFill>
                    <a:srgbClr val="000050"/>
                  </a:solidFill>
                  <a:latin typeface="Arial" panose="020B0604020202020204" pitchFamily="34" charset="0"/>
                </a:rPr>
                <a:t>Afectación en Uso</a:t>
              </a:r>
              <a:endParaRPr lang="es-ES" sz="1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421" name="Group 49"/>
            <p:cNvGrpSpPr>
              <a:grpSpLocks/>
            </p:cNvGrpSpPr>
            <p:nvPr/>
          </p:nvGrpSpPr>
          <p:grpSpPr bwMode="auto">
            <a:xfrm>
              <a:off x="2956" y="1758"/>
              <a:ext cx="999" cy="356"/>
              <a:chOff x="2615" y="3603"/>
              <a:chExt cx="911" cy="314"/>
            </a:xfrm>
          </p:grpSpPr>
          <p:pic>
            <p:nvPicPr>
              <p:cNvPr id="1116210" name="Picture 50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615" y="3603"/>
                <a:ext cx="91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pic>
          <p:sp>
            <p:nvSpPr>
              <p:cNvPr id="1116211" name="Rectangle 51"/>
              <p:cNvSpPr>
                <a:spLocks noChangeArrowheads="1"/>
              </p:cNvSpPr>
              <p:nvPr/>
            </p:nvSpPr>
            <p:spPr bwMode="auto">
              <a:xfrm>
                <a:off x="2615" y="3603"/>
                <a:ext cx="911" cy="314"/>
              </a:xfrm>
              <a:prstGeom prst="rect">
                <a:avLst/>
              </a:prstGeom>
              <a:noFill/>
              <a:ln w="6350" cap="rnd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22" name="Rectangle 52"/>
            <p:cNvSpPr>
              <a:spLocks noChangeArrowheads="1"/>
            </p:cNvSpPr>
            <p:nvPr/>
          </p:nvSpPr>
          <p:spPr bwMode="auto">
            <a:xfrm>
              <a:off x="3059" y="1845"/>
              <a:ext cx="7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>
                  <a:solidFill>
                    <a:srgbClr val="000050"/>
                  </a:solidFill>
                  <a:latin typeface="Arial" panose="020B0604020202020204" pitchFamily="34" charset="0"/>
                </a:rPr>
                <a:t>Arrendamiento</a:t>
              </a:r>
              <a:endParaRPr lang="es-ES" sz="1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423" name="Group 53"/>
            <p:cNvGrpSpPr>
              <a:grpSpLocks/>
            </p:cNvGrpSpPr>
            <p:nvPr/>
          </p:nvGrpSpPr>
          <p:grpSpPr bwMode="auto">
            <a:xfrm>
              <a:off x="1875" y="728"/>
              <a:ext cx="363" cy="1311"/>
              <a:chOff x="1920" y="914"/>
              <a:chExt cx="325" cy="1246"/>
            </a:xfrm>
          </p:grpSpPr>
          <p:grpSp>
            <p:nvGrpSpPr>
              <p:cNvPr id="16433" name="Group 54"/>
              <p:cNvGrpSpPr>
                <a:grpSpLocks/>
              </p:cNvGrpSpPr>
              <p:nvPr/>
            </p:nvGrpSpPr>
            <p:grpSpPr bwMode="auto">
              <a:xfrm>
                <a:off x="1920" y="1413"/>
                <a:ext cx="325" cy="221"/>
                <a:chOff x="4976" y="3380"/>
                <a:chExt cx="314" cy="173"/>
              </a:xfrm>
            </p:grpSpPr>
            <p:sp>
              <p:nvSpPr>
                <p:cNvPr id="1116215" name="Freeform 55"/>
                <p:cNvSpPr>
                  <a:spLocks/>
                </p:cNvSpPr>
                <p:nvPr/>
              </p:nvSpPr>
              <p:spPr bwMode="auto">
                <a:xfrm>
                  <a:off x="4976" y="3380"/>
                  <a:ext cx="314" cy="173"/>
                </a:xfrm>
                <a:custGeom>
                  <a:avLst/>
                  <a:gdLst/>
                  <a:ahLst/>
                  <a:cxnLst>
                    <a:cxn ang="0">
                      <a:pos x="281" y="0"/>
                    </a:cxn>
                    <a:cxn ang="0">
                      <a:pos x="0" y="281"/>
                    </a:cxn>
                    <a:cxn ang="0">
                      <a:pos x="0" y="6507"/>
                    </a:cxn>
                    <a:cxn ang="0">
                      <a:pos x="281" y="6787"/>
                    </a:cxn>
                    <a:cxn ang="0">
                      <a:pos x="1403" y="6787"/>
                    </a:cxn>
                    <a:cxn ang="0">
                      <a:pos x="1684" y="6507"/>
                    </a:cxn>
                    <a:cxn ang="0">
                      <a:pos x="1684" y="281"/>
                    </a:cxn>
                    <a:cxn ang="0">
                      <a:pos x="1403" y="0"/>
                    </a:cxn>
                    <a:cxn ang="0">
                      <a:pos x="281" y="0"/>
                    </a:cxn>
                  </a:cxnLst>
                  <a:rect l="0" t="0" r="r" b="b"/>
                  <a:pathLst>
                    <a:path w="1684" h="6787">
                      <a:moveTo>
                        <a:pt x="281" y="0"/>
                      </a:moveTo>
                      <a:cubicBezTo>
                        <a:pt x="126" y="0"/>
                        <a:pt x="0" y="126"/>
                        <a:pt x="0" y="281"/>
                      </a:cubicBezTo>
                      <a:lnTo>
                        <a:pt x="0" y="6507"/>
                      </a:lnTo>
                      <a:cubicBezTo>
                        <a:pt x="0" y="6662"/>
                        <a:pt x="126" y="6787"/>
                        <a:pt x="281" y="6787"/>
                      </a:cubicBezTo>
                      <a:lnTo>
                        <a:pt x="1403" y="6787"/>
                      </a:lnTo>
                      <a:cubicBezTo>
                        <a:pt x="1558" y="6787"/>
                        <a:pt x="1684" y="6662"/>
                        <a:pt x="1684" y="6507"/>
                      </a:cubicBezTo>
                      <a:lnTo>
                        <a:pt x="1684" y="281"/>
                      </a:lnTo>
                      <a:cubicBezTo>
                        <a:pt x="1684" y="126"/>
                        <a:pt x="1558" y="0"/>
                        <a:pt x="1403" y="0"/>
                      </a:cubicBez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A7D4FB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216" name="Freeform 56"/>
                <p:cNvSpPr>
                  <a:spLocks/>
                </p:cNvSpPr>
                <p:nvPr/>
              </p:nvSpPr>
              <p:spPr bwMode="auto">
                <a:xfrm>
                  <a:off x="4976" y="3380"/>
                  <a:ext cx="314" cy="173"/>
                </a:xfrm>
                <a:custGeom>
                  <a:avLst/>
                  <a:gdLst/>
                  <a:ahLst/>
                  <a:cxnLst>
                    <a:cxn ang="0">
                      <a:pos x="281" y="0"/>
                    </a:cxn>
                    <a:cxn ang="0">
                      <a:pos x="0" y="281"/>
                    </a:cxn>
                    <a:cxn ang="0">
                      <a:pos x="0" y="6507"/>
                    </a:cxn>
                    <a:cxn ang="0">
                      <a:pos x="281" y="6787"/>
                    </a:cxn>
                    <a:cxn ang="0">
                      <a:pos x="1403" y="6787"/>
                    </a:cxn>
                    <a:cxn ang="0">
                      <a:pos x="1684" y="6507"/>
                    </a:cxn>
                    <a:cxn ang="0">
                      <a:pos x="1684" y="281"/>
                    </a:cxn>
                    <a:cxn ang="0">
                      <a:pos x="1403" y="0"/>
                    </a:cxn>
                    <a:cxn ang="0">
                      <a:pos x="281" y="0"/>
                    </a:cxn>
                  </a:cxnLst>
                  <a:rect l="0" t="0" r="r" b="b"/>
                  <a:pathLst>
                    <a:path w="1684" h="6787">
                      <a:moveTo>
                        <a:pt x="281" y="0"/>
                      </a:moveTo>
                      <a:cubicBezTo>
                        <a:pt x="126" y="0"/>
                        <a:pt x="0" y="126"/>
                        <a:pt x="0" y="281"/>
                      </a:cubicBezTo>
                      <a:lnTo>
                        <a:pt x="0" y="6507"/>
                      </a:lnTo>
                      <a:cubicBezTo>
                        <a:pt x="0" y="6662"/>
                        <a:pt x="126" y="6787"/>
                        <a:pt x="281" y="6787"/>
                      </a:cubicBezTo>
                      <a:lnTo>
                        <a:pt x="1403" y="6787"/>
                      </a:lnTo>
                      <a:cubicBezTo>
                        <a:pt x="1558" y="6787"/>
                        <a:pt x="1684" y="6662"/>
                        <a:pt x="1684" y="6507"/>
                      </a:cubicBezTo>
                      <a:lnTo>
                        <a:pt x="1684" y="281"/>
                      </a:lnTo>
                      <a:cubicBezTo>
                        <a:pt x="1684" y="126"/>
                        <a:pt x="1558" y="0"/>
                        <a:pt x="1403" y="0"/>
                      </a:cubicBez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A7D4FB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6434" name="Rectangle 57"/>
              <p:cNvSpPr>
                <a:spLocks noChangeArrowheads="1"/>
              </p:cNvSpPr>
              <p:nvPr/>
            </p:nvSpPr>
            <p:spPr bwMode="auto">
              <a:xfrm rot="16200000">
                <a:off x="1458" y="1476"/>
                <a:ext cx="1246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>
                    <a:solidFill>
                      <a:prstClr val="black"/>
                    </a:solidFill>
                    <a:latin typeface="Arial" panose="020B0604020202020204" pitchFamily="34" charset="0"/>
                  </a:rPr>
                  <a:t>ACTOS DE ADMINISTRACION</a:t>
                </a:r>
              </a:p>
            </p:txBody>
          </p:sp>
        </p:grpSp>
        <p:sp>
          <p:nvSpPr>
            <p:cNvPr id="1116218" name="AutoShape 58"/>
            <p:cNvSpPr>
              <a:spLocks noChangeArrowheads="1"/>
            </p:cNvSpPr>
            <p:nvPr/>
          </p:nvSpPr>
          <p:spPr bwMode="auto">
            <a:xfrm>
              <a:off x="1245" y="1013"/>
              <a:ext cx="528" cy="78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D5A97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16219" name="Line 59"/>
            <p:cNvSpPr>
              <a:spLocks noChangeShapeType="1"/>
            </p:cNvSpPr>
            <p:nvPr/>
          </p:nvSpPr>
          <p:spPr bwMode="auto">
            <a:xfrm>
              <a:off x="2284" y="780"/>
              <a:ext cx="672" cy="0"/>
            </a:xfrm>
            <a:prstGeom prst="line">
              <a:avLst/>
            </a:prstGeom>
            <a:noFill/>
            <a:ln w="38100">
              <a:solidFill>
                <a:srgbClr val="8C002F"/>
              </a:solidFill>
              <a:round/>
              <a:headEnd/>
              <a:tailEnd type="stealth" w="med" len="med"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16220" name="Line 60"/>
            <p:cNvSpPr>
              <a:spLocks noChangeShapeType="1"/>
            </p:cNvSpPr>
            <p:nvPr/>
          </p:nvSpPr>
          <p:spPr bwMode="auto">
            <a:xfrm>
              <a:off x="2284" y="1920"/>
              <a:ext cx="672" cy="0"/>
            </a:xfrm>
            <a:prstGeom prst="line">
              <a:avLst/>
            </a:prstGeom>
            <a:noFill/>
            <a:ln w="38100">
              <a:solidFill>
                <a:srgbClr val="8C002F"/>
              </a:solidFill>
              <a:round/>
              <a:headEnd/>
              <a:tailEnd type="stealth" w="med" len="med"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16221" name="Text Box 61"/>
            <p:cNvSpPr txBox="1">
              <a:spLocks noChangeArrowheads="1"/>
            </p:cNvSpPr>
            <p:nvPr/>
          </p:nvSpPr>
          <p:spPr bwMode="auto">
            <a:xfrm>
              <a:off x="333" y="708"/>
              <a:ext cx="1316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PE" sz="160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No desplazamiento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PE" sz="160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 de dominio</a:t>
              </a:r>
              <a:endParaRPr lang="es-ES" sz="160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grpSp>
          <p:nvGrpSpPr>
            <p:cNvPr id="16428" name="Group 62"/>
            <p:cNvGrpSpPr>
              <a:grpSpLocks/>
            </p:cNvGrpSpPr>
            <p:nvPr/>
          </p:nvGrpSpPr>
          <p:grpSpPr bwMode="auto">
            <a:xfrm>
              <a:off x="2956" y="1168"/>
              <a:ext cx="999" cy="357"/>
              <a:chOff x="2615" y="3052"/>
              <a:chExt cx="911" cy="315"/>
            </a:xfrm>
          </p:grpSpPr>
          <p:pic>
            <p:nvPicPr>
              <p:cNvPr id="1116223" name="Picture 6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615" y="3052"/>
                <a:ext cx="910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pic>
          <p:sp>
            <p:nvSpPr>
              <p:cNvPr id="1116224" name="Rectangle 64"/>
              <p:cNvSpPr>
                <a:spLocks noChangeArrowheads="1"/>
              </p:cNvSpPr>
              <p:nvPr/>
            </p:nvSpPr>
            <p:spPr bwMode="auto">
              <a:xfrm>
                <a:off x="2615" y="3053"/>
                <a:ext cx="911" cy="314"/>
              </a:xfrm>
              <a:prstGeom prst="rect">
                <a:avLst/>
              </a:prstGeom>
              <a:noFill/>
              <a:ln w="6350" cap="rnd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29" name="Rectangle 65"/>
            <p:cNvSpPr>
              <a:spLocks noChangeArrowheads="1"/>
            </p:cNvSpPr>
            <p:nvPr/>
          </p:nvSpPr>
          <p:spPr bwMode="auto">
            <a:xfrm>
              <a:off x="3055" y="1298"/>
              <a:ext cx="7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>
                  <a:solidFill>
                    <a:srgbClr val="000050"/>
                  </a:solidFill>
                  <a:latin typeface="Arial" panose="020B0604020202020204" pitchFamily="34" charset="0"/>
                </a:rPr>
                <a:t>Cesión en  Uso </a:t>
              </a:r>
              <a:endParaRPr lang="es-ES" sz="1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226" name="Line 66"/>
            <p:cNvSpPr>
              <a:spLocks noChangeShapeType="1"/>
            </p:cNvSpPr>
            <p:nvPr/>
          </p:nvSpPr>
          <p:spPr bwMode="auto">
            <a:xfrm>
              <a:off x="2284" y="1330"/>
              <a:ext cx="672" cy="0"/>
            </a:xfrm>
            <a:prstGeom prst="line">
              <a:avLst/>
            </a:prstGeom>
            <a:noFill/>
            <a:ln w="38100">
              <a:solidFill>
                <a:srgbClr val="8C002F"/>
              </a:solidFill>
              <a:round/>
              <a:headEnd/>
              <a:tailEnd type="stealth" w="med" len="med"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116227" name="AutoShape 67"/>
          <p:cNvSpPr>
            <a:spLocks noChangeArrowheads="1"/>
          </p:cNvSpPr>
          <p:nvPr/>
        </p:nvSpPr>
        <p:spPr bwMode="auto">
          <a:xfrm>
            <a:off x="4713289" y="6524626"/>
            <a:ext cx="5545137" cy="333375"/>
          </a:xfrm>
          <a:prstGeom prst="downArrowCallout">
            <a:avLst>
              <a:gd name="adj1" fmla="val 415833"/>
              <a:gd name="adj2" fmla="val 207917"/>
              <a:gd name="adj3" fmla="val 16667"/>
              <a:gd name="adj4" fmla="val 6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Disposicion</a:t>
            </a:r>
            <a:r>
              <a:rPr lang="es-PE" sz="16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dentro de los 5 meses de autorizada la baja</a:t>
            </a:r>
          </a:p>
        </p:txBody>
      </p:sp>
      <p:sp>
        <p:nvSpPr>
          <p:cNvPr id="68" name="Freeform 35"/>
          <p:cNvSpPr>
            <a:spLocks noEditPoints="1"/>
          </p:cNvSpPr>
          <p:nvPr/>
        </p:nvSpPr>
        <p:spPr bwMode="auto">
          <a:xfrm>
            <a:off x="5095876" y="5572125"/>
            <a:ext cx="2989263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4" y="0"/>
              </a:cxn>
              <a:cxn ang="0">
                <a:pos x="2324" y="102"/>
              </a:cxn>
              <a:cxn ang="0">
                <a:pos x="2310" y="102"/>
              </a:cxn>
              <a:cxn ang="0">
                <a:pos x="2310" y="7"/>
              </a:cxn>
              <a:cxn ang="0">
                <a:pos x="2317" y="14"/>
              </a:cxn>
              <a:cxn ang="0">
                <a:pos x="0" y="14"/>
              </a:cxn>
              <a:cxn ang="0">
                <a:pos x="0" y="0"/>
              </a:cxn>
              <a:cxn ang="0">
                <a:pos x="2317" y="102"/>
              </a:cxn>
              <a:cxn ang="0">
                <a:pos x="2351" y="74"/>
              </a:cxn>
              <a:cxn ang="0">
                <a:pos x="2317" y="144"/>
              </a:cxn>
              <a:cxn ang="0">
                <a:pos x="2282" y="74"/>
              </a:cxn>
              <a:cxn ang="0">
                <a:pos x="2317" y="102"/>
              </a:cxn>
            </a:cxnLst>
            <a:rect l="0" t="0" r="r" b="b"/>
            <a:pathLst>
              <a:path w="2351" h="144">
                <a:moveTo>
                  <a:pt x="0" y="0"/>
                </a:moveTo>
                <a:lnTo>
                  <a:pt x="2324" y="0"/>
                </a:lnTo>
                <a:lnTo>
                  <a:pt x="2324" y="102"/>
                </a:lnTo>
                <a:lnTo>
                  <a:pt x="2310" y="102"/>
                </a:lnTo>
                <a:lnTo>
                  <a:pt x="2310" y="7"/>
                </a:lnTo>
                <a:lnTo>
                  <a:pt x="2317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2317" y="102"/>
                </a:moveTo>
                <a:lnTo>
                  <a:pt x="2351" y="74"/>
                </a:lnTo>
                <a:lnTo>
                  <a:pt x="2317" y="144"/>
                </a:lnTo>
                <a:lnTo>
                  <a:pt x="2282" y="74"/>
                </a:lnTo>
                <a:lnTo>
                  <a:pt x="2317" y="102"/>
                </a:lnTo>
                <a:close/>
              </a:path>
            </a:pathLst>
          </a:custGeom>
          <a:solidFill>
            <a:srgbClr val="8C002F"/>
          </a:solidFill>
          <a:ln w="1588" cap="flat">
            <a:solidFill>
              <a:srgbClr val="8C002F"/>
            </a:solidFill>
            <a:prstDash val="solid"/>
            <a:bevel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flipH="1">
            <a:off x="6238875" y="5572125"/>
            <a:ext cx="0" cy="287338"/>
          </a:xfrm>
          <a:prstGeom prst="line">
            <a:avLst/>
          </a:prstGeom>
          <a:noFill/>
          <a:ln w="38100">
            <a:solidFill>
              <a:srgbClr val="8C002F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5238751" y="5902326"/>
            <a:ext cx="1585913" cy="423863"/>
            <a:chOff x="2374" y="3232"/>
            <a:chExt cx="999" cy="357"/>
          </a:xfrm>
        </p:grpSpPr>
        <p:grpSp>
          <p:nvGrpSpPr>
            <p:cNvPr id="16415" name="Group 15"/>
            <p:cNvGrpSpPr>
              <a:grpSpLocks/>
            </p:cNvGrpSpPr>
            <p:nvPr/>
          </p:nvGrpSpPr>
          <p:grpSpPr bwMode="auto">
            <a:xfrm>
              <a:off x="2374" y="3232"/>
              <a:ext cx="999" cy="357"/>
              <a:chOff x="2615" y="1323"/>
              <a:chExt cx="869" cy="315"/>
            </a:xfrm>
          </p:grpSpPr>
          <p:pic>
            <p:nvPicPr>
              <p:cNvPr id="73" name="Picture 1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15" y="1323"/>
                <a:ext cx="868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pic>
          <p:sp>
            <p:nvSpPr>
              <p:cNvPr id="74" name="Rectangle 17"/>
              <p:cNvSpPr>
                <a:spLocks noChangeArrowheads="1"/>
              </p:cNvSpPr>
              <p:nvPr/>
            </p:nvSpPr>
            <p:spPr bwMode="auto">
              <a:xfrm>
                <a:off x="2615" y="1324"/>
                <a:ext cx="869" cy="314"/>
              </a:xfrm>
              <a:prstGeom prst="rect">
                <a:avLst/>
              </a:prstGeom>
              <a:noFill/>
              <a:ln w="6350" cap="rnd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16" name="Rectangle 18"/>
            <p:cNvSpPr>
              <a:spLocks noChangeArrowheads="1"/>
            </p:cNvSpPr>
            <p:nvPr/>
          </p:nvSpPr>
          <p:spPr bwMode="auto">
            <a:xfrm>
              <a:off x="2479" y="3288"/>
              <a:ext cx="81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>
                  <a:solidFill>
                    <a:srgbClr val="000050"/>
                  </a:solidFill>
                  <a:latin typeface="Arial" panose="020B0604020202020204" pitchFamily="34" charset="0"/>
                </a:rPr>
                <a:t>Dación en pago</a:t>
              </a:r>
              <a:endParaRPr lang="es-ES" sz="16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13128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1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1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1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1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1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1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1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1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1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1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1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1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1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1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2" grpId="0" animBg="1"/>
      <p:bldP spid="1116173" grpId="0"/>
      <p:bldP spid="1116180" grpId="0" animBg="1"/>
      <p:bldP spid="1116181" grpId="0"/>
      <p:bldP spid="1116185" grpId="0"/>
      <p:bldP spid="1116189" grpId="0"/>
      <p:bldP spid="1116193" grpId="0"/>
      <p:bldP spid="1116195" grpId="0" animBg="1"/>
      <p:bldP spid="1116200" grpId="0" animBg="1"/>
      <p:bldP spid="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7950" y="2466975"/>
            <a:ext cx="6858000" cy="13716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336947">
              <a:defRPr/>
            </a:pPr>
            <a:endParaRPr lang="es-ES">
              <a:ln>
                <a:solidFill>
                  <a:srgbClr val="FF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89636" y="2820592"/>
            <a:ext cx="6500813" cy="624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7500" tIns="35100" rIns="67500" bIns="35100">
            <a:spAutoFit/>
          </a:bodyPr>
          <a:lstStyle/>
          <a:p>
            <a:pPr defTabSz="336947">
              <a:spcBef>
                <a:spcPts val="3094"/>
              </a:spcBef>
              <a:buClr>
                <a:srgbClr val="FFFFFF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Gracias por </a:t>
            </a:r>
            <a:r>
              <a:rPr lang="en-GB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</a:t>
            </a:r>
            <a:r>
              <a:rPr lang="en-GB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GB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atención</a:t>
            </a:r>
            <a:endParaRPr lang="en-GB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8853" name="Picture 3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838575"/>
            <a:ext cx="6858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4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356427"/>
            <a:ext cx="6858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49381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ángulo 1"/>
          <p:cNvSpPr>
            <a:spLocks noChangeArrowheads="1"/>
          </p:cNvSpPr>
          <p:nvPr/>
        </p:nvSpPr>
        <p:spPr bwMode="auto">
          <a:xfrm>
            <a:off x="5016500" y="260351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ALTA</a:t>
            </a:r>
            <a:endParaRPr lang="es-ES" altLang="es-ES" sz="4000">
              <a:solidFill>
                <a:srgbClr val="FF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2001839" y="1260476"/>
            <a:ext cx="84089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Únicamente se emitirá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resolución de alta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cuando la incorporación de bienes la patrimonio se produzca a casusa de: </a:t>
            </a: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992313" y="2489200"/>
            <a:ext cx="8407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Fabricación de bienes; o,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Reproducción de semovientes. </a:t>
            </a: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1957389" y="3884614"/>
            <a:ext cx="8408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El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alta será automática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no requiriendo resolución de alta, cuando la incorporación esté determinada por: </a:t>
            </a: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992313" y="4797425"/>
            <a:ext cx="8407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Disposición legal; o,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Mandato judicial o arbitral. </a:t>
            </a:r>
          </a:p>
        </p:txBody>
      </p:sp>
    </p:spTree>
    <p:extLst>
      <p:ext uri="{BB962C8B-B14F-4D97-AF65-F5344CB8AC3E}">
        <p14:creationId xmlns:p14="http://schemas.microsoft.com/office/powerpoint/2010/main" val="218935653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ángulo 1"/>
          <p:cNvSpPr>
            <a:spLocks noChangeArrowheads="1"/>
          </p:cNvSpPr>
          <p:nvPr/>
        </p:nvSpPr>
        <p:spPr bwMode="auto">
          <a:xfrm>
            <a:off x="5016500" y="260351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ALTA</a:t>
            </a:r>
            <a:endParaRPr lang="es-ES" altLang="es-ES" sz="4000">
              <a:solidFill>
                <a:srgbClr val="FF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846263" y="1139826"/>
            <a:ext cx="8407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El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plazo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para realizar el alta de los bienes no debe exceder los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quince (15) días hábiles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posteriores a su adquisición.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1846263" y="2703514"/>
            <a:ext cx="8407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La adquisición de bienes mediante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compra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se ejecutará de acuerdo a la normatividad de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Contrataciones del Estado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no constituyendo motivo o circunstancia que deba ser evaluada por la UCP.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508500"/>
            <a:ext cx="45354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09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ángulo 1"/>
          <p:cNvSpPr>
            <a:spLocks noChangeArrowheads="1"/>
          </p:cNvSpPr>
          <p:nvPr/>
        </p:nvSpPr>
        <p:spPr bwMode="auto">
          <a:xfrm>
            <a:off x="5016500" y="260351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ALTA</a:t>
            </a:r>
            <a:endParaRPr lang="es-ES" altLang="es-ES" sz="4000">
              <a:solidFill>
                <a:srgbClr val="FF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1989139" y="1169989"/>
            <a:ext cx="84089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No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requerirá alta los bienes que son adquiridos por norma expresa con el fin de ser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entregados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a terceros en cumplimiento de los fines institucionales de la entidad.</a:t>
            </a: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2016125" y="3171825"/>
            <a:ext cx="84089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Las compras por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encargo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serán consideradas como adquisición de la entidad encargante.  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989139" y="4371975"/>
            <a:ext cx="84089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Las entidades que reciban en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donación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bienes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para ser empleados como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material de enseñanza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no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requerirán dar de </a:t>
            </a:r>
            <a:r>
              <a:rPr lang="es-ES" altLang="es-ES" sz="3000" b="1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alta</a:t>
            </a:r>
            <a:r>
              <a:rPr lang="es-ES" altLang="es-ES" sz="300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a los mismos.  </a:t>
            </a:r>
          </a:p>
        </p:txBody>
      </p:sp>
    </p:spTree>
    <p:extLst>
      <p:ext uri="{BB962C8B-B14F-4D97-AF65-F5344CB8AC3E}">
        <p14:creationId xmlns:p14="http://schemas.microsoft.com/office/powerpoint/2010/main" val="169528392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1"/>
          <p:cNvSpPr>
            <a:spLocks noChangeArrowheads="1"/>
          </p:cNvSpPr>
          <p:nvPr/>
        </p:nvSpPr>
        <p:spPr bwMode="auto">
          <a:xfrm>
            <a:off x="2279650" y="2636839"/>
            <a:ext cx="7704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 DE BIENES MUEBLES</a:t>
            </a:r>
            <a:endParaRPr lang="es-ES" altLang="es-ES" sz="4400">
              <a:solidFill>
                <a:srgbClr val="FF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4377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1814513" y="1120776"/>
            <a:ext cx="842486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Es la </a:t>
            </a:r>
            <a:r>
              <a:rPr lang="es-ES" altLang="es-ES" sz="30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cancelación</a:t>
            </a:r>
            <a:r>
              <a:rPr lang="es-ES" altLang="es-ES" sz="30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de la anotación en el registro patrimonial de la entidad, que lleva de la mano, la </a:t>
            </a:r>
            <a:r>
              <a:rPr lang="es-ES" altLang="es-ES" sz="3000" b="1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extracción contable</a:t>
            </a:r>
            <a:r>
              <a:rPr lang="es-ES" altLang="es-ES" sz="30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de los mismos bienes, conforme a la normatividad del Sistema Nacional de Contabilidad.</a:t>
            </a:r>
            <a:r>
              <a:rPr lang="es-ES" altLang="es-ES" sz="3000" dirty="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en-GB" altLang="es-ES" sz="30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3214688"/>
            <a:ext cx="3389386" cy="23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6816725" y="5761037"/>
            <a:ext cx="2589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CONTABILIDAD</a:t>
            </a:r>
            <a:endParaRPr lang="es-PE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993652" y="5595145"/>
            <a:ext cx="36703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Módulo Muebles SINABIP</a:t>
            </a:r>
            <a:endParaRPr lang="es-PE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1991" name="Rectángulo 6"/>
          <p:cNvSpPr>
            <a:spLocks noChangeArrowheads="1"/>
          </p:cNvSpPr>
          <p:nvPr/>
        </p:nvSpPr>
        <p:spPr bwMode="auto">
          <a:xfrm>
            <a:off x="4938714" y="188914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400" b="1" u="sng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BAJA</a:t>
            </a:r>
            <a:endParaRPr lang="es-ES" altLang="es-ES" sz="4400">
              <a:solidFill>
                <a:srgbClr val="FF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52" y="3302798"/>
            <a:ext cx="3744416" cy="2301475"/>
          </a:xfrm>
          <a:prstGeom prst="rect">
            <a:avLst/>
          </a:prstGeom>
          <a:ln w="28575">
            <a:solidFill>
              <a:srgbClr val="2006BA"/>
            </a:solidFill>
          </a:ln>
        </p:spPr>
      </p:pic>
    </p:spTree>
    <p:extLst>
      <p:ext uri="{BB962C8B-B14F-4D97-AF65-F5344CB8AC3E}">
        <p14:creationId xmlns:p14="http://schemas.microsoft.com/office/powerpoint/2010/main" val="277302671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2019</Words>
  <Application>Microsoft Office PowerPoint</Application>
  <PresentationFormat>Panorámica</PresentationFormat>
  <Paragraphs>258</Paragraphs>
  <Slides>46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Lucida Sans Unicode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Willjhem Pablo Sanchez Medina</dc:creator>
  <cp:lastModifiedBy>Willjhem Pablo Sanchez Medina</cp:lastModifiedBy>
  <cp:revision>2</cp:revision>
  <dcterms:created xsi:type="dcterms:W3CDTF">2016-11-22T13:37:25Z</dcterms:created>
  <dcterms:modified xsi:type="dcterms:W3CDTF">2016-11-22T15:43:00Z</dcterms:modified>
</cp:coreProperties>
</file>