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F4C0-9089-4524-9413-82F85CA31A88}" type="datetimeFigureOut">
              <a:rPr lang="es-PE" smtClean="0"/>
              <a:t>22/11/2016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8D5F-269E-4C70-B32D-610E887093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8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DA3C-E291-470A-A227-3EDD673C0157}" type="slidenum">
              <a:rPr lang="es-PE" smtClean="0">
                <a:solidFill>
                  <a:prstClr val="black"/>
                </a:solidFill>
              </a:rPr>
              <a:pPr/>
              <a:t>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2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22350-08B8-41D4-8EDE-34525B3DF2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410-50F5-481D-A086-5955815DEA4F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86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F788B-9573-4429-86EC-ED12ACA243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5BD5-730D-4855-AF26-663A23797C2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817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0BFB7-3CD5-4AFB-A18D-E6BC9BBAFB0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F986-6D3E-41AE-A88B-BDA805851782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29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37CE-440A-428E-8023-DB494BCB7E4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EBEC4-00C6-4FBA-BD77-75612D1F449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747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A088-98C1-4A3C-BE08-30CD7EF4E1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2D9B-47B5-4D40-AD24-BF86B09F7A08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15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6F2BF-8D20-4472-96BC-BD4AE021ED1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B5451-D751-41F8-A01D-612C91BE814C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246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CC06C-71D8-42CE-B97E-4C6FAC3F71E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399B1-D6F2-4987-AD65-D9E7E0BAEB2A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58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F898F-99A6-4164-A7CC-C76F18F3B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92B6-396B-4E9E-9D7A-D8EC20D19447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44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3370B-8297-42A5-AE7C-37B7DD5E1F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F5DF-4D73-4105-A5C3-F6EE9F3904B0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424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CFD33-F97B-4209-920F-2206AF638E0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8DB5-C6D0-49FD-8862-819617AD7571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849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2063553" y="2132857"/>
            <a:ext cx="8640959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4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GESTIÓN MOBILIARIA DEL ESTADO </a:t>
            </a:r>
          </a:p>
        </p:txBody>
      </p:sp>
    </p:spTree>
    <p:extLst>
      <p:ext uri="{BB962C8B-B14F-4D97-AF65-F5344CB8AC3E}">
        <p14:creationId xmlns:p14="http://schemas.microsoft.com/office/powerpoint/2010/main" val="230511521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479376" y="260351"/>
            <a:ext cx="1116124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¿QUÉ </a:t>
            </a:r>
            <a:r>
              <a:rPr lang="es-ES" sz="2800" b="1" kern="0" dirty="0" smtClean="0">
                <a:solidFill>
                  <a:srgbClr val="FF0000"/>
                </a:solidFill>
                <a:latin typeface="Arial"/>
              </a:rPr>
              <a:t>BIENES NO SON CONTROLADOS POR EL </a:t>
            </a:r>
            <a:r>
              <a:rPr lang="es-ES" sz="2800" b="1" u="sng" kern="0" dirty="0" smtClean="0">
                <a:solidFill>
                  <a:srgbClr val="FF0000"/>
                </a:solidFill>
                <a:latin typeface="Arial"/>
              </a:rPr>
              <a:t>SNBE</a:t>
            </a: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1344" y="1635794"/>
            <a:ext cx="727280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materiales desmontables o armables (carpas, tabladillos, tribunas).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PE" sz="3000" dirty="0">
              <a:solidFill>
                <a:srgbClr val="0000FF"/>
              </a:solidFill>
              <a:latin typeface="Arial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animales menores (conejos, cuyes, pavos, patos, etc. ) e insectos.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PE" sz="3000" dirty="0">
              <a:solidFill>
                <a:srgbClr val="0000FF"/>
              </a:solidFill>
              <a:latin typeface="Arial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sujetos a operaciones de comercialización por parte de la entidad.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657880"/>
            <a:ext cx="3024336" cy="19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8697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992314" y="476672"/>
            <a:ext cx="84241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¿QUÉ ACTOS DE GESTIÓN MOBILIARIA REGULA EL SNBE?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1992313" y="144145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ALTA</a:t>
            </a:r>
          </a:p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BAJA</a:t>
            </a:r>
          </a:p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ADQUISICIÓN</a:t>
            </a:r>
          </a:p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ADMINISTRACIÓN</a:t>
            </a:r>
          </a:p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DISPOSICIÓN</a:t>
            </a:r>
          </a:p>
          <a:p>
            <a:pPr>
              <a:defRPr/>
            </a:pPr>
            <a:r>
              <a:rPr lang="es-ES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REGISTRO</a:t>
            </a:r>
          </a:p>
          <a:p>
            <a:pPr>
              <a:defRPr/>
            </a:pPr>
            <a:r>
              <a:rPr lang="es-ES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ACTOS DE SUPERVISIÓN</a:t>
            </a:r>
          </a:p>
        </p:txBody>
      </p:sp>
    </p:spTree>
    <p:extLst>
      <p:ext uri="{BB962C8B-B14F-4D97-AF65-F5344CB8AC3E}">
        <p14:creationId xmlns:p14="http://schemas.microsoft.com/office/powerpoint/2010/main" val="108251271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2" y="1771672"/>
            <a:ext cx="8856984" cy="4019048"/>
          </a:xfrm>
          <a:prstGeom prst="rect">
            <a:avLst/>
          </a:prstGeom>
        </p:spPr>
      </p:pic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842253" y="1559306"/>
            <a:ext cx="19415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ADQUISICIÓN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echa derecha 14"/>
          <p:cNvSpPr/>
          <p:nvPr/>
        </p:nvSpPr>
        <p:spPr>
          <a:xfrm rot="5400000">
            <a:off x="3795504" y="1526691"/>
            <a:ext cx="1044575" cy="8953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ALTA</a:t>
            </a:r>
          </a:p>
        </p:txBody>
      </p:sp>
      <p:sp>
        <p:nvSpPr>
          <p:cNvPr id="16" name="Flecha derecha 15"/>
          <p:cNvSpPr/>
          <p:nvPr/>
        </p:nvSpPr>
        <p:spPr>
          <a:xfrm rot="5400000">
            <a:off x="7537469" y="2324342"/>
            <a:ext cx="1044575" cy="79208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BAJA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41" y="3278708"/>
            <a:ext cx="2285714" cy="1609524"/>
          </a:xfrm>
          <a:prstGeom prst="rect">
            <a:avLst/>
          </a:prstGeom>
        </p:spPr>
      </p:pic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8490024" y="2913360"/>
            <a:ext cx="186140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DISPOSICIÓN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41" y="2496655"/>
            <a:ext cx="2628571" cy="1533333"/>
          </a:xfrm>
          <a:prstGeom prst="rect">
            <a:avLst/>
          </a:prstGeom>
        </p:spPr>
      </p:pic>
      <p:sp>
        <p:nvSpPr>
          <p:cNvPr id="25" name="Rectángulo 24"/>
          <p:cNvSpPr>
            <a:spLocks noChangeArrowheads="1"/>
          </p:cNvSpPr>
          <p:nvPr/>
        </p:nvSpPr>
        <p:spPr bwMode="auto">
          <a:xfrm>
            <a:off x="4837870" y="2169104"/>
            <a:ext cx="25909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ADMINISTRACIÓN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errar llave 27"/>
          <p:cNvSpPr/>
          <p:nvPr/>
        </p:nvSpPr>
        <p:spPr>
          <a:xfrm rot="5400000">
            <a:off x="6156544" y="1624408"/>
            <a:ext cx="385763" cy="8568952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9" name="Rectángulo 28"/>
          <p:cNvSpPr>
            <a:spLocks noChangeArrowheads="1"/>
          </p:cNvSpPr>
          <p:nvPr/>
        </p:nvSpPr>
        <p:spPr bwMode="auto">
          <a:xfrm>
            <a:off x="5622349" y="6407897"/>
            <a:ext cx="1454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errar llave 29"/>
          <p:cNvSpPr/>
          <p:nvPr/>
        </p:nvSpPr>
        <p:spPr>
          <a:xfrm rot="16200000">
            <a:off x="6158091" y="-2984969"/>
            <a:ext cx="385762" cy="8523919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1" name="Rectángulo 30"/>
          <p:cNvSpPr>
            <a:spLocks noChangeArrowheads="1"/>
          </p:cNvSpPr>
          <p:nvPr/>
        </p:nvSpPr>
        <p:spPr bwMode="auto">
          <a:xfrm>
            <a:off x="5262166" y="461530"/>
            <a:ext cx="1916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SUPERVISIÓN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523" y="1997269"/>
            <a:ext cx="2057143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918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22" grpId="0"/>
      <p:bldP spid="25" grpId="0"/>
      <p:bldP spid="28" grpId="0" animBg="1"/>
      <p:bldP spid="29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703388" y="2081213"/>
            <a:ext cx="6769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dirty="0">
                <a:solidFill>
                  <a:srgbClr val="0000FF"/>
                </a:solidFill>
              </a:rPr>
              <a:t>Gestionar de manera eficiente los bienes muebles estatales.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703388" y="4097338"/>
            <a:ext cx="6769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dirty="0">
                <a:solidFill>
                  <a:srgbClr val="0000FF"/>
                </a:solidFill>
              </a:rPr>
              <a:t>Regular los procedimientos de </a:t>
            </a:r>
            <a:r>
              <a:rPr lang="es-ES" altLang="es-ES" sz="2700" b="1" i="1" dirty="0">
                <a:solidFill>
                  <a:srgbClr val="0000FF"/>
                </a:solidFill>
              </a:rPr>
              <a:t>alta</a:t>
            </a:r>
            <a:r>
              <a:rPr lang="es-ES" altLang="es-ES" sz="2700" dirty="0">
                <a:solidFill>
                  <a:srgbClr val="0000FF"/>
                </a:solidFill>
              </a:rPr>
              <a:t>, </a:t>
            </a:r>
            <a:r>
              <a:rPr lang="es-ES" altLang="es-ES" sz="2700" b="1" i="1" dirty="0">
                <a:solidFill>
                  <a:srgbClr val="0000FF"/>
                </a:solidFill>
              </a:rPr>
              <a:t>baja</a:t>
            </a:r>
            <a:r>
              <a:rPr lang="es-ES" altLang="es-ES" sz="2700" dirty="0">
                <a:solidFill>
                  <a:srgbClr val="0000FF"/>
                </a:solidFill>
              </a:rPr>
              <a:t>, </a:t>
            </a:r>
            <a:r>
              <a:rPr lang="es-ES" altLang="es-ES" sz="2700" b="1" i="1" dirty="0">
                <a:solidFill>
                  <a:srgbClr val="0000FF"/>
                </a:solidFill>
              </a:rPr>
              <a:t>adquisición</a:t>
            </a:r>
            <a:r>
              <a:rPr lang="es-ES" altLang="es-ES" sz="2700" dirty="0">
                <a:solidFill>
                  <a:srgbClr val="0000FF"/>
                </a:solidFill>
              </a:rPr>
              <a:t>, </a:t>
            </a:r>
            <a:r>
              <a:rPr lang="es-ES" altLang="es-ES" sz="2700" b="1" i="1" dirty="0">
                <a:solidFill>
                  <a:srgbClr val="0000FF"/>
                </a:solidFill>
              </a:rPr>
              <a:t>administración</a:t>
            </a:r>
            <a:r>
              <a:rPr lang="es-ES" altLang="es-ES" sz="2700" dirty="0">
                <a:solidFill>
                  <a:srgbClr val="0000FF"/>
                </a:solidFill>
              </a:rPr>
              <a:t>, </a:t>
            </a:r>
            <a:r>
              <a:rPr lang="es-ES" altLang="es-ES" sz="2700" b="1" i="1" dirty="0">
                <a:solidFill>
                  <a:srgbClr val="0000FF"/>
                </a:solidFill>
              </a:rPr>
              <a:t>disposición</a:t>
            </a:r>
            <a:r>
              <a:rPr lang="es-ES" altLang="es-ES" sz="2700" dirty="0">
                <a:solidFill>
                  <a:srgbClr val="0000FF"/>
                </a:solidFill>
              </a:rPr>
              <a:t>, </a:t>
            </a:r>
            <a:r>
              <a:rPr lang="es-ES" altLang="es-ES" sz="2700" b="1" i="1" dirty="0">
                <a:solidFill>
                  <a:srgbClr val="0000FF"/>
                </a:solidFill>
              </a:rPr>
              <a:t>supervisión</a:t>
            </a:r>
            <a:r>
              <a:rPr lang="es-ES" altLang="es-ES" sz="2700" dirty="0">
                <a:solidFill>
                  <a:srgbClr val="0000FF"/>
                </a:solidFill>
              </a:rPr>
              <a:t> y </a:t>
            </a:r>
            <a:r>
              <a:rPr lang="es-ES" altLang="es-ES" sz="2700" b="1" i="1" dirty="0">
                <a:solidFill>
                  <a:srgbClr val="0000FF"/>
                </a:solidFill>
              </a:rPr>
              <a:t>registro</a:t>
            </a:r>
            <a:r>
              <a:rPr lang="es-ES" altLang="es-ES" sz="2700" dirty="0">
                <a:solidFill>
                  <a:srgbClr val="0000FF"/>
                </a:solidFill>
              </a:rPr>
              <a:t> de los bienes muebles estatales.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2062487"/>
            <a:ext cx="2203719" cy="3168000"/>
          </a:xfrm>
          <a:prstGeom prst="rect">
            <a:avLst/>
          </a:prstGeom>
          <a:effectLst>
            <a:outerShdw blurRad="184150" dist="241300" dir="11520000" sx="110000" sy="110000" algn="ctr" rotWithShape="0">
              <a:srgbClr val="000000">
                <a:alpha val="18000"/>
              </a:srgbClr>
            </a:outerShdw>
          </a:effectLst>
          <a:scene3d>
            <a:camera prst="perspectiveHeroicExtremeLeftFacing" fov="5100000">
              <a:rot lat="0" lon="2067641" rev="21594000"/>
            </a:camera>
            <a:lightRig rig="threePt" dir="t">
              <a:rot lat="0" lon="0" rev="13800000"/>
            </a:lightRig>
          </a:scene3d>
          <a:sp3d extrusionH="107950">
            <a:bevelT w="82550" h="63500"/>
            <a:bevelB/>
          </a:sp3d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728360" y="562263"/>
            <a:ext cx="84241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RESPECTO DE LA DIRECTIVA Nº 001-2015/SBN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728360" y="1338264"/>
            <a:ext cx="5087721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CUÁL ES SU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FINALIDAD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750916" y="3305176"/>
            <a:ext cx="492114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CUÁL ES SU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OBJETIVO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5531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89100"/>
            <a:ext cx="4787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847851" y="1114426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000" dirty="0">
                <a:solidFill>
                  <a:srgbClr val="0000FF"/>
                </a:solidFill>
              </a:rPr>
              <a:t>La presente Directiva es de alcance nacional y es de </a:t>
            </a:r>
            <a:r>
              <a:rPr lang="es-ES" altLang="es-ES" sz="2000" b="1" dirty="0">
                <a:solidFill>
                  <a:srgbClr val="0000FF"/>
                </a:solidFill>
              </a:rPr>
              <a:t>estricto cumplimiento </a:t>
            </a:r>
            <a:r>
              <a:rPr lang="es-ES" altLang="es-ES" sz="2000" dirty="0">
                <a:solidFill>
                  <a:srgbClr val="0000FF"/>
                </a:solidFill>
              </a:rPr>
              <a:t>por las entidades que integran el Sistema Nacional de Bienes Estatales.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20355546" flipH="1">
            <a:off x="5908676" y="3449549"/>
            <a:ext cx="214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b="1" dirty="0">
                <a:solidFill>
                  <a:prstClr val="black"/>
                </a:solidFill>
              </a:rPr>
              <a:t>SBN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b="1" dirty="0">
                <a:solidFill>
                  <a:prstClr val="black"/>
                </a:solidFill>
              </a:rPr>
              <a:t>ENTE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b="1" dirty="0">
                <a:solidFill>
                  <a:prstClr val="black"/>
                </a:solidFill>
              </a:rPr>
              <a:t>RECTOR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16951" y="1989139"/>
            <a:ext cx="1655763" cy="91598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</a:rPr>
              <a:t>Empresas Estatales de </a:t>
            </a:r>
            <a:r>
              <a:rPr lang="es-ES" b="1" dirty="0" err="1">
                <a:solidFill>
                  <a:prstClr val="black"/>
                </a:solidFill>
              </a:rPr>
              <a:t>Dº</a:t>
            </a:r>
            <a:r>
              <a:rPr lang="es-ES" b="1" dirty="0">
                <a:solidFill>
                  <a:prstClr val="black"/>
                </a:solidFill>
              </a:rPr>
              <a:t> Público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16951" y="3527425"/>
            <a:ext cx="1655763" cy="108108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</a:rPr>
              <a:t>Entidades, Proyectos, Programas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</a:rPr>
              <a:t>del </a:t>
            </a:r>
            <a:r>
              <a:rPr lang="es-ES" b="1" dirty="0" err="1">
                <a:solidFill>
                  <a:prstClr val="black"/>
                </a:solidFill>
              </a:rPr>
              <a:t>Eº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69339" y="5229226"/>
            <a:ext cx="1819275" cy="9747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</a:rPr>
              <a:t>Organismos Constitucionales Autónomos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51226" y="2019301"/>
            <a:ext cx="1736725" cy="8858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Gobiernos Regionales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03614" y="3527425"/>
            <a:ext cx="1665287" cy="838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Gobierno Nacional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03614" y="5008564"/>
            <a:ext cx="1665287" cy="94138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</a:rPr>
              <a:t>Gobiernos Locales y sus Empresas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046414"/>
            <a:ext cx="15287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1703389" y="3284539"/>
            <a:ext cx="1304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b="1" dirty="0">
                <a:solidFill>
                  <a:prstClr val="black"/>
                </a:solidFill>
              </a:rPr>
              <a:t>Ejecutivo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b="1" dirty="0">
                <a:solidFill>
                  <a:prstClr val="black"/>
                </a:solidFill>
              </a:rPr>
              <a:t>Legislativo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b="1" dirty="0">
                <a:solidFill>
                  <a:prstClr val="black"/>
                </a:solidFill>
              </a:rPr>
              <a:t>Judicial</a:t>
            </a:r>
          </a:p>
        </p:txBody>
      </p:sp>
      <p:sp>
        <p:nvSpPr>
          <p:cNvPr id="14" name="Flecha derecha 13"/>
          <p:cNvSpPr/>
          <p:nvPr/>
        </p:nvSpPr>
        <p:spPr>
          <a:xfrm rot="1468030">
            <a:off x="5535613" y="2349501"/>
            <a:ext cx="431800" cy="290513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538789" y="4076701"/>
            <a:ext cx="485775" cy="288925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 rot="20424009">
            <a:off x="5664200" y="5373689"/>
            <a:ext cx="503238" cy="287337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Flecha izquierda 16"/>
          <p:cNvSpPr/>
          <p:nvPr/>
        </p:nvSpPr>
        <p:spPr>
          <a:xfrm rot="19508117">
            <a:off x="7981951" y="2443164"/>
            <a:ext cx="454025" cy="314325"/>
          </a:xfrm>
          <a:prstGeom prst="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>
            <a:off x="7967663" y="3860801"/>
            <a:ext cx="455612" cy="288925"/>
          </a:xfrm>
          <a:prstGeom prst="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Flecha izquierda 18"/>
          <p:cNvSpPr/>
          <p:nvPr/>
        </p:nvSpPr>
        <p:spPr>
          <a:xfrm rot="1997980">
            <a:off x="8012113" y="5541964"/>
            <a:ext cx="525462" cy="287337"/>
          </a:xfrm>
          <a:prstGeom prst="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1847850" y="318159"/>
            <a:ext cx="492114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CUÁL ES SU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ALCANCE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196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847851" y="1700214"/>
            <a:ext cx="84248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500" dirty="0">
                <a:solidFill>
                  <a:srgbClr val="0000FF"/>
                </a:solidFill>
              </a:rPr>
              <a:t>E</a:t>
            </a:r>
            <a:r>
              <a:rPr lang="es-ES" altLang="es-ES" sz="3500" dirty="0" smtClean="0">
                <a:solidFill>
                  <a:srgbClr val="0000FF"/>
                </a:solidFill>
              </a:rPr>
              <a:t>laborado </a:t>
            </a:r>
            <a:r>
              <a:rPr lang="es-ES" altLang="es-ES" sz="3500" dirty="0">
                <a:solidFill>
                  <a:srgbClr val="0000FF"/>
                </a:solidFill>
              </a:rPr>
              <a:t>por la </a:t>
            </a:r>
            <a:r>
              <a:rPr lang="es-ES" altLang="es-ES" sz="3500" b="1" dirty="0">
                <a:solidFill>
                  <a:srgbClr val="0000FF"/>
                </a:solidFill>
              </a:rPr>
              <a:t>UCP</a:t>
            </a:r>
            <a:r>
              <a:rPr lang="es-ES" altLang="es-ES" sz="3500" dirty="0">
                <a:solidFill>
                  <a:srgbClr val="0000FF"/>
                </a:solidFill>
              </a:rPr>
              <a:t> para sustentar los actos de </a:t>
            </a:r>
            <a:r>
              <a:rPr lang="es-ES" altLang="es-ES" sz="3500" b="1" i="1" u="sng" dirty="0">
                <a:solidFill>
                  <a:srgbClr val="0000FF"/>
                </a:solidFill>
              </a:rPr>
              <a:t>adquisición</a:t>
            </a:r>
            <a:r>
              <a:rPr lang="es-ES" altLang="es-ES" sz="3500" dirty="0">
                <a:solidFill>
                  <a:srgbClr val="0000FF"/>
                </a:solidFill>
              </a:rPr>
              <a:t>,</a:t>
            </a:r>
            <a:r>
              <a:rPr lang="es-ES" altLang="es-ES" sz="3500" b="1" i="1" dirty="0">
                <a:solidFill>
                  <a:srgbClr val="0000FF"/>
                </a:solidFill>
              </a:rPr>
              <a:t> </a:t>
            </a:r>
            <a:r>
              <a:rPr lang="es-ES" altLang="es-ES" sz="3500" b="1" i="1" u="sng" dirty="0">
                <a:solidFill>
                  <a:srgbClr val="0000FF"/>
                </a:solidFill>
              </a:rPr>
              <a:t>administración</a:t>
            </a:r>
            <a:r>
              <a:rPr lang="es-ES" altLang="es-ES" sz="3500" b="1" i="1" dirty="0">
                <a:solidFill>
                  <a:srgbClr val="0000FF"/>
                </a:solidFill>
              </a:rPr>
              <a:t> </a:t>
            </a:r>
            <a:r>
              <a:rPr lang="es-ES" altLang="es-ES" sz="3500" dirty="0">
                <a:solidFill>
                  <a:srgbClr val="0000FF"/>
                </a:solidFill>
              </a:rPr>
              <a:t>y </a:t>
            </a:r>
            <a:r>
              <a:rPr lang="es-ES" altLang="es-ES" sz="3500" b="1" i="1" u="sng" dirty="0">
                <a:solidFill>
                  <a:srgbClr val="0000FF"/>
                </a:solidFill>
              </a:rPr>
              <a:t>disposición</a:t>
            </a:r>
            <a:r>
              <a:rPr lang="es-ES" altLang="es-ES" sz="3500" dirty="0">
                <a:solidFill>
                  <a:srgbClr val="0000FF"/>
                </a:solidFill>
              </a:rPr>
              <a:t> de los bienes; así como los procedimientos de </a:t>
            </a:r>
            <a:r>
              <a:rPr lang="es-ES" altLang="es-ES" sz="3500" b="1" i="1" u="sng" dirty="0">
                <a:solidFill>
                  <a:srgbClr val="0000FF"/>
                </a:solidFill>
              </a:rPr>
              <a:t>alta</a:t>
            </a:r>
            <a:r>
              <a:rPr lang="es-ES" altLang="es-ES" sz="3500" b="1" i="1" dirty="0">
                <a:solidFill>
                  <a:srgbClr val="0000FF"/>
                </a:solidFill>
              </a:rPr>
              <a:t> </a:t>
            </a:r>
            <a:r>
              <a:rPr lang="es-ES" altLang="es-ES" sz="3500" dirty="0">
                <a:solidFill>
                  <a:srgbClr val="0000FF"/>
                </a:solidFill>
              </a:rPr>
              <a:t>y</a:t>
            </a:r>
            <a:r>
              <a:rPr lang="es-ES" altLang="es-ES" sz="3500" b="1" i="1" dirty="0">
                <a:solidFill>
                  <a:srgbClr val="0000FF"/>
                </a:solidFill>
              </a:rPr>
              <a:t> </a:t>
            </a:r>
            <a:r>
              <a:rPr lang="es-ES" altLang="es-ES" sz="3500" b="1" i="1" u="sng" dirty="0">
                <a:solidFill>
                  <a:srgbClr val="0000FF"/>
                </a:solidFill>
              </a:rPr>
              <a:t>baja</a:t>
            </a:r>
            <a:r>
              <a:rPr lang="es-ES" altLang="es-ES" sz="3500" b="1" i="1" dirty="0">
                <a:solidFill>
                  <a:srgbClr val="0000FF"/>
                </a:solidFill>
              </a:rPr>
              <a:t> </a:t>
            </a:r>
            <a:r>
              <a:rPr lang="es-ES" altLang="es-ES" sz="3500" dirty="0">
                <a:solidFill>
                  <a:srgbClr val="0000FF"/>
                </a:solidFill>
              </a:rPr>
              <a:t>en los registros patrimonial y contable, conforme al formato contenido en el </a:t>
            </a:r>
            <a:r>
              <a:rPr lang="es-ES" altLang="es-ES" sz="3500" b="1" dirty="0">
                <a:solidFill>
                  <a:srgbClr val="0000FF"/>
                </a:solidFill>
              </a:rPr>
              <a:t>Anexo Nº 3</a:t>
            </a:r>
            <a:r>
              <a:rPr lang="es-ES" altLang="es-ES" sz="3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999656" y="980728"/>
            <a:ext cx="64087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¿QUÉ ES EL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INFORME TÉCNICO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1099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271464" y="4077071"/>
            <a:ext cx="50117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000" b="1" dirty="0">
                <a:solidFill>
                  <a:srgbClr val="0000FF"/>
                </a:solidFill>
              </a:rPr>
              <a:t>Resolución Ministerial Nº </a:t>
            </a:r>
            <a:r>
              <a:rPr lang="es-ES" altLang="es-ES" sz="3000" b="1" dirty="0" smtClean="0">
                <a:solidFill>
                  <a:srgbClr val="0000FF"/>
                </a:solidFill>
              </a:rPr>
              <a:t>172-2016-VIVIENDA</a:t>
            </a:r>
            <a:r>
              <a:rPr lang="es-ES" altLang="es-ES" sz="3000" dirty="0">
                <a:solidFill>
                  <a:srgbClr val="0000FF"/>
                </a:solidFill>
              </a:rPr>
              <a:t>, </a:t>
            </a:r>
            <a:r>
              <a:rPr lang="es-ES" altLang="es-ES" sz="3000" dirty="0" smtClean="0">
                <a:solidFill>
                  <a:srgbClr val="0000FF"/>
                </a:solidFill>
              </a:rPr>
              <a:t>publicado el 23-07-2016.</a:t>
            </a:r>
            <a:endParaRPr lang="es-ES" altLang="es-ES" sz="3000" dirty="0">
              <a:solidFill>
                <a:srgbClr val="0000FF"/>
              </a:solidFill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271464" y="1438282"/>
            <a:ext cx="501173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000" dirty="0">
                <a:solidFill>
                  <a:srgbClr val="0000FF"/>
                </a:solidFill>
              </a:rPr>
              <a:t>Sobre la metodología del </a:t>
            </a:r>
            <a:r>
              <a:rPr lang="es-ES" altLang="es-ES" sz="3000" b="1" dirty="0">
                <a:solidFill>
                  <a:srgbClr val="0000FF"/>
                </a:solidFill>
              </a:rPr>
              <a:t>Reglamento Nacional de Tasaciones</a:t>
            </a:r>
            <a:r>
              <a:rPr lang="es-ES" altLang="es-ES" sz="3000" dirty="0">
                <a:solidFill>
                  <a:srgbClr val="0000FF"/>
                </a:solidFill>
              </a:rPr>
              <a:t> </a:t>
            </a:r>
            <a:r>
              <a:rPr lang="es-ES" altLang="es-ES" sz="3000" dirty="0" smtClean="0">
                <a:solidFill>
                  <a:srgbClr val="0000FF"/>
                </a:solidFill>
              </a:rPr>
              <a:t>(RNT). </a:t>
            </a:r>
            <a:r>
              <a:rPr lang="es-ES" altLang="es-ES" sz="3000" dirty="0">
                <a:solidFill>
                  <a:srgbClr val="0000FF"/>
                </a:solidFill>
              </a:rPr>
              <a:t>Lo elabora y suscribe la </a:t>
            </a:r>
            <a:r>
              <a:rPr lang="es-ES" altLang="es-ES" sz="3000" b="1" dirty="0">
                <a:solidFill>
                  <a:srgbClr val="0000FF"/>
                </a:solidFill>
              </a:rPr>
              <a:t>UCP</a:t>
            </a:r>
            <a:r>
              <a:rPr lang="es-ES" altLang="es-ES" sz="3000" dirty="0">
                <a:solidFill>
                  <a:srgbClr val="0000FF"/>
                </a:solidFill>
              </a:rPr>
              <a:t> y lo refrenda la </a:t>
            </a:r>
            <a:r>
              <a:rPr lang="es-ES" altLang="es-ES" sz="3000" b="1" dirty="0">
                <a:solidFill>
                  <a:srgbClr val="0000FF"/>
                </a:solidFill>
              </a:rPr>
              <a:t>OGA</a:t>
            </a:r>
            <a:r>
              <a:rPr lang="es-ES" altLang="es-E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847529" y="407988"/>
            <a:ext cx="6620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CÓMO SE </a:t>
            </a:r>
            <a:r>
              <a:rPr lang="es-ES" sz="3000" b="1" kern="0" dirty="0" smtClean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REALIZA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LA TASACIÓN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052736"/>
            <a:ext cx="3481157" cy="51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415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16" y="3717032"/>
            <a:ext cx="3681991" cy="210007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39416" y="1772817"/>
            <a:ext cx="624589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Se elaborará una </a:t>
            </a:r>
            <a:r>
              <a:rPr lang="es-ES" sz="2900" b="1" kern="0" dirty="0">
                <a:solidFill>
                  <a:srgbClr val="0000FF"/>
                </a:solidFill>
                <a:cs typeface="Arial" pitchFamily="34" charset="0"/>
              </a:rPr>
              <a:t>tasación</a:t>
            </a: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 cuando se requiera: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Incorporar un bien que no tenga valor.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Vender bienes por subasta.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Permutar bienes con particulares.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Transferir por dación en pago.</a:t>
            </a:r>
          </a:p>
          <a:p>
            <a:pPr marL="457200" indent="-4572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900" kern="0" dirty="0">
                <a:solidFill>
                  <a:srgbClr val="0000FF"/>
                </a:solidFill>
                <a:cs typeface="Arial" pitchFamily="34" charset="0"/>
              </a:rPr>
              <a:t>Transferir en retribución de servicios</a:t>
            </a:r>
            <a:r>
              <a:rPr lang="es-ES" sz="2700" kern="0" dirty="0">
                <a:solidFill>
                  <a:srgbClr val="0000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135560" y="407988"/>
            <a:ext cx="712879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CUÁNDO SE REALIZA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LA TASACIÓN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9" y="1412777"/>
            <a:ext cx="2249231" cy="22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2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279179"/>
            <a:ext cx="2893417" cy="4320480"/>
          </a:xfrm>
          <a:prstGeom prst="rect">
            <a:avLst/>
          </a:prstGeom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343472" y="3747395"/>
            <a:ext cx="55438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dirty="0">
                <a:solidFill>
                  <a:srgbClr val="0000FF"/>
                </a:solidFill>
              </a:rPr>
              <a:t>De ser necesario se puede contratar a un </a:t>
            </a:r>
            <a:r>
              <a:rPr lang="es-ES" altLang="es-ES" sz="2700" b="1" dirty="0">
                <a:solidFill>
                  <a:srgbClr val="0000FF"/>
                </a:solidFill>
              </a:rPr>
              <a:t>perito tasador</a:t>
            </a:r>
            <a:r>
              <a:rPr lang="es-ES" altLang="es-ES" sz="27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343472" y="4711486"/>
            <a:ext cx="55438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dirty="0">
                <a:solidFill>
                  <a:srgbClr val="0000FF"/>
                </a:solidFill>
              </a:rPr>
              <a:t>Se realiza a </a:t>
            </a:r>
            <a:r>
              <a:rPr lang="es-ES" altLang="es-ES" sz="2700" b="1" dirty="0">
                <a:solidFill>
                  <a:srgbClr val="0000FF"/>
                </a:solidFill>
              </a:rPr>
              <a:t>valor comercial</a:t>
            </a:r>
            <a:r>
              <a:rPr lang="es-ES" altLang="es-ES" sz="2700" dirty="0">
                <a:solidFill>
                  <a:srgbClr val="0000FF"/>
                </a:solidFill>
              </a:rPr>
              <a:t> y tiene una vigencia de </a:t>
            </a:r>
            <a:r>
              <a:rPr lang="es-ES" altLang="es-ES" sz="2700" b="1" dirty="0">
                <a:solidFill>
                  <a:srgbClr val="0000FF"/>
                </a:solidFill>
              </a:rPr>
              <a:t>ocho (08) meses</a:t>
            </a:r>
            <a:r>
              <a:rPr lang="es-ES" altLang="es-ES" sz="27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775520" y="883098"/>
            <a:ext cx="63328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¿QUIÉN REALIZA</a:t>
            </a:r>
            <a:r>
              <a:rPr lang="es-ES" sz="3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s-ES" sz="3000" b="1" u="sng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LA TASACIÓN</a:t>
            </a:r>
            <a:r>
              <a:rPr lang="es-ES" sz="33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?</a:t>
            </a:r>
            <a:endParaRPr lang="es-ES" sz="3300" kern="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343472" y="1952308"/>
            <a:ext cx="55438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700" dirty="0">
                <a:solidFill>
                  <a:srgbClr val="0000FF"/>
                </a:solidFill>
              </a:rPr>
              <a:t>Será elaborado por la </a:t>
            </a:r>
            <a:r>
              <a:rPr lang="es-ES" altLang="es-ES" sz="2700" b="1" dirty="0">
                <a:solidFill>
                  <a:srgbClr val="0000FF"/>
                </a:solidFill>
              </a:rPr>
              <a:t>Unidad de Control Patrimonial</a:t>
            </a:r>
            <a:r>
              <a:rPr lang="es-ES" altLang="es-ES" sz="2700" dirty="0">
                <a:solidFill>
                  <a:srgbClr val="0000FF"/>
                </a:solidFill>
              </a:rPr>
              <a:t> (UCP) y refrendado por la </a:t>
            </a:r>
            <a:r>
              <a:rPr lang="es-ES" altLang="es-ES" sz="2700" b="1" dirty="0">
                <a:solidFill>
                  <a:srgbClr val="0000FF"/>
                </a:solidFill>
              </a:rPr>
              <a:t>Oficina General de Administración</a:t>
            </a:r>
            <a:r>
              <a:rPr lang="es-ES" altLang="es-ES" sz="2700" dirty="0">
                <a:solidFill>
                  <a:srgbClr val="0000FF"/>
                </a:solidFill>
              </a:rPr>
              <a:t> (OGA).</a:t>
            </a:r>
          </a:p>
        </p:txBody>
      </p:sp>
    </p:spTree>
    <p:extLst>
      <p:ext uri="{BB962C8B-B14F-4D97-AF65-F5344CB8AC3E}">
        <p14:creationId xmlns:p14="http://schemas.microsoft.com/office/powerpoint/2010/main" val="421700764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775520" y="997297"/>
            <a:ext cx="8568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b="1" dirty="0">
                <a:solidFill>
                  <a:srgbClr val="FF0000"/>
                </a:solidFill>
              </a:rPr>
              <a:t>¿CUÁL ES LA AUTORIDAD COMPETENTE QUE APRUEBA EL ACTO ADMINISTRATIVO?</a:t>
            </a:r>
            <a:endParaRPr lang="es-ES" alt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2141886"/>
            <a:ext cx="833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2699097"/>
            <a:ext cx="8331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3132485"/>
            <a:ext cx="8331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3538886"/>
            <a:ext cx="83312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3934172"/>
            <a:ext cx="8331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5089872"/>
            <a:ext cx="833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5534372"/>
            <a:ext cx="833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0" y="5877272"/>
            <a:ext cx="8331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0687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3" y="2420888"/>
            <a:ext cx="9362142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3100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La </a:t>
            </a:r>
            <a:r>
              <a:rPr lang="es-ES" sz="3100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SBN</a:t>
            </a:r>
            <a:r>
              <a:rPr lang="es-ES" sz="3100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es un Organismo Público Ejecutor adscrito al </a:t>
            </a:r>
            <a:r>
              <a:rPr lang="es-ES" sz="3100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MVCS</a:t>
            </a:r>
            <a:r>
              <a:rPr lang="es-ES" sz="3100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designado </a:t>
            </a:r>
            <a:r>
              <a:rPr lang="es-ES" sz="3100" u="sng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ente rector</a:t>
            </a:r>
            <a:r>
              <a:rPr lang="es-ES" sz="3100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del </a:t>
            </a:r>
            <a:r>
              <a:rPr lang="es-ES" sz="3100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SNBE</a:t>
            </a:r>
            <a:r>
              <a:rPr lang="es-ES" sz="3100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responsable de normar los actos de  adquisición, disposición, administración supervisión y registro de los bienes estatales (sean muebles o inmuebles).</a:t>
            </a:r>
            <a:endParaRPr lang="es-PE" sz="3100" kern="0" dirty="0">
              <a:solidFill>
                <a:srgbClr val="0000FF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43672" y="5517232"/>
            <a:ext cx="6912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2900" i="1" kern="0" dirty="0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Arts. 5º, 8º y 13º de la Ley Nº 29151.</a:t>
            </a:r>
            <a:endParaRPr lang="es-PE" sz="2900" i="1" kern="0" dirty="0">
              <a:solidFill>
                <a:srgbClr val="0000FF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60648"/>
            <a:ext cx="237626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009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207568" y="404665"/>
            <a:ext cx="7344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b="1" dirty="0">
                <a:solidFill>
                  <a:srgbClr val="FF0000"/>
                </a:solidFill>
              </a:rPr>
              <a:t>GOBIERNOS REGIONALES</a:t>
            </a:r>
            <a:endParaRPr lang="es-ES" altLang="es-ES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47529" y="989439"/>
            <a:ext cx="8353425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0000FF"/>
                </a:solidFill>
              </a:rPr>
              <a:t>La aprobación de donación de bienes de propiedad de los Gobiernos Regionales y sus Unidades Ejecutoras se realizan mediante acuerdo del </a:t>
            </a:r>
            <a:r>
              <a:rPr lang="es-ES" sz="2800" b="1" dirty="0">
                <a:solidFill>
                  <a:srgbClr val="0000FF"/>
                </a:solidFill>
              </a:rPr>
              <a:t>Consejo Regional</a:t>
            </a:r>
            <a:r>
              <a:rPr lang="es-ES" sz="2800" dirty="0">
                <a:solidFill>
                  <a:srgbClr val="0000FF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0000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0000FF"/>
                </a:solidFill>
              </a:rPr>
              <a:t>Ley Nº 27867 Ley Orgánica de Gobiernos Regionales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0000FF"/>
                </a:solidFill>
              </a:rPr>
              <a:t>“</a:t>
            </a:r>
            <a:r>
              <a:rPr lang="es-ES" sz="2800" i="1" dirty="0">
                <a:solidFill>
                  <a:srgbClr val="0000FF"/>
                </a:solidFill>
              </a:rPr>
              <a:t>Artículo 15º Atribuciones del Consejo Regional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0000FF"/>
                </a:solidFill>
              </a:rPr>
              <a:t>Son atribuciones del Consejo Regional: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0000FF"/>
                </a:solidFill>
              </a:rPr>
              <a:t>(…)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  <a:defRPr/>
            </a:pPr>
            <a:r>
              <a:rPr lang="es-ES" sz="2800" i="1" dirty="0">
                <a:solidFill>
                  <a:srgbClr val="0000FF"/>
                </a:solidFill>
              </a:rPr>
              <a:t>Autorizar la </a:t>
            </a:r>
            <a:r>
              <a:rPr lang="es-ES" sz="2800" b="1" i="1" dirty="0">
                <a:solidFill>
                  <a:srgbClr val="0000FF"/>
                </a:solidFill>
              </a:rPr>
              <a:t>transferencia</a:t>
            </a:r>
            <a:r>
              <a:rPr lang="es-ES" sz="2800" i="1" dirty="0">
                <a:solidFill>
                  <a:srgbClr val="0000FF"/>
                </a:solidFill>
              </a:rPr>
              <a:t> de </a:t>
            </a:r>
            <a:r>
              <a:rPr lang="es-ES" sz="2800" b="1" i="1" dirty="0">
                <a:solidFill>
                  <a:srgbClr val="0000FF"/>
                </a:solidFill>
              </a:rPr>
              <a:t>bienes muebles </a:t>
            </a:r>
            <a:r>
              <a:rPr lang="es-ES" sz="2800" i="1" dirty="0">
                <a:solidFill>
                  <a:srgbClr val="0000FF"/>
                </a:solidFill>
              </a:rPr>
              <a:t>e inmuebles de propiedad del Gobierno Regional.</a:t>
            </a:r>
            <a:r>
              <a:rPr lang="es-ES" sz="2800" dirty="0">
                <a:solidFill>
                  <a:srgbClr val="0000FF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7258186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135560" y="332657"/>
            <a:ext cx="770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b="1" dirty="0">
                <a:solidFill>
                  <a:srgbClr val="FF0000"/>
                </a:solidFill>
              </a:rPr>
              <a:t>GOBIERNOS LOCALES</a:t>
            </a:r>
            <a:endParaRPr lang="es-ES" altLang="es-ES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03513" y="917431"/>
            <a:ext cx="87852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dirty="0">
                <a:solidFill>
                  <a:srgbClr val="0000FF"/>
                </a:solidFill>
              </a:rPr>
              <a:t>La aprobación de donación de bienes de propiedad de los Gobiernos Locales se realizan mediante acuerdo del </a:t>
            </a:r>
            <a:r>
              <a:rPr lang="es-ES" altLang="es-ES" sz="2400" b="1" dirty="0">
                <a:solidFill>
                  <a:srgbClr val="0000FF"/>
                </a:solidFill>
              </a:rPr>
              <a:t>Concejo Municipal</a:t>
            </a:r>
            <a:r>
              <a:rPr lang="es-ES" altLang="es-ES" sz="2400" dirty="0">
                <a:solidFill>
                  <a:srgbClr val="0000FF"/>
                </a:solidFill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dirty="0">
              <a:solidFill>
                <a:srgbClr val="0000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dirty="0">
                <a:solidFill>
                  <a:srgbClr val="0000FF"/>
                </a:solidFill>
              </a:rPr>
              <a:t>Ley Nº 27972 Ley Orgánica de Municipalidades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dirty="0">
                <a:solidFill>
                  <a:srgbClr val="0000FF"/>
                </a:solidFill>
              </a:rPr>
              <a:t>“</a:t>
            </a:r>
            <a:r>
              <a:rPr lang="es-ES" altLang="es-ES" sz="2400" i="1" dirty="0">
                <a:solidFill>
                  <a:srgbClr val="0000FF"/>
                </a:solidFill>
              </a:rPr>
              <a:t>Artículo 9º Atribuciones del Concejo Municipal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i="1" dirty="0">
                <a:solidFill>
                  <a:srgbClr val="0000FF"/>
                </a:solidFill>
              </a:rPr>
              <a:t>Corresponde al Concejo Municipal: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i="1" dirty="0">
                <a:solidFill>
                  <a:srgbClr val="0000FF"/>
                </a:solidFill>
              </a:rPr>
              <a:t>(…)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i="1" dirty="0">
                <a:solidFill>
                  <a:srgbClr val="0000FF"/>
                </a:solidFill>
              </a:rPr>
              <a:t>20. </a:t>
            </a:r>
            <a:r>
              <a:rPr lang="es-ES" altLang="es-ES" sz="2400" b="1" i="1" dirty="0">
                <a:solidFill>
                  <a:srgbClr val="0000FF"/>
                </a:solidFill>
              </a:rPr>
              <a:t>Aceptar donaciones</a:t>
            </a:r>
            <a:r>
              <a:rPr lang="es-ES" altLang="es-ES" sz="2400" i="1" dirty="0">
                <a:solidFill>
                  <a:srgbClr val="0000FF"/>
                </a:solidFill>
              </a:rPr>
              <a:t>, legados, subsidios o cualquier otra liberalidad.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400" i="1" dirty="0">
                <a:solidFill>
                  <a:srgbClr val="0000FF"/>
                </a:solidFill>
              </a:rPr>
              <a:t>25.  Aprobar la </a:t>
            </a:r>
            <a:r>
              <a:rPr lang="es-ES" altLang="es-ES" sz="2400" b="1" i="1" dirty="0">
                <a:solidFill>
                  <a:srgbClr val="0000FF"/>
                </a:solidFill>
              </a:rPr>
              <a:t>donación</a:t>
            </a:r>
            <a:r>
              <a:rPr lang="es-ES" altLang="es-ES" sz="2400" i="1" dirty="0">
                <a:solidFill>
                  <a:srgbClr val="0000FF"/>
                </a:solidFill>
              </a:rPr>
              <a:t> o la cesión en uso de bienes muebles e inmuebles de la municipalidad a favor de entidades públicas o privadas sin fines de lucro y </a:t>
            </a:r>
            <a:r>
              <a:rPr lang="es-ES" altLang="es-ES" sz="2400" b="1" i="1" dirty="0">
                <a:solidFill>
                  <a:srgbClr val="0000FF"/>
                </a:solidFill>
              </a:rPr>
              <a:t>la venta </a:t>
            </a:r>
            <a:r>
              <a:rPr lang="es-ES" altLang="es-ES" sz="2400" i="1" dirty="0">
                <a:solidFill>
                  <a:srgbClr val="0000FF"/>
                </a:solidFill>
              </a:rPr>
              <a:t>de sus bienes en subasta pública.</a:t>
            </a:r>
          </a:p>
        </p:txBody>
      </p:sp>
    </p:spTree>
    <p:extLst>
      <p:ext uri="{BB962C8B-B14F-4D97-AF65-F5344CB8AC3E}">
        <p14:creationId xmlns:p14="http://schemas.microsoft.com/office/powerpoint/2010/main" val="388975801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801066" y="2132857"/>
            <a:ext cx="84248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5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Por el </a:t>
            </a:r>
            <a:r>
              <a:rPr lang="es-ES" altLang="es-ES" sz="3500" b="1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traslado en uso</a:t>
            </a:r>
            <a:r>
              <a:rPr lang="es-ES" altLang="es-ES" sz="35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de bienes cualquier entidad puede reubicar los bienes de su propiedad entre sus diferentes </a:t>
            </a:r>
            <a:r>
              <a:rPr lang="es-ES" altLang="es-ES" sz="3500" b="1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unidades ejecutoras</a:t>
            </a:r>
            <a:r>
              <a:rPr lang="es-ES" altLang="es-ES" sz="35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y/o </a:t>
            </a:r>
            <a:r>
              <a:rPr lang="es-ES" altLang="es-ES" sz="3500" b="1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unidades orgánicas</a:t>
            </a:r>
            <a:r>
              <a:rPr lang="es-ES" altLang="es-ES" sz="35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, incluso si éstas se encuentran ubicadas en locales distintos a la sede central.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669786" y="764705"/>
            <a:ext cx="868742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4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¿CÓMO SE REGULA EL TRASLADO EN USO DE BIENES AL INTERIOR DE UN </a:t>
            </a:r>
            <a:r>
              <a:rPr lang="es-ES" altLang="es-ES" sz="3400" b="1" dirty="0" smtClean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ORGANISMO?</a:t>
            </a:r>
            <a:endParaRPr lang="es-ES" altLang="es-ES" sz="3400" dirty="0">
              <a:solidFill>
                <a:srgbClr val="FF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8292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84" y="3661140"/>
            <a:ext cx="18018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704478" y="369266"/>
            <a:ext cx="8841556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400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¿CÓMO SE REGULA LA GESTIÓN DE LOS SEMOVIENTES? </a:t>
            </a:r>
            <a:endParaRPr lang="es-ES" altLang="es-ES" sz="3400" dirty="0">
              <a:solidFill>
                <a:srgbClr val="FF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09" y="3942128"/>
            <a:ext cx="20304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12825" y="1491028"/>
            <a:ext cx="84248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La gestión de semovientes se regula por directiva interna emitida por cada entidad que cuente en su patrimonio con ellos.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Para la eficacia de las directivas es necesario su notificación a la SBN.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8" y="3881802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09" y="5575666"/>
            <a:ext cx="20796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57" y="3733848"/>
            <a:ext cx="304323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09" y="5315315"/>
            <a:ext cx="16478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0514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20" y="4891633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891733" y="692696"/>
            <a:ext cx="846043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b="1" dirty="0">
                <a:solidFill>
                  <a:srgbClr val="FF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¿QUÉ EFECTOS TIENEN LAS RESOLUCIONES ADMINISTRATIVAS ANTE LA SUNARP?</a:t>
            </a:r>
            <a:endParaRPr lang="es-ES" altLang="es-ES" dirty="0">
              <a:solidFill>
                <a:srgbClr val="FF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31" y="5236121"/>
            <a:ext cx="26289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145" y="4497934"/>
            <a:ext cx="2236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1" y="348352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57" y="336287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648882" y="1718222"/>
            <a:ext cx="8734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Cuando se trate de bienes registrables, la resolución que emita la entidad tendrá mérito para inscripción registral, además de otros requisitos que exija los reglamentos SUNARP.</a:t>
            </a:r>
          </a:p>
        </p:txBody>
      </p:sp>
    </p:spTree>
    <p:extLst>
      <p:ext uri="{BB962C8B-B14F-4D97-AF65-F5344CB8AC3E}">
        <p14:creationId xmlns:p14="http://schemas.microsoft.com/office/powerpoint/2010/main" val="36623405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063750" y="1449388"/>
            <a:ext cx="844708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400">
                <a:solidFill>
                  <a:srgbClr val="0000FF"/>
                </a:solidFill>
              </a:rPr>
              <a:t>Si no se encuentra regulada una circunstancia para el </a:t>
            </a:r>
            <a:r>
              <a:rPr lang="es-ES" altLang="es-ES" sz="3400" b="1" i="1">
                <a:solidFill>
                  <a:srgbClr val="0000FF"/>
                </a:solidFill>
              </a:rPr>
              <a:t>alta</a:t>
            </a:r>
            <a:r>
              <a:rPr lang="es-ES" altLang="es-ES" sz="3400">
                <a:solidFill>
                  <a:srgbClr val="0000FF"/>
                </a:solidFill>
              </a:rPr>
              <a:t>, se requerirá de opinión favorable de la </a:t>
            </a:r>
            <a:r>
              <a:rPr lang="es-ES" altLang="es-ES" sz="3400" b="1">
                <a:solidFill>
                  <a:srgbClr val="0000FF"/>
                </a:solidFill>
              </a:rPr>
              <a:t>OAJ</a:t>
            </a:r>
            <a:r>
              <a:rPr lang="es-ES" altLang="es-ES" sz="3400">
                <a:solidFill>
                  <a:srgbClr val="0000FF"/>
                </a:solidFill>
              </a:rPr>
              <a:t> de la entidad, sustentando su pedido con un </a:t>
            </a:r>
            <a:r>
              <a:rPr lang="es-ES" altLang="es-ES" sz="3400" b="1">
                <a:solidFill>
                  <a:srgbClr val="0000FF"/>
                </a:solidFill>
              </a:rPr>
              <a:t>IT</a:t>
            </a:r>
            <a:r>
              <a:rPr lang="es-ES" altLang="es-ES" sz="3400">
                <a:solidFill>
                  <a:srgbClr val="0000FF"/>
                </a:solidFill>
              </a:rPr>
              <a:t>, con dicha opinión se procederá al alta.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693988" y="260351"/>
            <a:ext cx="681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600" b="1" u="sng">
                <a:solidFill>
                  <a:srgbClr val="FF0000"/>
                </a:solidFill>
              </a:rPr>
              <a:t>OPINIÓN FAVORABLE PARA ALTA</a:t>
            </a:r>
            <a:endParaRPr lang="es-ES" altLang="es-ES" sz="360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37063"/>
            <a:ext cx="6478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2742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279651" y="115888"/>
            <a:ext cx="6962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600" b="1" u="sng">
                <a:solidFill>
                  <a:srgbClr val="FF0000"/>
                </a:solidFill>
              </a:rPr>
              <a:t>OPINIÓN FAVORABLE PARA BAJA</a:t>
            </a:r>
            <a:endParaRPr lang="es-ES" altLang="es-ES" sz="360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847850" y="1412875"/>
            <a:ext cx="84470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3400">
                <a:solidFill>
                  <a:srgbClr val="0000FF"/>
                </a:solidFill>
              </a:rPr>
              <a:t>Si no se encuentra regulada la causal de </a:t>
            </a:r>
            <a:r>
              <a:rPr lang="es-ES" altLang="es-ES" sz="3400" b="1" i="1">
                <a:solidFill>
                  <a:srgbClr val="0000FF"/>
                </a:solidFill>
              </a:rPr>
              <a:t>baja</a:t>
            </a:r>
            <a:r>
              <a:rPr lang="es-ES" altLang="es-ES" sz="3400">
                <a:solidFill>
                  <a:srgbClr val="0000FF"/>
                </a:solidFill>
              </a:rPr>
              <a:t>, se requerirá opinión favorable a la </a:t>
            </a:r>
            <a:r>
              <a:rPr lang="es-ES" altLang="es-ES" sz="3400" b="1">
                <a:solidFill>
                  <a:srgbClr val="0000FF"/>
                </a:solidFill>
              </a:rPr>
              <a:t>SBN</a:t>
            </a:r>
            <a:r>
              <a:rPr lang="es-ES" altLang="es-ES" sz="3400">
                <a:solidFill>
                  <a:srgbClr val="0000FF"/>
                </a:solidFill>
              </a:rPr>
              <a:t>, sustentando su pedido con un </a:t>
            </a:r>
            <a:r>
              <a:rPr lang="es-ES" altLang="es-ES" sz="3400" b="1">
                <a:solidFill>
                  <a:srgbClr val="0000FF"/>
                </a:solidFill>
              </a:rPr>
              <a:t>IT</a:t>
            </a:r>
            <a:r>
              <a:rPr lang="es-ES" altLang="es-ES" sz="3400">
                <a:solidFill>
                  <a:srgbClr val="0000FF"/>
                </a:solidFill>
              </a:rPr>
              <a:t>, con la opinión se procederá a la baja.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597275"/>
            <a:ext cx="3253892" cy="27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3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7950" y="2466975"/>
            <a:ext cx="6858000" cy="13716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336947">
              <a:defRPr/>
            </a:pPr>
            <a:endParaRPr lang="es-ES">
              <a:ln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89636" y="2820592"/>
            <a:ext cx="6500813" cy="624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>
            <a:spAutoFit/>
          </a:bodyPr>
          <a:lstStyle/>
          <a:p>
            <a:pPr defTabSz="336947">
              <a:spcBef>
                <a:spcPts val="3094"/>
              </a:spcBef>
              <a:buClr>
                <a:srgbClr val="FFFFF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Gracias por </a:t>
            </a: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</a:t>
            </a:r>
            <a:r>
              <a:rPr lang="en-GB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atención</a:t>
            </a:r>
            <a:endParaRPr lang="en-GB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8853" name="Picture 3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38575"/>
            <a:ext cx="6858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356427"/>
            <a:ext cx="6858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922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4" y="6019022"/>
            <a:ext cx="7535039" cy="5235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63" y="1727499"/>
            <a:ext cx="1078946" cy="4290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1727499"/>
            <a:ext cx="1078946" cy="42907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302" y="404665"/>
            <a:ext cx="7200800" cy="132283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4435162" y="6018296"/>
            <a:ext cx="367240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MARCO LEGAL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162582" y="814053"/>
            <a:ext cx="2160240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Constitución</a:t>
            </a:r>
            <a:r>
              <a:rPr lang="es-ES" sz="3000" b="1" dirty="0">
                <a:ln w="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350649" y="2132857"/>
            <a:ext cx="2592388" cy="5048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dirty="0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Ley Nº 29151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567647" y="2840323"/>
            <a:ext cx="4406978" cy="504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0">
                  <a:noFill/>
                </a:ln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D.S. Nº 007-2008-VIVIENDA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558611" y="3875415"/>
            <a:ext cx="4176464" cy="50405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0"/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Directiva Nº 001-2015/SBN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618459" y="4503406"/>
            <a:ext cx="4159297" cy="50405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0"/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Directiva Nº 003-2013/SBN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618459" y="5104849"/>
            <a:ext cx="4136975" cy="50405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0"/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Resolución Nº 158-97/SBN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643535" y="2123185"/>
            <a:ext cx="2592388" cy="5048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dirty="0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Ley Nº 27995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104112" y="2790156"/>
            <a:ext cx="3481892" cy="4670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0">
                  <a:noFill/>
                </a:ln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D.S. Nº 013-2004-EF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512612" y="3870127"/>
            <a:ext cx="2664892" cy="5048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D. </a:t>
            </a:r>
            <a:r>
              <a:rPr lang="es-ES" sz="2800" b="1" dirty="0" err="1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Leg</a:t>
            </a:r>
            <a:r>
              <a:rPr lang="es-ES" sz="2800" b="1" dirty="0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Nº 1214 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565149" y="4900577"/>
            <a:ext cx="2559819" cy="4944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dirty="0">
                <a:ln w="0">
                  <a:noFill/>
                </a:ln>
                <a:solidFill>
                  <a:prstClr val="black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Ley Nº 27444 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7643535" y="362451"/>
            <a:ext cx="2614364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2006BA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Leyes Especiales 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 rot="10800000" flipV="1">
            <a:off x="2829189" y="427907"/>
            <a:ext cx="129612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75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2006BA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SNBE</a:t>
            </a:r>
            <a:r>
              <a:rPr lang="es-ES" sz="4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64743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00236" y="321934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Directiva Nº 002-2005/SBN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12024" y="604901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prstClr val="black"/>
                </a:solidFill>
              </a:rPr>
              <a:t>REEMPLAZA A: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125994"/>
            <a:ext cx="3136617" cy="45091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070729" y="266252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Directiva Nº 009-2002/SBN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52212" y="20713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Directiva Nº 004-2002/SBN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440" y="397990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Directiva Nº 005-2009/SBN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09440" y="459781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Directiva Nº 003-2010/SBN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32898" y="5215411"/>
            <a:ext cx="578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Resolución Nº 084-2013/SBN</a:t>
            </a:r>
            <a:endParaRPr lang="es-ES" sz="3600" dirty="0">
              <a:solidFill>
                <a:srgbClr val="0066FF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918644" y="1480325"/>
            <a:ext cx="578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0066FF"/>
                </a:solidFill>
              </a:rPr>
              <a:t>Resolución Nº 039-98/SBN</a:t>
            </a:r>
            <a:endParaRPr lang="es-ES" sz="3600" dirty="0">
              <a:solidFill>
                <a:srgbClr val="0066FF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 bwMode="auto">
          <a:xfrm flipH="1">
            <a:off x="5052212" y="1298117"/>
            <a:ext cx="5292588" cy="4770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prstShdw prst="shdw17" dist="17961" dir="2700000">
              <a:schemeClr val="bg2"/>
            </a:prstShdw>
          </a:effectLst>
        </p:spPr>
      </p:cxnSp>
      <p:cxnSp>
        <p:nvCxnSpPr>
          <p:cNvPr id="16" name="Conector recto 15"/>
          <p:cNvCxnSpPr/>
          <p:nvPr/>
        </p:nvCxnSpPr>
        <p:spPr bwMode="auto">
          <a:xfrm flipH="1" flipV="1">
            <a:off x="5159897" y="1298117"/>
            <a:ext cx="5377673" cy="4770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prstShdw prst="shdw17" dist="17961" dir="2700000">
              <a:schemeClr val="bg2"/>
            </a:prstShdw>
          </a:effectLst>
        </p:spPr>
      </p:cxnSp>
    </p:spTree>
    <p:extLst>
      <p:ext uri="{BB962C8B-B14F-4D97-AF65-F5344CB8AC3E}">
        <p14:creationId xmlns:p14="http://schemas.microsoft.com/office/powerpoint/2010/main" val="6367836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279577" y="2924944"/>
            <a:ext cx="7521277" cy="10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DISPOSICIONES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397771000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995864"/>
            <a:ext cx="26860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5100638"/>
            <a:ext cx="262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5" y="2852739"/>
            <a:ext cx="199866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408908"/>
            <a:ext cx="17732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26" y="4502945"/>
            <a:ext cx="11525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33" y="1341439"/>
            <a:ext cx="1512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59" y="2852738"/>
            <a:ext cx="20669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09" y="4503739"/>
            <a:ext cx="16049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 bwMode="auto">
          <a:xfrm>
            <a:off x="1524000" y="260351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¿QUÉ ES UN </a:t>
            </a:r>
            <a:r>
              <a:rPr lang="es-ES" sz="2800" b="1" u="sng" kern="0" dirty="0">
                <a:solidFill>
                  <a:srgbClr val="FF0000"/>
                </a:solidFill>
                <a:latin typeface="Arial"/>
              </a:rPr>
              <a:t>BIEN MUEBLE </a:t>
            </a: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PARA EL </a:t>
            </a:r>
            <a:r>
              <a:rPr lang="es-ES" sz="2800" b="1" u="sng" kern="0" dirty="0">
                <a:solidFill>
                  <a:srgbClr val="FF0000"/>
                </a:solidFill>
                <a:latin typeface="Arial"/>
              </a:rPr>
              <a:t>SNBE</a:t>
            </a: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300093"/>
            <a:ext cx="3133700" cy="37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144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792270" y="1196753"/>
            <a:ext cx="5040560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600" dirty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Es el bien que se encuentra contemplado en el </a:t>
            </a:r>
            <a:r>
              <a:rPr lang="es-ES" altLang="es-ES" sz="3600" u="sng" dirty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Catálogo Nacional de Bienes Muebles del Estado</a:t>
            </a:r>
            <a:r>
              <a:rPr lang="es-ES" altLang="es-ES" sz="3600" dirty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endParaRPr lang="es-ES" altLang="es-ES" sz="3600" dirty="0">
              <a:solidFill>
                <a:srgbClr val="0000FF"/>
              </a:solidFill>
              <a:latin typeface="Vrinda" panose="020B0502040204020203" pitchFamily="34" charset="0"/>
              <a:ea typeface="Lucida Sans Unicode" panose="020B0602030504020204" pitchFamily="34" charset="0"/>
              <a:cs typeface="Vrinda" panose="020B0502040204020203" pitchFamily="34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es-ES" altLang="es-ES" sz="3600" dirty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Actualmente existen </a:t>
            </a:r>
            <a:r>
              <a:rPr lang="es-ES" altLang="es-ES" sz="3600" b="1" dirty="0" smtClean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4513</a:t>
            </a:r>
            <a:r>
              <a:rPr lang="es-ES" altLang="es-ES" sz="3600" dirty="0" smtClean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 </a:t>
            </a:r>
            <a:r>
              <a:rPr lang="es-ES" altLang="es-ES" sz="3600" dirty="0">
                <a:solidFill>
                  <a:srgbClr val="0000FF"/>
                </a:solidFill>
                <a:latin typeface="Vrinda" panose="020B0502040204020203" pitchFamily="34" charset="0"/>
                <a:ea typeface="Lucida Sans Unicode" panose="020B0602030504020204" pitchFamily="34" charset="0"/>
                <a:cs typeface="Vrinda" panose="020B0502040204020203" pitchFamily="34" charset="0"/>
              </a:rPr>
              <a:t>tipos de bienes muebles.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622929"/>
            <a:ext cx="3657928" cy="53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214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479376" y="1196753"/>
            <a:ext cx="7531546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FF"/>
                </a:solidFill>
              </a:rPr>
              <a:t>El Fondo Especial de Administración de Dinero Obtenido Ilícitamente en Perjuicio del Estado - </a:t>
            </a:r>
            <a:r>
              <a:rPr lang="es-ES" sz="2800" b="1" dirty="0">
                <a:solidFill>
                  <a:srgbClr val="0000FF"/>
                </a:solidFill>
              </a:rPr>
              <a:t>FEDADOI</a:t>
            </a:r>
            <a:r>
              <a:rPr lang="es-ES" sz="2800" b="1" dirty="0" smtClean="0">
                <a:solidFill>
                  <a:srgbClr val="0000FF"/>
                </a:solidFill>
              </a:rPr>
              <a:t>;</a:t>
            </a:r>
          </a:p>
          <a:p>
            <a:pPr algn="just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es-ES" sz="1400" dirty="0">
              <a:solidFill>
                <a:srgbClr val="0000FF"/>
              </a:solidFill>
            </a:endParaRPr>
          </a:p>
          <a:p>
            <a:pPr marL="457200" indent="-4572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FF"/>
                </a:solidFill>
              </a:rPr>
              <a:t>La Comisión de Administración de Bienes Incautados y Decomisados - </a:t>
            </a:r>
            <a:r>
              <a:rPr lang="es-ES" sz="2800" b="1" dirty="0">
                <a:solidFill>
                  <a:srgbClr val="0000FF"/>
                </a:solidFill>
              </a:rPr>
              <a:t>COMABID</a:t>
            </a:r>
            <a:r>
              <a:rPr lang="es-ES" sz="2800" dirty="0">
                <a:solidFill>
                  <a:srgbClr val="0000FF"/>
                </a:solidFill>
              </a:rPr>
              <a:t>, del Ministerio de Justicia y Derechos Humanos</a:t>
            </a:r>
            <a:r>
              <a:rPr lang="es-ES" sz="2800" dirty="0" smtClean="0">
                <a:solidFill>
                  <a:srgbClr val="0000FF"/>
                </a:solidFill>
              </a:rPr>
              <a:t>;</a:t>
            </a:r>
          </a:p>
          <a:p>
            <a:pPr algn="just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es-ES" sz="1400" dirty="0" smtClean="0">
              <a:solidFill>
                <a:srgbClr val="0000FF"/>
              </a:solidFill>
            </a:endParaRPr>
          </a:p>
          <a:p>
            <a:pPr algn="just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es-ES" sz="1400" dirty="0">
              <a:solidFill>
                <a:srgbClr val="0000FF"/>
              </a:solidFill>
            </a:endParaRPr>
          </a:p>
          <a:p>
            <a:pPr marL="457200" indent="-4572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FF"/>
                </a:solidFill>
              </a:rPr>
              <a:t>La Oficina Ejecutiva de Control de Drogas - </a:t>
            </a:r>
            <a:r>
              <a:rPr lang="es-ES" sz="2800" b="1" dirty="0">
                <a:solidFill>
                  <a:srgbClr val="0000FF"/>
                </a:solidFill>
              </a:rPr>
              <a:t>OFECOD</a:t>
            </a:r>
            <a:r>
              <a:rPr lang="es-ES" sz="2800" dirty="0">
                <a:solidFill>
                  <a:srgbClr val="0000FF"/>
                </a:solidFill>
              </a:rPr>
              <a:t>, del Ministerio del Interior.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479376" y="260351"/>
            <a:ext cx="1116124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¿QUÉ </a:t>
            </a:r>
            <a:r>
              <a:rPr lang="es-ES" sz="2800" b="1" kern="0" dirty="0" smtClean="0">
                <a:solidFill>
                  <a:srgbClr val="FF0000"/>
                </a:solidFill>
                <a:latin typeface="Arial"/>
              </a:rPr>
              <a:t>BIENES NO SON CONTROLADOS POR EL </a:t>
            </a:r>
            <a:r>
              <a:rPr lang="es-ES" sz="2800" b="1" u="sng" kern="0" dirty="0" smtClean="0">
                <a:solidFill>
                  <a:srgbClr val="FF0000"/>
                </a:solidFill>
                <a:latin typeface="Arial"/>
              </a:rPr>
              <a:t>SNBE</a:t>
            </a: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83" y="2492896"/>
            <a:ext cx="4181078" cy="2090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784260"/>
            <a:ext cx="113045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177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479376" y="260351"/>
            <a:ext cx="1116124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¿QUÉ </a:t>
            </a:r>
            <a:r>
              <a:rPr lang="es-ES" sz="2800" b="1" kern="0" dirty="0" smtClean="0">
                <a:solidFill>
                  <a:srgbClr val="FF0000"/>
                </a:solidFill>
                <a:latin typeface="Arial"/>
              </a:rPr>
              <a:t>BIENES NO SON CONTROLADOS POR EL </a:t>
            </a:r>
            <a:r>
              <a:rPr lang="es-ES" sz="2800" b="1" u="sng" kern="0" dirty="0" smtClean="0">
                <a:solidFill>
                  <a:srgbClr val="FF0000"/>
                </a:solidFill>
                <a:latin typeface="Arial"/>
              </a:rPr>
              <a:t>SNBE</a:t>
            </a:r>
            <a:r>
              <a:rPr lang="es-ES" sz="2800" b="1" kern="0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1344" y="1058712"/>
            <a:ext cx="7704856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accesorios, herramientas y repuestos.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es-PE" sz="1500" dirty="0">
              <a:solidFill>
                <a:srgbClr val="0000FF"/>
              </a:solidFill>
              <a:latin typeface="Arial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fabricados en material de vidrio y/o cerámica para ensayo, instrumental de laboratorio, set o kit de instrumental médico quirúrgico, a excepción de los descritos en el CNBME.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es-PE" sz="1500" dirty="0">
              <a:solidFill>
                <a:srgbClr val="0000FF"/>
              </a:solidFill>
              <a:latin typeface="Arial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intangibles (marcas, títulos valores, licencias y software).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es-PE" sz="1500" dirty="0">
              <a:solidFill>
                <a:srgbClr val="0000FF"/>
              </a:solidFill>
              <a:latin typeface="Arial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PE" sz="3000" dirty="0">
                <a:solidFill>
                  <a:srgbClr val="0000FF"/>
                </a:solidFill>
                <a:latin typeface="Arial"/>
                <a:ea typeface="Times New Roman" pitchFamily="18" charset="0"/>
                <a:cs typeface="Arial" pitchFamily="34" charset="0"/>
              </a:rPr>
              <a:t>Los bienes culturales, obras de arte, libros y textos.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178497"/>
            <a:ext cx="3110392" cy="20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60" y="3445742"/>
            <a:ext cx="3080056" cy="18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3882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Panorámica</PresentationFormat>
  <Paragraphs>134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Lucida Sans Unicode</vt:lpstr>
      <vt:lpstr>Times New Roman</vt:lpstr>
      <vt:lpstr>Vrinda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Willjhem Pablo Sanchez Medina</dc:creator>
  <cp:lastModifiedBy>Willjhem Pablo Sanchez Medina</cp:lastModifiedBy>
  <cp:revision>2</cp:revision>
  <dcterms:created xsi:type="dcterms:W3CDTF">2016-11-22T13:35:23Z</dcterms:created>
  <dcterms:modified xsi:type="dcterms:W3CDTF">2016-11-22T15:44:14Z</dcterms:modified>
</cp:coreProperties>
</file>