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98" r:id="rId13"/>
    <p:sldId id="299" r:id="rId14"/>
    <p:sldId id="276" r:id="rId15"/>
    <p:sldId id="302" r:id="rId16"/>
    <p:sldId id="303" r:id="rId17"/>
    <p:sldId id="305" r:id="rId18"/>
    <p:sldId id="284" r:id="rId19"/>
    <p:sldId id="285" r:id="rId20"/>
    <p:sldId id="296" r:id="rId21"/>
    <p:sldId id="288" r:id="rId22"/>
    <p:sldId id="295" r:id="rId23"/>
    <p:sldId id="291" r:id="rId24"/>
    <p:sldId id="292" r:id="rId25"/>
    <p:sldId id="297" r:id="rId26"/>
    <p:sldId id="294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78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2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18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00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64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459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88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729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0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61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C3AA5-54EB-47EF-9B15-84268F391CE8}" type="datetimeFigureOut">
              <a:rPr lang="es-ES" smtClean="0"/>
              <a:t>14/04/2016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B07A6-1973-4695-93D9-E71CA6A0FA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40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633346" y="1072148"/>
            <a:ext cx="85689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PROCEDIMIENTOS PARA LA GESTION ADECUADA DE LOS BIENES MUEBLES ESTATALES CALIFICADOS COMO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kern="0" dirty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RESIDUOS DE APARATOS ELECTRICOS Y ELECTRONICOS - RAEE</a:t>
            </a:r>
            <a:endParaRPr lang="es-PE" sz="3600" b="1" kern="0" dirty="0">
              <a:solidFill>
                <a:srgbClr val="FF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33346" y="4477254"/>
            <a:ext cx="8424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rgbClr val="0000FF"/>
                </a:solidFill>
                <a:latin typeface="Arial" charset="0"/>
                <a:ea typeface="Lucida Sans Unicode" pitchFamily="34" charset="0"/>
              </a:rPr>
              <a:t>Directiva N° 003-2013/SBN, aprobada por Resolución Nº 027-2013/SBN, del 10/05/2013</a:t>
            </a:r>
            <a:endParaRPr lang="es-PE" sz="1600" b="1" dirty="0"/>
          </a:p>
        </p:txBody>
      </p:sp>
    </p:spTree>
    <p:extLst>
      <p:ext uri="{BB962C8B-B14F-4D97-AF65-F5344CB8AC3E}">
        <p14:creationId xmlns:p14="http://schemas.microsoft.com/office/powerpoint/2010/main" val="380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712" y="825785"/>
            <a:ext cx="2901948" cy="107908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737" y="825785"/>
            <a:ext cx="2981202" cy="106079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89" y="2244244"/>
            <a:ext cx="3170195" cy="22983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1737" y="2372985"/>
            <a:ext cx="3529890" cy="23776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426" y="2734150"/>
            <a:ext cx="536494" cy="103641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414465" y="5029039"/>
            <a:ext cx="82824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PE" sz="2000" dirty="0">
                <a:solidFill>
                  <a:srgbClr val="0000FF"/>
                </a:solidFill>
                <a:latin typeface="Calibri" panose="020F0502020204030204" pitchFamily="34" charset="0"/>
              </a:rPr>
              <a:t>Contribuir con la </a:t>
            </a:r>
            <a:r>
              <a:rPr lang="es-PE" sz="2000" i="1" dirty="0">
                <a:solidFill>
                  <a:srgbClr val="0000FF"/>
                </a:solidFill>
                <a:latin typeface="Calibri" panose="020F0502020204030204" pitchFamily="34" charset="0"/>
              </a:rPr>
              <a:t>Política Nacional del Ambiente </a:t>
            </a:r>
            <a:r>
              <a:rPr lang="es-PE" sz="2000" dirty="0">
                <a:solidFill>
                  <a:srgbClr val="0000FF"/>
                </a:solidFill>
                <a:latin typeface="Calibri" panose="020F0502020204030204" pitchFamily="34" charset="0"/>
              </a:rPr>
              <a:t>y el </a:t>
            </a:r>
            <a:r>
              <a:rPr lang="es-PE" sz="2000" i="1" dirty="0">
                <a:solidFill>
                  <a:srgbClr val="0000FF"/>
                </a:solidFill>
                <a:latin typeface="Calibri" panose="020F0502020204030204" pitchFamily="34" charset="0"/>
              </a:rPr>
              <a:t>Plan Nacional de Acción Ambiental 2021</a:t>
            </a:r>
            <a:r>
              <a:rPr lang="es-PE" sz="2000" dirty="0">
                <a:solidFill>
                  <a:srgbClr val="0000FF"/>
                </a:solidFill>
                <a:latin typeface="Calibri" panose="020F0502020204030204" pitchFamily="34" charset="0"/>
              </a:rPr>
              <a:t>, y alcanzar el 50% de bienes RAEE tratados y reaprovechados adecuadamente en el año 2017 y el 100% en el año 2021. </a:t>
            </a:r>
          </a:p>
        </p:txBody>
      </p:sp>
    </p:spTree>
    <p:extLst>
      <p:ext uri="{BB962C8B-B14F-4D97-AF65-F5344CB8AC3E}">
        <p14:creationId xmlns:p14="http://schemas.microsoft.com/office/powerpoint/2010/main" val="100565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 bwMode="auto">
          <a:xfrm>
            <a:off x="1100113" y="879004"/>
            <a:ext cx="2160239" cy="800094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3200" b="1" dirty="0">
                <a:solidFill>
                  <a:schemeClr val="bg1"/>
                </a:solidFill>
                <a:latin typeface="Arial" charset="0"/>
                <a:cs typeface="Lucida Sans Unicode" pitchFamily="34" charset="0"/>
              </a:rPr>
              <a:t>BAJA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942792" y="2172962"/>
            <a:ext cx="9479290" cy="32403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s-ES" sz="3500" b="1" i="1" dirty="0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+mj-cs"/>
              </a:rPr>
              <a:t>Es el procedimiento que consiste en la cancelación de la anotación en el registro patrimonial  de la entidad respecto de sus bienes calificados como RAEE, lo que conlleva, a su vez a la extracción contable de los mismos</a:t>
            </a:r>
            <a:r>
              <a:rPr lang="es-ES" sz="3500" b="1" i="1" dirty="0">
                <a:solidFill>
                  <a:srgbClr val="0000FF"/>
                </a:solidFill>
                <a:latin typeface="Calibri" panose="020F0502020204030204" pitchFamily="34" charset="0"/>
              </a:rPr>
              <a:t>. Se autoriza mediante resolución administrativa con indicación expresa de la causal de baja.</a:t>
            </a:r>
            <a:endParaRPr lang="es-ES" sz="3500" b="1" dirty="0">
              <a:solidFill>
                <a:srgbClr val="0000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096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 BAJA?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588569" y="2055683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UCP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elabora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el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Informe Técnico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y lo eleva a su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OGA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495601" y="1347322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532218" y="2172412"/>
            <a:ext cx="3896451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UCP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s-ES" altLang="es-ES" sz="2600" b="1" dirty="0">
                <a:solidFill>
                  <a:srgbClr val="0000FF"/>
                </a:solidFill>
                <a:cs typeface="Arial" panose="020B0604020202020204" pitchFamily="34" charset="0"/>
              </a:rPr>
              <a:t>identifica</a:t>
            </a:r>
            <a:r>
              <a:rPr lang="es-ES" altLang="es-ES" sz="2600" dirty="0">
                <a:solidFill>
                  <a:srgbClr val="0000FF"/>
                </a:solidFill>
                <a:cs typeface="Arial" panose="020B0604020202020204" pitchFamily="34" charset="0"/>
              </a:rPr>
              <a:t> los bienes </a:t>
            </a:r>
            <a:r>
              <a:rPr lang="es-ES" altLang="es-ES" sz="2600" dirty="0" smtClean="0">
                <a:solidFill>
                  <a:srgbClr val="0000FF"/>
                </a:solidFill>
                <a:cs typeface="Arial" panose="020B0604020202020204" pitchFamily="34" charset="0"/>
              </a:rPr>
              <a:t>RAEE.</a:t>
            </a:r>
            <a:endParaRPr lang="es-PE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62" y="3447414"/>
            <a:ext cx="1962150" cy="233362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431" y="5814367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1631504" y="6406594"/>
            <a:ext cx="9019383" cy="32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</a:t>
            </a:r>
            <a:r>
              <a:rPr lang="es-ES" altLang="es-ES" sz="17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3 de la Directiva Nº 001-2015/SBN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13" name="6 Imagen" descr="recogida_raee_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900" y="4320949"/>
            <a:ext cx="2594261" cy="195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7 Imagen" descr="imagesCA3J69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3229" y="3219483"/>
            <a:ext cx="2497979" cy="125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46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40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 BAJA?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499639" y="2067578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remite a la SBN, copia de la resolución de baja y del IT.</a:t>
            </a:r>
            <a:endParaRPr lang="es-PE" altLang="es-ES" sz="2600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2495601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1403993" y="2102687"/>
            <a:ext cx="3896451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OGA</a:t>
            </a:r>
            <a:r>
              <a:rPr lang="es-ES" altLang="es-ES" sz="2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s-ES" sz="26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emite</a:t>
            </a:r>
            <a:r>
              <a:rPr lang="es-ES" altLang="es-ES" sz="2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la resolución que aprueba la baja </a:t>
            </a:r>
            <a:r>
              <a:rPr lang="es-ES" altLang="es-ES" sz="26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de los bienes calificados como RAEE.</a:t>
            </a:r>
            <a:endParaRPr lang="es-PE" altLang="es-ES" sz="2600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4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25" y="3413714"/>
            <a:ext cx="2196661" cy="2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2737855" y="6265710"/>
            <a:ext cx="1228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7833753" y="6235465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954" y="3509093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2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15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 bwMode="auto">
          <a:xfrm>
            <a:off x="1422230" y="681576"/>
            <a:ext cx="2952328" cy="800094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3200" b="1" dirty="0">
                <a:solidFill>
                  <a:schemeClr val="bg1"/>
                </a:solidFill>
                <a:latin typeface="Arial" charset="0"/>
                <a:cs typeface="Lucida Sans Unicode" pitchFamily="34" charset="0"/>
              </a:rPr>
              <a:t>DONACIÓN</a:t>
            </a: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>
            <a:off x="1288473" y="1564798"/>
            <a:ext cx="9353010" cy="3756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es-ES" sz="3400" b="1" i="1" dirty="0">
                <a:solidFill>
                  <a:srgbClr val="0000FF"/>
                </a:solidFill>
                <a:latin typeface="Calibri" panose="020F0502020204030204" pitchFamily="34" charset="0"/>
                <a:ea typeface="+mj-ea"/>
                <a:cs typeface="+mj-cs"/>
              </a:rPr>
              <a:t>Es el acto de disposición mediante el cual la entidad transfiere gratuitamente la propiedad de los bienes muebles calificados como RAEE, y que han sido dados de baja a favor de los Operadores RAEE (EPS-RS , EC-RS) o</a:t>
            </a:r>
            <a:r>
              <a:rPr lang="es-ES" sz="3400" b="1" i="1" dirty="0">
                <a:solidFill>
                  <a:srgbClr val="0000FF"/>
                </a:solidFill>
                <a:latin typeface="Calibri" panose="020F0502020204030204" pitchFamily="34" charset="0"/>
              </a:rPr>
              <a:t> de los Sistemas de Manejo de RAEE. </a:t>
            </a:r>
            <a:endParaRPr lang="es-ES" sz="3400" b="1" dirty="0">
              <a:solidFill>
                <a:srgbClr val="0000FF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9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078" y="3205669"/>
            <a:ext cx="2297068" cy="1546432"/>
          </a:xfrm>
          <a:prstGeom prst="rect">
            <a:avLst/>
          </a:prstGeom>
        </p:spPr>
      </p:pic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68687" y="386281"/>
            <a:ext cx="876458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DONACIÓN</a:t>
            </a: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?</a:t>
            </a:r>
            <a:r>
              <a:rPr lang="es-ES" altLang="es-ES" sz="32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32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120592" y="1564752"/>
            <a:ext cx="3896451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La UCP </a:t>
            </a:r>
            <a:r>
              <a:rPr lang="es-ES" altLang="es-ES" sz="26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elabora</a:t>
            </a:r>
            <a:r>
              <a:rPr lang="es-ES" altLang="es-ES" sz="2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el </a:t>
            </a:r>
            <a:r>
              <a:rPr lang="es-ES" altLang="es-ES" sz="26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Informe Técnico</a:t>
            </a:r>
            <a:r>
              <a:rPr lang="es-ES" altLang="es-ES" sz="2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y </a:t>
            </a:r>
            <a:r>
              <a:rPr lang="es-ES" altLang="es-ES" sz="26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comunica a los Operadores RAEE y Sistemas de Manejo RAEE.</a:t>
            </a:r>
            <a:endParaRPr lang="es-PE" altLang="es-ES" sz="2600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1892200" y="1019318"/>
            <a:ext cx="171323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1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550718" y="1617140"/>
            <a:ext cx="4392433" cy="6407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es-ES" altLang="es-ES" sz="24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UCP</a:t>
            </a:r>
            <a:r>
              <a:rPr lang="es-ES" altLang="es-ES" sz="24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identifica los bienes RAEE:</a:t>
            </a:r>
          </a:p>
          <a:p>
            <a:pPr marL="342900" indent="-342900"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Dados de baja con causal RAEE.</a:t>
            </a:r>
          </a:p>
          <a:p>
            <a:pPr marL="342900" indent="-342900" algn="just">
              <a:lnSpc>
                <a:spcPct val="90000"/>
              </a:lnSpc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Dados de baja </a:t>
            </a:r>
            <a:r>
              <a:rPr lang="es-ES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con anterioridad a la vigencia de la presente Directiva y que tengan la condición de </a:t>
            </a:r>
            <a:r>
              <a:rPr lang="es-ES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RAEE.</a:t>
            </a:r>
          </a:p>
          <a:p>
            <a:pPr marL="342900" indent="-342900" algn="just">
              <a:lnSpc>
                <a:spcPct val="90000"/>
              </a:lnSpc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Declarados abandonados o desiertos que tengan la condición de </a:t>
            </a:r>
            <a:r>
              <a:rPr lang="es-ES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RAEE. </a:t>
            </a:r>
            <a:endParaRPr lang="es-PE" sz="2400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No catalogados que tengan la calidad </a:t>
            </a:r>
            <a:r>
              <a:rPr lang="es-ES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RAEE.</a:t>
            </a:r>
          </a:p>
          <a:p>
            <a:pPr marL="342900" indent="-342900" algn="just">
              <a:lnSpc>
                <a:spcPct val="90000"/>
              </a:lnSpc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Sobrantes que tengan la calidad </a:t>
            </a:r>
            <a:r>
              <a:rPr lang="es-ES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RAEE. </a:t>
            </a:r>
            <a:endParaRPr lang="es-PE" sz="2400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000099"/>
              </a:buClr>
              <a:buSzPct val="100000"/>
            </a:pPr>
            <a:r>
              <a:rPr lang="es-ES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endParaRPr lang="es-PE" sz="2400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just">
              <a:lnSpc>
                <a:spcPct val="90000"/>
              </a:lnSpc>
              <a:buClr>
                <a:srgbClr val="000099"/>
              </a:buClr>
              <a:buSzPct val="100000"/>
            </a:pPr>
            <a:r>
              <a:rPr lang="es-ES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 </a:t>
            </a:r>
            <a:endParaRPr lang="es-PE" sz="2400" dirty="0">
              <a:solidFill>
                <a:srgbClr val="0000FF"/>
              </a:solidFill>
              <a:latin typeface="+mn-lt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2600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2000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26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595077" y="973821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2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02" y="5440375"/>
            <a:ext cx="3460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ángulo 25"/>
          <p:cNvSpPr>
            <a:spLocks noChangeArrowheads="1"/>
          </p:cNvSpPr>
          <p:nvPr/>
        </p:nvSpPr>
        <p:spPr bwMode="auto">
          <a:xfrm>
            <a:off x="5486748" y="5969012"/>
            <a:ext cx="51641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1700" b="1" dirty="0">
                <a:solidFill>
                  <a:srgbClr val="0000FF"/>
                </a:solidFill>
                <a:cs typeface="Arial" panose="020B0604020202020204" pitchFamily="34" charset="0"/>
              </a:rPr>
              <a:t>Conforme al formato contenido en el Anexo Nº 3 </a:t>
            </a:r>
            <a:endParaRPr lang="es-PE" altLang="es-ES" sz="17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27" y="3097479"/>
            <a:ext cx="1962150" cy="23336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162" y="4400863"/>
            <a:ext cx="2306775" cy="1381480"/>
          </a:xfrm>
          <a:prstGeom prst="rect">
            <a:avLst/>
          </a:prstGeom>
        </p:spPr>
      </p:pic>
      <p:sp>
        <p:nvSpPr>
          <p:cNvPr id="13" name="2 Rectángulo"/>
          <p:cNvSpPr/>
          <p:nvPr/>
        </p:nvSpPr>
        <p:spPr>
          <a:xfrm>
            <a:off x="7977477" y="5130501"/>
            <a:ext cx="11230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 días </a:t>
            </a:r>
            <a:endParaRPr lang="es-PE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97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52286" y="424853"/>
            <a:ext cx="8764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DONACIÓN</a:t>
            </a: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588569" y="2017598"/>
            <a:ext cx="4758304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es-ES" altLang="es-ES" sz="26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UCP </a:t>
            </a:r>
            <a:r>
              <a:rPr lang="es-ES" altLang="es-ES" sz="26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eleva a la OGA el expediente administrativo conteniendo el IT, documentos del presentados por Operador RAEE y el  proyecto de resolución.</a:t>
            </a:r>
            <a:endParaRPr lang="es-PE" altLang="es-ES" sz="2600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1823713" y="1248925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3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405246" y="1893793"/>
            <a:ext cx="5351318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El Operador RAEE o Sistema de Manejo RAEE que manifieste su interés de ser donatario por escrito será beneficiario, siempre que adjunte: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Solicitud de </a:t>
            </a:r>
            <a:r>
              <a:rPr lang="es-ES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donación </a:t>
            </a:r>
            <a:r>
              <a:rPr lang="es-ES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sustentada.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Copia del registro DIGESA o DIRESA en caso sea EPS-RS o EC-RS.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FF0000"/>
                </a:solidFill>
                <a:latin typeface="+mn-lt"/>
                <a:cs typeface="Arial" pitchFamily="34" charset="0"/>
              </a:rPr>
              <a:t>Copia de aprobación del Plan de Manejo </a:t>
            </a:r>
            <a:r>
              <a:rPr lang="es-ES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RAEE, </a:t>
            </a:r>
            <a:r>
              <a:rPr lang="es-ES" sz="2400" dirty="0">
                <a:solidFill>
                  <a:srgbClr val="FF0000"/>
                </a:solidFill>
                <a:latin typeface="+mn-lt"/>
                <a:cs typeface="Arial" pitchFamily="34" charset="0"/>
              </a:rPr>
              <a:t>en caso sean Sistemas de </a:t>
            </a:r>
            <a:r>
              <a:rPr lang="es-ES" sz="2400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Manejo </a:t>
            </a:r>
            <a:r>
              <a:rPr lang="es-ES" sz="2400" dirty="0">
                <a:solidFill>
                  <a:srgbClr val="FF0000"/>
                </a:solidFill>
                <a:latin typeface="+mn-lt"/>
                <a:cs typeface="Arial" pitchFamily="34" charset="0"/>
              </a:rPr>
              <a:t>RAEE.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Copia del DNI del representante legal.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Certificado de vigencia de poder expedido por la SUNARP</a:t>
            </a:r>
            <a:r>
              <a:rPr lang="es-ES" sz="2400" dirty="0" smtClean="0">
                <a:solidFill>
                  <a:srgbClr val="0000FF"/>
                </a:solidFill>
                <a:latin typeface="+mn-lt"/>
                <a:cs typeface="Arial" pitchFamily="34" charset="0"/>
              </a:rPr>
              <a:t>.</a:t>
            </a:r>
            <a:endParaRPr lang="es-ES" sz="2400" dirty="0">
              <a:solidFill>
                <a:srgbClr val="0000FF"/>
              </a:solidFill>
              <a:latin typeface="+mn-lt"/>
              <a:cs typeface="Arial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02862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4</a:t>
            </a:r>
            <a:r>
              <a:rPr lang="es-ES" altLang="es-ES" sz="3600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3352219" y="6308691"/>
            <a:ext cx="18473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46" y="3910424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0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20" y="3863611"/>
            <a:ext cx="2196661" cy="293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ángulo 1"/>
          <p:cNvSpPr>
            <a:spLocks noChangeArrowheads="1"/>
          </p:cNvSpPr>
          <p:nvPr/>
        </p:nvSpPr>
        <p:spPr bwMode="auto">
          <a:xfrm>
            <a:off x="1631504" y="559901"/>
            <a:ext cx="8764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¿CUÁL ES EL PROCEDIMIENTO DE </a:t>
            </a:r>
            <a:r>
              <a:rPr lang="es-ES" altLang="es-ES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DONACIÓN</a:t>
            </a:r>
            <a:r>
              <a:rPr lang="es-ES" altLang="es-ES" sz="3200" b="1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?</a:t>
            </a:r>
            <a:r>
              <a:rPr lang="es-ES" altLang="es-ES" sz="4000" dirty="0">
                <a:solidFill>
                  <a:srgbClr val="FF000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es-ES" altLang="es-ES" sz="4000" dirty="0">
              <a:solidFill>
                <a:srgbClr val="0000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2 Rectángulo"/>
          <p:cNvSpPr>
            <a:spLocks noChangeArrowheads="1"/>
          </p:cNvSpPr>
          <p:nvPr/>
        </p:nvSpPr>
        <p:spPr bwMode="auto">
          <a:xfrm>
            <a:off x="6588569" y="2017598"/>
            <a:ext cx="3896451" cy="117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es-ES" altLang="es-ES" sz="26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OGA </a:t>
            </a:r>
            <a:r>
              <a:rPr lang="es-ES" altLang="es-ES" sz="26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remite a la SBN, copia de los principales actuados.</a:t>
            </a:r>
            <a:endParaRPr lang="es-PE" altLang="es-ES" sz="2600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>
            <a:spLocks noChangeArrowheads="1"/>
          </p:cNvSpPr>
          <p:nvPr/>
        </p:nvSpPr>
        <p:spPr bwMode="auto">
          <a:xfrm>
            <a:off x="1799410" y="1426667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</a:t>
            </a:r>
            <a:r>
              <a:rPr lang="es-ES" altLang="es-ES" sz="36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5</a:t>
            </a:r>
            <a:r>
              <a:rPr lang="es-ES" altLang="es-ES" sz="3600" dirty="0" smtClean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endParaRPr lang="es-ES" altLang="es-ES" sz="3600" dirty="0">
              <a:solidFill>
                <a:srgbClr val="00B050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" name="2 Rectángulo"/>
          <p:cNvSpPr>
            <a:spLocks noChangeArrowheads="1"/>
          </p:cNvSpPr>
          <p:nvPr/>
        </p:nvSpPr>
        <p:spPr bwMode="auto">
          <a:xfrm>
            <a:off x="384465" y="2017597"/>
            <a:ext cx="5361708" cy="208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La </a:t>
            </a:r>
            <a:r>
              <a:rPr lang="es-ES" altLang="es-ES" sz="24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OGA</a:t>
            </a:r>
            <a:r>
              <a:rPr lang="es-ES" altLang="es-ES" sz="24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s-ES" altLang="es-ES" sz="2400" b="1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emite</a:t>
            </a:r>
            <a:r>
              <a:rPr lang="es-ES" altLang="es-ES" sz="2400" dirty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 la resolución que </a:t>
            </a:r>
            <a:r>
              <a:rPr lang="es-ES" altLang="es-ES" sz="24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90000"/>
              </a:lnSpc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Declara la condición de RAEE </a:t>
            </a:r>
            <a:r>
              <a:rPr lang="es-ES" sz="2400" dirty="0">
                <a:solidFill>
                  <a:srgbClr val="0000FF"/>
                </a:solidFill>
                <a:latin typeface="+mn-lt"/>
                <a:cs typeface="Arial" pitchFamily="34" charset="0"/>
              </a:rPr>
              <a:t>a los bienes dados de baja con anterioridad a la presente Directiva, abandonados, desiertos o sobrantes; y/o,</a:t>
            </a:r>
          </a:p>
          <a:p>
            <a:pPr marL="342900" indent="-342900" algn="just"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</a:pPr>
            <a:r>
              <a:rPr lang="es-ES" altLang="es-ES" sz="24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Aprueba la </a:t>
            </a:r>
            <a:r>
              <a:rPr lang="es-ES" altLang="es-ES" sz="2400" b="1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donación </a:t>
            </a:r>
            <a:r>
              <a:rPr lang="es-ES" altLang="es-ES" sz="2400" dirty="0" smtClean="0">
                <a:solidFill>
                  <a:srgbClr val="0000FF"/>
                </a:solidFill>
                <a:latin typeface="+mn-lt"/>
                <a:cs typeface="Arial" panose="020B0604020202020204" pitchFamily="34" charset="0"/>
              </a:rPr>
              <a:t>de los bienes.</a:t>
            </a:r>
            <a:endParaRPr lang="es-PE" altLang="es-ES" sz="2400" dirty="0">
              <a:solidFill>
                <a:srgbClr val="0000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>
            <a:spLocks noChangeArrowheads="1"/>
          </p:cNvSpPr>
          <p:nvPr/>
        </p:nvSpPr>
        <p:spPr bwMode="auto">
          <a:xfrm>
            <a:off x="7680177" y="1347323"/>
            <a:ext cx="171323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3600" b="1" u="sng" dirty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PASO </a:t>
            </a:r>
            <a:r>
              <a:rPr lang="es-ES" altLang="es-ES" sz="36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6</a:t>
            </a:r>
            <a:r>
              <a:rPr lang="es-ES" altLang="es-ES" sz="3600" dirty="0" smtClean="0">
                <a:solidFill>
                  <a:srgbClr val="00B050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:</a:t>
            </a:r>
            <a:endParaRPr lang="es-ES" altLang="es-ES" sz="3600" dirty="0">
              <a:solidFill>
                <a:srgbClr val="00B050"/>
              </a:solidFill>
              <a:latin typeface="Calibri" panose="020F050202020403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5" name="Rectángulo 14"/>
          <p:cNvSpPr>
            <a:spLocks noChangeArrowheads="1"/>
          </p:cNvSpPr>
          <p:nvPr/>
        </p:nvSpPr>
        <p:spPr bwMode="auto">
          <a:xfrm>
            <a:off x="2656028" y="6375808"/>
            <a:ext cx="122872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15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" name="Rectángulo 21"/>
          <p:cNvSpPr>
            <a:spLocks noChangeArrowheads="1"/>
          </p:cNvSpPr>
          <p:nvPr/>
        </p:nvSpPr>
        <p:spPr bwMode="auto">
          <a:xfrm>
            <a:off x="7837332" y="6375808"/>
            <a:ext cx="122822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99"/>
              </a:buClr>
              <a:buSzPct val="100000"/>
              <a:buFont typeface="Times New Roman" panose="02020603050405020304" pitchFamily="18" charset="0"/>
              <a:buNone/>
            </a:pPr>
            <a:r>
              <a:rPr lang="es-ES" altLang="es-ES" sz="2400" b="1" dirty="0">
                <a:solidFill>
                  <a:srgbClr val="FF0000"/>
                </a:solidFill>
                <a:cs typeface="Arial" panose="020B0604020202020204" pitchFamily="34" charset="0"/>
              </a:rPr>
              <a:t>10 días</a:t>
            </a:r>
            <a:endParaRPr lang="es-ES" altLang="es-ES" sz="2400" dirty="0">
              <a:solidFill>
                <a:srgbClr val="FFFFFF"/>
              </a:solidFill>
              <a:latin typeface="Times New Roman" panose="02020603050405020304" pitchFamily="18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01" y="3410368"/>
            <a:ext cx="2107681" cy="2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2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15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741168" y="333746"/>
            <a:ext cx="7307161" cy="649399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  <a:latin typeface="Verdana" pitchFamily="34" charset="0"/>
              </a:rPr>
              <a:t>Actos de Disposición a Favor de Terceros distintos a los Operadores RAEE y Sistemas de Manejo de RAEE</a:t>
            </a:r>
          </a:p>
        </p:txBody>
      </p:sp>
      <p:sp>
        <p:nvSpPr>
          <p:cNvPr id="2" name="1 Rectángulo"/>
          <p:cNvSpPr/>
          <p:nvPr/>
        </p:nvSpPr>
        <p:spPr>
          <a:xfrm>
            <a:off x="7822981" y="1124745"/>
            <a:ext cx="27792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Numeral 6.3.1 de la</a:t>
            </a:r>
          </a:p>
          <a:p>
            <a:pPr lvl="0" algn="just"/>
            <a:r>
              <a:rPr lang="es-E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Directiva Nº 003-2013/SBN</a:t>
            </a: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6882882" y="2420888"/>
            <a:ext cx="1656184" cy="3063704"/>
          </a:xfrm>
          <a:prstGeom prst="roundRect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LAS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ENTIDADES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PÚBLICAS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QUEDAN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AUTORIZADAS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PARA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REALIZAR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OTROS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ACTOS DE 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DISPOSICIÓN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SEGÚN LEY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 29151 Y SU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REGLAMENTO</a:t>
            </a:r>
            <a:r>
              <a:rPr lang="es-ES" dirty="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dirty="0">
              <a:solidFill>
                <a:srgbClr val="000099"/>
              </a:solidFill>
              <a:latin typeface="Arial" charset="0"/>
            </a:endParaRPr>
          </a:p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dirty="0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8760296" y="2420888"/>
            <a:ext cx="1656184" cy="306370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  <a:cs typeface="Lucida Sans Unicode" pitchFamily="34" charset="0"/>
              </a:rPr>
              <a:t>SUBASTA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PÚBLICA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  <a:cs typeface="Lucida Sans Unicode" pitchFamily="34" charset="0"/>
              </a:rPr>
              <a:t>SUBASTA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  <a:cs typeface="Lucida Sans Unicode" pitchFamily="34" charset="0"/>
              </a:rPr>
              <a:t>RESTRINGIDA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  <a:cs typeface="Lucida Sans Unicode" pitchFamily="34" charset="0"/>
              </a:rPr>
              <a:t>DONACIÓN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  <a:cs typeface="Lucida Sans Unicode" pitchFamily="34" charset="0"/>
              </a:rPr>
              <a:t>PERMUTA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  <a:cs typeface="Lucida Sans Unicode" pitchFamily="34" charset="0"/>
              </a:rPr>
              <a:t>DESTRUCCIÓN</a:t>
            </a:r>
          </a:p>
        </p:txBody>
      </p:sp>
      <p:sp>
        <p:nvSpPr>
          <p:cNvPr id="18" name="Rectángulo redondeado 17"/>
          <p:cNvSpPr/>
          <p:nvPr/>
        </p:nvSpPr>
        <p:spPr bwMode="auto">
          <a:xfrm>
            <a:off x="3946330" y="2437208"/>
            <a:ext cx="1656184" cy="306370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  <a:cs typeface="Lucida Sans Unicode" pitchFamily="34" charset="0"/>
              </a:rPr>
              <a:t>PLAZO: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  <a:cs typeface="Lucida Sans Unicode" pitchFamily="34" charset="0"/>
              </a:rPr>
              <a:t>LA ENTIDAD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  <a:cs typeface="Lucida Sans Unicode" pitchFamily="34" charset="0"/>
              </a:rPr>
              <a:t>PÚBLICA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ESPERA 60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  <a:cs typeface="Lucida Sans Unicode" pitchFamily="34" charset="0"/>
              </a:rPr>
              <a:t>DÌAS HÁBILES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DESPUÉS DE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  <a:cs typeface="Lucida Sans Unicode" pitchFamily="34" charset="0"/>
              </a:rPr>
              <a:t>NOTIFICADOS</a:t>
            </a:r>
          </a:p>
        </p:txBody>
      </p:sp>
      <p:sp>
        <p:nvSpPr>
          <p:cNvPr id="19" name="Rectángulo redondeado 18"/>
          <p:cNvSpPr/>
          <p:nvPr/>
        </p:nvSpPr>
        <p:spPr bwMode="auto">
          <a:xfrm>
            <a:off x="1991544" y="2420888"/>
            <a:ext cx="1656184" cy="3063704"/>
          </a:xfrm>
          <a:prstGeom prst="roundRect">
            <a:avLst/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CUANDO LOS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OPRADORES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RAEE NO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MANIFIESTAN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INTERÉS POR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SER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BENEFICIADOS</a:t>
            </a:r>
          </a:p>
        </p:txBody>
      </p:sp>
      <p:sp>
        <p:nvSpPr>
          <p:cNvPr id="5" name="Flecha derecha 4"/>
          <p:cNvSpPr/>
          <p:nvPr/>
        </p:nvSpPr>
        <p:spPr bwMode="auto">
          <a:xfrm>
            <a:off x="5783019" y="3140968"/>
            <a:ext cx="919358" cy="1656184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4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7" grpId="0" animBg="1"/>
      <p:bldP spid="18" grpId="0" animBg="1"/>
      <p:bldP spid="19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741168" y="333746"/>
            <a:ext cx="7307161" cy="649399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360">
            <a:solidFill>
              <a:srgbClr val="000000"/>
            </a:solidFill>
            <a:miter lim="800000"/>
            <a:headEnd/>
            <a:tailEnd/>
          </a:ln>
          <a:effectLst>
            <a:outerShdw dist="107933" dir="18900000" algn="ctr" rotWithShape="0">
              <a:srgbClr val="808080"/>
            </a:outerShdw>
          </a:effec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1600" b="1" dirty="0">
                <a:solidFill>
                  <a:schemeClr val="bg1"/>
                </a:solidFill>
                <a:latin typeface="Verdana" pitchFamily="34" charset="0"/>
              </a:rPr>
              <a:t>Actos de Disposición a Favor de Terceros distintos a los Operadores RAEE y Sistemas de Manejo de RAEE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817304" y="1156600"/>
            <a:ext cx="2742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Numeral 6.3.2 de la</a:t>
            </a:r>
          </a:p>
          <a:p>
            <a:pPr lvl="0" algn="just"/>
            <a:r>
              <a:rPr lang="es-E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Directiva Nº 003-2013/SBN</a:t>
            </a:r>
          </a:p>
        </p:txBody>
      </p:sp>
      <p:sp>
        <p:nvSpPr>
          <p:cNvPr id="14" name="Rectángulo redondeado 13"/>
          <p:cNvSpPr/>
          <p:nvPr/>
        </p:nvSpPr>
        <p:spPr bwMode="auto">
          <a:xfrm>
            <a:off x="1843540" y="2388230"/>
            <a:ext cx="1817899" cy="3063704"/>
          </a:xfrm>
          <a:prstGeom prst="roundRect">
            <a:avLst/>
          </a:prstGeom>
          <a:solidFill>
            <a:srgbClr val="66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SI EMITIDA LA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RESOLUCIÓN 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DE DONACIÓN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EL BENEFICIARIO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NO SE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PRESENTA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A RECOGER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LOS BIENES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MUEBLES RAEE</a:t>
            </a:r>
          </a:p>
        </p:txBody>
      </p:sp>
      <p:sp>
        <p:nvSpPr>
          <p:cNvPr id="15" name="Rectángulo redondeado 14"/>
          <p:cNvSpPr/>
          <p:nvPr/>
        </p:nvSpPr>
        <p:spPr bwMode="auto">
          <a:xfrm>
            <a:off x="4036447" y="2399996"/>
            <a:ext cx="1656184" cy="3063704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PLAZO: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LA ENTIDAD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PÚBLICA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ESPERA UN 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PLAZO MÁXIMO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DE 06 MESES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DE EMITIDA LA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RESOLUCIÓN</a:t>
            </a:r>
          </a:p>
        </p:txBody>
      </p:sp>
      <p:sp>
        <p:nvSpPr>
          <p:cNvPr id="16" name="Rectángulo redondeado 15"/>
          <p:cNvSpPr/>
          <p:nvPr/>
        </p:nvSpPr>
        <p:spPr bwMode="auto">
          <a:xfrm>
            <a:off x="6754461" y="2413450"/>
            <a:ext cx="1656184" cy="3063704"/>
          </a:xfrm>
          <a:prstGeom prst="roundRect">
            <a:avLst/>
          </a:prstGeom>
          <a:solidFill>
            <a:srgbClr val="FF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LA ENTIDAD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PÚBLICA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DECLARA EL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ABANDONO DE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LOS BIENES 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RAEE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 Y QUEDA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AUTORIZADA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PARA REALIZAR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OTROS ACTOS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DE DISPOSICIÓN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SEGÚN 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LEY 29151</a:t>
            </a:r>
          </a:p>
        </p:txBody>
      </p:sp>
      <p:sp>
        <p:nvSpPr>
          <p:cNvPr id="17" name="Rectángulo redondeado 16"/>
          <p:cNvSpPr/>
          <p:nvPr/>
        </p:nvSpPr>
        <p:spPr bwMode="auto">
          <a:xfrm>
            <a:off x="8760296" y="2399996"/>
            <a:ext cx="1656184" cy="3063704"/>
          </a:xfrm>
          <a:prstGeom prst="round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SUBASTA 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PÚBLICA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SUBASTA 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RESTRINGIDA</a:t>
            </a: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DONACIÓN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PERMUTA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 sz="1600" b="1" dirty="0">
              <a:solidFill>
                <a:srgbClr val="000099"/>
              </a:solidFill>
              <a:latin typeface="Arial" charset="0"/>
            </a:endParaRPr>
          </a:p>
          <a:p>
            <a:pPr algn="just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600" b="1" dirty="0">
                <a:solidFill>
                  <a:srgbClr val="000099"/>
                </a:solidFill>
                <a:latin typeface="Arial" charset="0"/>
              </a:rPr>
              <a:t>DESTRUCCIÓN</a:t>
            </a:r>
          </a:p>
        </p:txBody>
      </p:sp>
      <p:sp>
        <p:nvSpPr>
          <p:cNvPr id="3" name="Flecha derecha 2"/>
          <p:cNvSpPr/>
          <p:nvPr/>
        </p:nvSpPr>
        <p:spPr bwMode="auto">
          <a:xfrm>
            <a:off x="5867457" y="3183614"/>
            <a:ext cx="828969" cy="147293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endParaRPr lang="es-ES">
              <a:solidFill>
                <a:srgbClr val="000099"/>
              </a:solidFill>
              <a:latin typeface="Arial" charset="0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4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  <p:bldP spid="1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 bwMode="auto">
          <a:xfrm>
            <a:off x="3431704" y="620688"/>
            <a:ext cx="5583002" cy="800094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3200" b="1" dirty="0">
                <a:solidFill>
                  <a:schemeClr val="bg1"/>
                </a:solidFill>
                <a:latin typeface="Arial" charset="0"/>
                <a:cs typeface="Lucida Sans Unicode" pitchFamily="34" charset="0"/>
              </a:rPr>
              <a:t>¿QUÉ SON LOS RAEE?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12321" y="1553751"/>
            <a:ext cx="8621767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400" b="1" dirty="0">
                <a:solidFill>
                  <a:srgbClr val="0000FF"/>
                </a:solidFill>
                <a:latin typeface="Calibri" panose="020F0502020204030204" pitchFamily="34" charset="0"/>
              </a:rPr>
              <a:t>R</a:t>
            </a:r>
            <a:r>
              <a:rPr lang="es-ES" sz="3400" dirty="0">
                <a:solidFill>
                  <a:srgbClr val="0000FF"/>
                </a:solidFill>
                <a:latin typeface="Calibri" panose="020F0502020204030204" pitchFamily="34" charset="0"/>
              </a:rPr>
              <a:t>esiduos de </a:t>
            </a:r>
            <a:r>
              <a:rPr lang="es-ES" sz="3400" b="1" dirty="0">
                <a:solidFill>
                  <a:srgbClr val="0000FF"/>
                </a:solidFill>
                <a:latin typeface="Calibri" panose="020F0502020204030204" pitchFamily="34" charset="0"/>
              </a:rPr>
              <a:t>A</a:t>
            </a:r>
            <a:r>
              <a:rPr lang="es-ES" sz="3400" dirty="0">
                <a:solidFill>
                  <a:srgbClr val="0000FF"/>
                </a:solidFill>
                <a:latin typeface="Calibri" panose="020F0502020204030204" pitchFamily="34" charset="0"/>
              </a:rPr>
              <a:t>paratos </a:t>
            </a:r>
            <a:r>
              <a:rPr lang="es-ES" sz="3400" b="1" dirty="0">
                <a:solidFill>
                  <a:srgbClr val="0000FF"/>
                </a:solidFill>
                <a:latin typeface="Calibri" panose="020F0502020204030204" pitchFamily="34" charset="0"/>
              </a:rPr>
              <a:t>E</a:t>
            </a:r>
            <a:r>
              <a:rPr lang="es-ES" sz="3400" dirty="0">
                <a:solidFill>
                  <a:srgbClr val="0000FF"/>
                </a:solidFill>
                <a:latin typeface="Calibri" panose="020F0502020204030204" pitchFamily="34" charset="0"/>
              </a:rPr>
              <a:t>léctricos y </a:t>
            </a:r>
            <a:r>
              <a:rPr lang="es-ES" sz="3400" b="1" dirty="0">
                <a:solidFill>
                  <a:srgbClr val="0000FF"/>
                </a:solidFill>
                <a:latin typeface="Calibri" panose="020F0502020204030204" pitchFamily="34" charset="0"/>
              </a:rPr>
              <a:t>E</a:t>
            </a:r>
            <a:r>
              <a:rPr lang="es-ES" sz="3400" dirty="0">
                <a:solidFill>
                  <a:srgbClr val="0000FF"/>
                </a:solidFill>
                <a:latin typeface="Calibri" panose="020F0502020204030204" pitchFamily="34" charset="0"/>
              </a:rPr>
              <a:t>lectrónicos</a:t>
            </a:r>
          </a:p>
          <a:p>
            <a:pPr algn="just"/>
            <a:endParaRPr lang="es-ES" sz="27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3000" i="1" dirty="0">
                <a:solidFill>
                  <a:srgbClr val="0000FF"/>
                </a:solidFill>
                <a:latin typeface="Calibri" panose="020F0502020204030204" pitchFamily="34" charset="0"/>
              </a:rPr>
              <a:t>Aparatos eléctricos o electrónicos que han alcanzado el fin de su vida útil por su uso u obsolescencia y que se convierten en residuos</a:t>
            </a:r>
            <a:r>
              <a:rPr lang="es-ES" sz="2700" dirty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es-ES" sz="27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321" y="4149080"/>
            <a:ext cx="3787947" cy="21846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1" y="4145268"/>
            <a:ext cx="3840623" cy="218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 bwMode="auto">
          <a:xfrm>
            <a:off x="1281676" y="248072"/>
            <a:ext cx="8928992" cy="648072"/>
          </a:xfrm>
          <a:prstGeom prst="roundRect">
            <a:avLst/>
          </a:prstGeom>
          <a:solidFill>
            <a:srgbClr val="0000FF"/>
          </a:solid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700" b="1" dirty="0">
                <a:ln w="0"/>
                <a:solidFill>
                  <a:schemeClr val="bg1"/>
                </a:solidFill>
                <a:latin typeface="Arial" charset="0"/>
                <a:cs typeface="Lucida Sans Unicode" pitchFamily="34" charset="0"/>
              </a:rPr>
              <a:t>EMPRESAS PRESTADORAS DE SERVICIOS DE RESIDUOS SÓLIDOS-RAEE (EPS-RS)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27764"/>
              </p:ext>
            </p:extLst>
          </p:nvPr>
        </p:nvGraphicFramePr>
        <p:xfrm>
          <a:off x="384463" y="1111832"/>
          <a:ext cx="10920845" cy="5476004"/>
        </p:xfrm>
        <a:graphic>
          <a:graphicData uri="http://schemas.openxmlformats.org/drawingml/2006/table">
            <a:tbl>
              <a:tblPr/>
              <a:tblGrid>
                <a:gridCol w="377572"/>
                <a:gridCol w="5614323"/>
                <a:gridCol w="2844099"/>
                <a:gridCol w="2084851"/>
              </a:tblGrid>
              <a:tr h="25653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RAZON SOCIAL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DISTRITO 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6533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ACEROS GEAN IMPORT EXPORT S.C.R.L.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PUENTE PIEDRA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6533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ACP AMBIENTAL S.A.C.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VILLA EL SALVADOR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56533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ANCRO S.R.L.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SANTA ANITA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BEFESA PERÚ S.A.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CHILCA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CAÑETE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BRUNNER E.I.R.L.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VILLA EL SALVADOR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CARESNY'S S.A.C.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PUENTE PIEDRA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COMPAÑÍA INDUSTRIAL LIMA S.A.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PUENTE PIEDRA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COMPAÑÍA QUÍMICA INDUSTRIAL DEL PACÍFICO S.A.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COMIMTEL S.A.C.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 MARTIN DE PORRES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COMUNIDAD TRAPEROS DE EMAÚS -TRUJILLO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TRUJILLO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TRUJILLO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CENTURY ECOLOGICAL CORPORATION S.A.C.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CHORRILLOS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ECOPLANET S.A.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 JERÓNIMO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9333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EMPRESA COMERCIALIZADORA Y PRESTADORA DE SERVICIOS DE RESIDUOS VIDA VERDE S.A.C.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POMALCA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CHICLAYO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40" marR="7840" marT="78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ENVAK S.A.C.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LURIGANCHO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EPS FLORES E.I.R.L.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GREGORIO ALBARRACÍN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GESTIÓN DE SERVICIOS AMBIENTALES S.A.C.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VILLA EL SALVADOR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INDUSTRIAL QUÍMICA LIMA S.R.L.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 MARTIN DE PORRES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INVERSIONES FBC S.A.C.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ATE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666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INVERSIONES GENERALES ALFRECICLA S.A.C.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CERRO COLORADO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6533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840" marR="7840" marT="78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INVERSIONES GENERALES CRISTIAN S.R.L.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7840" marR="7840" marT="78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8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 bwMode="auto">
          <a:xfrm>
            <a:off x="1631504" y="476672"/>
            <a:ext cx="8928992" cy="648072"/>
          </a:xfrm>
          <a:prstGeom prst="roundRect">
            <a:avLst/>
          </a:prstGeom>
          <a:solidFill>
            <a:srgbClr val="0000FF"/>
          </a:solidFill>
          <a:ln>
            <a:headEnd type="none" w="sm" len="sm"/>
            <a:tailEnd type="none" w="sm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1700" b="1" dirty="0">
                <a:ln w="0"/>
                <a:solidFill>
                  <a:schemeClr val="bg1"/>
                </a:solidFill>
                <a:latin typeface="Arial" charset="0"/>
                <a:cs typeface="Lucida Sans Unicode" pitchFamily="34" charset="0"/>
              </a:rPr>
              <a:t>EMPRESAS PRESTADORAS DE SERVICIOS DE RESIDUOS SÓLIDOS-RAEE (EPS-RS)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510211" y="6303224"/>
            <a:ext cx="903649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http: </a:t>
            </a:r>
            <a:r>
              <a:rPr lang="es-ES" sz="17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www.digesa.sld.pe/Registros/EPS-RS-RAEE_11-04-16.pdf  </a:t>
            </a:r>
            <a:r>
              <a:rPr lang="es-E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al </a:t>
            </a:r>
            <a:r>
              <a:rPr lang="es-ES" sz="17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11 </a:t>
            </a:r>
            <a:r>
              <a:rPr lang="es-E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de </a:t>
            </a:r>
            <a:r>
              <a:rPr lang="es-ES" sz="17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abril </a:t>
            </a:r>
            <a:r>
              <a:rPr lang="es-E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de </a:t>
            </a:r>
            <a:r>
              <a:rPr lang="es-ES" sz="17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2016</a:t>
            </a:r>
            <a:r>
              <a:rPr lang="es-ES" sz="17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  <a:endParaRPr lang="es-ES" sz="17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559989"/>
              </p:ext>
            </p:extLst>
          </p:nvPr>
        </p:nvGraphicFramePr>
        <p:xfrm>
          <a:off x="1023439" y="1294618"/>
          <a:ext cx="10037618" cy="35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Hoja de cálculo" r:id="rId3" imgW="8448743" imgH="257175" progId="Excel.Sheet.12">
                  <p:embed/>
                </p:oleObj>
              </mc:Choice>
              <mc:Fallback>
                <p:oleObj name="Hoja de cálculo" r:id="rId3" imgW="8448743" imgH="2571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3439" y="1294618"/>
                        <a:ext cx="10037618" cy="359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375632"/>
              </p:ext>
            </p:extLst>
          </p:nvPr>
        </p:nvGraphicFramePr>
        <p:xfrm>
          <a:off x="1014846" y="1623250"/>
          <a:ext cx="10027227" cy="4507386"/>
        </p:xfrm>
        <a:graphic>
          <a:graphicData uri="http://schemas.openxmlformats.org/drawingml/2006/table">
            <a:tbl>
              <a:tblPr/>
              <a:tblGrid>
                <a:gridCol w="344161"/>
                <a:gridCol w="5194193"/>
                <a:gridCol w="2597727"/>
                <a:gridCol w="1891146"/>
              </a:tblGrid>
              <a:tr h="254213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COMERCIALIZADORA FRAD S.A.C.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GREGORIO ALBARRACÍN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4435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GREEN CARE DEL PERÚ S.A.C.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VENATANILLA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54213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INVERSIONES MACOLL E.I.R.L.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EL AGUSTINO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4435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PRAXIS ECOLOGY S.A.C.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ATE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4435"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39" marR="9439" marT="9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PERU AMBIENTAL S.A.C.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VILLA MARÍA DEL TRIUNFO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4435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PERU GREEN RECYCLING S.A.C.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LOS OLIVOS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4435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PRAXIS ECOLOGY S.A.C.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ATE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88871"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439" marR="9439" marT="9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PRODUCTOS Y SERVICIOS DE MANTENIMIENTO Y SEGURIDAD INDUSTRIAL E.I.R.L.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LA ESPERANZA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TRUJILLO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4435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RECICLADORA DE METALES JJ E.I.R.L.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SAYLLA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CUSCO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8354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439" marR="9439" marT="94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REPRESENTACIONES PERUANAS DEL SUR S.A.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COMAS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54213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RESISTER PERU S.A.C.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 JUAN DE LURIGANCHO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4213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 ANTONIO RECYCLING S.A.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 JUAN DE LURIGANCHO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54213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SC &amp;C CONTRATISTAS GENERALES S.A.C.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VENATANILLA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54213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TECNISAN E.I.R.L.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VILLA EL SALVADOR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44435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ULLOA S.A.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LURIGANCHO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4435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 &amp; V INDUSTRIA Y COMERCIO S.A.C.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LOS OLIVOS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54213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439" marR="9439" marT="943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WR INGENIEROS E.I.R.L.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PUENTE PIEDRA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9439" marR="9439" marT="94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4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 bwMode="auto">
          <a:xfrm>
            <a:off x="1463451" y="155864"/>
            <a:ext cx="9292805" cy="561109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  <a:cs typeface="Lucida Sans Unicode" pitchFamily="34" charset="0"/>
              </a:rPr>
              <a:t>EMPRESAS COMERCIALIZADORAS DE RESIDUOS SÓLIDOS –RAEE (EC-RS</a:t>
            </a:r>
            <a:r>
              <a:rPr lang="es-ES" b="1" dirty="0">
                <a:ln>
                  <a:solidFill>
                    <a:schemeClr val="bg1"/>
                  </a:solidFill>
                </a:ln>
                <a:latin typeface="Arial" charset="0"/>
                <a:cs typeface="Lucida Sans Unicode" pitchFamily="34" charset="0"/>
              </a:rPr>
              <a:t>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07127" y="6395673"/>
            <a:ext cx="903649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http: </a:t>
            </a:r>
            <a:r>
              <a:rPr lang="es-ES" sz="17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www.digesa.sld.pe/Registros/EC-RS-RAEE_01-12-15.pdf  </a:t>
            </a:r>
            <a:r>
              <a:rPr lang="es-E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al </a:t>
            </a:r>
            <a:r>
              <a:rPr lang="es-ES" sz="17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01 </a:t>
            </a:r>
            <a:r>
              <a:rPr lang="es-E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de </a:t>
            </a:r>
            <a:r>
              <a:rPr lang="es-ES" sz="1700" b="1" dirty="0" smtClean="0">
                <a:solidFill>
                  <a:srgbClr val="0000FF"/>
                </a:solidFill>
                <a:latin typeface="Calibri" panose="020F0502020204030204" pitchFamily="34" charset="0"/>
              </a:rPr>
              <a:t>diciembre </a:t>
            </a:r>
            <a:r>
              <a:rPr lang="es-ES" sz="1700" b="1" dirty="0">
                <a:solidFill>
                  <a:srgbClr val="0000FF"/>
                </a:solidFill>
                <a:latin typeface="Calibri" panose="020F0502020204030204" pitchFamily="34" charset="0"/>
              </a:rPr>
              <a:t>de 2015</a:t>
            </a:r>
            <a:r>
              <a:rPr lang="es-ES" sz="1700" dirty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982475"/>
              </p:ext>
            </p:extLst>
          </p:nvPr>
        </p:nvGraphicFramePr>
        <p:xfrm>
          <a:off x="613063" y="957158"/>
          <a:ext cx="10910454" cy="5438511"/>
        </p:xfrm>
        <a:graphic>
          <a:graphicData uri="http://schemas.openxmlformats.org/drawingml/2006/table">
            <a:tbl>
              <a:tblPr/>
              <a:tblGrid>
                <a:gridCol w="368427"/>
                <a:gridCol w="5614320"/>
                <a:gridCol w="2830187"/>
                <a:gridCol w="2097520"/>
              </a:tblGrid>
              <a:tr h="23645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RAZON SOCIAL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DISTRITO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PROVINCIA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BEFESA PERÚ S.A.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CHILCA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CAÑETE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6457"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554" marR="7554" marT="75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BRUNNER E.I.R.L.</a:t>
                      </a:r>
                    </a:p>
                  </a:txBody>
                  <a:tcPr marL="7554" marR="7554" marT="755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IQUITOS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MAYNAS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6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UCAYALI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CORONEL PORTILLO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64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VILLA EL SALVADOR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CARESNY'S S.A.C.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PUENTE PIEDRA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COMPAÑÍA QUÍMICA INDUSTRIAL DEL PACÍFICO S.A.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COMIMTEL S.A.C.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 MARTIN DE PORRES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ECO AZUL S.A.C.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 ANTONIO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HUAROCHIRÍ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EPS FLORES E.I.R.L.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GREGORIO ALBARRACÍN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TACNA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EPS FLORES E.I.R.L.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COMAS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INGENIERIA &amp; SERVICIOS GENERALES S.R.L.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HUARAZ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HUARAZ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INVERSIONES GENERALES ALFRECICLA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CERRO COLORADO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AREQUIPA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M.C.H. NEGOCIOS E INVERSIONES S.R.L.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EL AGUSTINO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NEGOCIACIONES ECHENIQUE E.I.R.L.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EL AGUSTINO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PERU GREEN RECYCLING S.A.C.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LOS OLIVOS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PERÚ INKA BUSINESS AND INVESTMENTS GROUP S.A.C.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VENTANILLA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CALLAO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 Y R COMERCIOS GENERALES E.I.R.L.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LA VICTORIA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RESIDUOS METÁLICOS Y ELECTRÓNICOS S.A.C.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 MARTIN DE PORRES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RESISTER PERÚ S.A.C.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LURÍN 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 ANTONIO RECYCLING S.A.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SAN JUAN DE LURIGANCHO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SERVIPLAST NELLA E.I.R.L.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PUENTE PIEDRA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6457">
                <a:tc>
                  <a:txBody>
                    <a:bodyPr/>
                    <a:lstStyle/>
                    <a:p>
                      <a:pPr algn="r" fontAlgn="b"/>
                      <a:r>
                        <a:rPr lang="es-ES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554" marR="7554" marT="75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TECNISAN E.I.R.L.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VILLA EL SALVADOR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LIMA</a:t>
                      </a:r>
                    </a:p>
                  </a:txBody>
                  <a:tcPr marL="7554" marR="7554" marT="755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29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 bwMode="auto">
          <a:xfrm>
            <a:off x="1847528" y="548680"/>
            <a:ext cx="8424936" cy="576064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b="1" dirty="0">
                <a:solidFill>
                  <a:schemeClr val="bg1"/>
                </a:solidFill>
                <a:latin typeface="Arial" charset="0"/>
                <a:cs typeface="Lucida Sans Unicode" pitchFamily="34" charset="0"/>
              </a:rPr>
              <a:t>PLANES INDIVIDUALES DE MANEJO RAEE APROBADOS POR PRODUCE</a:t>
            </a:r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1847528" y="1412776"/>
          <a:ext cx="8424936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Hoja de cálculo" r:id="rId3" imgW="9420157" imgH="4581435" progId="Excel.Sheet.8">
                  <p:embed/>
                </p:oleObj>
              </mc:Choice>
              <mc:Fallback>
                <p:oleObj name="Hoja de cálculo" r:id="rId3" imgW="9420157" imgH="45814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7528" y="1412776"/>
                        <a:ext cx="8424936" cy="4824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60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1991544" y="1844825"/>
          <a:ext cx="8136904" cy="4104455"/>
        </p:xfrm>
        <a:graphic>
          <a:graphicData uri="http://schemas.openxmlformats.org/drawingml/2006/table">
            <a:tbl>
              <a:tblPr/>
              <a:tblGrid>
                <a:gridCol w="302341"/>
                <a:gridCol w="4153895"/>
                <a:gridCol w="3680668"/>
              </a:tblGrid>
              <a:tr h="42978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INTEGRANTES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859571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REVERSE LOGISTICS GROUP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AMERICA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RLGA)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LG ELECTRONICS PERU, LENOVO, DELL DEL PERU, IGRAM MICRO PERU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289358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PERUANA DE ACTORES PARA LA GESTIÓN DE RESIDUOS (ASPARGER)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HIRAOKA, SVENZA ZONA FRANCA, INTERNATIONAL DE MAQUINARIA Y COMERCIO S.A., EPSON PERÚ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666168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ALMI INTERNATIONAL S.A.C.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SATRA DEL PERÚ Y CAMS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59571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TECNOLOGIES S.A.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TECNOLOGIES S.A. Y METREON S.A.C.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</a:tbl>
          </a:graphicData>
        </a:graphic>
      </p:graphicFrame>
      <p:sp>
        <p:nvSpPr>
          <p:cNvPr id="3" name="Rectángulo redondeado 2"/>
          <p:cNvSpPr/>
          <p:nvPr/>
        </p:nvSpPr>
        <p:spPr bwMode="auto">
          <a:xfrm>
            <a:off x="1919536" y="764704"/>
            <a:ext cx="8208912" cy="576064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b="1" dirty="0">
                <a:solidFill>
                  <a:schemeClr val="bg1"/>
                </a:solidFill>
                <a:latin typeface="Arial" charset="0"/>
                <a:cs typeface="Lucida Sans Unicode" pitchFamily="34" charset="0"/>
              </a:rPr>
              <a:t>PLANES COLECTIVOS DE MANEJO RAEE APROBADOS POR PRODUCE</a:t>
            </a:r>
          </a:p>
        </p:txBody>
      </p:sp>
    </p:spTree>
    <p:extLst>
      <p:ext uri="{BB962C8B-B14F-4D97-AF65-F5344CB8AC3E}">
        <p14:creationId xmlns:p14="http://schemas.microsoft.com/office/powerpoint/2010/main" val="214261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 bwMode="auto">
          <a:xfrm>
            <a:off x="2135560" y="980728"/>
            <a:ext cx="7704856" cy="576064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2000" b="1" dirty="0">
                <a:solidFill>
                  <a:schemeClr val="bg1"/>
                </a:solidFill>
                <a:latin typeface="Arial" charset="0"/>
                <a:cs typeface="Lucida Sans Unicode" pitchFamily="34" charset="0"/>
              </a:rPr>
              <a:t>PLANES DE MANEJO RAEE APROBADOS POR EL MTC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588791"/>
              </p:ext>
            </p:extLst>
          </p:nvPr>
        </p:nvGraphicFramePr>
        <p:xfrm>
          <a:off x="1142999" y="2026226"/>
          <a:ext cx="9798627" cy="4031675"/>
        </p:xfrm>
        <a:graphic>
          <a:graphicData uri="http://schemas.openxmlformats.org/drawingml/2006/table">
            <a:tbl>
              <a:tblPr/>
              <a:tblGrid>
                <a:gridCol w="434236"/>
                <a:gridCol w="6249221"/>
                <a:gridCol w="3115170"/>
              </a:tblGrid>
              <a:tr h="37437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Nº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PRODUCTOR EMPRESA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TIPO DE PLAN DE MANEJO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437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TECHNOLOGY ENVISION PERU S.A.C.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9971">
                <a:tc>
                  <a:txBody>
                    <a:bodyPr/>
                    <a:lstStyle/>
                    <a:p>
                      <a:pPr algn="r" fontAlgn="ctr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COSAPI DATA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59971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ITELCA SAS SUCURSAL PERU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9971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TELALI E.I.R.L.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59971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CORPORACIÓN DE ALTA TECNOLOGÍA S.A.C. (CALTEC)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9971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GMD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59971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ALCATEL LUCENT DEL PERU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59971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ALMI INTERNACIONAL S.A.C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COLECTIVO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388768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ERICSSON DEL PERU S.A.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74370">
                <a:tc>
                  <a:txBody>
                    <a:bodyPr/>
                    <a:lstStyle/>
                    <a:p>
                      <a:pPr algn="r" fontAlgn="b"/>
                      <a:r>
                        <a:rPr lang="es-ES" sz="1800" b="1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REPRESENTACIONES SHIVA SAI S.A.C.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INDIVIDUAL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59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524000" y="1743075"/>
            <a:ext cx="9144000" cy="1828802"/>
          </a:xfrm>
          <a:prstGeom prst="rect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6042602" y="4969696"/>
            <a:ext cx="4270194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Dirección de Normas y Registro</a:t>
            </a:r>
          </a:p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Subdirección de Normas y Capacitación</a:t>
            </a:r>
          </a:p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Superintendencia Nacional de Bienes Estatales</a:t>
            </a:r>
          </a:p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amunoz@sbn.gob.pe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4823150" y="4972870"/>
            <a:ext cx="5489646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712824" y="2214563"/>
            <a:ext cx="8667861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4125"/>
              </a:spcBef>
              <a:buClr>
                <a:srgbClr val="FFFFFF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Gracias</a:t>
            </a:r>
            <a:r>
              <a:rPr lang="en-GB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por </a:t>
            </a:r>
            <a:r>
              <a:rPr lang="en-GB" sz="4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</a:t>
            </a:r>
            <a:r>
              <a:rPr lang="en-GB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GB" sz="4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atención</a:t>
            </a:r>
            <a:endParaRPr lang="en-GB" sz="4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5" name="Picture 3" descr="bl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71876"/>
            <a:ext cx="9144000" cy="15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blu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635128"/>
            <a:ext cx="9144000" cy="15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07968" y="4321184"/>
            <a:ext cx="450482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>
              <a:buClr>
                <a:srgbClr val="0000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 i="1" dirty="0">
                <a:solidFill>
                  <a:srgbClr val="0000FF"/>
                </a:solidFill>
              </a:rPr>
              <a:t> </a:t>
            </a:r>
            <a:r>
              <a:rPr lang="en-GB" sz="2000" b="1" i="1" dirty="0" err="1">
                <a:solidFill>
                  <a:srgbClr val="0000FF"/>
                </a:solidFill>
              </a:rPr>
              <a:t>Abog</a:t>
            </a:r>
            <a:r>
              <a:rPr lang="en-GB" sz="2000" b="1" i="1" dirty="0">
                <a:solidFill>
                  <a:srgbClr val="0000FF"/>
                </a:solidFill>
              </a:rPr>
              <a:t>. Aldo Muñoz Saldaña</a:t>
            </a:r>
          </a:p>
        </p:txBody>
      </p:sp>
    </p:spTree>
    <p:extLst>
      <p:ext uri="{BB962C8B-B14F-4D97-AF65-F5344CB8AC3E}">
        <p14:creationId xmlns:p14="http://schemas.microsoft.com/office/powerpoint/2010/main" val="404505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 bwMode="auto">
          <a:xfrm>
            <a:off x="3452486" y="308960"/>
            <a:ext cx="5583002" cy="800094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sz="3200" b="1" dirty="0">
                <a:solidFill>
                  <a:schemeClr val="bg1"/>
                </a:solidFill>
                <a:latin typeface="Arial" charset="0"/>
                <a:cs typeface="Lucida Sans Unicode" pitchFamily="34" charset="0"/>
              </a:rPr>
              <a:t>CATEGORÍAS DE AEE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58536" y="1521979"/>
            <a:ext cx="106714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Calibri" panose="020F0502020204030204" pitchFamily="34" charset="0"/>
              </a:rPr>
              <a:t>Grandes electrodomésticos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Calibri" panose="020F0502020204030204" pitchFamily="34" charset="0"/>
              </a:rPr>
              <a:t>Pequeños electrodomésticos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Calibri" panose="020F0502020204030204" pitchFamily="34" charset="0"/>
              </a:rPr>
              <a:t>Equipos de informática y telecomunicaciones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Calibri" panose="020F0502020204030204" pitchFamily="34" charset="0"/>
              </a:rPr>
              <a:t>Aparatos eléctricos de consumo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Calibri" panose="020F0502020204030204" pitchFamily="34" charset="0"/>
              </a:rPr>
              <a:t>Aparatos de alumbrados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Calibri" panose="020F0502020204030204" pitchFamily="34" charset="0"/>
              </a:rPr>
              <a:t>Herramientas eléctricas y electrónicas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Calibri" panose="020F0502020204030204" pitchFamily="34" charset="0"/>
              </a:rPr>
              <a:t>Juguetes y equipos deportivos y de tiempo libre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Calibri" panose="020F0502020204030204" pitchFamily="34" charset="0"/>
              </a:rPr>
              <a:t>Aparatos médicos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Calibri" panose="020F0502020204030204" pitchFamily="34" charset="0"/>
              </a:rPr>
              <a:t>Instrumentos de vigilancia y control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sz="2800" dirty="0">
                <a:solidFill>
                  <a:srgbClr val="0000FF"/>
                </a:solidFill>
                <a:latin typeface="Calibri" panose="020F0502020204030204" pitchFamily="34" charset="0"/>
              </a:rPr>
              <a:t>Máquinas </a:t>
            </a:r>
            <a:r>
              <a:rPr lang="es-ES" sz="2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expendedoras</a:t>
            </a:r>
            <a:endParaRPr lang="es-ES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5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9537" y="548682"/>
            <a:ext cx="6173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ANTECEDENTES</a:t>
            </a:r>
            <a:r>
              <a:rPr lang="es-ES" sz="4400" dirty="0">
                <a:solidFill>
                  <a:srgbClr val="0000FF"/>
                </a:solidFill>
              </a:rPr>
              <a:t>:</a:t>
            </a:r>
            <a:endParaRPr lang="es-ES" sz="4400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7591" y="1412776"/>
            <a:ext cx="71405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700" dirty="0">
                <a:solidFill>
                  <a:srgbClr val="0000FF"/>
                </a:solidFill>
                <a:latin typeface="Calibri" panose="020F0502020204030204" pitchFamily="34" charset="0"/>
              </a:rPr>
              <a:t>El </a:t>
            </a:r>
            <a:r>
              <a:rPr lang="es-ES" sz="2700" b="1" i="1" dirty="0">
                <a:solidFill>
                  <a:srgbClr val="0000FF"/>
                </a:solidFill>
                <a:latin typeface="Calibri" panose="020F0502020204030204" pitchFamily="34" charset="0"/>
              </a:rPr>
              <a:t>Reglamento Nacional para la Gestión y Manejo de Residuos de Aparatos Eléctricos y Electrónicos</a:t>
            </a:r>
            <a:r>
              <a:rPr lang="es-ES" sz="2700" dirty="0">
                <a:solidFill>
                  <a:srgbClr val="0000FF"/>
                </a:solidFill>
                <a:latin typeface="Calibri" panose="020F0502020204030204" pitchFamily="34" charset="0"/>
              </a:rPr>
              <a:t>, emitido por el MINAM, el pasado 27-06-2012, establece en el numeral 7 de su artículo 5º, como una función del MINAM:</a:t>
            </a:r>
          </a:p>
          <a:p>
            <a:pPr algn="just"/>
            <a:endParaRPr lang="es-ES" sz="27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algn="just"/>
            <a:r>
              <a:rPr lang="es-ES" sz="2700" i="1" dirty="0">
                <a:solidFill>
                  <a:srgbClr val="FF0000"/>
                </a:solidFill>
                <a:latin typeface="Calibri" panose="020F0502020204030204" pitchFamily="34" charset="0"/>
              </a:rPr>
              <a:t>“Coordinar con la </a:t>
            </a:r>
            <a:r>
              <a:rPr lang="es-ES" sz="27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Superintendencia Nacional de Bienes Estatales</a:t>
            </a:r>
            <a:r>
              <a:rPr lang="es-ES" sz="2700" i="1" dirty="0">
                <a:solidFill>
                  <a:srgbClr val="FF0000"/>
                </a:solidFill>
                <a:latin typeface="Calibri" panose="020F0502020204030204" pitchFamily="34" charset="0"/>
              </a:rPr>
              <a:t>, el manejo adecuado de los RAEE del </a:t>
            </a:r>
            <a:r>
              <a:rPr lang="es-ES" sz="2700" b="1" i="1" dirty="0">
                <a:solidFill>
                  <a:srgbClr val="FF0000"/>
                </a:solidFill>
                <a:latin typeface="Calibri" panose="020F0502020204030204" pitchFamily="34" charset="0"/>
              </a:rPr>
              <a:t>sector público</a:t>
            </a:r>
            <a:r>
              <a:rPr lang="es-ES" sz="2700" i="1" dirty="0">
                <a:solidFill>
                  <a:srgbClr val="FF0000"/>
                </a:solidFill>
                <a:latin typeface="Calibri" panose="020F0502020204030204" pitchFamily="34" charset="0"/>
              </a:rPr>
              <a:t> a través de operadores de RAEE.”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198" y="1094285"/>
            <a:ext cx="2699792" cy="456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0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75521" y="548682"/>
            <a:ext cx="6317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ANTECEDENTES</a:t>
            </a:r>
            <a:r>
              <a:rPr lang="es-ES" sz="4400" dirty="0">
                <a:solidFill>
                  <a:srgbClr val="0000FF"/>
                </a:solidFill>
              </a:rPr>
              <a:t>:</a:t>
            </a:r>
            <a:endParaRPr lang="es-ES" sz="4400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5864" y="1866334"/>
            <a:ext cx="72133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3000" dirty="0">
                <a:solidFill>
                  <a:srgbClr val="0000FF"/>
                </a:solidFill>
                <a:latin typeface="Calibri" panose="020F0502020204030204" pitchFamily="34" charset="0"/>
              </a:rPr>
              <a:t>Producto de estas coordinaciones la SBN</a:t>
            </a:r>
            <a:r>
              <a:rPr lang="es-ES" sz="3000" b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s-ES" sz="3000" dirty="0">
                <a:solidFill>
                  <a:srgbClr val="0000FF"/>
                </a:solidFill>
                <a:latin typeface="Calibri" panose="020F0502020204030204" pitchFamily="34" charset="0"/>
              </a:rPr>
              <a:t>emitió el pasado 10-05-2013 la Directiva Nº 003-2013/SBN denominada </a:t>
            </a:r>
            <a:r>
              <a:rPr lang="es-ES" sz="3000" b="1" i="1" dirty="0">
                <a:solidFill>
                  <a:srgbClr val="0000FF"/>
                </a:solidFill>
                <a:latin typeface="Calibri" panose="020F0502020204030204" pitchFamily="34" charset="0"/>
              </a:rPr>
              <a:t>Procedimientos para la gestión adecuada de los bienes muebles estatales calificados como residuos de aparatos eléctricos y electrónicos</a:t>
            </a:r>
            <a:r>
              <a:rPr lang="es-ES" sz="3000" dirty="0">
                <a:solidFill>
                  <a:srgbClr val="0000FF"/>
                </a:solidFill>
                <a:latin typeface="Calibri" panose="020F0502020204030204" pitchFamily="34" charset="0"/>
              </a:rPr>
              <a:t>. </a:t>
            </a:r>
            <a:r>
              <a:rPr lang="es-ES" sz="3000" b="1" i="1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endParaRPr lang="es-ES" sz="3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768" y="692697"/>
            <a:ext cx="3033340" cy="50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1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063552" y="692698"/>
            <a:ext cx="5479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FINALIDAD</a:t>
            </a:r>
            <a:r>
              <a:rPr lang="es-ES" sz="4400" dirty="0">
                <a:solidFill>
                  <a:srgbClr val="0000FF"/>
                </a:solidFill>
              </a:rPr>
              <a:t>:</a:t>
            </a:r>
            <a:endParaRPr lang="es-ES" sz="4400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28600" y="1988840"/>
            <a:ext cx="6947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000" dirty="0">
                <a:solidFill>
                  <a:srgbClr val="0000FF"/>
                </a:solidFill>
                <a:latin typeface="Calibri" panose="020F0502020204030204" pitchFamily="34" charset="0"/>
              </a:rPr>
              <a:t>Gestionar adecuadamente los bienes muebles que se encuentran en calidad de Residuos de Aparatos Eléctricos y Electrónicos – RAEE, a fin de </a:t>
            </a:r>
            <a:r>
              <a:rPr lang="es-ES" sz="3000" b="1" dirty="0">
                <a:solidFill>
                  <a:srgbClr val="0000FF"/>
                </a:solidFill>
                <a:latin typeface="Calibri" panose="020F0502020204030204" pitchFamily="34" charset="0"/>
              </a:rPr>
              <a:t>prevenir impactos negativos al medio ambiente</a:t>
            </a:r>
            <a:r>
              <a:rPr lang="es-ES" sz="3000" dirty="0">
                <a:solidFill>
                  <a:srgbClr val="0000FF"/>
                </a:solidFill>
                <a:latin typeface="Calibri" panose="020F0502020204030204" pitchFamily="34" charset="0"/>
              </a:rPr>
              <a:t> y a su vez </a:t>
            </a:r>
            <a:r>
              <a:rPr lang="es-ES" sz="3000" b="1" dirty="0">
                <a:solidFill>
                  <a:srgbClr val="0000FF"/>
                </a:solidFill>
                <a:latin typeface="Calibri" panose="020F0502020204030204" pitchFamily="34" charset="0"/>
              </a:rPr>
              <a:t>proteger la salud de la población.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967" y="1219913"/>
            <a:ext cx="331651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14291" y="829965"/>
            <a:ext cx="54943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OBJETIVO</a:t>
            </a:r>
            <a:r>
              <a:rPr lang="es-ES" sz="4400" dirty="0">
                <a:solidFill>
                  <a:srgbClr val="0000FF"/>
                </a:solidFill>
              </a:rPr>
              <a:t>:</a:t>
            </a:r>
            <a:endParaRPr lang="es-ES" sz="4400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2209963"/>
            <a:ext cx="64627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3600" u="sng" dirty="0">
                <a:solidFill>
                  <a:srgbClr val="0000FF"/>
                </a:solidFill>
                <a:latin typeface="Calibri" panose="020F0502020204030204" pitchFamily="34" charset="0"/>
              </a:rPr>
              <a:t>Regular</a:t>
            </a:r>
            <a:r>
              <a:rPr lang="es-ES" sz="3600" dirty="0">
                <a:solidFill>
                  <a:srgbClr val="0000FF"/>
                </a:solidFill>
                <a:latin typeface="Calibri" panose="020F0502020204030204" pitchFamily="34" charset="0"/>
              </a:rPr>
              <a:t>:</a:t>
            </a:r>
          </a:p>
          <a:p>
            <a:pPr lvl="0" algn="just"/>
            <a:r>
              <a:rPr lang="es-ES" sz="3600" dirty="0">
                <a:solidFill>
                  <a:srgbClr val="0000FF"/>
                </a:solidFill>
                <a:latin typeface="Calibri" panose="020F0502020204030204" pitchFamily="34" charset="0"/>
              </a:rPr>
              <a:t>El procedimiento </a:t>
            </a:r>
            <a:r>
              <a:rPr lang="es-ES" sz="3200" dirty="0">
                <a:solidFill>
                  <a:srgbClr val="0000FF"/>
                </a:solidFill>
                <a:latin typeface="Calibri" panose="020F0502020204030204" pitchFamily="34" charset="0"/>
              </a:rPr>
              <a:t>para </a:t>
            </a:r>
            <a:r>
              <a:rPr lang="es-ES" sz="3200" b="1" i="1" dirty="0">
                <a:solidFill>
                  <a:srgbClr val="0000FF"/>
                </a:solidFill>
                <a:latin typeface="Calibri" panose="020F0502020204030204" pitchFamily="34" charset="0"/>
              </a:rPr>
              <a:t>baja</a:t>
            </a:r>
            <a:r>
              <a:rPr lang="es-ES" sz="3200" dirty="0">
                <a:solidFill>
                  <a:srgbClr val="0000FF"/>
                </a:solidFill>
                <a:latin typeface="Calibri" panose="020F0502020204030204" pitchFamily="34" charset="0"/>
              </a:rPr>
              <a:t> de los bienes muebles estatales que se encuentren en calidad de RAEE</a:t>
            </a:r>
            <a:r>
              <a:rPr lang="es-ES" sz="3600" dirty="0">
                <a:solidFill>
                  <a:srgbClr val="0000FF"/>
                </a:solidFill>
                <a:latin typeface="Calibri" panose="020F0502020204030204" pitchFamily="34" charset="0"/>
                <a:ea typeface="Lucida Sans Unicode" pitchFamily="34" charset="0"/>
              </a:rPr>
              <a:t>.</a:t>
            </a:r>
          </a:p>
        </p:txBody>
      </p:sp>
      <p:pic>
        <p:nvPicPr>
          <p:cNvPr id="4" name="Picture 2" descr="https://encrypted-tbn0.gstatic.com/images?q=tbn:ANd9GcQUV8tmlLLa5dE_3nOrXlTWATAQCEdo1NyXnRzAWLYswo9E7Nf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680" y="1326735"/>
            <a:ext cx="385191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91545" y="692698"/>
            <a:ext cx="54223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OBJETIVO</a:t>
            </a:r>
            <a:r>
              <a:rPr lang="es-ES" sz="4400" dirty="0">
                <a:solidFill>
                  <a:srgbClr val="0000FF"/>
                </a:solidFill>
              </a:rPr>
              <a:t>:</a:t>
            </a:r>
            <a:endParaRPr lang="es-ES" sz="4400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35082" y="1839014"/>
            <a:ext cx="648357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3000" dirty="0">
                <a:solidFill>
                  <a:srgbClr val="0000FF"/>
                </a:solidFill>
                <a:latin typeface="Calibri" panose="020F0502020204030204" pitchFamily="34" charset="0"/>
              </a:rPr>
              <a:t>El procedimiento de </a:t>
            </a:r>
            <a:r>
              <a:rPr lang="es-ES" sz="3000" b="1" i="1" dirty="0">
                <a:solidFill>
                  <a:srgbClr val="0000FF"/>
                </a:solidFill>
                <a:latin typeface="Calibri" panose="020F0502020204030204" pitchFamily="34" charset="0"/>
              </a:rPr>
              <a:t>donación</a:t>
            </a:r>
            <a:r>
              <a:rPr lang="es-ES" sz="3000" dirty="0">
                <a:solidFill>
                  <a:srgbClr val="0000FF"/>
                </a:solidFill>
                <a:latin typeface="Calibri" panose="020F0502020204030204" pitchFamily="34" charset="0"/>
              </a:rPr>
              <a:t> a favor de los Operadores de RAEE o los Sistemas de Manejo de RAEE, con el propósito que sean procesados en el marco del Reglamento Nacional para la Gestión y Manejo de los Residuos de Aparatos Eléctricos y Electrónicos.</a:t>
            </a:r>
            <a:endParaRPr lang="en-GB" sz="30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605" y="1052735"/>
            <a:ext cx="370790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1458" y="415126"/>
            <a:ext cx="56427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4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ALCANCE</a:t>
            </a:r>
            <a:r>
              <a:rPr lang="es-ES" sz="4400" dirty="0">
                <a:solidFill>
                  <a:srgbClr val="0000FF"/>
                </a:solidFill>
              </a:rPr>
              <a:t>:</a:t>
            </a:r>
            <a:endParaRPr lang="es-ES" sz="4400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68927" y="1023816"/>
            <a:ext cx="97048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dirty="0">
                <a:solidFill>
                  <a:srgbClr val="0000FF"/>
                </a:solidFill>
                <a:latin typeface="Calibri" panose="020F0502020204030204" pitchFamily="34" charset="0"/>
              </a:rPr>
              <a:t>La presente Directiva es de alcance nacional y es de </a:t>
            </a:r>
            <a:r>
              <a:rPr lang="es-E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estricto cumplimiento </a:t>
            </a:r>
            <a:r>
              <a:rPr lang="es-ES" sz="2000" dirty="0">
                <a:solidFill>
                  <a:srgbClr val="0000FF"/>
                </a:solidFill>
                <a:latin typeface="Calibri" panose="020F0502020204030204" pitchFamily="34" charset="0"/>
              </a:rPr>
              <a:t>por las entidades que integran el Sistema Nacional de Bienes Estatales.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40" y="2801730"/>
            <a:ext cx="1530229" cy="189602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48347" y="3078407"/>
            <a:ext cx="12020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Ejecutivo</a:t>
            </a:r>
          </a:p>
          <a:p>
            <a:pPr lvl="0"/>
            <a:endParaRPr lang="es-E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Legislativo</a:t>
            </a:r>
          </a:p>
          <a:p>
            <a:pPr lvl="0"/>
            <a:endParaRPr lang="es-E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/>
            <a:r>
              <a:rPr lang="es-E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Judicial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495600" y="6095555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Entidades del SNBE según el artículo 8º de la Ley Nº 29151</a:t>
            </a:r>
            <a:endParaRPr lang="es-PE" sz="20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82" y="1731702"/>
            <a:ext cx="2732821" cy="40943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 rot="20335352">
            <a:off x="4634062" y="3301125"/>
            <a:ext cx="2854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SBN</a:t>
            </a:r>
          </a:p>
          <a:p>
            <a:pPr lvl="0" algn="ctr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ENTE </a:t>
            </a:r>
          </a:p>
          <a:p>
            <a:pPr lvl="0" algn="ctr"/>
            <a:r>
              <a:rPr lang="es-ES" b="1" dirty="0">
                <a:solidFill>
                  <a:srgbClr val="FF0000"/>
                </a:solidFill>
                <a:latin typeface="Calibri" panose="020F0502020204030204" pitchFamily="34" charset="0"/>
              </a:rPr>
              <a:t>RECTOR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744" y="2066142"/>
            <a:ext cx="1628126" cy="91447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1253" y="3077771"/>
            <a:ext cx="1682642" cy="123759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5007" y="4965239"/>
            <a:ext cx="1896020" cy="10120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4861" y="4971336"/>
            <a:ext cx="1715831" cy="99983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716" y="3769570"/>
            <a:ext cx="512108" cy="34750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716375">
            <a:off x="4780438" y="5101481"/>
            <a:ext cx="512108" cy="347502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80660">
            <a:off x="4331144" y="2382626"/>
            <a:ext cx="512108" cy="347502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797971">
            <a:off x="7408973" y="2106340"/>
            <a:ext cx="512108" cy="34750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7344331" y="3472064"/>
            <a:ext cx="512108" cy="34750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093623">
            <a:off x="7451234" y="5273886"/>
            <a:ext cx="512108" cy="347502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 bwMode="auto">
          <a:xfrm>
            <a:off x="2581479" y="3379223"/>
            <a:ext cx="1715831" cy="100811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b="1" dirty="0">
                <a:latin typeface="Arial" charset="0"/>
                <a:cs typeface="Lucida Sans Unicode" pitchFamily="34" charset="0"/>
              </a:rPr>
              <a:t>Gobierno 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b="1" dirty="0">
                <a:latin typeface="Arial" charset="0"/>
                <a:cs typeface="Lucida Sans Unicode" pitchFamily="34" charset="0"/>
              </a:rPr>
              <a:t>Nacional</a:t>
            </a:r>
          </a:p>
        </p:txBody>
      </p:sp>
      <p:sp>
        <p:nvSpPr>
          <p:cNvPr id="22" name="Rectángulo 21"/>
          <p:cNvSpPr/>
          <p:nvPr/>
        </p:nvSpPr>
        <p:spPr bwMode="auto">
          <a:xfrm>
            <a:off x="8052451" y="1762958"/>
            <a:ext cx="1704347" cy="104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prstShdw prst="shdw17" dist="17961" dir="2700000">
              <a:schemeClr val="bg2"/>
            </a:prst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b="1" dirty="0">
                <a:latin typeface="Arial" charset="0"/>
                <a:cs typeface="Lucida Sans Unicode" pitchFamily="34" charset="0"/>
              </a:rPr>
              <a:t>Empresas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b="1" dirty="0">
                <a:latin typeface="Arial" charset="0"/>
                <a:cs typeface="Lucida Sans Unicode" pitchFamily="34" charset="0"/>
              </a:rPr>
              <a:t>Estatales de</a:t>
            </a:r>
          </a:p>
          <a:p>
            <a:pPr algn="ctr" defTabSz="44926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s-ES" b="1" dirty="0" err="1">
                <a:latin typeface="Arial" charset="0"/>
                <a:cs typeface="Lucida Sans Unicode" pitchFamily="34" charset="0"/>
              </a:rPr>
              <a:t>Dº</a:t>
            </a:r>
            <a:r>
              <a:rPr lang="es-ES" b="1" dirty="0">
                <a:latin typeface="Arial" charset="0"/>
                <a:cs typeface="Lucida Sans Unicode" pitchFamily="34" charset="0"/>
              </a:rPr>
              <a:t> Público</a:t>
            </a:r>
          </a:p>
        </p:txBody>
      </p:sp>
    </p:spTree>
    <p:extLst>
      <p:ext uri="{BB962C8B-B14F-4D97-AF65-F5344CB8AC3E}">
        <p14:creationId xmlns:p14="http://schemas.microsoft.com/office/powerpoint/2010/main" val="25187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1844</Words>
  <Application>Microsoft Office PowerPoint</Application>
  <PresentationFormat>Panorámica</PresentationFormat>
  <Paragraphs>491</Paragraphs>
  <Slides>26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Lucida Sans Unicode</vt:lpstr>
      <vt:lpstr>Times New Roman</vt:lpstr>
      <vt:lpstr>Verdana</vt:lpstr>
      <vt:lpstr>Tema de Office</vt:lpstr>
      <vt:lpstr>Hoja de cálculo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Aldo Muñoz Saldaña</dc:creator>
  <cp:lastModifiedBy>Aldo Muñoz Saldaña</cp:lastModifiedBy>
  <cp:revision>22</cp:revision>
  <dcterms:created xsi:type="dcterms:W3CDTF">2016-03-10T22:24:53Z</dcterms:created>
  <dcterms:modified xsi:type="dcterms:W3CDTF">2016-04-14T23:43:04Z</dcterms:modified>
</cp:coreProperties>
</file>