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24"/>
  </p:notesMasterIdLst>
  <p:handoutMasterIdLst>
    <p:handoutMasterId r:id="rId25"/>
  </p:handoutMasterIdLst>
  <p:sldIdLst>
    <p:sldId id="315" r:id="rId2"/>
    <p:sldId id="324" r:id="rId3"/>
    <p:sldId id="326" r:id="rId4"/>
    <p:sldId id="331" r:id="rId5"/>
    <p:sldId id="337" r:id="rId6"/>
    <p:sldId id="370" r:id="rId7"/>
    <p:sldId id="347" r:id="rId8"/>
    <p:sldId id="371" r:id="rId9"/>
    <p:sldId id="373" r:id="rId10"/>
    <p:sldId id="351" r:id="rId11"/>
    <p:sldId id="325" r:id="rId12"/>
    <p:sldId id="327" r:id="rId13"/>
    <p:sldId id="279" r:id="rId14"/>
    <p:sldId id="291" r:id="rId15"/>
    <p:sldId id="329" r:id="rId16"/>
    <p:sldId id="314" r:id="rId17"/>
    <p:sldId id="268" r:id="rId18"/>
    <p:sldId id="296" r:id="rId19"/>
    <p:sldId id="298" r:id="rId20"/>
    <p:sldId id="313" r:id="rId21"/>
    <p:sldId id="301" r:id="rId22"/>
    <p:sldId id="302" r:id="rId2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riko Maribel Aguirre Chaupin" initials="YMAC" lastIdx="1" clrIdx="0">
    <p:extLst>
      <p:ext uri="{19B8F6BF-5375-455C-9EA6-DF929625EA0E}">
        <p15:presenceInfo xmlns:p15="http://schemas.microsoft.com/office/powerpoint/2012/main" userId="S-1-5-21-4255537470-2031210868-1877277105-268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524"/>
    <a:srgbClr val="F3785F"/>
    <a:srgbClr val="FF8B8B"/>
    <a:srgbClr val="FF7344"/>
    <a:srgbClr val="1C7CBB"/>
    <a:srgbClr val="EF3078"/>
    <a:srgbClr val="03A1A4"/>
    <a:srgbClr val="E6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5865" autoAdjust="0"/>
  </p:normalViewPr>
  <p:slideViewPr>
    <p:cSldViewPr snapToGrid="0">
      <p:cViewPr varScale="1">
        <p:scale>
          <a:sx n="62" d="100"/>
          <a:sy n="62" d="100"/>
        </p:scale>
        <p:origin x="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8034188034"/>
          <c:y val="8.3994708994708997E-3"/>
          <c:w val="0.79412393162393202"/>
          <c:h val="0.98320105820105796"/>
        </c:manualLayout>
      </c:layout>
      <c:doughnutChart>
        <c:varyColors val="1"/>
        <c:ser>
          <c:idx val="0"/>
          <c:order val="0"/>
          <c:tx>
            <c:strRef>
              <c:f>Tabelle1!$B$1</c:f>
              <c:strCache>
                <c:ptCount val="1"/>
                <c:pt idx="0">
                  <c:v>Verkauf</c:v>
                </c:pt>
              </c:strCache>
            </c:strRef>
          </c:tx>
          <c:dPt>
            <c:idx val="0"/>
            <c:bubble3D val="0"/>
            <c:spPr>
              <a:solidFill>
                <a:schemeClr val="accent5"/>
              </a:solidFill>
            </c:spPr>
            <c:extLst xmlns:c16r2="http://schemas.microsoft.com/office/drawing/2015/06/chart">
              <c:ext xmlns:c16="http://schemas.microsoft.com/office/drawing/2014/chart" uri="{C3380CC4-5D6E-409C-BE32-E72D297353CC}">
                <c16:uniqueId val="{00000001-9E04-4EE4-992F-042C5EB185F8}"/>
              </c:ext>
            </c:extLst>
          </c:dPt>
          <c:dPt>
            <c:idx val="1"/>
            <c:bubble3D val="0"/>
            <c:spPr>
              <a:solidFill>
                <a:schemeClr val="bg2">
                  <a:lumMod val="20000"/>
                  <a:lumOff val="80000"/>
                </a:schemeClr>
              </a:solidFill>
            </c:spPr>
            <c:extLst xmlns:c16r2="http://schemas.microsoft.com/office/drawing/2015/06/chart">
              <c:ext xmlns:c16="http://schemas.microsoft.com/office/drawing/2014/chart" uri="{C3380CC4-5D6E-409C-BE32-E72D297353CC}">
                <c16:uniqueId val="{00000003-9E04-4EE4-992F-042C5EB185F8}"/>
              </c:ext>
            </c:extLst>
          </c:dPt>
          <c:cat>
            <c:strRef>
              <c:f>Tabelle1!$A$2:$A$3</c:f>
              <c:strCache>
                <c:ptCount val="2"/>
                <c:pt idx="0">
                  <c:v>1. Quartal</c:v>
                </c:pt>
                <c:pt idx="1">
                  <c:v>2. Quartal</c:v>
                </c:pt>
              </c:strCache>
            </c:strRef>
          </c:cat>
          <c:val>
            <c:numRef>
              <c:f>Tabelle1!$B$2:$B$3</c:f>
              <c:numCache>
                <c:formatCode>General</c:formatCode>
                <c:ptCount val="2"/>
                <c:pt idx="0">
                  <c:v>91</c:v>
                </c:pt>
                <c:pt idx="1">
                  <c:v>9</c:v>
                </c:pt>
              </c:numCache>
            </c:numRef>
          </c:val>
          <c:extLst xmlns:c16r2="http://schemas.microsoft.com/office/drawing/2015/06/chart">
            <c:ext xmlns:c16="http://schemas.microsoft.com/office/drawing/2014/chart" uri="{C3380CC4-5D6E-409C-BE32-E72D297353CC}">
              <c16:uniqueId val="{00000004-9E04-4EE4-992F-042C5EB185F8}"/>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sz="1800"/>
      </a:pPr>
      <a:endParaRPr lang="es-P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8596F-A969-4D17-9EE8-05AA0C9E81D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PE"/>
        </a:p>
      </dgm:t>
    </dgm:pt>
    <dgm:pt modelId="{F43028E0-C273-4822-935A-44F5A4475DCF}">
      <dgm:prSet phldrT="[Texto]"/>
      <dgm:spPr/>
      <dgm:t>
        <a:bodyPr/>
        <a:lstStyle/>
        <a:p>
          <a:r>
            <a:rPr lang="es-PE" b="0" i="0" dirty="0" smtClean="0"/>
            <a:t>Datos de denunciante</a:t>
          </a:r>
          <a:endParaRPr lang="es-PE" dirty="0"/>
        </a:p>
      </dgm:t>
    </dgm:pt>
    <dgm:pt modelId="{E35AD3E7-D08A-4E3D-A538-BE4515EF3DF6}" type="parTrans" cxnId="{12E45D01-77E3-4554-AEB3-490151A5C9A9}">
      <dgm:prSet/>
      <dgm:spPr/>
      <dgm:t>
        <a:bodyPr/>
        <a:lstStyle/>
        <a:p>
          <a:endParaRPr lang="es-PE"/>
        </a:p>
      </dgm:t>
    </dgm:pt>
    <dgm:pt modelId="{134194FD-9998-4ADF-A71D-C68BCD083E13}" type="sibTrans" cxnId="{12E45D01-77E3-4554-AEB3-490151A5C9A9}">
      <dgm:prSet/>
      <dgm:spPr/>
      <dgm:t>
        <a:bodyPr/>
        <a:lstStyle/>
        <a:p>
          <a:endParaRPr lang="es-PE"/>
        </a:p>
      </dgm:t>
    </dgm:pt>
    <dgm:pt modelId="{25160521-DCC8-4FFA-ACD7-68223CB027D3}">
      <dgm:prSet phldrT="[Texto]"/>
      <dgm:spPr/>
      <dgm:t>
        <a:bodyPr/>
        <a:lstStyle/>
        <a:p>
          <a:r>
            <a:rPr lang="es-PE" dirty="0" smtClean="0"/>
            <a:t>Narración de hechos en forma detallada y coherente </a:t>
          </a:r>
          <a:endParaRPr lang="es-PE" dirty="0"/>
        </a:p>
      </dgm:t>
    </dgm:pt>
    <dgm:pt modelId="{04FABE96-3622-4BA5-8408-834697C82C2D}" type="parTrans" cxnId="{82EFBCAB-6509-4A23-BEC9-128C372A91D9}">
      <dgm:prSet/>
      <dgm:spPr/>
      <dgm:t>
        <a:bodyPr/>
        <a:lstStyle/>
        <a:p>
          <a:endParaRPr lang="es-PE"/>
        </a:p>
      </dgm:t>
    </dgm:pt>
    <dgm:pt modelId="{DDB21FC9-E1C4-4074-8031-B8C36CF8C11F}" type="sibTrans" cxnId="{82EFBCAB-6509-4A23-BEC9-128C372A91D9}">
      <dgm:prSet/>
      <dgm:spPr/>
      <dgm:t>
        <a:bodyPr/>
        <a:lstStyle/>
        <a:p>
          <a:endParaRPr lang="es-PE"/>
        </a:p>
      </dgm:t>
    </dgm:pt>
    <dgm:pt modelId="{D1FF9C68-A363-40D5-B8AF-E8AD38DA1669}">
      <dgm:prSet phldrT="[Texto]"/>
      <dgm:spPr/>
      <dgm:t>
        <a:bodyPr/>
        <a:lstStyle/>
        <a:p>
          <a:r>
            <a:rPr lang="es-PE" b="0" i="0" dirty="0" smtClean="0"/>
            <a:t>Manifestación del compromiso del denunciante para permanecer a disposición de la entidad</a:t>
          </a:r>
          <a:endParaRPr lang="es-PE" dirty="0"/>
        </a:p>
      </dgm:t>
    </dgm:pt>
    <dgm:pt modelId="{16322D4E-929C-48E6-BE97-B1A9C8B702D1}" type="parTrans" cxnId="{7DF5E72B-F8D6-46A3-B542-72ABF601974F}">
      <dgm:prSet/>
      <dgm:spPr/>
      <dgm:t>
        <a:bodyPr/>
        <a:lstStyle/>
        <a:p>
          <a:endParaRPr lang="es-PE"/>
        </a:p>
      </dgm:t>
    </dgm:pt>
    <dgm:pt modelId="{2EE30CCA-8A36-4156-B159-092FB7D0D7DA}" type="sibTrans" cxnId="{7DF5E72B-F8D6-46A3-B542-72ABF601974F}">
      <dgm:prSet/>
      <dgm:spPr/>
      <dgm:t>
        <a:bodyPr/>
        <a:lstStyle/>
        <a:p>
          <a:endParaRPr lang="es-PE"/>
        </a:p>
      </dgm:t>
    </dgm:pt>
    <dgm:pt modelId="{17EFB9F8-357B-4656-BA13-47CF585D400C}">
      <dgm:prSet phldrT="[Texto]"/>
      <dgm:spPr/>
      <dgm:t>
        <a:bodyPr/>
        <a:lstStyle/>
        <a:p>
          <a:r>
            <a:rPr lang="es-PE" b="0" i="0" dirty="0" smtClean="0"/>
            <a:t>Lugar, fecha, firma o huella digital,</a:t>
          </a:r>
          <a:endParaRPr lang="es-PE" dirty="0"/>
        </a:p>
      </dgm:t>
    </dgm:pt>
    <dgm:pt modelId="{EB48DBA0-88C4-4C17-B765-BAFB441AB564}" type="parTrans" cxnId="{F9579969-D4FC-4B44-A09C-BACD690E8EAD}">
      <dgm:prSet/>
      <dgm:spPr/>
      <dgm:t>
        <a:bodyPr/>
        <a:lstStyle/>
        <a:p>
          <a:endParaRPr lang="es-PE"/>
        </a:p>
      </dgm:t>
    </dgm:pt>
    <dgm:pt modelId="{4D7155FE-0A91-45ED-8445-146295212838}" type="sibTrans" cxnId="{F9579969-D4FC-4B44-A09C-BACD690E8EAD}">
      <dgm:prSet/>
      <dgm:spPr/>
      <dgm:t>
        <a:bodyPr/>
        <a:lstStyle/>
        <a:p>
          <a:endParaRPr lang="es-PE"/>
        </a:p>
      </dgm:t>
    </dgm:pt>
    <dgm:pt modelId="{4196516D-C84A-4DEB-BCE6-E9ACAF2FB4A6}">
      <dgm:prSet phldrT="[Texto]"/>
      <dgm:spPr/>
      <dgm:t>
        <a:bodyPr/>
        <a:lstStyle/>
        <a:p>
          <a:r>
            <a:rPr lang="es-PE" b="0" i="0" dirty="0" smtClean="0"/>
            <a:t>Denuncia anónima es exigible el requisito 2</a:t>
          </a:r>
          <a:endParaRPr lang="es-PE" dirty="0"/>
        </a:p>
      </dgm:t>
    </dgm:pt>
    <dgm:pt modelId="{8CE5A647-C136-42A3-822C-B9126C67100B}" type="parTrans" cxnId="{BCA01806-D812-4224-ACD7-2806DC3940EB}">
      <dgm:prSet/>
      <dgm:spPr/>
      <dgm:t>
        <a:bodyPr/>
        <a:lstStyle/>
        <a:p>
          <a:endParaRPr lang="es-PE"/>
        </a:p>
      </dgm:t>
    </dgm:pt>
    <dgm:pt modelId="{21A048F3-135B-4772-80C1-A3016DA2EF53}" type="sibTrans" cxnId="{BCA01806-D812-4224-ACD7-2806DC3940EB}">
      <dgm:prSet/>
      <dgm:spPr/>
      <dgm:t>
        <a:bodyPr/>
        <a:lstStyle/>
        <a:p>
          <a:endParaRPr lang="es-PE"/>
        </a:p>
      </dgm:t>
    </dgm:pt>
    <dgm:pt modelId="{7F712BE1-EDAB-42D0-A6BB-1044C1CE80F6}" type="pres">
      <dgm:prSet presAssocID="{5158596F-A969-4D17-9EE8-05AA0C9E81D1}" presName="diagram" presStyleCnt="0">
        <dgm:presLayoutVars>
          <dgm:dir/>
          <dgm:resizeHandles val="exact"/>
        </dgm:presLayoutVars>
      </dgm:prSet>
      <dgm:spPr/>
      <dgm:t>
        <a:bodyPr/>
        <a:lstStyle/>
        <a:p>
          <a:endParaRPr lang="es-MX"/>
        </a:p>
      </dgm:t>
    </dgm:pt>
    <dgm:pt modelId="{FD0B6683-43E2-4998-B2B9-68FA02F246CB}" type="pres">
      <dgm:prSet presAssocID="{F43028E0-C273-4822-935A-44F5A4475DCF}" presName="node" presStyleLbl="node1" presStyleIdx="0" presStyleCnt="5">
        <dgm:presLayoutVars>
          <dgm:bulletEnabled val="1"/>
        </dgm:presLayoutVars>
      </dgm:prSet>
      <dgm:spPr/>
      <dgm:t>
        <a:bodyPr/>
        <a:lstStyle/>
        <a:p>
          <a:endParaRPr lang="es-PE"/>
        </a:p>
      </dgm:t>
    </dgm:pt>
    <dgm:pt modelId="{C4C08301-7B6C-4667-B5C7-18D03BD42DE6}" type="pres">
      <dgm:prSet presAssocID="{134194FD-9998-4ADF-A71D-C68BCD083E13}" presName="sibTrans" presStyleCnt="0"/>
      <dgm:spPr/>
    </dgm:pt>
    <dgm:pt modelId="{8D8C5AAE-9306-4C24-AD34-16106EE39E6A}" type="pres">
      <dgm:prSet presAssocID="{25160521-DCC8-4FFA-ACD7-68223CB027D3}" presName="node" presStyleLbl="node1" presStyleIdx="1" presStyleCnt="5">
        <dgm:presLayoutVars>
          <dgm:bulletEnabled val="1"/>
        </dgm:presLayoutVars>
      </dgm:prSet>
      <dgm:spPr/>
      <dgm:t>
        <a:bodyPr/>
        <a:lstStyle/>
        <a:p>
          <a:endParaRPr lang="es-PE"/>
        </a:p>
      </dgm:t>
    </dgm:pt>
    <dgm:pt modelId="{BAC338C9-C01A-46B4-B533-8A6FED0FE3E8}" type="pres">
      <dgm:prSet presAssocID="{DDB21FC9-E1C4-4074-8031-B8C36CF8C11F}" presName="sibTrans" presStyleCnt="0"/>
      <dgm:spPr/>
    </dgm:pt>
    <dgm:pt modelId="{1C5AA769-DCCF-4AEA-A2CB-A2EFEA44C294}" type="pres">
      <dgm:prSet presAssocID="{D1FF9C68-A363-40D5-B8AF-E8AD38DA1669}" presName="node" presStyleLbl="node1" presStyleIdx="2" presStyleCnt="5">
        <dgm:presLayoutVars>
          <dgm:bulletEnabled val="1"/>
        </dgm:presLayoutVars>
      </dgm:prSet>
      <dgm:spPr/>
      <dgm:t>
        <a:bodyPr/>
        <a:lstStyle/>
        <a:p>
          <a:endParaRPr lang="es-PE"/>
        </a:p>
      </dgm:t>
    </dgm:pt>
    <dgm:pt modelId="{4BCB1DBF-EEEE-47FD-83B7-F3E7C1B1AEF9}" type="pres">
      <dgm:prSet presAssocID="{2EE30CCA-8A36-4156-B159-092FB7D0D7DA}" presName="sibTrans" presStyleCnt="0"/>
      <dgm:spPr/>
    </dgm:pt>
    <dgm:pt modelId="{93CED95E-DC8E-48BE-8DF8-D118AF890317}" type="pres">
      <dgm:prSet presAssocID="{17EFB9F8-357B-4656-BA13-47CF585D400C}" presName="node" presStyleLbl="node1" presStyleIdx="3" presStyleCnt="5">
        <dgm:presLayoutVars>
          <dgm:bulletEnabled val="1"/>
        </dgm:presLayoutVars>
      </dgm:prSet>
      <dgm:spPr/>
      <dgm:t>
        <a:bodyPr/>
        <a:lstStyle/>
        <a:p>
          <a:endParaRPr lang="es-PE"/>
        </a:p>
      </dgm:t>
    </dgm:pt>
    <dgm:pt modelId="{D3C5A114-4461-41B2-AA0D-0C721EB652CD}" type="pres">
      <dgm:prSet presAssocID="{4D7155FE-0A91-45ED-8445-146295212838}" presName="sibTrans" presStyleCnt="0"/>
      <dgm:spPr/>
    </dgm:pt>
    <dgm:pt modelId="{F683DFF4-32BA-4CC5-A99C-1A0DD0998D17}" type="pres">
      <dgm:prSet presAssocID="{4196516D-C84A-4DEB-BCE6-E9ACAF2FB4A6}" presName="node" presStyleLbl="node1" presStyleIdx="4" presStyleCnt="5">
        <dgm:presLayoutVars>
          <dgm:bulletEnabled val="1"/>
        </dgm:presLayoutVars>
      </dgm:prSet>
      <dgm:spPr/>
      <dgm:t>
        <a:bodyPr/>
        <a:lstStyle/>
        <a:p>
          <a:endParaRPr lang="es-PE"/>
        </a:p>
      </dgm:t>
    </dgm:pt>
  </dgm:ptLst>
  <dgm:cxnLst>
    <dgm:cxn modelId="{F9579969-D4FC-4B44-A09C-BACD690E8EAD}" srcId="{5158596F-A969-4D17-9EE8-05AA0C9E81D1}" destId="{17EFB9F8-357B-4656-BA13-47CF585D400C}" srcOrd="3" destOrd="0" parTransId="{EB48DBA0-88C4-4C17-B765-BAFB441AB564}" sibTransId="{4D7155FE-0A91-45ED-8445-146295212838}"/>
    <dgm:cxn modelId="{82EFBCAB-6509-4A23-BEC9-128C372A91D9}" srcId="{5158596F-A969-4D17-9EE8-05AA0C9E81D1}" destId="{25160521-DCC8-4FFA-ACD7-68223CB027D3}" srcOrd="1" destOrd="0" parTransId="{04FABE96-3622-4BA5-8408-834697C82C2D}" sibTransId="{DDB21FC9-E1C4-4074-8031-B8C36CF8C11F}"/>
    <dgm:cxn modelId="{C6B30B80-AAC0-4688-A386-BF6A83D8EA97}" type="presOf" srcId="{D1FF9C68-A363-40D5-B8AF-E8AD38DA1669}" destId="{1C5AA769-DCCF-4AEA-A2CB-A2EFEA44C294}" srcOrd="0" destOrd="0" presId="urn:microsoft.com/office/officeart/2005/8/layout/default"/>
    <dgm:cxn modelId="{BDB5F98A-BC11-401A-B00F-9CC44E4EE881}" type="presOf" srcId="{17EFB9F8-357B-4656-BA13-47CF585D400C}" destId="{93CED95E-DC8E-48BE-8DF8-D118AF890317}" srcOrd="0" destOrd="0" presId="urn:microsoft.com/office/officeart/2005/8/layout/default"/>
    <dgm:cxn modelId="{DFEE184C-897C-4318-A288-0FDFF9A138AB}" type="presOf" srcId="{4196516D-C84A-4DEB-BCE6-E9ACAF2FB4A6}" destId="{F683DFF4-32BA-4CC5-A99C-1A0DD0998D17}" srcOrd="0" destOrd="0" presId="urn:microsoft.com/office/officeart/2005/8/layout/default"/>
    <dgm:cxn modelId="{22D785A5-3A0C-4805-B0F8-646AD0B37605}" type="presOf" srcId="{F43028E0-C273-4822-935A-44F5A4475DCF}" destId="{FD0B6683-43E2-4998-B2B9-68FA02F246CB}" srcOrd="0" destOrd="0" presId="urn:microsoft.com/office/officeart/2005/8/layout/default"/>
    <dgm:cxn modelId="{12E45D01-77E3-4554-AEB3-490151A5C9A9}" srcId="{5158596F-A969-4D17-9EE8-05AA0C9E81D1}" destId="{F43028E0-C273-4822-935A-44F5A4475DCF}" srcOrd="0" destOrd="0" parTransId="{E35AD3E7-D08A-4E3D-A538-BE4515EF3DF6}" sibTransId="{134194FD-9998-4ADF-A71D-C68BCD083E13}"/>
    <dgm:cxn modelId="{8C2D8B58-CDC3-4851-A8F5-72A0F8EEF5F2}" type="presOf" srcId="{5158596F-A969-4D17-9EE8-05AA0C9E81D1}" destId="{7F712BE1-EDAB-42D0-A6BB-1044C1CE80F6}" srcOrd="0" destOrd="0" presId="urn:microsoft.com/office/officeart/2005/8/layout/default"/>
    <dgm:cxn modelId="{7DF5E72B-F8D6-46A3-B542-72ABF601974F}" srcId="{5158596F-A969-4D17-9EE8-05AA0C9E81D1}" destId="{D1FF9C68-A363-40D5-B8AF-E8AD38DA1669}" srcOrd="2" destOrd="0" parTransId="{16322D4E-929C-48E6-BE97-B1A9C8B702D1}" sibTransId="{2EE30CCA-8A36-4156-B159-092FB7D0D7DA}"/>
    <dgm:cxn modelId="{1D45B864-8FF8-4A53-8A60-B96F08548E66}" type="presOf" srcId="{25160521-DCC8-4FFA-ACD7-68223CB027D3}" destId="{8D8C5AAE-9306-4C24-AD34-16106EE39E6A}" srcOrd="0" destOrd="0" presId="urn:microsoft.com/office/officeart/2005/8/layout/default"/>
    <dgm:cxn modelId="{BCA01806-D812-4224-ACD7-2806DC3940EB}" srcId="{5158596F-A969-4D17-9EE8-05AA0C9E81D1}" destId="{4196516D-C84A-4DEB-BCE6-E9ACAF2FB4A6}" srcOrd="4" destOrd="0" parTransId="{8CE5A647-C136-42A3-822C-B9126C67100B}" sibTransId="{21A048F3-135B-4772-80C1-A3016DA2EF53}"/>
    <dgm:cxn modelId="{4E91F3E8-CE37-4B8D-99C0-CC6056A5B798}" type="presParOf" srcId="{7F712BE1-EDAB-42D0-A6BB-1044C1CE80F6}" destId="{FD0B6683-43E2-4998-B2B9-68FA02F246CB}" srcOrd="0" destOrd="0" presId="urn:microsoft.com/office/officeart/2005/8/layout/default"/>
    <dgm:cxn modelId="{6A94ECC6-3E00-4B5E-923E-DB375A3042C2}" type="presParOf" srcId="{7F712BE1-EDAB-42D0-A6BB-1044C1CE80F6}" destId="{C4C08301-7B6C-4667-B5C7-18D03BD42DE6}" srcOrd="1" destOrd="0" presId="urn:microsoft.com/office/officeart/2005/8/layout/default"/>
    <dgm:cxn modelId="{676D81F5-0A44-4885-B8AA-E873F5D5A803}" type="presParOf" srcId="{7F712BE1-EDAB-42D0-A6BB-1044C1CE80F6}" destId="{8D8C5AAE-9306-4C24-AD34-16106EE39E6A}" srcOrd="2" destOrd="0" presId="urn:microsoft.com/office/officeart/2005/8/layout/default"/>
    <dgm:cxn modelId="{3A18D375-30E4-4C49-9156-4527308EADB0}" type="presParOf" srcId="{7F712BE1-EDAB-42D0-A6BB-1044C1CE80F6}" destId="{BAC338C9-C01A-46B4-B533-8A6FED0FE3E8}" srcOrd="3" destOrd="0" presId="urn:microsoft.com/office/officeart/2005/8/layout/default"/>
    <dgm:cxn modelId="{15288B53-3B42-4AEA-B5D4-F46F9070829D}" type="presParOf" srcId="{7F712BE1-EDAB-42D0-A6BB-1044C1CE80F6}" destId="{1C5AA769-DCCF-4AEA-A2CB-A2EFEA44C294}" srcOrd="4" destOrd="0" presId="urn:microsoft.com/office/officeart/2005/8/layout/default"/>
    <dgm:cxn modelId="{8B285703-4983-4B2F-AE7E-509A3D068947}" type="presParOf" srcId="{7F712BE1-EDAB-42D0-A6BB-1044C1CE80F6}" destId="{4BCB1DBF-EEEE-47FD-83B7-F3E7C1B1AEF9}" srcOrd="5" destOrd="0" presId="urn:microsoft.com/office/officeart/2005/8/layout/default"/>
    <dgm:cxn modelId="{7D13C9C4-115B-4E1A-B90C-D306307163C2}" type="presParOf" srcId="{7F712BE1-EDAB-42D0-A6BB-1044C1CE80F6}" destId="{93CED95E-DC8E-48BE-8DF8-D118AF890317}" srcOrd="6" destOrd="0" presId="urn:microsoft.com/office/officeart/2005/8/layout/default"/>
    <dgm:cxn modelId="{A6E905D7-30F9-4AF5-B8F5-49FCEBC7CA01}" type="presParOf" srcId="{7F712BE1-EDAB-42D0-A6BB-1044C1CE80F6}" destId="{D3C5A114-4461-41B2-AA0D-0C721EB652CD}" srcOrd="7" destOrd="0" presId="urn:microsoft.com/office/officeart/2005/8/layout/default"/>
    <dgm:cxn modelId="{C0D8848B-5B1B-4DA8-B813-23082FFD2913}" type="presParOf" srcId="{7F712BE1-EDAB-42D0-A6BB-1044C1CE80F6}" destId="{F683DFF4-32BA-4CC5-A99C-1A0DD0998D1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1843E6-0A24-47A3-832E-4048E0EF250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PE"/>
        </a:p>
      </dgm:t>
    </dgm:pt>
    <dgm:pt modelId="{6D45DF92-5BEC-40F7-9F24-E060227CFAD7}">
      <dgm:prSet phldrT="[Texto]"/>
      <dgm:spPr/>
      <dgm:t>
        <a:bodyPr/>
        <a:lstStyle/>
        <a:p>
          <a:r>
            <a:rPr lang="es-PE" dirty="0" smtClean="0"/>
            <a:t>Reserva de identidad</a:t>
          </a:r>
          <a:endParaRPr lang="es-PE" dirty="0"/>
        </a:p>
      </dgm:t>
    </dgm:pt>
    <dgm:pt modelId="{84C0FCA0-626C-457B-9524-C1C8BAB62909}" type="parTrans" cxnId="{141E935A-A4C3-49A1-92CC-220E89F44BC7}">
      <dgm:prSet/>
      <dgm:spPr/>
      <dgm:t>
        <a:bodyPr/>
        <a:lstStyle/>
        <a:p>
          <a:endParaRPr lang="es-PE"/>
        </a:p>
      </dgm:t>
    </dgm:pt>
    <dgm:pt modelId="{E46A2AD3-93B7-4B36-9A1B-5524D4CED7DE}" type="sibTrans" cxnId="{141E935A-A4C3-49A1-92CC-220E89F44BC7}">
      <dgm:prSet/>
      <dgm:spPr/>
      <dgm:t>
        <a:bodyPr/>
        <a:lstStyle/>
        <a:p>
          <a:endParaRPr lang="es-PE"/>
        </a:p>
      </dgm:t>
    </dgm:pt>
    <dgm:pt modelId="{792CCC96-7017-43FC-B0F5-DD04DCE2986E}">
      <dgm:prSet phldrT="[Texto]"/>
      <dgm:spPr/>
      <dgm:t>
        <a:bodyPr/>
        <a:lstStyle/>
        <a:p>
          <a:r>
            <a:rPr lang="es-PE" dirty="0" smtClean="0"/>
            <a:t>La entidad le otorga un código cifrado al denunciante</a:t>
          </a:r>
          <a:endParaRPr lang="es-PE" dirty="0"/>
        </a:p>
      </dgm:t>
    </dgm:pt>
    <dgm:pt modelId="{6F0840AB-8A8A-4E84-A3A0-25AEFCA5E6DD}" type="parTrans" cxnId="{99927E9C-FF72-421D-B665-EC15E5E0234B}">
      <dgm:prSet/>
      <dgm:spPr/>
      <dgm:t>
        <a:bodyPr/>
        <a:lstStyle/>
        <a:p>
          <a:endParaRPr lang="es-PE"/>
        </a:p>
      </dgm:t>
    </dgm:pt>
    <dgm:pt modelId="{CB324952-A2E8-4CDE-BB0A-0EEC0E1F6B81}" type="sibTrans" cxnId="{99927E9C-FF72-421D-B665-EC15E5E0234B}">
      <dgm:prSet/>
      <dgm:spPr/>
      <dgm:t>
        <a:bodyPr/>
        <a:lstStyle/>
        <a:p>
          <a:endParaRPr lang="es-PE"/>
        </a:p>
      </dgm:t>
    </dgm:pt>
    <dgm:pt modelId="{B0A8E7A0-D61B-419D-A151-DF210AE52D4D}">
      <dgm:prSet phldrT="[Texto]"/>
      <dgm:spPr/>
      <dgm:t>
        <a:bodyPr/>
        <a:lstStyle/>
        <a:p>
          <a:r>
            <a:rPr lang="es-PE" dirty="0" smtClean="0"/>
            <a:t>Medidas de protección laboral</a:t>
          </a:r>
          <a:endParaRPr lang="es-PE" dirty="0"/>
        </a:p>
      </dgm:t>
    </dgm:pt>
    <dgm:pt modelId="{64B095B4-EE9A-4D87-9851-3CC5D45AA302}" type="parTrans" cxnId="{654C6264-5A91-4B08-92C4-89F6179C1580}">
      <dgm:prSet/>
      <dgm:spPr/>
      <dgm:t>
        <a:bodyPr/>
        <a:lstStyle/>
        <a:p>
          <a:endParaRPr lang="es-PE"/>
        </a:p>
      </dgm:t>
    </dgm:pt>
    <dgm:pt modelId="{070CDDFD-1D75-4FB6-A106-05C3F49F5CD6}" type="sibTrans" cxnId="{654C6264-5A91-4B08-92C4-89F6179C1580}">
      <dgm:prSet/>
      <dgm:spPr/>
      <dgm:t>
        <a:bodyPr/>
        <a:lstStyle/>
        <a:p>
          <a:endParaRPr lang="es-PE"/>
        </a:p>
      </dgm:t>
    </dgm:pt>
    <dgm:pt modelId="{F725C9D1-2251-4773-96A2-BCB1F3229798}">
      <dgm:prSet phldrT="[Texto]"/>
      <dgm:spPr/>
      <dgm:t>
        <a:bodyPr/>
        <a:lstStyle/>
        <a:p>
          <a:r>
            <a:rPr lang="es-PE" dirty="0" smtClean="0"/>
            <a:t>Traslado temporal </a:t>
          </a:r>
          <a:r>
            <a:rPr lang="es-PE" dirty="0" err="1" smtClean="0"/>
            <a:t>dte</a:t>
          </a:r>
          <a:r>
            <a:rPr lang="es-PE" dirty="0" smtClean="0"/>
            <a:t> o </a:t>
          </a:r>
          <a:r>
            <a:rPr lang="es-PE" dirty="0" err="1" smtClean="0"/>
            <a:t>ddo</a:t>
          </a:r>
          <a:r>
            <a:rPr lang="es-PE" dirty="0" smtClean="0"/>
            <a:t> a otra unidad orgánica</a:t>
          </a:r>
          <a:endParaRPr lang="es-PE" dirty="0"/>
        </a:p>
      </dgm:t>
    </dgm:pt>
    <dgm:pt modelId="{FADDD37A-5BCA-4AE9-9577-9AB2005D3694}" type="parTrans" cxnId="{A03CD2B2-2805-4822-A122-77291D40B090}">
      <dgm:prSet/>
      <dgm:spPr/>
      <dgm:t>
        <a:bodyPr/>
        <a:lstStyle/>
        <a:p>
          <a:endParaRPr lang="es-PE"/>
        </a:p>
      </dgm:t>
    </dgm:pt>
    <dgm:pt modelId="{4E9A4FC2-5922-4639-A4FD-C8BF99CA1C16}" type="sibTrans" cxnId="{A03CD2B2-2805-4822-A122-77291D40B090}">
      <dgm:prSet/>
      <dgm:spPr/>
      <dgm:t>
        <a:bodyPr/>
        <a:lstStyle/>
        <a:p>
          <a:endParaRPr lang="es-PE"/>
        </a:p>
      </dgm:t>
    </dgm:pt>
    <dgm:pt modelId="{398960CF-9017-4F06-A00A-234D07D6B845}">
      <dgm:prSet phldrT="[Texto]"/>
      <dgm:spPr/>
      <dgm:t>
        <a:bodyPr/>
        <a:lstStyle/>
        <a:p>
          <a:r>
            <a:rPr lang="es-PE" dirty="0" smtClean="0"/>
            <a:t>Renovación de la relación contractual o laboral</a:t>
          </a:r>
          <a:endParaRPr lang="es-PE" dirty="0"/>
        </a:p>
      </dgm:t>
    </dgm:pt>
    <dgm:pt modelId="{E632DABE-665E-4B7A-9207-07C8857D92AA}" type="parTrans" cxnId="{15C4CE51-022A-4954-BCBE-C4E3A751A5D9}">
      <dgm:prSet/>
      <dgm:spPr/>
      <dgm:t>
        <a:bodyPr/>
        <a:lstStyle/>
        <a:p>
          <a:endParaRPr lang="es-PE"/>
        </a:p>
      </dgm:t>
    </dgm:pt>
    <dgm:pt modelId="{DBC44B90-6F74-4E57-BFB8-489EA64E3E7A}" type="sibTrans" cxnId="{15C4CE51-022A-4954-BCBE-C4E3A751A5D9}">
      <dgm:prSet/>
      <dgm:spPr/>
      <dgm:t>
        <a:bodyPr/>
        <a:lstStyle/>
        <a:p>
          <a:endParaRPr lang="es-PE"/>
        </a:p>
      </dgm:t>
    </dgm:pt>
    <dgm:pt modelId="{3784B63E-45BB-4AA1-9B31-047C1202481D}">
      <dgm:prSet phldrT="[Texto]"/>
      <dgm:spPr/>
      <dgm:t>
        <a:bodyPr/>
        <a:lstStyle/>
        <a:p>
          <a:r>
            <a:rPr lang="es-PE" dirty="0" smtClean="0"/>
            <a:t>Otras medidas de protección</a:t>
          </a:r>
          <a:endParaRPr lang="es-PE" dirty="0"/>
        </a:p>
      </dgm:t>
    </dgm:pt>
    <dgm:pt modelId="{D2D6D184-23F8-41FC-9E21-2AA6DD5E2A19}" type="parTrans" cxnId="{AEFF4F46-CB70-4971-A8A9-5EEA93C83DC1}">
      <dgm:prSet/>
      <dgm:spPr/>
      <dgm:t>
        <a:bodyPr/>
        <a:lstStyle/>
        <a:p>
          <a:endParaRPr lang="es-PE"/>
        </a:p>
      </dgm:t>
    </dgm:pt>
    <dgm:pt modelId="{2670B71B-4CA0-403D-AB17-FFA612320C7F}" type="sibTrans" cxnId="{AEFF4F46-CB70-4971-A8A9-5EEA93C83DC1}">
      <dgm:prSet/>
      <dgm:spPr/>
      <dgm:t>
        <a:bodyPr/>
        <a:lstStyle/>
        <a:p>
          <a:endParaRPr lang="es-PE"/>
        </a:p>
      </dgm:t>
    </dgm:pt>
    <dgm:pt modelId="{9EFBC419-9767-4F20-B922-424389960066}">
      <dgm:prSet phldrT="[Texto]"/>
      <dgm:spPr/>
      <dgm:t>
        <a:bodyPr/>
        <a:lstStyle/>
        <a:p>
          <a:r>
            <a:rPr lang="es-PE" dirty="0" smtClean="0"/>
            <a:t>Separación del servidor del proceso de contratación</a:t>
          </a:r>
          <a:endParaRPr lang="es-PE" dirty="0"/>
        </a:p>
      </dgm:t>
    </dgm:pt>
    <dgm:pt modelId="{A06216D1-4061-4CB7-B29B-CDB03A7D8B3F}" type="parTrans" cxnId="{E86A7993-5977-4A0E-8A68-315E8525D527}">
      <dgm:prSet/>
      <dgm:spPr/>
      <dgm:t>
        <a:bodyPr/>
        <a:lstStyle/>
        <a:p>
          <a:endParaRPr lang="es-PE"/>
        </a:p>
      </dgm:t>
    </dgm:pt>
    <dgm:pt modelId="{6C60BE18-7F3D-43D6-8F7F-6AA14FBD9FBE}" type="sibTrans" cxnId="{E86A7993-5977-4A0E-8A68-315E8525D527}">
      <dgm:prSet/>
      <dgm:spPr/>
      <dgm:t>
        <a:bodyPr/>
        <a:lstStyle/>
        <a:p>
          <a:endParaRPr lang="es-PE"/>
        </a:p>
      </dgm:t>
    </dgm:pt>
    <dgm:pt modelId="{83679A9F-CCFA-433B-B84B-8928A63E80C1}">
      <dgm:prSet phldrT="[Texto]"/>
      <dgm:spPr/>
      <dgm:t>
        <a:bodyPr/>
        <a:lstStyle/>
        <a:p>
          <a:r>
            <a:rPr lang="es-PE" dirty="0" smtClean="0"/>
            <a:t>Exoneración de la obligación de asistir al centro de trabajo</a:t>
          </a:r>
          <a:endParaRPr lang="es-PE" dirty="0"/>
        </a:p>
      </dgm:t>
    </dgm:pt>
    <dgm:pt modelId="{1BD6B74F-0DC5-40D6-95CC-448A963813FA}" type="parTrans" cxnId="{4B3CD13E-C6A9-4BD7-B2B8-7EAA87DEF2E2}">
      <dgm:prSet/>
      <dgm:spPr/>
      <dgm:t>
        <a:bodyPr/>
        <a:lstStyle/>
        <a:p>
          <a:endParaRPr lang="es-PE"/>
        </a:p>
      </dgm:t>
    </dgm:pt>
    <dgm:pt modelId="{58FF1066-158D-4D9E-BCAA-7FEB7D5F0DE1}" type="sibTrans" cxnId="{4B3CD13E-C6A9-4BD7-B2B8-7EAA87DEF2E2}">
      <dgm:prSet/>
      <dgm:spPr/>
      <dgm:t>
        <a:bodyPr/>
        <a:lstStyle/>
        <a:p>
          <a:endParaRPr lang="es-PE"/>
        </a:p>
      </dgm:t>
    </dgm:pt>
    <dgm:pt modelId="{6A351F35-A787-480A-A19A-BC10939BE4B4}" type="pres">
      <dgm:prSet presAssocID="{CD1843E6-0A24-47A3-832E-4048E0EF2506}" presName="Name0" presStyleCnt="0">
        <dgm:presLayoutVars>
          <dgm:dir/>
          <dgm:animLvl val="lvl"/>
          <dgm:resizeHandles val="exact"/>
        </dgm:presLayoutVars>
      </dgm:prSet>
      <dgm:spPr/>
      <dgm:t>
        <a:bodyPr/>
        <a:lstStyle/>
        <a:p>
          <a:endParaRPr lang="es-MX"/>
        </a:p>
      </dgm:t>
    </dgm:pt>
    <dgm:pt modelId="{9E3462B3-A0DC-4118-B01A-52B99F84D2F0}" type="pres">
      <dgm:prSet presAssocID="{6D45DF92-5BEC-40F7-9F24-E060227CFAD7}" presName="composite" presStyleCnt="0"/>
      <dgm:spPr/>
    </dgm:pt>
    <dgm:pt modelId="{1F08ACE3-36C1-4B44-BBB1-3CA78D303691}" type="pres">
      <dgm:prSet presAssocID="{6D45DF92-5BEC-40F7-9F24-E060227CFAD7}" presName="parTx" presStyleLbl="alignNode1" presStyleIdx="0" presStyleCnt="3">
        <dgm:presLayoutVars>
          <dgm:chMax val="0"/>
          <dgm:chPref val="0"/>
          <dgm:bulletEnabled val="1"/>
        </dgm:presLayoutVars>
      </dgm:prSet>
      <dgm:spPr/>
      <dgm:t>
        <a:bodyPr/>
        <a:lstStyle/>
        <a:p>
          <a:endParaRPr lang="es-PE"/>
        </a:p>
      </dgm:t>
    </dgm:pt>
    <dgm:pt modelId="{07E97ED8-D944-47AB-BF18-87B99F9A2ADB}" type="pres">
      <dgm:prSet presAssocID="{6D45DF92-5BEC-40F7-9F24-E060227CFAD7}" presName="desTx" presStyleLbl="alignAccFollowNode1" presStyleIdx="0" presStyleCnt="3">
        <dgm:presLayoutVars>
          <dgm:bulletEnabled val="1"/>
        </dgm:presLayoutVars>
      </dgm:prSet>
      <dgm:spPr/>
      <dgm:t>
        <a:bodyPr/>
        <a:lstStyle/>
        <a:p>
          <a:endParaRPr lang="es-PE"/>
        </a:p>
      </dgm:t>
    </dgm:pt>
    <dgm:pt modelId="{34D5CB67-2F4E-4DA0-896D-5D83D1303D80}" type="pres">
      <dgm:prSet presAssocID="{E46A2AD3-93B7-4B36-9A1B-5524D4CED7DE}" presName="space" presStyleCnt="0"/>
      <dgm:spPr/>
    </dgm:pt>
    <dgm:pt modelId="{3369482B-DFA6-4B02-A6D5-14BE01637AB4}" type="pres">
      <dgm:prSet presAssocID="{B0A8E7A0-D61B-419D-A151-DF210AE52D4D}" presName="composite" presStyleCnt="0"/>
      <dgm:spPr/>
    </dgm:pt>
    <dgm:pt modelId="{663313CE-AEAC-4D7C-9CDA-183F3B665A89}" type="pres">
      <dgm:prSet presAssocID="{B0A8E7A0-D61B-419D-A151-DF210AE52D4D}" presName="parTx" presStyleLbl="alignNode1" presStyleIdx="1" presStyleCnt="3">
        <dgm:presLayoutVars>
          <dgm:chMax val="0"/>
          <dgm:chPref val="0"/>
          <dgm:bulletEnabled val="1"/>
        </dgm:presLayoutVars>
      </dgm:prSet>
      <dgm:spPr/>
      <dgm:t>
        <a:bodyPr/>
        <a:lstStyle/>
        <a:p>
          <a:endParaRPr lang="es-PE"/>
        </a:p>
      </dgm:t>
    </dgm:pt>
    <dgm:pt modelId="{9A1A16FE-09B5-4D28-8684-9AE30DE511D9}" type="pres">
      <dgm:prSet presAssocID="{B0A8E7A0-D61B-419D-A151-DF210AE52D4D}" presName="desTx" presStyleLbl="alignAccFollowNode1" presStyleIdx="1" presStyleCnt="3">
        <dgm:presLayoutVars>
          <dgm:bulletEnabled val="1"/>
        </dgm:presLayoutVars>
      </dgm:prSet>
      <dgm:spPr/>
      <dgm:t>
        <a:bodyPr/>
        <a:lstStyle/>
        <a:p>
          <a:endParaRPr lang="es-PE"/>
        </a:p>
      </dgm:t>
    </dgm:pt>
    <dgm:pt modelId="{EFD100DA-03F4-4CAD-92F1-9D5CC907530B}" type="pres">
      <dgm:prSet presAssocID="{070CDDFD-1D75-4FB6-A106-05C3F49F5CD6}" presName="space" presStyleCnt="0"/>
      <dgm:spPr/>
    </dgm:pt>
    <dgm:pt modelId="{2C0D08E0-33F3-41C0-BE81-003D24D2B34D}" type="pres">
      <dgm:prSet presAssocID="{3784B63E-45BB-4AA1-9B31-047C1202481D}" presName="composite" presStyleCnt="0"/>
      <dgm:spPr/>
    </dgm:pt>
    <dgm:pt modelId="{F48D1FC2-A430-4261-9141-E043A5372E79}" type="pres">
      <dgm:prSet presAssocID="{3784B63E-45BB-4AA1-9B31-047C1202481D}" presName="parTx" presStyleLbl="alignNode1" presStyleIdx="2" presStyleCnt="3">
        <dgm:presLayoutVars>
          <dgm:chMax val="0"/>
          <dgm:chPref val="0"/>
          <dgm:bulletEnabled val="1"/>
        </dgm:presLayoutVars>
      </dgm:prSet>
      <dgm:spPr/>
      <dgm:t>
        <a:bodyPr/>
        <a:lstStyle/>
        <a:p>
          <a:endParaRPr lang="es-MX"/>
        </a:p>
      </dgm:t>
    </dgm:pt>
    <dgm:pt modelId="{2C9EBD73-2548-4F47-846F-32AFF974E37F}" type="pres">
      <dgm:prSet presAssocID="{3784B63E-45BB-4AA1-9B31-047C1202481D}" presName="desTx" presStyleLbl="alignAccFollowNode1" presStyleIdx="2" presStyleCnt="3">
        <dgm:presLayoutVars>
          <dgm:bulletEnabled val="1"/>
        </dgm:presLayoutVars>
      </dgm:prSet>
      <dgm:spPr/>
      <dgm:t>
        <a:bodyPr/>
        <a:lstStyle/>
        <a:p>
          <a:endParaRPr lang="es-PE"/>
        </a:p>
      </dgm:t>
    </dgm:pt>
  </dgm:ptLst>
  <dgm:cxnLst>
    <dgm:cxn modelId="{A23E2A10-BBB1-4332-A54E-85E9941113ED}" type="presOf" srcId="{3784B63E-45BB-4AA1-9B31-047C1202481D}" destId="{F48D1FC2-A430-4261-9141-E043A5372E79}" srcOrd="0" destOrd="0" presId="urn:microsoft.com/office/officeart/2005/8/layout/hList1"/>
    <dgm:cxn modelId="{654C6264-5A91-4B08-92C4-89F6179C1580}" srcId="{CD1843E6-0A24-47A3-832E-4048E0EF2506}" destId="{B0A8E7A0-D61B-419D-A151-DF210AE52D4D}" srcOrd="1" destOrd="0" parTransId="{64B095B4-EE9A-4D87-9851-3CC5D45AA302}" sibTransId="{070CDDFD-1D75-4FB6-A106-05C3F49F5CD6}"/>
    <dgm:cxn modelId="{94512981-9437-473E-BF10-05085C8E4D73}" type="presOf" srcId="{83679A9F-CCFA-433B-B84B-8928A63E80C1}" destId="{9A1A16FE-09B5-4D28-8684-9AE30DE511D9}" srcOrd="0" destOrd="2" presId="urn:microsoft.com/office/officeart/2005/8/layout/hList1"/>
    <dgm:cxn modelId="{F25C70FA-92B5-4FC8-A690-BD9A2C0FB71E}" type="presOf" srcId="{B0A8E7A0-D61B-419D-A151-DF210AE52D4D}" destId="{663313CE-AEAC-4D7C-9CDA-183F3B665A89}" srcOrd="0" destOrd="0" presId="urn:microsoft.com/office/officeart/2005/8/layout/hList1"/>
    <dgm:cxn modelId="{A03CD2B2-2805-4822-A122-77291D40B090}" srcId="{B0A8E7A0-D61B-419D-A151-DF210AE52D4D}" destId="{F725C9D1-2251-4773-96A2-BCB1F3229798}" srcOrd="0" destOrd="0" parTransId="{FADDD37A-5BCA-4AE9-9577-9AB2005D3694}" sibTransId="{4E9A4FC2-5922-4639-A4FD-C8BF99CA1C16}"/>
    <dgm:cxn modelId="{86C8B782-1D2E-460A-9058-7125EBA82619}" type="presOf" srcId="{6D45DF92-5BEC-40F7-9F24-E060227CFAD7}" destId="{1F08ACE3-36C1-4B44-BBB1-3CA78D303691}" srcOrd="0" destOrd="0" presId="urn:microsoft.com/office/officeart/2005/8/layout/hList1"/>
    <dgm:cxn modelId="{B92CC87C-B164-4738-84D1-D47605A32136}" type="presOf" srcId="{792CCC96-7017-43FC-B0F5-DD04DCE2986E}" destId="{07E97ED8-D944-47AB-BF18-87B99F9A2ADB}" srcOrd="0" destOrd="0" presId="urn:microsoft.com/office/officeart/2005/8/layout/hList1"/>
    <dgm:cxn modelId="{AEFF4F46-CB70-4971-A8A9-5EEA93C83DC1}" srcId="{CD1843E6-0A24-47A3-832E-4048E0EF2506}" destId="{3784B63E-45BB-4AA1-9B31-047C1202481D}" srcOrd="2" destOrd="0" parTransId="{D2D6D184-23F8-41FC-9E21-2AA6DD5E2A19}" sibTransId="{2670B71B-4CA0-403D-AB17-FFA612320C7F}"/>
    <dgm:cxn modelId="{141E935A-A4C3-49A1-92CC-220E89F44BC7}" srcId="{CD1843E6-0A24-47A3-832E-4048E0EF2506}" destId="{6D45DF92-5BEC-40F7-9F24-E060227CFAD7}" srcOrd="0" destOrd="0" parTransId="{84C0FCA0-626C-457B-9524-C1C8BAB62909}" sibTransId="{E46A2AD3-93B7-4B36-9A1B-5524D4CED7DE}"/>
    <dgm:cxn modelId="{4B3CD13E-C6A9-4BD7-B2B8-7EAA87DEF2E2}" srcId="{B0A8E7A0-D61B-419D-A151-DF210AE52D4D}" destId="{83679A9F-CCFA-433B-B84B-8928A63E80C1}" srcOrd="2" destOrd="0" parTransId="{1BD6B74F-0DC5-40D6-95CC-448A963813FA}" sibTransId="{58FF1066-158D-4D9E-BCAA-7FEB7D5F0DE1}"/>
    <dgm:cxn modelId="{E86A7993-5977-4A0E-8A68-315E8525D527}" srcId="{3784B63E-45BB-4AA1-9B31-047C1202481D}" destId="{9EFBC419-9767-4F20-B922-424389960066}" srcOrd="0" destOrd="0" parTransId="{A06216D1-4061-4CB7-B29B-CDB03A7D8B3F}" sibTransId="{6C60BE18-7F3D-43D6-8F7F-6AA14FBD9FBE}"/>
    <dgm:cxn modelId="{2A466191-0AE4-4E48-B40C-AF0FBD2DF472}" type="presOf" srcId="{398960CF-9017-4F06-A00A-234D07D6B845}" destId="{9A1A16FE-09B5-4D28-8684-9AE30DE511D9}" srcOrd="0" destOrd="1" presId="urn:microsoft.com/office/officeart/2005/8/layout/hList1"/>
    <dgm:cxn modelId="{15C4CE51-022A-4954-BCBE-C4E3A751A5D9}" srcId="{B0A8E7A0-D61B-419D-A151-DF210AE52D4D}" destId="{398960CF-9017-4F06-A00A-234D07D6B845}" srcOrd="1" destOrd="0" parTransId="{E632DABE-665E-4B7A-9207-07C8857D92AA}" sibTransId="{DBC44B90-6F74-4E57-BFB8-489EA64E3E7A}"/>
    <dgm:cxn modelId="{CC79540A-5A2B-4AB5-AA4B-B1DE2063845D}" type="presOf" srcId="{CD1843E6-0A24-47A3-832E-4048E0EF2506}" destId="{6A351F35-A787-480A-A19A-BC10939BE4B4}" srcOrd="0" destOrd="0" presId="urn:microsoft.com/office/officeart/2005/8/layout/hList1"/>
    <dgm:cxn modelId="{F383C4CD-4B4C-4381-B521-D3717B7AEF6D}" type="presOf" srcId="{9EFBC419-9767-4F20-B922-424389960066}" destId="{2C9EBD73-2548-4F47-846F-32AFF974E37F}" srcOrd="0" destOrd="0" presId="urn:microsoft.com/office/officeart/2005/8/layout/hList1"/>
    <dgm:cxn modelId="{99927E9C-FF72-421D-B665-EC15E5E0234B}" srcId="{6D45DF92-5BEC-40F7-9F24-E060227CFAD7}" destId="{792CCC96-7017-43FC-B0F5-DD04DCE2986E}" srcOrd="0" destOrd="0" parTransId="{6F0840AB-8A8A-4E84-A3A0-25AEFCA5E6DD}" sibTransId="{CB324952-A2E8-4CDE-BB0A-0EEC0E1F6B81}"/>
    <dgm:cxn modelId="{BA2E83E4-6128-4DBC-A61D-C7D4ACA9EE29}" type="presOf" srcId="{F725C9D1-2251-4773-96A2-BCB1F3229798}" destId="{9A1A16FE-09B5-4D28-8684-9AE30DE511D9}" srcOrd="0" destOrd="0" presId="urn:microsoft.com/office/officeart/2005/8/layout/hList1"/>
    <dgm:cxn modelId="{187D28D4-665D-4852-B3E3-7D52767ACD4C}" type="presParOf" srcId="{6A351F35-A787-480A-A19A-BC10939BE4B4}" destId="{9E3462B3-A0DC-4118-B01A-52B99F84D2F0}" srcOrd="0" destOrd="0" presId="urn:microsoft.com/office/officeart/2005/8/layout/hList1"/>
    <dgm:cxn modelId="{5912F430-1CDB-4A7D-8884-485A7E567D48}" type="presParOf" srcId="{9E3462B3-A0DC-4118-B01A-52B99F84D2F0}" destId="{1F08ACE3-36C1-4B44-BBB1-3CA78D303691}" srcOrd="0" destOrd="0" presId="urn:microsoft.com/office/officeart/2005/8/layout/hList1"/>
    <dgm:cxn modelId="{E2F2EF03-573D-4950-8477-99B58AF57435}" type="presParOf" srcId="{9E3462B3-A0DC-4118-B01A-52B99F84D2F0}" destId="{07E97ED8-D944-47AB-BF18-87B99F9A2ADB}" srcOrd="1" destOrd="0" presId="urn:microsoft.com/office/officeart/2005/8/layout/hList1"/>
    <dgm:cxn modelId="{5EF9FA7F-C525-40D3-A57C-0651E095E5F0}" type="presParOf" srcId="{6A351F35-A787-480A-A19A-BC10939BE4B4}" destId="{34D5CB67-2F4E-4DA0-896D-5D83D1303D80}" srcOrd="1" destOrd="0" presId="urn:microsoft.com/office/officeart/2005/8/layout/hList1"/>
    <dgm:cxn modelId="{A0497FB0-B8E5-409A-8339-757C69B4F1D6}" type="presParOf" srcId="{6A351F35-A787-480A-A19A-BC10939BE4B4}" destId="{3369482B-DFA6-4B02-A6D5-14BE01637AB4}" srcOrd="2" destOrd="0" presId="urn:microsoft.com/office/officeart/2005/8/layout/hList1"/>
    <dgm:cxn modelId="{563A5F4A-4E44-4FD9-B4AF-192306ABD5DB}" type="presParOf" srcId="{3369482B-DFA6-4B02-A6D5-14BE01637AB4}" destId="{663313CE-AEAC-4D7C-9CDA-183F3B665A89}" srcOrd="0" destOrd="0" presId="urn:microsoft.com/office/officeart/2005/8/layout/hList1"/>
    <dgm:cxn modelId="{B3D21CF7-95A1-4A32-86AC-E6592CA0FA84}" type="presParOf" srcId="{3369482B-DFA6-4B02-A6D5-14BE01637AB4}" destId="{9A1A16FE-09B5-4D28-8684-9AE30DE511D9}" srcOrd="1" destOrd="0" presId="urn:microsoft.com/office/officeart/2005/8/layout/hList1"/>
    <dgm:cxn modelId="{38F2BC88-CA99-4ABF-BBBC-B1485377F7DD}" type="presParOf" srcId="{6A351F35-A787-480A-A19A-BC10939BE4B4}" destId="{EFD100DA-03F4-4CAD-92F1-9D5CC907530B}" srcOrd="3" destOrd="0" presId="urn:microsoft.com/office/officeart/2005/8/layout/hList1"/>
    <dgm:cxn modelId="{636F55F5-D29C-4A49-BC76-A8A52839D303}" type="presParOf" srcId="{6A351F35-A787-480A-A19A-BC10939BE4B4}" destId="{2C0D08E0-33F3-41C0-BE81-003D24D2B34D}" srcOrd="4" destOrd="0" presId="urn:microsoft.com/office/officeart/2005/8/layout/hList1"/>
    <dgm:cxn modelId="{F1224A19-86E5-4787-BA4F-3EF89EEAEB5A}" type="presParOf" srcId="{2C0D08E0-33F3-41C0-BE81-003D24D2B34D}" destId="{F48D1FC2-A430-4261-9141-E043A5372E79}" srcOrd="0" destOrd="0" presId="urn:microsoft.com/office/officeart/2005/8/layout/hList1"/>
    <dgm:cxn modelId="{3028142A-A6BB-41F0-87E5-9F258E57F7E0}" type="presParOf" srcId="{2C0D08E0-33F3-41C0-BE81-003D24D2B34D}" destId="{2C9EBD73-2548-4F47-846F-32AFF974E37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BFB067-2821-4B16-8628-A904A9977368}"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PE"/>
        </a:p>
      </dgm:t>
    </dgm:pt>
    <dgm:pt modelId="{6912D0B3-6C86-48A5-8E17-E6CF347F5937}">
      <dgm:prSet phldrT="[Texto]"/>
      <dgm:spPr/>
      <dgm:t>
        <a:bodyPr/>
        <a:lstStyle/>
        <a:p>
          <a:r>
            <a:rPr lang="es-PE" dirty="0" smtClean="0"/>
            <a:t>Oficina de Integridad Institucional</a:t>
          </a:r>
          <a:endParaRPr lang="es-PE" dirty="0"/>
        </a:p>
      </dgm:t>
    </dgm:pt>
    <dgm:pt modelId="{43D8CA85-5AFB-40F7-980C-729BB3C0CFCA}" type="parTrans" cxnId="{725F924F-AAD1-4390-9CD0-B6A6C5DF9D65}">
      <dgm:prSet/>
      <dgm:spPr/>
      <dgm:t>
        <a:bodyPr/>
        <a:lstStyle/>
        <a:p>
          <a:endParaRPr lang="es-PE"/>
        </a:p>
      </dgm:t>
    </dgm:pt>
    <dgm:pt modelId="{F07317F0-C7ED-450F-BE60-78E3F1E9FF16}" type="sibTrans" cxnId="{725F924F-AAD1-4390-9CD0-B6A6C5DF9D65}">
      <dgm:prSet/>
      <dgm:spPr/>
      <dgm:t>
        <a:bodyPr/>
        <a:lstStyle/>
        <a:p>
          <a:endParaRPr lang="es-PE"/>
        </a:p>
      </dgm:t>
    </dgm:pt>
    <dgm:pt modelId="{A4B6E25D-2D3F-414E-9E91-8F2DD0E73766}">
      <dgm:prSet phldrT="[Texto]"/>
      <dgm:spPr/>
      <dgm:t>
        <a:bodyPr/>
        <a:lstStyle/>
        <a:p>
          <a:r>
            <a:rPr lang="es-PE" dirty="0" smtClean="0"/>
            <a:t>gravedad</a:t>
          </a:r>
          <a:endParaRPr lang="es-PE" dirty="0"/>
        </a:p>
      </dgm:t>
    </dgm:pt>
    <dgm:pt modelId="{90DB503B-9AFF-441E-AD4B-562FCA06DD24}" type="parTrans" cxnId="{5971947C-3014-4847-9B8A-DC487C9650FA}">
      <dgm:prSet/>
      <dgm:spPr/>
      <dgm:t>
        <a:bodyPr/>
        <a:lstStyle/>
        <a:p>
          <a:endParaRPr lang="es-PE"/>
        </a:p>
      </dgm:t>
    </dgm:pt>
    <dgm:pt modelId="{413390C6-2F3C-4E17-B17B-86E7E42178D1}" type="sibTrans" cxnId="{5971947C-3014-4847-9B8A-DC487C9650FA}">
      <dgm:prSet/>
      <dgm:spPr/>
      <dgm:t>
        <a:bodyPr/>
        <a:lstStyle/>
        <a:p>
          <a:endParaRPr lang="es-PE"/>
        </a:p>
      </dgm:t>
    </dgm:pt>
    <dgm:pt modelId="{068007F3-46BE-4A5D-AF4F-D948B72EA659}">
      <dgm:prSet phldrT="[Texto]"/>
      <dgm:spPr/>
      <dgm:t>
        <a:bodyPr/>
        <a:lstStyle/>
        <a:p>
          <a:r>
            <a:rPr lang="es-PE" dirty="0" smtClean="0"/>
            <a:t>verosimilitud</a:t>
          </a:r>
          <a:endParaRPr lang="es-PE" dirty="0"/>
        </a:p>
      </dgm:t>
    </dgm:pt>
    <dgm:pt modelId="{36BD3D01-6BB2-4126-AA35-C68EA497E303}" type="parTrans" cxnId="{4270070E-E155-40F5-86CF-6033C5566B15}">
      <dgm:prSet/>
      <dgm:spPr/>
      <dgm:t>
        <a:bodyPr/>
        <a:lstStyle/>
        <a:p>
          <a:endParaRPr lang="es-PE"/>
        </a:p>
      </dgm:t>
    </dgm:pt>
    <dgm:pt modelId="{DADD43D9-265C-446A-BA15-C733D892EFA3}" type="sibTrans" cxnId="{4270070E-E155-40F5-86CF-6033C5566B15}">
      <dgm:prSet/>
      <dgm:spPr/>
      <dgm:t>
        <a:bodyPr/>
        <a:lstStyle/>
        <a:p>
          <a:endParaRPr lang="es-PE"/>
        </a:p>
      </dgm:t>
    </dgm:pt>
    <dgm:pt modelId="{5D6F5C04-203B-41C4-A86D-CD0B4BCDB9B4}">
      <dgm:prSet phldrT="[Texto]"/>
      <dgm:spPr/>
      <dgm:t>
        <a:bodyPr/>
        <a:lstStyle/>
        <a:p>
          <a:r>
            <a:rPr lang="es-PE" dirty="0" smtClean="0"/>
            <a:t>trascendencia</a:t>
          </a:r>
          <a:endParaRPr lang="es-PE" dirty="0"/>
        </a:p>
      </dgm:t>
    </dgm:pt>
    <dgm:pt modelId="{FF4E3355-9DFD-4081-99C9-307C6BA21F2E}" type="parTrans" cxnId="{CBDBD61B-BE67-4B96-B8D0-7AC3BF88F8F3}">
      <dgm:prSet/>
      <dgm:spPr/>
      <dgm:t>
        <a:bodyPr/>
        <a:lstStyle/>
        <a:p>
          <a:endParaRPr lang="es-PE"/>
        </a:p>
      </dgm:t>
    </dgm:pt>
    <dgm:pt modelId="{2B41EE55-BF57-492B-A474-3FC178D6BAB8}" type="sibTrans" cxnId="{CBDBD61B-BE67-4B96-B8D0-7AC3BF88F8F3}">
      <dgm:prSet/>
      <dgm:spPr/>
      <dgm:t>
        <a:bodyPr/>
        <a:lstStyle/>
        <a:p>
          <a:endParaRPr lang="es-PE"/>
        </a:p>
      </dgm:t>
    </dgm:pt>
    <dgm:pt modelId="{5427EA7C-BE97-4AD6-9BED-C8B95DA02A15}" type="pres">
      <dgm:prSet presAssocID="{FBBFB067-2821-4B16-8628-A904A9977368}" presName="cycle" presStyleCnt="0">
        <dgm:presLayoutVars>
          <dgm:chMax val="1"/>
          <dgm:dir/>
          <dgm:animLvl val="ctr"/>
          <dgm:resizeHandles val="exact"/>
        </dgm:presLayoutVars>
      </dgm:prSet>
      <dgm:spPr/>
      <dgm:t>
        <a:bodyPr/>
        <a:lstStyle/>
        <a:p>
          <a:endParaRPr lang="es-MX"/>
        </a:p>
      </dgm:t>
    </dgm:pt>
    <dgm:pt modelId="{244ED27D-4534-4F00-8F6D-12FE54A2287E}" type="pres">
      <dgm:prSet presAssocID="{6912D0B3-6C86-48A5-8E17-E6CF347F5937}" presName="centerShape" presStyleLbl="node0" presStyleIdx="0" presStyleCnt="1"/>
      <dgm:spPr/>
      <dgm:t>
        <a:bodyPr/>
        <a:lstStyle/>
        <a:p>
          <a:endParaRPr lang="es-MX"/>
        </a:p>
      </dgm:t>
    </dgm:pt>
    <dgm:pt modelId="{2E51FE23-F891-435C-BFBE-7E4F39745AD7}" type="pres">
      <dgm:prSet presAssocID="{90DB503B-9AFF-441E-AD4B-562FCA06DD24}" presName="parTrans" presStyleLbl="bgSibTrans2D1" presStyleIdx="0" presStyleCnt="3"/>
      <dgm:spPr/>
      <dgm:t>
        <a:bodyPr/>
        <a:lstStyle/>
        <a:p>
          <a:endParaRPr lang="es-MX"/>
        </a:p>
      </dgm:t>
    </dgm:pt>
    <dgm:pt modelId="{69DE6A90-F2C9-443A-B522-1AA4B189CB35}" type="pres">
      <dgm:prSet presAssocID="{A4B6E25D-2D3F-414E-9E91-8F2DD0E73766}" presName="node" presStyleLbl="node1" presStyleIdx="0" presStyleCnt="3">
        <dgm:presLayoutVars>
          <dgm:bulletEnabled val="1"/>
        </dgm:presLayoutVars>
      </dgm:prSet>
      <dgm:spPr/>
      <dgm:t>
        <a:bodyPr/>
        <a:lstStyle/>
        <a:p>
          <a:endParaRPr lang="es-MX"/>
        </a:p>
      </dgm:t>
    </dgm:pt>
    <dgm:pt modelId="{F6BD42F2-C006-4185-B38F-03342A5E70ED}" type="pres">
      <dgm:prSet presAssocID="{36BD3D01-6BB2-4126-AA35-C68EA497E303}" presName="parTrans" presStyleLbl="bgSibTrans2D1" presStyleIdx="1" presStyleCnt="3"/>
      <dgm:spPr/>
      <dgm:t>
        <a:bodyPr/>
        <a:lstStyle/>
        <a:p>
          <a:endParaRPr lang="es-MX"/>
        </a:p>
      </dgm:t>
    </dgm:pt>
    <dgm:pt modelId="{789A1A04-F581-4F1F-83F3-2D7488545627}" type="pres">
      <dgm:prSet presAssocID="{068007F3-46BE-4A5D-AF4F-D948B72EA659}" presName="node" presStyleLbl="node1" presStyleIdx="1" presStyleCnt="3">
        <dgm:presLayoutVars>
          <dgm:bulletEnabled val="1"/>
        </dgm:presLayoutVars>
      </dgm:prSet>
      <dgm:spPr/>
      <dgm:t>
        <a:bodyPr/>
        <a:lstStyle/>
        <a:p>
          <a:endParaRPr lang="es-MX"/>
        </a:p>
      </dgm:t>
    </dgm:pt>
    <dgm:pt modelId="{D02F7682-4EAD-46CF-9809-95F9EE1E9B9B}" type="pres">
      <dgm:prSet presAssocID="{FF4E3355-9DFD-4081-99C9-307C6BA21F2E}" presName="parTrans" presStyleLbl="bgSibTrans2D1" presStyleIdx="2" presStyleCnt="3"/>
      <dgm:spPr/>
      <dgm:t>
        <a:bodyPr/>
        <a:lstStyle/>
        <a:p>
          <a:endParaRPr lang="es-MX"/>
        </a:p>
      </dgm:t>
    </dgm:pt>
    <dgm:pt modelId="{9FEC851D-0093-40E6-A032-0BD2D5462500}" type="pres">
      <dgm:prSet presAssocID="{5D6F5C04-203B-41C4-A86D-CD0B4BCDB9B4}" presName="node" presStyleLbl="node1" presStyleIdx="2" presStyleCnt="3">
        <dgm:presLayoutVars>
          <dgm:bulletEnabled val="1"/>
        </dgm:presLayoutVars>
      </dgm:prSet>
      <dgm:spPr/>
      <dgm:t>
        <a:bodyPr/>
        <a:lstStyle/>
        <a:p>
          <a:endParaRPr lang="es-MX"/>
        </a:p>
      </dgm:t>
    </dgm:pt>
  </dgm:ptLst>
  <dgm:cxnLst>
    <dgm:cxn modelId="{4270070E-E155-40F5-86CF-6033C5566B15}" srcId="{6912D0B3-6C86-48A5-8E17-E6CF347F5937}" destId="{068007F3-46BE-4A5D-AF4F-D948B72EA659}" srcOrd="1" destOrd="0" parTransId="{36BD3D01-6BB2-4126-AA35-C68EA497E303}" sibTransId="{DADD43D9-265C-446A-BA15-C733D892EFA3}"/>
    <dgm:cxn modelId="{D3D59DFE-7B4E-44D0-A92C-90A02AA539FE}" type="presOf" srcId="{90DB503B-9AFF-441E-AD4B-562FCA06DD24}" destId="{2E51FE23-F891-435C-BFBE-7E4F39745AD7}" srcOrd="0" destOrd="0" presId="urn:microsoft.com/office/officeart/2005/8/layout/radial4"/>
    <dgm:cxn modelId="{97D54CAF-7C59-4C3D-A733-EBC65BF62D96}" type="presOf" srcId="{FBBFB067-2821-4B16-8628-A904A9977368}" destId="{5427EA7C-BE97-4AD6-9BED-C8B95DA02A15}" srcOrd="0" destOrd="0" presId="urn:microsoft.com/office/officeart/2005/8/layout/radial4"/>
    <dgm:cxn modelId="{CBDBD61B-BE67-4B96-B8D0-7AC3BF88F8F3}" srcId="{6912D0B3-6C86-48A5-8E17-E6CF347F5937}" destId="{5D6F5C04-203B-41C4-A86D-CD0B4BCDB9B4}" srcOrd="2" destOrd="0" parTransId="{FF4E3355-9DFD-4081-99C9-307C6BA21F2E}" sibTransId="{2B41EE55-BF57-492B-A474-3FC178D6BAB8}"/>
    <dgm:cxn modelId="{F6DEDF4D-F17B-4FBD-AED1-9A7040344D47}" type="presOf" srcId="{6912D0B3-6C86-48A5-8E17-E6CF347F5937}" destId="{244ED27D-4534-4F00-8F6D-12FE54A2287E}" srcOrd="0" destOrd="0" presId="urn:microsoft.com/office/officeart/2005/8/layout/radial4"/>
    <dgm:cxn modelId="{EB52526A-DA56-4907-AEDF-30DC65AAAA14}" type="presOf" srcId="{5D6F5C04-203B-41C4-A86D-CD0B4BCDB9B4}" destId="{9FEC851D-0093-40E6-A032-0BD2D5462500}" srcOrd="0" destOrd="0" presId="urn:microsoft.com/office/officeart/2005/8/layout/radial4"/>
    <dgm:cxn modelId="{2101F933-9C39-45A9-87BF-C508813E63D6}" type="presOf" srcId="{FF4E3355-9DFD-4081-99C9-307C6BA21F2E}" destId="{D02F7682-4EAD-46CF-9809-95F9EE1E9B9B}" srcOrd="0" destOrd="0" presId="urn:microsoft.com/office/officeart/2005/8/layout/radial4"/>
    <dgm:cxn modelId="{725F924F-AAD1-4390-9CD0-B6A6C5DF9D65}" srcId="{FBBFB067-2821-4B16-8628-A904A9977368}" destId="{6912D0B3-6C86-48A5-8E17-E6CF347F5937}" srcOrd="0" destOrd="0" parTransId="{43D8CA85-5AFB-40F7-980C-729BB3C0CFCA}" sibTransId="{F07317F0-C7ED-450F-BE60-78E3F1E9FF16}"/>
    <dgm:cxn modelId="{51C35498-1BBD-492F-A296-F70185F68AF5}" type="presOf" srcId="{068007F3-46BE-4A5D-AF4F-D948B72EA659}" destId="{789A1A04-F581-4F1F-83F3-2D7488545627}" srcOrd="0" destOrd="0" presId="urn:microsoft.com/office/officeart/2005/8/layout/radial4"/>
    <dgm:cxn modelId="{7B9ED527-E517-42CF-801D-2A20C697C341}" type="presOf" srcId="{A4B6E25D-2D3F-414E-9E91-8F2DD0E73766}" destId="{69DE6A90-F2C9-443A-B522-1AA4B189CB35}" srcOrd="0" destOrd="0" presId="urn:microsoft.com/office/officeart/2005/8/layout/radial4"/>
    <dgm:cxn modelId="{7E6A1FD2-44D2-4E58-92FB-61C92C67946D}" type="presOf" srcId="{36BD3D01-6BB2-4126-AA35-C68EA497E303}" destId="{F6BD42F2-C006-4185-B38F-03342A5E70ED}" srcOrd="0" destOrd="0" presId="urn:microsoft.com/office/officeart/2005/8/layout/radial4"/>
    <dgm:cxn modelId="{5971947C-3014-4847-9B8A-DC487C9650FA}" srcId="{6912D0B3-6C86-48A5-8E17-E6CF347F5937}" destId="{A4B6E25D-2D3F-414E-9E91-8F2DD0E73766}" srcOrd="0" destOrd="0" parTransId="{90DB503B-9AFF-441E-AD4B-562FCA06DD24}" sibTransId="{413390C6-2F3C-4E17-B17B-86E7E42178D1}"/>
    <dgm:cxn modelId="{C27B6781-C012-42C6-846A-D76E09CCCEF4}" type="presParOf" srcId="{5427EA7C-BE97-4AD6-9BED-C8B95DA02A15}" destId="{244ED27D-4534-4F00-8F6D-12FE54A2287E}" srcOrd="0" destOrd="0" presId="urn:microsoft.com/office/officeart/2005/8/layout/radial4"/>
    <dgm:cxn modelId="{4B25EE28-1376-4078-8F74-DAAC20C691CD}" type="presParOf" srcId="{5427EA7C-BE97-4AD6-9BED-C8B95DA02A15}" destId="{2E51FE23-F891-435C-BFBE-7E4F39745AD7}" srcOrd="1" destOrd="0" presId="urn:microsoft.com/office/officeart/2005/8/layout/radial4"/>
    <dgm:cxn modelId="{7764C40A-ABA5-4195-9CDD-78BE04093484}" type="presParOf" srcId="{5427EA7C-BE97-4AD6-9BED-C8B95DA02A15}" destId="{69DE6A90-F2C9-443A-B522-1AA4B189CB35}" srcOrd="2" destOrd="0" presId="urn:microsoft.com/office/officeart/2005/8/layout/radial4"/>
    <dgm:cxn modelId="{B00978C3-CF81-4830-96C0-8257215CF14C}" type="presParOf" srcId="{5427EA7C-BE97-4AD6-9BED-C8B95DA02A15}" destId="{F6BD42F2-C006-4185-B38F-03342A5E70ED}" srcOrd="3" destOrd="0" presId="urn:microsoft.com/office/officeart/2005/8/layout/radial4"/>
    <dgm:cxn modelId="{1B713ECB-D7FA-413A-876A-0A32640590CB}" type="presParOf" srcId="{5427EA7C-BE97-4AD6-9BED-C8B95DA02A15}" destId="{789A1A04-F581-4F1F-83F3-2D7488545627}" srcOrd="4" destOrd="0" presId="urn:microsoft.com/office/officeart/2005/8/layout/radial4"/>
    <dgm:cxn modelId="{C6EDB457-C0EF-4B04-A9F2-216EFEB4F8E8}" type="presParOf" srcId="{5427EA7C-BE97-4AD6-9BED-C8B95DA02A15}" destId="{D02F7682-4EAD-46CF-9809-95F9EE1E9B9B}" srcOrd="5" destOrd="0" presId="urn:microsoft.com/office/officeart/2005/8/layout/radial4"/>
    <dgm:cxn modelId="{5F9452CE-2C7B-4839-B336-3FECD82EC76A}" type="presParOf" srcId="{5427EA7C-BE97-4AD6-9BED-C8B95DA02A15}" destId="{9FEC851D-0093-40E6-A032-0BD2D5462500}"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4C2A8-AEE9-4A51-8F94-3B272CB46CD4}"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s-PE"/>
        </a:p>
      </dgm:t>
    </dgm:pt>
    <dgm:pt modelId="{30BFCF04-EF4C-4D2F-A296-E24C644C3C87}">
      <dgm:prSet phldrT="[Texto]"/>
      <dgm:spPr/>
      <dgm:t>
        <a:bodyPr/>
        <a:lstStyle/>
        <a:p>
          <a:r>
            <a:rPr lang="es-PE" dirty="0" smtClean="0"/>
            <a:t>Denuncia sobre hechos ya denunciados</a:t>
          </a:r>
          <a:endParaRPr lang="es-PE" dirty="0"/>
        </a:p>
      </dgm:t>
    </dgm:pt>
    <dgm:pt modelId="{C61EA26F-0817-4AC0-AE17-AF498791F9DF}" type="parTrans" cxnId="{E6E9D042-02D3-48C3-A9D8-7F965BD18B8F}">
      <dgm:prSet/>
      <dgm:spPr/>
      <dgm:t>
        <a:bodyPr/>
        <a:lstStyle/>
        <a:p>
          <a:endParaRPr lang="es-PE"/>
        </a:p>
      </dgm:t>
    </dgm:pt>
    <dgm:pt modelId="{0B04A3E3-0FD6-48B3-8456-688AD635EA8B}" type="sibTrans" cxnId="{E6E9D042-02D3-48C3-A9D8-7F965BD18B8F}">
      <dgm:prSet/>
      <dgm:spPr/>
      <dgm:t>
        <a:bodyPr/>
        <a:lstStyle/>
        <a:p>
          <a:endParaRPr lang="es-PE"/>
        </a:p>
      </dgm:t>
    </dgm:pt>
    <dgm:pt modelId="{AD589405-8EAB-4435-BC0B-896FD3475DEB}">
      <dgm:prSet phldrT="[Texto]"/>
      <dgm:spPr/>
      <dgm:t>
        <a:bodyPr/>
        <a:lstStyle/>
        <a:p>
          <a:r>
            <a:rPr lang="es-PE" dirty="0" smtClean="0"/>
            <a:t>Denuncia reiterada</a:t>
          </a:r>
          <a:endParaRPr lang="es-PE" dirty="0"/>
        </a:p>
      </dgm:t>
    </dgm:pt>
    <dgm:pt modelId="{2654C678-C231-4D9F-9E2E-1D195F6D752D}" type="parTrans" cxnId="{34D35411-A483-4898-BAA0-AF509C32B97B}">
      <dgm:prSet/>
      <dgm:spPr/>
      <dgm:t>
        <a:bodyPr/>
        <a:lstStyle/>
        <a:p>
          <a:endParaRPr lang="es-PE"/>
        </a:p>
      </dgm:t>
    </dgm:pt>
    <dgm:pt modelId="{8279B18B-7125-4BC5-B39E-68D2C9C7F802}" type="sibTrans" cxnId="{34D35411-A483-4898-BAA0-AF509C32B97B}">
      <dgm:prSet/>
      <dgm:spPr/>
      <dgm:t>
        <a:bodyPr/>
        <a:lstStyle/>
        <a:p>
          <a:endParaRPr lang="es-PE"/>
        </a:p>
      </dgm:t>
    </dgm:pt>
    <dgm:pt modelId="{9810942B-7FD2-4766-824E-0BD0A29CA454}">
      <dgm:prSet phldrT="[Texto]"/>
      <dgm:spPr/>
      <dgm:t>
        <a:bodyPr/>
        <a:lstStyle/>
        <a:p>
          <a:r>
            <a:rPr lang="es-PE" dirty="0" smtClean="0"/>
            <a:t>Denuncia carente de fundamento</a:t>
          </a:r>
          <a:endParaRPr lang="es-PE" dirty="0"/>
        </a:p>
      </dgm:t>
    </dgm:pt>
    <dgm:pt modelId="{AB138AA4-005C-4895-A9DE-74B7BC3C7130}" type="parTrans" cxnId="{2047CB1F-B632-4D79-A118-4730C94BF34F}">
      <dgm:prSet/>
      <dgm:spPr/>
      <dgm:t>
        <a:bodyPr/>
        <a:lstStyle/>
        <a:p>
          <a:endParaRPr lang="es-PE"/>
        </a:p>
      </dgm:t>
    </dgm:pt>
    <dgm:pt modelId="{E027AD2C-E1D9-4B3C-9F92-27631D8B1A57}" type="sibTrans" cxnId="{2047CB1F-B632-4D79-A118-4730C94BF34F}">
      <dgm:prSet/>
      <dgm:spPr/>
      <dgm:t>
        <a:bodyPr/>
        <a:lstStyle/>
        <a:p>
          <a:endParaRPr lang="es-PE"/>
        </a:p>
      </dgm:t>
    </dgm:pt>
    <dgm:pt modelId="{E80A4024-238C-417E-A340-8A396C0BBC6A}">
      <dgm:prSet phldrT="[Texto]"/>
      <dgm:spPr/>
      <dgm:t>
        <a:bodyPr/>
        <a:lstStyle/>
        <a:p>
          <a:r>
            <a:rPr lang="es-PE" dirty="0" smtClean="0"/>
            <a:t>Denuncia falsa</a:t>
          </a:r>
          <a:endParaRPr lang="es-PE" dirty="0"/>
        </a:p>
      </dgm:t>
    </dgm:pt>
    <dgm:pt modelId="{C25C05B1-6891-4CD4-930C-DE44FE07D334}" type="parTrans" cxnId="{2531EB35-DC15-491D-BC21-3C34DC4E1BF4}">
      <dgm:prSet/>
      <dgm:spPr/>
      <dgm:t>
        <a:bodyPr/>
        <a:lstStyle/>
        <a:p>
          <a:endParaRPr lang="es-PE"/>
        </a:p>
      </dgm:t>
    </dgm:pt>
    <dgm:pt modelId="{23A3F86A-B482-4293-A9EF-4FAC46A2FC15}" type="sibTrans" cxnId="{2531EB35-DC15-491D-BC21-3C34DC4E1BF4}">
      <dgm:prSet/>
      <dgm:spPr/>
      <dgm:t>
        <a:bodyPr/>
        <a:lstStyle/>
        <a:p>
          <a:endParaRPr lang="es-PE"/>
        </a:p>
      </dgm:t>
    </dgm:pt>
    <dgm:pt modelId="{05B98911-6981-474B-949C-685F7224F170}" type="pres">
      <dgm:prSet presAssocID="{5554C2A8-AEE9-4A51-8F94-3B272CB46CD4}" presName="matrix" presStyleCnt="0">
        <dgm:presLayoutVars>
          <dgm:chMax val="1"/>
          <dgm:dir/>
          <dgm:resizeHandles val="exact"/>
        </dgm:presLayoutVars>
      </dgm:prSet>
      <dgm:spPr/>
      <dgm:t>
        <a:bodyPr/>
        <a:lstStyle/>
        <a:p>
          <a:endParaRPr lang="es-MX"/>
        </a:p>
      </dgm:t>
    </dgm:pt>
    <dgm:pt modelId="{657CFA1C-744E-4608-838B-6A1B0443A963}" type="pres">
      <dgm:prSet presAssocID="{5554C2A8-AEE9-4A51-8F94-3B272CB46CD4}" presName="axisShape" presStyleLbl="bgShp" presStyleIdx="0" presStyleCnt="1"/>
      <dgm:spPr/>
    </dgm:pt>
    <dgm:pt modelId="{DE259E28-8793-48E1-A07A-2443CA80ACFB}" type="pres">
      <dgm:prSet presAssocID="{5554C2A8-AEE9-4A51-8F94-3B272CB46CD4}" presName="rect1" presStyleLbl="node1" presStyleIdx="0" presStyleCnt="4">
        <dgm:presLayoutVars>
          <dgm:chMax val="0"/>
          <dgm:chPref val="0"/>
          <dgm:bulletEnabled val="1"/>
        </dgm:presLayoutVars>
      </dgm:prSet>
      <dgm:spPr/>
      <dgm:t>
        <a:bodyPr/>
        <a:lstStyle/>
        <a:p>
          <a:endParaRPr lang="es-MX"/>
        </a:p>
      </dgm:t>
    </dgm:pt>
    <dgm:pt modelId="{C906A26A-B9D8-403D-8764-34A662540002}" type="pres">
      <dgm:prSet presAssocID="{5554C2A8-AEE9-4A51-8F94-3B272CB46CD4}" presName="rect2" presStyleLbl="node1" presStyleIdx="1" presStyleCnt="4">
        <dgm:presLayoutVars>
          <dgm:chMax val="0"/>
          <dgm:chPref val="0"/>
          <dgm:bulletEnabled val="1"/>
        </dgm:presLayoutVars>
      </dgm:prSet>
      <dgm:spPr/>
      <dgm:t>
        <a:bodyPr/>
        <a:lstStyle/>
        <a:p>
          <a:endParaRPr lang="es-MX"/>
        </a:p>
      </dgm:t>
    </dgm:pt>
    <dgm:pt modelId="{5C34FA14-5EC8-4D7A-BBA4-C3DC33B4D0D4}" type="pres">
      <dgm:prSet presAssocID="{5554C2A8-AEE9-4A51-8F94-3B272CB46CD4}" presName="rect3" presStyleLbl="node1" presStyleIdx="2" presStyleCnt="4">
        <dgm:presLayoutVars>
          <dgm:chMax val="0"/>
          <dgm:chPref val="0"/>
          <dgm:bulletEnabled val="1"/>
        </dgm:presLayoutVars>
      </dgm:prSet>
      <dgm:spPr/>
      <dgm:t>
        <a:bodyPr/>
        <a:lstStyle/>
        <a:p>
          <a:endParaRPr lang="es-MX"/>
        </a:p>
      </dgm:t>
    </dgm:pt>
    <dgm:pt modelId="{19BD67D7-04C6-4194-B0A3-8730A0990DC2}" type="pres">
      <dgm:prSet presAssocID="{5554C2A8-AEE9-4A51-8F94-3B272CB46CD4}" presName="rect4" presStyleLbl="node1" presStyleIdx="3" presStyleCnt="4">
        <dgm:presLayoutVars>
          <dgm:chMax val="0"/>
          <dgm:chPref val="0"/>
          <dgm:bulletEnabled val="1"/>
        </dgm:presLayoutVars>
      </dgm:prSet>
      <dgm:spPr/>
      <dgm:t>
        <a:bodyPr/>
        <a:lstStyle/>
        <a:p>
          <a:endParaRPr lang="es-MX"/>
        </a:p>
      </dgm:t>
    </dgm:pt>
  </dgm:ptLst>
  <dgm:cxnLst>
    <dgm:cxn modelId="{2531EB35-DC15-491D-BC21-3C34DC4E1BF4}" srcId="{5554C2A8-AEE9-4A51-8F94-3B272CB46CD4}" destId="{E80A4024-238C-417E-A340-8A396C0BBC6A}" srcOrd="3" destOrd="0" parTransId="{C25C05B1-6891-4CD4-930C-DE44FE07D334}" sibTransId="{23A3F86A-B482-4293-A9EF-4FAC46A2FC15}"/>
    <dgm:cxn modelId="{D6112C9E-A780-4C2A-B048-181E0441D485}" type="presOf" srcId="{30BFCF04-EF4C-4D2F-A296-E24C644C3C87}" destId="{DE259E28-8793-48E1-A07A-2443CA80ACFB}" srcOrd="0" destOrd="0" presId="urn:microsoft.com/office/officeart/2005/8/layout/matrix2"/>
    <dgm:cxn modelId="{A034AD18-98A2-4602-A2A3-C9E37C740AA5}" type="presOf" srcId="{9810942B-7FD2-4766-824E-0BD0A29CA454}" destId="{5C34FA14-5EC8-4D7A-BBA4-C3DC33B4D0D4}" srcOrd="0" destOrd="0" presId="urn:microsoft.com/office/officeart/2005/8/layout/matrix2"/>
    <dgm:cxn modelId="{2047CB1F-B632-4D79-A118-4730C94BF34F}" srcId="{5554C2A8-AEE9-4A51-8F94-3B272CB46CD4}" destId="{9810942B-7FD2-4766-824E-0BD0A29CA454}" srcOrd="2" destOrd="0" parTransId="{AB138AA4-005C-4895-A9DE-74B7BC3C7130}" sibTransId="{E027AD2C-E1D9-4B3C-9F92-27631D8B1A57}"/>
    <dgm:cxn modelId="{51A721F2-BAF1-4BC2-991E-35F50C1EE5CA}" type="presOf" srcId="{5554C2A8-AEE9-4A51-8F94-3B272CB46CD4}" destId="{05B98911-6981-474B-949C-685F7224F170}" srcOrd="0" destOrd="0" presId="urn:microsoft.com/office/officeart/2005/8/layout/matrix2"/>
    <dgm:cxn modelId="{B9997A93-8A7E-4369-B84B-CDFA5C34586F}" type="presOf" srcId="{AD589405-8EAB-4435-BC0B-896FD3475DEB}" destId="{C906A26A-B9D8-403D-8764-34A662540002}" srcOrd="0" destOrd="0" presId="urn:microsoft.com/office/officeart/2005/8/layout/matrix2"/>
    <dgm:cxn modelId="{2A5BDF53-0AF6-402B-A44B-40DF0A890BA4}" type="presOf" srcId="{E80A4024-238C-417E-A340-8A396C0BBC6A}" destId="{19BD67D7-04C6-4194-B0A3-8730A0990DC2}" srcOrd="0" destOrd="0" presId="urn:microsoft.com/office/officeart/2005/8/layout/matrix2"/>
    <dgm:cxn modelId="{34D35411-A483-4898-BAA0-AF509C32B97B}" srcId="{5554C2A8-AEE9-4A51-8F94-3B272CB46CD4}" destId="{AD589405-8EAB-4435-BC0B-896FD3475DEB}" srcOrd="1" destOrd="0" parTransId="{2654C678-C231-4D9F-9E2E-1D195F6D752D}" sibTransId="{8279B18B-7125-4BC5-B39E-68D2C9C7F802}"/>
    <dgm:cxn modelId="{E6E9D042-02D3-48C3-A9D8-7F965BD18B8F}" srcId="{5554C2A8-AEE9-4A51-8F94-3B272CB46CD4}" destId="{30BFCF04-EF4C-4D2F-A296-E24C644C3C87}" srcOrd="0" destOrd="0" parTransId="{C61EA26F-0817-4AC0-AE17-AF498791F9DF}" sibTransId="{0B04A3E3-0FD6-48B3-8456-688AD635EA8B}"/>
    <dgm:cxn modelId="{1B486351-CA5E-4E6C-A048-AD5992FD65D3}" type="presParOf" srcId="{05B98911-6981-474B-949C-685F7224F170}" destId="{657CFA1C-744E-4608-838B-6A1B0443A963}" srcOrd="0" destOrd="0" presId="urn:microsoft.com/office/officeart/2005/8/layout/matrix2"/>
    <dgm:cxn modelId="{6AEE2F21-8142-4DFC-9905-7A9A10D86AD4}" type="presParOf" srcId="{05B98911-6981-474B-949C-685F7224F170}" destId="{DE259E28-8793-48E1-A07A-2443CA80ACFB}" srcOrd="1" destOrd="0" presId="urn:microsoft.com/office/officeart/2005/8/layout/matrix2"/>
    <dgm:cxn modelId="{E62184BA-699B-444A-AEC1-FE7222918F86}" type="presParOf" srcId="{05B98911-6981-474B-949C-685F7224F170}" destId="{C906A26A-B9D8-403D-8764-34A662540002}" srcOrd="2" destOrd="0" presId="urn:microsoft.com/office/officeart/2005/8/layout/matrix2"/>
    <dgm:cxn modelId="{FBD6FDDC-1EA1-47A8-B0B2-FF0CC3BF2518}" type="presParOf" srcId="{05B98911-6981-474B-949C-685F7224F170}" destId="{5C34FA14-5EC8-4D7A-BBA4-C3DC33B4D0D4}" srcOrd="3" destOrd="0" presId="urn:microsoft.com/office/officeart/2005/8/layout/matrix2"/>
    <dgm:cxn modelId="{0A699BC2-5DFD-4B1A-ADD7-2D1E3C6311FC}" type="presParOf" srcId="{05B98911-6981-474B-949C-685F7224F170}" destId="{19BD67D7-04C6-4194-B0A3-8730A0990DC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8C96C7-80EC-456A-B4ED-1524F7CCBFB4}" type="doc">
      <dgm:prSet loTypeId="urn:microsoft.com/office/officeart/2005/8/layout/process1" loCatId="process" qsTypeId="urn:microsoft.com/office/officeart/2005/8/quickstyle/simple2" qsCatId="simple" csTypeId="urn:microsoft.com/office/officeart/2005/8/colors/accent2_2" csCatId="accent2" phldr="1"/>
      <dgm:spPr/>
    </dgm:pt>
    <dgm:pt modelId="{3935D527-33E2-4868-8CD8-D8E982B0C625}">
      <dgm:prSet phldrT="[Texto]"/>
      <dgm:spPr>
        <a:solidFill>
          <a:schemeClr val="accent2"/>
        </a:solidFill>
      </dgm:spPr>
      <dgm:t>
        <a:bodyPr/>
        <a:lstStyle/>
        <a:p>
          <a:r>
            <a:rPr lang="es-PE" dirty="0"/>
            <a:t>Desarrollo de capacidades</a:t>
          </a:r>
        </a:p>
      </dgm:t>
    </dgm:pt>
    <dgm:pt modelId="{6798D7D2-489C-4AFE-BFC0-3EEDDC45AC12}" type="parTrans" cxnId="{2CD868F3-850B-4611-90D3-A08E3831ABEE}">
      <dgm:prSet/>
      <dgm:spPr/>
      <dgm:t>
        <a:bodyPr/>
        <a:lstStyle/>
        <a:p>
          <a:endParaRPr lang="es-PE"/>
        </a:p>
      </dgm:t>
    </dgm:pt>
    <dgm:pt modelId="{EF3D0763-2587-48FF-BB9D-73AA216DB409}" type="sibTrans" cxnId="{2CD868F3-850B-4611-90D3-A08E3831ABEE}">
      <dgm:prSet/>
      <dgm:spPr/>
      <dgm:t>
        <a:bodyPr/>
        <a:lstStyle/>
        <a:p>
          <a:endParaRPr lang="es-PE"/>
        </a:p>
      </dgm:t>
    </dgm:pt>
    <dgm:pt modelId="{6C38C011-D0BF-4F01-A534-DDCBF7E970AB}">
      <dgm:prSet phldrT="[Texto]"/>
      <dgm:spPr>
        <a:solidFill>
          <a:srgbClr val="EE9524"/>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r>
            <a:rPr lang="es-PE" dirty="0"/>
            <a:t>Sensibilización</a:t>
          </a:r>
        </a:p>
      </dgm:t>
    </dgm:pt>
    <dgm:pt modelId="{3CB6A6AD-E72A-42D1-8477-AC0792B224FF}" type="parTrans" cxnId="{5490DF55-12E1-4A7B-BD3B-3B2A86A2CD30}">
      <dgm:prSet/>
      <dgm:spPr/>
      <dgm:t>
        <a:bodyPr/>
        <a:lstStyle/>
        <a:p>
          <a:endParaRPr lang="es-PE"/>
        </a:p>
      </dgm:t>
    </dgm:pt>
    <dgm:pt modelId="{D7F86DC9-F636-4C14-9F75-751DC045EE81}" type="sibTrans" cxnId="{5490DF55-12E1-4A7B-BD3B-3B2A86A2CD30}">
      <dgm:prSet/>
      <dgm:spPr/>
      <dgm:t>
        <a:bodyPr/>
        <a:lstStyle/>
        <a:p>
          <a:endParaRPr lang="es-PE"/>
        </a:p>
      </dgm:t>
    </dgm:pt>
    <dgm:pt modelId="{028628FF-E1D8-4B45-B9EF-4D21A7C0C00E}">
      <dgm:prSet phldrT="[Texto]"/>
      <dgm:spPr>
        <a:solidFill>
          <a:srgbClr val="C00000"/>
        </a:solidFill>
      </dgm:spPr>
      <dgm:t>
        <a:bodyPr/>
        <a:lstStyle/>
        <a:p>
          <a:r>
            <a:rPr lang="es-ES" dirty="0">
              <a:latin typeface="Helvetica" panose="020B0604020202020204" pitchFamily="34" charset="0"/>
              <a:cs typeface="Helvetica" panose="020B0604020202020204" pitchFamily="34" charset="0"/>
            </a:rPr>
            <a:t>Uso de tecnologías, Innovación digital e interoperabilidad</a:t>
          </a:r>
        </a:p>
      </dgm:t>
    </dgm:pt>
    <dgm:pt modelId="{F57DB5DE-C80E-43DD-8DFF-C51EBBCACDEA}" type="sibTrans" cxnId="{4D98E926-EE08-41F7-8730-037BA45F5EB7}">
      <dgm:prSet/>
      <dgm:spPr/>
      <dgm:t>
        <a:bodyPr/>
        <a:lstStyle/>
        <a:p>
          <a:endParaRPr lang="es-PE"/>
        </a:p>
      </dgm:t>
    </dgm:pt>
    <dgm:pt modelId="{2D7AD0A5-4BCB-45A5-8BEA-BF228200F100}" type="parTrans" cxnId="{4D98E926-EE08-41F7-8730-037BA45F5EB7}">
      <dgm:prSet/>
      <dgm:spPr/>
      <dgm:t>
        <a:bodyPr/>
        <a:lstStyle/>
        <a:p>
          <a:endParaRPr lang="es-PE"/>
        </a:p>
      </dgm:t>
    </dgm:pt>
    <dgm:pt modelId="{8B204007-B98C-44A6-8644-DB4F655CE8B7}" type="pres">
      <dgm:prSet presAssocID="{FB8C96C7-80EC-456A-B4ED-1524F7CCBFB4}" presName="Name0" presStyleCnt="0">
        <dgm:presLayoutVars>
          <dgm:dir/>
          <dgm:resizeHandles val="exact"/>
        </dgm:presLayoutVars>
      </dgm:prSet>
      <dgm:spPr/>
    </dgm:pt>
    <dgm:pt modelId="{7E00839B-24AC-4F94-B811-F6E34C203DEE}" type="pres">
      <dgm:prSet presAssocID="{028628FF-E1D8-4B45-B9EF-4D21A7C0C00E}" presName="node" presStyleLbl="node1" presStyleIdx="0" presStyleCnt="3">
        <dgm:presLayoutVars>
          <dgm:bulletEnabled val="1"/>
        </dgm:presLayoutVars>
      </dgm:prSet>
      <dgm:spPr/>
      <dgm:t>
        <a:bodyPr/>
        <a:lstStyle/>
        <a:p>
          <a:endParaRPr lang="es-PE"/>
        </a:p>
      </dgm:t>
    </dgm:pt>
    <dgm:pt modelId="{DF4226E3-852A-47BC-9EF7-95276D6E7875}" type="pres">
      <dgm:prSet presAssocID="{F57DB5DE-C80E-43DD-8DFF-C51EBBCACDEA}" presName="sibTrans" presStyleLbl="sibTrans2D1" presStyleIdx="0" presStyleCnt="2"/>
      <dgm:spPr/>
      <dgm:t>
        <a:bodyPr/>
        <a:lstStyle/>
        <a:p>
          <a:endParaRPr lang="es-PE"/>
        </a:p>
      </dgm:t>
    </dgm:pt>
    <dgm:pt modelId="{88F1539D-40FD-4250-A150-D9AB06484763}" type="pres">
      <dgm:prSet presAssocID="{F57DB5DE-C80E-43DD-8DFF-C51EBBCACDEA}" presName="connectorText" presStyleLbl="sibTrans2D1" presStyleIdx="0" presStyleCnt="2"/>
      <dgm:spPr/>
      <dgm:t>
        <a:bodyPr/>
        <a:lstStyle/>
        <a:p>
          <a:endParaRPr lang="es-PE"/>
        </a:p>
      </dgm:t>
    </dgm:pt>
    <dgm:pt modelId="{B25A404E-578A-4BFA-9B06-AA6E270E6FCD}" type="pres">
      <dgm:prSet presAssocID="{3935D527-33E2-4868-8CD8-D8E982B0C625}" presName="node" presStyleLbl="node1" presStyleIdx="1" presStyleCnt="3">
        <dgm:presLayoutVars>
          <dgm:bulletEnabled val="1"/>
        </dgm:presLayoutVars>
      </dgm:prSet>
      <dgm:spPr/>
      <dgm:t>
        <a:bodyPr/>
        <a:lstStyle/>
        <a:p>
          <a:endParaRPr lang="es-PE"/>
        </a:p>
      </dgm:t>
    </dgm:pt>
    <dgm:pt modelId="{E412DA07-D6BB-4A4D-B8F1-D0458A2C5C39}" type="pres">
      <dgm:prSet presAssocID="{EF3D0763-2587-48FF-BB9D-73AA216DB409}" presName="sibTrans" presStyleLbl="sibTrans2D1" presStyleIdx="1" presStyleCnt="2"/>
      <dgm:spPr/>
      <dgm:t>
        <a:bodyPr/>
        <a:lstStyle/>
        <a:p>
          <a:endParaRPr lang="es-PE"/>
        </a:p>
      </dgm:t>
    </dgm:pt>
    <dgm:pt modelId="{95160855-D39D-42F5-A794-87EFBED2C0BA}" type="pres">
      <dgm:prSet presAssocID="{EF3D0763-2587-48FF-BB9D-73AA216DB409}" presName="connectorText" presStyleLbl="sibTrans2D1" presStyleIdx="1" presStyleCnt="2"/>
      <dgm:spPr/>
      <dgm:t>
        <a:bodyPr/>
        <a:lstStyle/>
        <a:p>
          <a:endParaRPr lang="es-PE"/>
        </a:p>
      </dgm:t>
    </dgm:pt>
    <dgm:pt modelId="{76AAD898-3125-48DC-83CF-32C9AE5EFEBC}" type="pres">
      <dgm:prSet presAssocID="{6C38C011-D0BF-4F01-A534-DDCBF7E970AB}" presName="node" presStyleLbl="node1" presStyleIdx="2" presStyleCnt="3">
        <dgm:presLayoutVars>
          <dgm:bulletEnabled val="1"/>
        </dgm:presLayoutVars>
      </dgm:prSet>
      <dgm:spPr/>
      <dgm:t>
        <a:bodyPr/>
        <a:lstStyle/>
        <a:p>
          <a:endParaRPr lang="es-PE"/>
        </a:p>
      </dgm:t>
    </dgm:pt>
  </dgm:ptLst>
  <dgm:cxnLst>
    <dgm:cxn modelId="{30BC84F5-E4F4-274B-B919-243779DFB810}" type="presOf" srcId="{F57DB5DE-C80E-43DD-8DFF-C51EBBCACDEA}" destId="{DF4226E3-852A-47BC-9EF7-95276D6E7875}" srcOrd="0" destOrd="0" presId="urn:microsoft.com/office/officeart/2005/8/layout/process1"/>
    <dgm:cxn modelId="{7C3AB28A-FB95-B54E-BF4D-24D31EE2B641}" type="presOf" srcId="{028628FF-E1D8-4B45-B9EF-4D21A7C0C00E}" destId="{7E00839B-24AC-4F94-B811-F6E34C203DEE}" srcOrd="0" destOrd="0" presId="urn:microsoft.com/office/officeart/2005/8/layout/process1"/>
    <dgm:cxn modelId="{E9EC5241-287B-3248-B239-907444EA7092}" type="presOf" srcId="{6C38C011-D0BF-4F01-A534-DDCBF7E970AB}" destId="{76AAD898-3125-48DC-83CF-32C9AE5EFEBC}" srcOrd="0" destOrd="0" presId="urn:microsoft.com/office/officeart/2005/8/layout/process1"/>
    <dgm:cxn modelId="{5490DF55-12E1-4A7B-BD3B-3B2A86A2CD30}" srcId="{FB8C96C7-80EC-456A-B4ED-1524F7CCBFB4}" destId="{6C38C011-D0BF-4F01-A534-DDCBF7E970AB}" srcOrd="2" destOrd="0" parTransId="{3CB6A6AD-E72A-42D1-8477-AC0792B224FF}" sibTransId="{D7F86DC9-F636-4C14-9F75-751DC045EE81}"/>
    <dgm:cxn modelId="{12571271-F1C2-6741-9157-6E658A0C9568}" type="presOf" srcId="{F57DB5DE-C80E-43DD-8DFF-C51EBBCACDEA}" destId="{88F1539D-40FD-4250-A150-D9AB06484763}" srcOrd="1" destOrd="0" presId="urn:microsoft.com/office/officeart/2005/8/layout/process1"/>
    <dgm:cxn modelId="{1965BC45-A06D-854F-872A-BDAF7583C6A6}" type="presOf" srcId="{EF3D0763-2587-48FF-BB9D-73AA216DB409}" destId="{95160855-D39D-42F5-A794-87EFBED2C0BA}" srcOrd="1" destOrd="0" presId="urn:microsoft.com/office/officeart/2005/8/layout/process1"/>
    <dgm:cxn modelId="{11F891C1-3C82-5645-BAD8-10CED798BE23}" type="presOf" srcId="{EF3D0763-2587-48FF-BB9D-73AA216DB409}" destId="{E412DA07-D6BB-4A4D-B8F1-D0458A2C5C39}" srcOrd="0" destOrd="0" presId="urn:microsoft.com/office/officeart/2005/8/layout/process1"/>
    <dgm:cxn modelId="{2CD868F3-850B-4611-90D3-A08E3831ABEE}" srcId="{FB8C96C7-80EC-456A-B4ED-1524F7CCBFB4}" destId="{3935D527-33E2-4868-8CD8-D8E982B0C625}" srcOrd="1" destOrd="0" parTransId="{6798D7D2-489C-4AFE-BFC0-3EEDDC45AC12}" sibTransId="{EF3D0763-2587-48FF-BB9D-73AA216DB409}"/>
    <dgm:cxn modelId="{4D98E926-EE08-41F7-8730-037BA45F5EB7}" srcId="{FB8C96C7-80EC-456A-B4ED-1524F7CCBFB4}" destId="{028628FF-E1D8-4B45-B9EF-4D21A7C0C00E}" srcOrd="0" destOrd="0" parTransId="{2D7AD0A5-4BCB-45A5-8BEA-BF228200F100}" sibTransId="{F57DB5DE-C80E-43DD-8DFF-C51EBBCACDEA}"/>
    <dgm:cxn modelId="{B2F00D0B-6B25-2E41-B2CC-080349E86650}" type="presOf" srcId="{3935D527-33E2-4868-8CD8-D8E982B0C625}" destId="{B25A404E-578A-4BFA-9B06-AA6E270E6FCD}" srcOrd="0" destOrd="0" presId="urn:microsoft.com/office/officeart/2005/8/layout/process1"/>
    <dgm:cxn modelId="{9644E3B1-06EC-0E42-8B47-2FE5308835E5}" type="presOf" srcId="{FB8C96C7-80EC-456A-B4ED-1524F7CCBFB4}" destId="{8B204007-B98C-44A6-8644-DB4F655CE8B7}" srcOrd="0" destOrd="0" presId="urn:microsoft.com/office/officeart/2005/8/layout/process1"/>
    <dgm:cxn modelId="{24568A4B-55ED-2A4D-B348-C160E5938403}" type="presParOf" srcId="{8B204007-B98C-44A6-8644-DB4F655CE8B7}" destId="{7E00839B-24AC-4F94-B811-F6E34C203DEE}" srcOrd="0" destOrd="0" presId="urn:microsoft.com/office/officeart/2005/8/layout/process1"/>
    <dgm:cxn modelId="{16B407AA-DE30-4141-9EA1-944E9AC63FC7}" type="presParOf" srcId="{8B204007-B98C-44A6-8644-DB4F655CE8B7}" destId="{DF4226E3-852A-47BC-9EF7-95276D6E7875}" srcOrd="1" destOrd="0" presId="urn:microsoft.com/office/officeart/2005/8/layout/process1"/>
    <dgm:cxn modelId="{7157E77B-5A35-AB4A-B0C3-68F5735A81D2}" type="presParOf" srcId="{DF4226E3-852A-47BC-9EF7-95276D6E7875}" destId="{88F1539D-40FD-4250-A150-D9AB06484763}" srcOrd="0" destOrd="0" presId="urn:microsoft.com/office/officeart/2005/8/layout/process1"/>
    <dgm:cxn modelId="{442E0F91-688E-1949-8999-5E4991740966}" type="presParOf" srcId="{8B204007-B98C-44A6-8644-DB4F655CE8B7}" destId="{B25A404E-578A-4BFA-9B06-AA6E270E6FCD}" srcOrd="2" destOrd="0" presId="urn:microsoft.com/office/officeart/2005/8/layout/process1"/>
    <dgm:cxn modelId="{A5BAB2C4-1EE5-3046-A27E-532ED8D54700}" type="presParOf" srcId="{8B204007-B98C-44A6-8644-DB4F655CE8B7}" destId="{E412DA07-D6BB-4A4D-B8F1-D0458A2C5C39}" srcOrd="3" destOrd="0" presId="urn:microsoft.com/office/officeart/2005/8/layout/process1"/>
    <dgm:cxn modelId="{CACD8736-C038-4F43-A422-0D5F0D3EBC57}" type="presParOf" srcId="{E412DA07-D6BB-4A4D-B8F1-D0458A2C5C39}" destId="{95160855-D39D-42F5-A794-87EFBED2C0BA}" srcOrd="0" destOrd="0" presId="urn:microsoft.com/office/officeart/2005/8/layout/process1"/>
    <dgm:cxn modelId="{F38A77EF-DF37-E64A-9718-C06ED554168D}" type="presParOf" srcId="{8B204007-B98C-44A6-8644-DB4F655CE8B7}" destId="{76AAD898-3125-48DC-83CF-32C9AE5EFEBC}" srcOrd="4"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8C96C7-80EC-456A-B4ED-1524F7CCBFB4}" type="doc">
      <dgm:prSet loTypeId="urn:microsoft.com/office/officeart/2005/8/layout/process1" loCatId="process" qsTypeId="urn:microsoft.com/office/officeart/2005/8/quickstyle/simple4" qsCatId="simple" csTypeId="urn:microsoft.com/office/officeart/2005/8/colors/accent1_2" csCatId="accent1" phldr="1"/>
      <dgm:spPr/>
    </dgm:pt>
    <dgm:pt modelId="{028628FF-E1D8-4B45-B9EF-4D21A7C0C00E}">
      <dgm:prSet phldrT="[Texto]"/>
      <dgm:spPr>
        <a:solidFill>
          <a:srgbClr val="C00000"/>
        </a:solidFill>
      </dgm:spPr>
      <dgm:t>
        <a:bodyPr/>
        <a:lstStyle/>
        <a:p>
          <a:r>
            <a:rPr lang="es-ES" dirty="0">
              <a:latin typeface="Helvetica" panose="020B0604020202020204" pitchFamily="34" charset="0"/>
              <a:cs typeface="Helvetica" panose="020B0604020202020204" pitchFamily="34" charset="0"/>
            </a:rPr>
            <a:t>Uso de tecnologías, Innovación digital e interoperabilidad</a:t>
          </a:r>
        </a:p>
      </dgm:t>
    </dgm:pt>
    <dgm:pt modelId="{F57DB5DE-C80E-43DD-8DFF-C51EBBCACDEA}" type="sibTrans" cxnId="{4D98E926-EE08-41F7-8730-037BA45F5EB7}">
      <dgm:prSet/>
      <dgm:spPr/>
      <dgm:t>
        <a:bodyPr/>
        <a:lstStyle/>
        <a:p>
          <a:endParaRPr lang="es-PE">
            <a:latin typeface="Helvetica" panose="020B0604020202020204" pitchFamily="34" charset="0"/>
            <a:cs typeface="Helvetica" panose="020B0604020202020204" pitchFamily="34" charset="0"/>
          </a:endParaRPr>
        </a:p>
      </dgm:t>
    </dgm:pt>
    <dgm:pt modelId="{2D7AD0A5-4BCB-45A5-8BEA-BF228200F100}" type="parTrans" cxnId="{4D98E926-EE08-41F7-8730-037BA45F5EB7}">
      <dgm:prSet/>
      <dgm:spPr/>
      <dgm:t>
        <a:bodyPr/>
        <a:lstStyle/>
        <a:p>
          <a:endParaRPr lang="es-PE">
            <a:latin typeface="Helvetica" panose="020B0604020202020204" pitchFamily="34" charset="0"/>
            <a:cs typeface="Helvetica" panose="020B0604020202020204" pitchFamily="34" charset="0"/>
          </a:endParaRPr>
        </a:p>
      </dgm:t>
    </dgm:pt>
    <dgm:pt modelId="{6C38C011-D0BF-4F01-A534-DDCBF7E970AB}">
      <dgm:prSet phldrT="[Texto]"/>
      <dgm:spPr/>
      <dgm:t>
        <a:bodyPr/>
        <a:lstStyle/>
        <a:p>
          <a:r>
            <a:rPr lang="es-PE" dirty="0">
              <a:latin typeface="Helvetica" panose="020B0604020202020204" pitchFamily="34" charset="0"/>
              <a:cs typeface="Helvetica" panose="020B0604020202020204" pitchFamily="34" charset="0"/>
            </a:rPr>
            <a:t>Sensibilización</a:t>
          </a:r>
        </a:p>
      </dgm:t>
    </dgm:pt>
    <dgm:pt modelId="{D7F86DC9-F636-4C14-9F75-751DC045EE81}" type="sibTrans" cxnId="{5490DF55-12E1-4A7B-BD3B-3B2A86A2CD30}">
      <dgm:prSet/>
      <dgm:spPr/>
      <dgm:t>
        <a:bodyPr/>
        <a:lstStyle/>
        <a:p>
          <a:endParaRPr lang="es-PE">
            <a:latin typeface="Helvetica" panose="020B0604020202020204" pitchFamily="34" charset="0"/>
            <a:cs typeface="Helvetica" panose="020B0604020202020204" pitchFamily="34" charset="0"/>
          </a:endParaRPr>
        </a:p>
      </dgm:t>
    </dgm:pt>
    <dgm:pt modelId="{3CB6A6AD-E72A-42D1-8477-AC0792B224FF}" type="parTrans" cxnId="{5490DF55-12E1-4A7B-BD3B-3B2A86A2CD30}">
      <dgm:prSet/>
      <dgm:spPr/>
      <dgm:t>
        <a:bodyPr/>
        <a:lstStyle/>
        <a:p>
          <a:endParaRPr lang="es-PE">
            <a:latin typeface="Helvetica" panose="020B0604020202020204" pitchFamily="34" charset="0"/>
            <a:cs typeface="Helvetica" panose="020B0604020202020204" pitchFamily="34" charset="0"/>
          </a:endParaRPr>
        </a:p>
      </dgm:t>
    </dgm:pt>
    <dgm:pt modelId="{3935D527-33E2-4868-8CD8-D8E982B0C625}">
      <dgm:prSet phldrT="[Texto]"/>
      <dgm:spPr/>
      <dgm:t>
        <a:bodyPr/>
        <a:lstStyle/>
        <a:p>
          <a:r>
            <a:rPr lang="es-PE" dirty="0">
              <a:latin typeface="Helvetica" panose="020B0604020202020204" pitchFamily="34" charset="0"/>
              <a:cs typeface="Helvetica" panose="020B0604020202020204" pitchFamily="34" charset="0"/>
            </a:rPr>
            <a:t>Desarrollo de capacidades</a:t>
          </a:r>
        </a:p>
      </dgm:t>
    </dgm:pt>
    <dgm:pt modelId="{EF3D0763-2587-48FF-BB9D-73AA216DB409}" type="sibTrans" cxnId="{2CD868F3-850B-4611-90D3-A08E3831ABEE}">
      <dgm:prSet/>
      <dgm:spPr/>
      <dgm:t>
        <a:bodyPr/>
        <a:lstStyle/>
        <a:p>
          <a:endParaRPr lang="es-PE">
            <a:latin typeface="Helvetica" panose="020B0604020202020204" pitchFamily="34" charset="0"/>
            <a:cs typeface="Helvetica" panose="020B0604020202020204" pitchFamily="34" charset="0"/>
          </a:endParaRPr>
        </a:p>
      </dgm:t>
    </dgm:pt>
    <dgm:pt modelId="{6798D7D2-489C-4AFE-BFC0-3EEDDC45AC12}" type="parTrans" cxnId="{2CD868F3-850B-4611-90D3-A08E3831ABEE}">
      <dgm:prSet/>
      <dgm:spPr/>
      <dgm:t>
        <a:bodyPr/>
        <a:lstStyle/>
        <a:p>
          <a:endParaRPr lang="es-PE">
            <a:latin typeface="Helvetica" panose="020B0604020202020204" pitchFamily="34" charset="0"/>
            <a:cs typeface="Helvetica" panose="020B0604020202020204" pitchFamily="34" charset="0"/>
          </a:endParaRPr>
        </a:p>
      </dgm:t>
    </dgm:pt>
    <dgm:pt modelId="{8B204007-B98C-44A6-8644-DB4F655CE8B7}" type="pres">
      <dgm:prSet presAssocID="{FB8C96C7-80EC-456A-B4ED-1524F7CCBFB4}" presName="Name0" presStyleCnt="0">
        <dgm:presLayoutVars>
          <dgm:dir/>
          <dgm:resizeHandles val="exact"/>
        </dgm:presLayoutVars>
      </dgm:prSet>
      <dgm:spPr/>
    </dgm:pt>
    <dgm:pt modelId="{7E00839B-24AC-4F94-B811-F6E34C203DEE}" type="pres">
      <dgm:prSet presAssocID="{028628FF-E1D8-4B45-B9EF-4D21A7C0C00E}" presName="node" presStyleLbl="node1" presStyleIdx="0" presStyleCnt="3">
        <dgm:presLayoutVars>
          <dgm:bulletEnabled val="1"/>
        </dgm:presLayoutVars>
      </dgm:prSet>
      <dgm:spPr/>
      <dgm:t>
        <a:bodyPr/>
        <a:lstStyle/>
        <a:p>
          <a:endParaRPr lang="es-PE"/>
        </a:p>
      </dgm:t>
    </dgm:pt>
    <dgm:pt modelId="{DF4226E3-852A-47BC-9EF7-95276D6E7875}" type="pres">
      <dgm:prSet presAssocID="{F57DB5DE-C80E-43DD-8DFF-C51EBBCACDEA}" presName="sibTrans" presStyleLbl="sibTrans2D1" presStyleIdx="0" presStyleCnt="2"/>
      <dgm:spPr/>
      <dgm:t>
        <a:bodyPr/>
        <a:lstStyle/>
        <a:p>
          <a:endParaRPr lang="es-PE"/>
        </a:p>
      </dgm:t>
    </dgm:pt>
    <dgm:pt modelId="{88F1539D-40FD-4250-A150-D9AB06484763}" type="pres">
      <dgm:prSet presAssocID="{F57DB5DE-C80E-43DD-8DFF-C51EBBCACDEA}" presName="connectorText" presStyleLbl="sibTrans2D1" presStyleIdx="0" presStyleCnt="2"/>
      <dgm:spPr/>
      <dgm:t>
        <a:bodyPr/>
        <a:lstStyle/>
        <a:p>
          <a:endParaRPr lang="es-PE"/>
        </a:p>
      </dgm:t>
    </dgm:pt>
    <dgm:pt modelId="{B25A404E-578A-4BFA-9B06-AA6E270E6FCD}" type="pres">
      <dgm:prSet presAssocID="{3935D527-33E2-4868-8CD8-D8E982B0C625}" presName="node" presStyleLbl="node1" presStyleIdx="1" presStyleCnt="3">
        <dgm:presLayoutVars>
          <dgm:bulletEnabled val="1"/>
        </dgm:presLayoutVars>
      </dgm:prSet>
      <dgm:spPr/>
      <dgm:t>
        <a:bodyPr/>
        <a:lstStyle/>
        <a:p>
          <a:endParaRPr lang="es-PE"/>
        </a:p>
      </dgm:t>
    </dgm:pt>
    <dgm:pt modelId="{E412DA07-D6BB-4A4D-B8F1-D0458A2C5C39}" type="pres">
      <dgm:prSet presAssocID="{EF3D0763-2587-48FF-BB9D-73AA216DB409}" presName="sibTrans" presStyleLbl="sibTrans2D1" presStyleIdx="1" presStyleCnt="2"/>
      <dgm:spPr/>
      <dgm:t>
        <a:bodyPr/>
        <a:lstStyle/>
        <a:p>
          <a:endParaRPr lang="es-PE"/>
        </a:p>
      </dgm:t>
    </dgm:pt>
    <dgm:pt modelId="{95160855-D39D-42F5-A794-87EFBED2C0BA}" type="pres">
      <dgm:prSet presAssocID="{EF3D0763-2587-48FF-BB9D-73AA216DB409}" presName="connectorText" presStyleLbl="sibTrans2D1" presStyleIdx="1" presStyleCnt="2"/>
      <dgm:spPr/>
      <dgm:t>
        <a:bodyPr/>
        <a:lstStyle/>
        <a:p>
          <a:endParaRPr lang="es-PE"/>
        </a:p>
      </dgm:t>
    </dgm:pt>
    <dgm:pt modelId="{76AAD898-3125-48DC-83CF-32C9AE5EFEBC}" type="pres">
      <dgm:prSet presAssocID="{6C38C011-D0BF-4F01-A534-DDCBF7E970AB}" presName="node" presStyleLbl="node1" presStyleIdx="2" presStyleCnt="3">
        <dgm:presLayoutVars>
          <dgm:bulletEnabled val="1"/>
        </dgm:presLayoutVars>
      </dgm:prSet>
      <dgm:spPr/>
      <dgm:t>
        <a:bodyPr/>
        <a:lstStyle/>
        <a:p>
          <a:endParaRPr lang="es-PE"/>
        </a:p>
      </dgm:t>
    </dgm:pt>
  </dgm:ptLst>
  <dgm:cxnLst>
    <dgm:cxn modelId="{FF414B7C-9D56-4969-8BB5-B286AD499D97}" type="presOf" srcId="{F57DB5DE-C80E-43DD-8DFF-C51EBBCACDEA}" destId="{DF4226E3-852A-47BC-9EF7-95276D6E7875}" srcOrd="0" destOrd="0" presId="urn:microsoft.com/office/officeart/2005/8/layout/process1"/>
    <dgm:cxn modelId="{73A02A19-308C-4924-9185-029E5F381647}" type="presOf" srcId="{3935D527-33E2-4868-8CD8-D8E982B0C625}" destId="{B25A404E-578A-4BFA-9B06-AA6E270E6FCD}" srcOrd="0" destOrd="0" presId="urn:microsoft.com/office/officeart/2005/8/layout/process1"/>
    <dgm:cxn modelId="{065A16B2-40A7-4B21-8E7F-589DFE5B4E70}" type="presOf" srcId="{6C38C011-D0BF-4F01-A534-DDCBF7E970AB}" destId="{76AAD898-3125-48DC-83CF-32C9AE5EFEBC}" srcOrd="0" destOrd="0" presId="urn:microsoft.com/office/officeart/2005/8/layout/process1"/>
    <dgm:cxn modelId="{5490DF55-12E1-4A7B-BD3B-3B2A86A2CD30}" srcId="{FB8C96C7-80EC-456A-B4ED-1524F7CCBFB4}" destId="{6C38C011-D0BF-4F01-A534-DDCBF7E970AB}" srcOrd="2" destOrd="0" parTransId="{3CB6A6AD-E72A-42D1-8477-AC0792B224FF}" sibTransId="{D7F86DC9-F636-4C14-9F75-751DC045EE81}"/>
    <dgm:cxn modelId="{CA45F601-4C27-4576-92B9-2AEC17201A82}" type="presOf" srcId="{FB8C96C7-80EC-456A-B4ED-1524F7CCBFB4}" destId="{8B204007-B98C-44A6-8644-DB4F655CE8B7}" srcOrd="0" destOrd="0" presId="urn:microsoft.com/office/officeart/2005/8/layout/process1"/>
    <dgm:cxn modelId="{91BAB06D-5F61-4F2F-895E-59BB9BEE372D}" type="presOf" srcId="{F57DB5DE-C80E-43DD-8DFF-C51EBBCACDEA}" destId="{88F1539D-40FD-4250-A150-D9AB06484763}" srcOrd="1" destOrd="0" presId="urn:microsoft.com/office/officeart/2005/8/layout/process1"/>
    <dgm:cxn modelId="{2CD868F3-850B-4611-90D3-A08E3831ABEE}" srcId="{FB8C96C7-80EC-456A-B4ED-1524F7CCBFB4}" destId="{3935D527-33E2-4868-8CD8-D8E982B0C625}" srcOrd="1" destOrd="0" parTransId="{6798D7D2-489C-4AFE-BFC0-3EEDDC45AC12}" sibTransId="{EF3D0763-2587-48FF-BB9D-73AA216DB409}"/>
    <dgm:cxn modelId="{A1656D3D-2837-4BA8-B7A9-9F8F697B117C}" type="presOf" srcId="{EF3D0763-2587-48FF-BB9D-73AA216DB409}" destId="{E412DA07-D6BB-4A4D-B8F1-D0458A2C5C39}" srcOrd="0" destOrd="0" presId="urn:microsoft.com/office/officeart/2005/8/layout/process1"/>
    <dgm:cxn modelId="{15130407-1A48-4B0E-91E7-5DC05B8433DD}" type="presOf" srcId="{EF3D0763-2587-48FF-BB9D-73AA216DB409}" destId="{95160855-D39D-42F5-A794-87EFBED2C0BA}" srcOrd="1" destOrd="0" presId="urn:microsoft.com/office/officeart/2005/8/layout/process1"/>
    <dgm:cxn modelId="{4D98E926-EE08-41F7-8730-037BA45F5EB7}" srcId="{FB8C96C7-80EC-456A-B4ED-1524F7CCBFB4}" destId="{028628FF-E1D8-4B45-B9EF-4D21A7C0C00E}" srcOrd="0" destOrd="0" parTransId="{2D7AD0A5-4BCB-45A5-8BEA-BF228200F100}" sibTransId="{F57DB5DE-C80E-43DD-8DFF-C51EBBCACDEA}"/>
    <dgm:cxn modelId="{D8A238C6-22C0-440C-933D-DCA6E3D91301}" type="presOf" srcId="{028628FF-E1D8-4B45-B9EF-4D21A7C0C00E}" destId="{7E00839B-24AC-4F94-B811-F6E34C203DEE}" srcOrd="0" destOrd="0" presId="urn:microsoft.com/office/officeart/2005/8/layout/process1"/>
    <dgm:cxn modelId="{4DE7F6BD-1015-4863-AB96-2B69BC20667F}" type="presParOf" srcId="{8B204007-B98C-44A6-8644-DB4F655CE8B7}" destId="{7E00839B-24AC-4F94-B811-F6E34C203DEE}" srcOrd="0" destOrd="0" presId="urn:microsoft.com/office/officeart/2005/8/layout/process1"/>
    <dgm:cxn modelId="{A849FBF9-3E74-4A11-A68F-AE789B9A6E4F}" type="presParOf" srcId="{8B204007-B98C-44A6-8644-DB4F655CE8B7}" destId="{DF4226E3-852A-47BC-9EF7-95276D6E7875}" srcOrd="1" destOrd="0" presId="urn:microsoft.com/office/officeart/2005/8/layout/process1"/>
    <dgm:cxn modelId="{27263420-1A33-4098-B362-78920077FF0C}" type="presParOf" srcId="{DF4226E3-852A-47BC-9EF7-95276D6E7875}" destId="{88F1539D-40FD-4250-A150-D9AB06484763}" srcOrd="0" destOrd="0" presId="urn:microsoft.com/office/officeart/2005/8/layout/process1"/>
    <dgm:cxn modelId="{C9DCFA93-8C3E-4952-9FFA-B513DC2097F6}" type="presParOf" srcId="{8B204007-B98C-44A6-8644-DB4F655CE8B7}" destId="{B25A404E-578A-4BFA-9B06-AA6E270E6FCD}" srcOrd="2" destOrd="0" presId="urn:microsoft.com/office/officeart/2005/8/layout/process1"/>
    <dgm:cxn modelId="{3C48ABD8-5687-446A-9E71-DFB85D15611F}" type="presParOf" srcId="{8B204007-B98C-44A6-8644-DB4F655CE8B7}" destId="{E412DA07-D6BB-4A4D-B8F1-D0458A2C5C39}" srcOrd="3" destOrd="0" presId="urn:microsoft.com/office/officeart/2005/8/layout/process1"/>
    <dgm:cxn modelId="{62AA8451-CEDF-4ACB-8549-7DCAF5AD2842}" type="presParOf" srcId="{E412DA07-D6BB-4A4D-B8F1-D0458A2C5C39}" destId="{95160855-D39D-42F5-A794-87EFBED2C0BA}" srcOrd="0" destOrd="0" presId="urn:microsoft.com/office/officeart/2005/8/layout/process1"/>
    <dgm:cxn modelId="{6CE0509A-FC0E-44A8-96CC-1D0189F7FBA5}" type="presParOf" srcId="{8B204007-B98C-44A6-8644-DB4F655CE8B7}" destId="{76AAD898-3125-48DC-83CF-32C9AE5EFEB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8C96C7-80EC-456A-B4ED-1524F7CCBFB4}" type="doc">
      <dgm:prSet loTypeId="urn:microsoft.com/office/officeart/2005/8/layout/process1" loCatId="process" qsTypeId="urn:microsoft.com/office/officeart/2005/8/quickstyle/simple1" qsCatId="simple" csTypeId="urn:microsoft.com/office/officeart/2005/8/colors/accent1_2" csCatId="accent1" phldr="1"/>
      <dgm:spPr/>
    </dgm:pt>
    <dgm:pt modelId="{028628FF-E1D8-4B45-B9EF-4D21A7C0C00E}">
      <dgm:prSet phldrT="[Texto]"/>
      <dgm:spPr>
        <a:solidFill>
          <a:schemeClr val="accent2"/>
        </a:solidFill>
      </dgm:spPr>
      <dgm:t>
        <a:bodyPr/>
        <a:lstStyle/>
        <a:p>
          <a:r>
            <a:rPr lang="es-ES" dirty="0"/>
            <a:t>Desarrollo de capacidades</a:t>
          </a:r>
        </a:p>
      </dgm:t>
    </dgm:pt>
    <dgm:pt modelId="{F57DB5DE-C80E-43DD-8DFF-C51EBBCACDEA}" type="sibTrans" cxnId="{4D98E926-EE08-41F7-8730-037BA45F5EB7}">
      <dgm:prSet/>
      <dgm:spPr/>
      <dgm:t>
        <a:bodyPr/>
        <a:lstStyle/>
        <a:p>
          <a:endParaRPr lang="es-PE"/>
        </a:p>
      </dgm:t>
    </dgm:pt>
    <dgm:pt modelId="{2D7AD0A5-4BCB-45A5-8BEA-BF228200F100}" type="parTrans" cxnId="{4D98E926-EE08-41F7-8730-037BA45F5EB7}">
      <dgm:prSet/>
      <dgm:spPr/>
      <dgm:t>
        <a:bodyPr/>
        <a:lstStyle/>
        <a:p>
          <a:endParaRPr lang="es-PE"/>
        </a:p>
      </dgm:t>
    </dgm:pt>
    <dgm:pt modelId="{6C38C011-D0BF-4F01-A534-DDCBF7E970AB}">
      <dgm:prSet phldrT="[Texto]"/>
      <dgm:spPr/>
      <dgm:t>
        <a:bodyPr/>
        <a:lstStyle/>
        <a:p>
          <a:r>
            <a:rPr lang="es-PE" dirty="0"/>
            <a:t>Sensibilización</a:t>
          </a:r>
        </a:p>
      </dgm:t>
    </dgm:pt>
    <dgm:pt modelId="{D7F86DC9-F636-4C14-9F75-751DC045EE81}" type="sibTrans" cxnId="{5490DF55-12E1-4A7B-BD3B-3B2A86A2CD30}">
      <dgm:prSet/>
      <dgm:spPr/>
      <dgm:t>
        <a:bodyPr/>
        <a:lstStyle/>
        <a:p>
          <a:endParaRPr lang="es-PE"/>
        </a:p>
      </dgm:t>
    </dgm:pt>
    <dgm:pt modelId="{3CB6A6AD-E72A-42D1-8477-AC0792B224FF}" type="parTrans" cxnId="{5490DF55-12E1-4A7B-BD3B-3B2A86A2CD30}">
      <dgm:prSet/>
      <dgm:spPr/>
      <dgm:t>
        <a:bodyPr/>
        <a:lstStyle/>
        <a:p>
          <a:endParaRPr lang="es-PE"/>
        </a:p>
      </dgm:t>
    </dgm:pt>
    <dgm:pt modelId="{3935D527-33E2-4868-8CD8-D8E982B0C625}">
      <dgm:prSet phldrT="[Texto]"/>
      <dgm:spPr/>
      <dgm:t>
        <a:bodyPr/>
        <a:lstStyle/>
        <a:p>
          <a:r>
            <a:rPr lang="es-PE" dirty="0"/>
            <a:t>Desarrollo de capacidades</a:t>
          </a:r>
        </a:p>
      </dgm:t>
    </dgm:pt>
    <dgm:pt modelId="{EF3D0763-2587-48FF-BB9D-73AA216DB409}" type="sibTrans" cxnId="{2CD868F3-850B-4611-90D3-A08E3831ABEE}">
      <dgm:prSet/>
      <dgm:spPr/>
      <dgm:t>
        <a:bodyPr/>
        <a:lstStyle/>
        <a:p>
          <a:endParaRPr lang="es-PE"/>
        </a:p>
      </dgm:t>
    </dgm:pt>
    <dgm:pt modelId="{6798D7D2-489C-4AFE-BFC0-3EEDDC45AC12}" type="parTrans" cxnId="{2CD868F3-850B-4611-90D3-A08E3831ABEE}">
      <dgm:prSet/>
      <dgm:spPr/>
      <dgm:t>
        <a:bodyPr/>
        <a:lstStyle/>
        <a:p>
          <a:endParaRPr lang="es-PE"/>
        </a:p>
      </dgm:t>
    </dgm:pt>
    <dgm:pt modelId="{8B204007-B98C-44A6-8644-DB4F655CE8B7}" type="pres">
      <dgm:prSet presAssocID="{FB8C96C7-80EC-456A-B4ED-1524F7CCBFB4}" presName="Name0" presStyleCnt="0">
        <dgm:presLayoutVars>
          <dgm:dir/>
          <dgm:resizeHandles val="exact"/>
        </dgm:presLayoutVars>
      </dgm:prSet>
      <dgm:spPr/>
    </dgm:pt>
    <dgm:pt modelId="{7E00839B-24AC-4F94-B811-F6E34C203DEE}" type="pres">
      <dgm:prSet presAssocID="{028628FF-E1D8-4B45-B9EF-4D21A7C0C00E}" presName="node" presStyleLbl="node1" presStyleIdx="0" presStyleCnt="3">
        <dgm:presLayoutVars>
          <dgm:bulletEnabled val="1"/>
        </dgm:presLayoutVars>
      </dgm:prSet>
      <dgm:spPr/>
      <dgm:t>
        <a:bodyPr/>
        <a:lstStyle/>
        <a:p>
          <a:endParaRPr lang="es-PE"/>
        </a:p>
      </dgm:t>
    </dgm:pt>
    <dgm:pt modelId="{DF4226E3-852A-47BC-9EF7-95276D6E7875}" type="pres">
      <dgm:prSet presAssocID="{F57DB5DE-C80E-43DD-8DFF-C51EBBCACDEA}" presName="sibTrans" presStyleLbl="sibTrans2D1" presStyleIdx="0" presStyleCnt="2"/>
      <dgm:spPr/>
      <dgm:t>
        <a:bodyPr/>
        <a:lstStyle/>
        <a:p>
          <a:endParaRPr lang="es-PE"/>
        </a:p>
      </dgm:t>
    </dgm:pt>
    <dgm:pt modelId="{88F1539D-40FD-4250-A150-D9AB06484763}" type="pres">
      <dgm:prSet presAssocID="{F57DB5DE-C80E-43DD-8DFF-C51EBBCACDEA}" presName="connectorText" presStyleLbl="sibTrans2D1" presStyleIdx="0" presStyleCnt="2"/>
      <dgm:spPr/>
      <dgm:t>
        <a:bodyPr/>
        <a:lstStyle/>
        <a:p>
          <a:endParaRPr lang="es-PE"/>
        </a:p>
      </dgm:t>
    </dgm:pt>
    <dgm:pt modelId="{B25A404E-578A-4BFA-9B06-AA6E270E6FCD}" type="pres">
      <dgm:prSet presAssocID="{3935D527-33E2-4868-8CD8-D8E982B0C625}" presName="node" presStyleLbl="node1" presStyleIdx="1" presStyleCnt="3">
        <dgm:presLayoutVars>
          <dgm:bulletEnabled val="1"/>
        </dgm:presLayoutVars>
      </dgm:prSet>
      <dgm:spPr/>
      <dgm:t>
        <a:bodyPr/>
        <a:lstStyle/>
        <a:p>
          <a:endParaRPr lang="es-PE"/>
        </a:p>
      </dgm:t>
    </dgm:pt>
    <dgm:pt modelId="{E412DA07-D6BB-4A4D-B8F1-D0458A2C5C39}" type="pres">
      <dgm:prSet presAssocID="{EF3D0763-2587-48FF-BB9D-73AA216DB409}" presName="sibTrans" presStyleLbl="sibTrans2D1" presStyleIdx="1" presStyleCnt="2"/>
      <dgm:spPr/>
      <dgm:t>
        <a:bodyPr/>
        <a:lstStyle/>
        <a:p>
          <a:endParaRPr lang="es-PE"/>
        </a:p>
      </dgm:t>
    </dgm:pt>
    <dgm:pt modelId="{95160855-D39D-42F5-A794-87EFBED2C0BA}" type="pres">
      <dgm:prSet presAssocID="{EF3D0763-2587-48FF-BB9D-73AA216DB409}" presName="connectorText" presStyleLbl="sibTrans2D1" presStyleIdx="1" presStyleCnt="2"/>
      <dgm:spPr/>
      <dgm:t>
        <a:bodyPr/>
        <a:lstStyle/>
        <a:p>
          <a:endParaRPr lang="es-PE"/>
        </a:p>
      </dgm:t>
    </dgm:pt>
    <dgm:pt modelId="{76AAD898-3125-48DC-83CF-32C9AE5EFEBC}" type="pres">
      <dgm:prSet presAssocID="{6C38C011-D0BF-4F01-A534-DDCBF7E970AB}" presName="node" presStyleLbl="node1" presStyleIdx="2" presStyleCnt="3">
        <dgm:presLayoutVars>
          <dgm:bulletEnabled val="1"/>
        </dgm:presLayoutVars>
      </dgm:prSet>
      <dgm:spPr/>
      <dgm:t>
        <a:bodyPr/>
        <a:lstStyle/>
        <a:p>
          <a:endParaRPr lang="es-PE"/>
        </a:p>
      </dgm:t>
    </dgm:pt>
  </dgm:ptLst>
  <dgm:cxnLst>
    <dgm:cxn modelId="{2CD868F3-850B-4611-90D3-A08E3831ABEE}" srcId="{FB8C96C7-80EC-456A-B4ED-1524F7CCBFB4}" destId="{3935D527-33E2-4868-8CD8-D8E982B0C625}" srcOrd="1" destOrd="0" parTransId="{6798D7D2-489C-4AFE-BFC0-3EEDDC45AC12}" sibTransId="{EF3D0763-2587-48FF-BB9D-73AA216DB409}"/>
    <dgm:cxn modelId="{638E64A3-0ED4-4C1B-8027-636B0A4F25D8}" type="presOf" srcId="{EF3D0763-2587-48FF-BB9D-73AA216DB409}" destId="{95160855-D39D-42F5-A794-87EFBED2C0BA}" srcOrd="1" destOrd="0" presId="urn:microsoft.com/office/officeart/2005/8/layout/process1"/>
    <dgm:cxn modelId="{E480217A-7326-4CFA-92F5-6E02130DBE34}" type="presOf" srcId="{EF3D0763-2587-48FF-BB9D-73AA216DB409}" destId="{E412DA07-D6BB-4A4D-B8F1-D0458A2C5C39}" srcOrd="0" destOrd="0" presId="urn:microsoft.com/office/officeart/2005/8/layout/process1"/>
    <dgm:cxn modelId="{40A609BC-F92A-4048-8D6A-1762212258BE}" type="presOf" srcId="{F57DB5DE-C80E-43DD-8DFF-C51EBBCACDEA}" destId="{88F1539D-40FD-4250-A150-D9AB06484763}" srcOrd="1" destOrd="0" presId="urn:microsoft.com/office/officeart/2005/8/layout/process1"/>
    <dgm:cxn modelId="{4D98E926-EE08-41F7-8730-037BA45F5EB7}" srcId="{FB8C96C7-80EC-456A-B4ED-1524F7CCBFB4}" destId="{028628FF-E1D8-4B45-B9EF-4D21A7C0C00E}" srcOrd="0" destOrd="0" parTransId="{2D7AD0A5-4BCB-45A5-8BEA-BF228200F100}" sibTransId="{F57DB5DE-C80E-43DD-8DFF-C51EBBCACDEA}"/>
    <dgm:cxn modelId="{5490DF55-12E1-4A7B-BD3B-3B2A86A2CD30}" srcId="{FB8C96C7-80EC-456A-B4ED-1524F7CCBFB4}" destId="{6C38C011-D0BF-4F01-A534-DDCBF7E970AB}" srcOrd="2" destOrd="0" parTransId="{3CB6A6AD-E72A-42D1-8477-AC0792B224FF}" sibTransId="{D7F86DC9-F636-4C14-9F75-751DC045EE81}"/>
    <dgm:cxn modelId="{556EDC06-F680-4740-88EC-F8E420B233A5}" type="presOf" srcId="{6C38C011-D0BF-4F01-A534-DDCBF7E970AB}" destId="{76AAD898-3125-48DC-83CF-32C9AE5EFEBC}" srcOrd="0" destOrd="0" presId="urn:microsoft.com/office/officeart/2005/8/layout/process1"/>
    <dgm:cxn modelId="{D8838DED-E278-414C-84A3-36723CCFE898}" type="presOf" srcId="{3935D527-33E2-4868-8CD8-D8E982B0C625}" destId="{B25A404E-578A-4BFA-9B06-AA6E270E6FCD}" srcOrd="0" destOrd="0" presId="urn:microsoft.com/office/officeart/2005/8/layout/process1"/>
    <dgm:cxn modelId="{4E222AE7-9B56-4468-9343-A510825C57BA}" type="presOf" srcId="{FB8C96C7-80EC-456A-B4ED-1524F7CCBFB4}" destId="{8B204007-B98C-44A6-8644-DB4F655CE8B7}" srcOrd="0" destOrd="0" presId="urn:microsoft.com/office/officeart/2005/8/layout/process1"/>
    <dgm:cxn modelId="{3D146DF2-AD9B-4BED-93BC-DCC9829DD635}" type="presOf" srcId="{028628FF-E1D8-4B45-B9EF-4D21A7C0C00E}" destId="{7E00839B-24AC-4F94-B811-F6E34C203DEE}" srcOrd="0" destOrd="0" presId="urn:microsoft.com/office/officeart/2005/8/layout/process1"/>
    <dgm:cxn modelId="{8007ABEB-2FB8-4EE2-8C2D-0EFCDB6B3B79}" type="presOf" srcId="{F57DB5DE-C80E-43DD-8DFF-C51EBBCACDEA}" destId="{DF4226E3-852A-47BC-9EF7-95276D6E7875}" srcOrd="0" destOrd="0" presId="urn:microsoft.com/office/officeart/2005/8/layout/process1"/>
    <dgm:cxn modelId="{CCEA6C43-A640-4D55-836D-231F82BD9CD4}" type="presParOf" srcId="{8B204007-B98C-44A6-8644-DB4F655CE8B7}" destId="{7E00839B-24AC-4F94-B811-F6E34C203DEE}" srcOrd="0" destOrd="0" presId="urn:microsoft.com/office/officeart/2005/8/layout/process1"/>
    <dgm:cxn modelId="{E45183CD-6BFD-4B75-AC79-064A2610E113}" type="presParOf" srcId="{8B204007-B98C-44A6-8644-DB4F655CE8B7}" destId="{DF4226E3-852A-47BC-9EF7-95276D6E7875}" srcOrd="1" destOrd="0" presId="urn:microsoft.com/office/officeart/2005/8/layout/process1"/>
    <dgm:cxn modelId="{E6B1D3FA-D1FF-4697-94A2-4DC8329CC18B}" type="presParOf" srcId="{DF4226E3-852A-47BC-9EF7-95276D6E7875}" destId="{88F1539D-40FD-4250-A150-D9AB06484763}" srcOrd="0" destOrd="0" presId="urn:microsoft.com/office/officeart/2005/8/layout/process1"/>
    <dgm:cxn modelId="{5F053EE3-E96E-41D8-8531-21B246CC0E36}" type="presParOf" srcId="{8B204007-B98C-44A6-8644-DB4F655CE8B7}" destId="{B25A404E-578A-4BFA-9B06-AA6E270E6FCD}" srcOrd="2" destOrd="0" presId="urn:microsoft.com/office/officeart/2005/8/layout/process1"/>
    <dgm:cxn modelId="{064E0F34-01AC-4A0A-9CF5-FFFA71BEFDEB}" type="presParOf" srcId="{8B204007-B98C-44A6-8644-DB4F655CE8B7}" destId="{E412DA07-D6BB-4A4D-B8F1-D0458A2C5C39}" srcOrd="3" destOrd="0" presId="urn:microsoft.com/office/officeart/2005/8/layout/process1"/>
    <dgm:cxn modelId="{04D39DCF-3787-440C-B350-2F79140C8072}" type="presParOf" srcId="{E412DA07-D6BB-4A4D-B8F1-D0458A2C5C39}" destId="{95160855-D39D-42F5-A794-87EFBED2C0BA}" srcOrd="0" destOrd="0" presId="urn:microsoft.com/office/officeart/2005/8/layout/process1"/>
    <dgm:cxn modelId="{055FFA24-0009-4788-9043-26F0E76E34D5}" type="presParOf" srcId="{8B204007-B98C-44A6-8644-DB4F655CE8B7}" destId="{76AAD898-3125-48DC-83CF-32C9AE5EFEB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8C96C7-80EC-456A-B4ED-1524F7CCBFB4}" type="doc">
      <dgm:prSet loTypeId="urn:microsoft.com/office/officeart/2005/8/layout/process1" loCatId="process" qsTypeId="urn:microsoft.com/office/officeart/2005/8/quickstyle/simple1" qsCatId="simple" csTypeId="urn:microsoft.com/office/officeart/2005/8/colors/accent1_2" csCatId="accent1" phldr="1"/>
      <dgm:spPr/>
    </dgm:pt>
    <dgm:pt modelId="{028628FF-E1D8-4B45-B9EF-4D21A7C0C00E}">
      <dgm:prSet phldrT="[Texto]"/>
      <dgm:spPr>
        <a:solidFill>
          <a:srgbClr val="EE9524"/>
        </a:solidFill>
      </dgm:spPr>
      <dgm:t>
        <a:bodyPr/>
        <a:lstStyle/>
        <a:p>
          <a:r>
            <a:rPr lang="es-ES" dirty="0"/>
            <a:t>Sensibilización</a:t>
          </a:r>
        </a:p>
      </dgm:t>
    </dgm:pt>
    <dgm:pt modelId="{F57DB5DE-C80E-43DD-8DFF-C51EBBCACDEA}" type="sibTrans" cxnId="{4D98E926-EE08-41F7-8730-037BA45F5EB7}">
      <dgm:prSet/>
      <dgm:spPr/>
      <dgm:t>
        <a:bodyPr/>
        <a:lstStyle/>
        <a:p>
          <a:endParaRPr lang="es-PE"/>
        </a:p>
      </dgm:t>
    </dgm:pt>
    <dgm:pt modelId="{2D7AD0A5-4BCB-45A5-8BEA-BF228200F100}" type="parTrans" cxnId="{4D98E926-EE08-41F7-8730-037BA45F5EB7}">
      <dgm:prSet/>
      <dgm:spPr/>
      <dgm:t>
        <a:bodyPr/>
        <a:lstStyle/>
        <a:p>
          <a:endParaRPr lang="es-PE"/>
        </a:p>
      </dgm:t>
    </dgm:pt>
    <dgm:pt modelId="{6C38C011-D0BF-4F01-A534-DDCBF7E970AB}">
      <dgm:prSet phldrT="[Texto]"/>
      <dgm:spPr/>
      <dgm:t>
        <a:bodyPr/>
        <a:lstStyle/>
        <a:p>
          <a:r>
            <a:rPr lang="es-PE" dirty="0"/>
            <a:t>Sensibilización</a:t>
          </a:r>
        </a:p>
      </dgm:t>
    </dgm:pt>
    <dgm:pt modelId="{D7F86DC9-F636-4C14-9F75-751DC045EE81}" type="sibTrans" cxnId="{5490DF55-12E1-4A7B-BD3B-3B2A86A2CD30}">
      <dgm:prSet/>
      <dgm:spPr/>
      <dgm:t>
        <a:bodyPr/>
        <a:lstStyle/>
        <a:p>
          <a:endParaRPr lang="es-PE"/>
        </a:p>
      </dgm:t>
    </dgm:pt>
    <dgm:pt modelId="{3CB6A6AD-E72A-42D1-8477-AC0792B224FF}" type="parTrans" cxnId="{5490DF55-12E1-4A7B-BD3B-3B2A86A2CD30}">
      <dgm:prSet/>
      <dgm:spPr/>
      <dgm:t>
        <a:bodyPr/>
        <a:lstStyle/>
        <a:p>
          <a:endParaRPr lang="es-PE"/>
        </a:p>
      </dgm:t>
    </dgm:pt>
    <dgm:pt modelId="{3935D527-33E2-4868-8CD8-D8E982B0C625}">
      <dgm:prSet phldrT="[Texto]"/>
      <dgm:spPr/>
      <dgm:t>
        <a:bodyPr/>
        <a:lstStyle/>
        <a:p>
          <a:r>
            <a:rPr lang="es-PE" dirty="0"/>
            <a:t>Desarrollo de capacidades</a:t>
          </a:r>
        </a:p>
      </dgm:t>
    </dgm:pt>
    <dgm:pt modelId="{EF3D0763-2587-48FF-BB9D-73AA216DB409}" type="sibTrans" cxnId="{2CD868F3-850B-4611-90D3-A08E3831ABEE}">
      <dgm:prSet/>
      <dgm:spPr/>
      <dgm:t>
        <a:bodyPr/>
        <a:lstStyle/>
        <a:p>
          <a:endParaRPr lang="es-PE"/>
        </a:p>
      </dgm:t>
    </dgm:pt>
    <dgm:pt modelId="{6798D7D2-489C-4AFE-BFC0-3EEDDC45AC12}" type="parTrans" cxnId="{2CD868F3-850B-4611-90D3-A08E3831ABEE}">
      <dgm:prSet/>
      <dgm:spPr/>
      <dgm:t>
        <a:bodyPr/>
        <a:lstStyle/>
        <a:p>
          <a:endParaRPr lang="es-PE"/>
        </a:p>
      </dgm:t>
    </dgm:pt>
    <dgm:pt modelId="{8B204007-B98C-44A6-8644-DB4F655CE8B7}" type="pres">
      <dgm:prSet presAssocID="{FB8C96C7-80EC-456A-B4ED-1524F7CCBFB4}" presName="Name0" presStyleCnt="0">
        <dgm:presLayoutVars>
          <dgm:dir/>
          <dgm:resizeHandles val="exact"/>
        </dgm:presLayoutVars>
      </dgm:prSet>
      <dgm:spPr/>
    </dgm:pt>
    <dgm:pt modelId="{7E00839B-24AC-4F94-B811-F6E34C203DEE}" type="pres">
      <dgm:prSet presAssocID="{028628FF-E1D8-4B45-B9EF-4D21A7C0C00E}" presName="node" presStyleLbl="node1" presStyleIdx="0" presStyleCnt="3">
        <dgm:presLayoutVars>
          <dgm:bulletEnabled val="1"/>
        </dgm:presLayoutVars>
      </dgm:prSet>
      <dgm:spPr/>
      <dgm:t>
        <a:bodyPr/>
        <a:lstStyle/>
        <a:p>
          <a:endParaRPr lang="es-PE"/>
        </a:p>
      </dgm:t>
    </dgm:pt>
    <dgm:pt modelId="{DF4226E3-852A-47BC-9EF7-95276D6E7875}" type="pres">
      <dgm:prSet presAssocID="{F57DB5DE-C80E-43DD-8DFF-C51EBBCACDEA}" presName="sibTrans" presStyleLbl="sibTrans2D1" presStyleIdx="0" presStyleCnt="2"/>
      <dgm:spPr/>
      <dgm:t>
        <a:bodyPr/>
        <a:lstStyle/>
        <a:p>
          <a:endParaRPr lang="es-PE"/>
        </a:p>
      </dgm:t>
    </dgm:pt>
    <dgm:pt modelId="{88F1539D-40FD-4250-A150-D9AB06484763}" type="pres">
      <dgm:prSet presAssocID="{F57DB5DE-C80E-43DD-8DFF-C51EBBCACDEA}" presName="connectorText" presStyleLbl="sibTrans2D1" presStyleIdx="0" presStyleCnt="2"/>
      <dgm:spPr/>
      <dgm:t>
        <a:bodyPr/>
        <a:lstStyle/>
        <a:p>
          <a:endParaRPr lang="es-PE"/>
        </a:p>
      </dgm:t>
    </dgm:pt>
    <dgm:pt modelId="{B25A404E-578A-4BFA-9B06-AA6E270E6FCD}" type="pres">
      <dgm:prSet presAssocID="{3935D527-33E2-4868-8CD8-D8E982B0C625}" presName="node" presStyleLbl="node1" presStyleIdx="1" presStyleCnt="3">
        <dgm:presLayoutVars>
          <dgm:bulletEnabled val="1"/>
        </dgm:presLayoutVars>
      </dgm:prSet>
      <dgm:spPr/>
      <dgm:t>
        <a:bodyPr/>
        <a:lstStyle/>
        <a:p>
          <a:endParaRPr lang="es-PE"/>
        </a:p>
      </dgm:t>
    </dgm:pt>
    <dgm:pt modelId="{E412DA07-D6BB-4A4D-B8F1-D0458A2C5C39}" type="pres">
      <dgm:prSet presAssocID="{EF3D0763-2587-48FF-BB9D-73AA216DB409}" presName="sibTrans" presStyleLbl="sibTrans2D1" presStyleIdx="1" presStyleCnt="2"/>
      <dgm:spPr/>
      <dgm:t>
        <a:bodyPr/>
        <a:lstStyle/>
        <a:p>
          <a:endParaRPr lang="es-PE"/>
        </a:p>
      </dgm:t>
    </dgm:pt>
    <dgm:pt modelId="{95160855-D39D-42F5-A794-87EFBED2C0BA}" type="pres">
      <dgm:prSet presAssocID="{EF3D0763-2587-48FF-BB9D-73AA216DB409}" presName="connectorText" presStyleLbl="sibTrans2D1" presStyleIdx="1" presStyleCnt="2"/>
      <dgm:spPr/>
      <dgm:t>
        <a:bodyPr/>
        <a:lstStyle/>
        <a:p>
          <a:endParaRPr lang="es-PE"/>
        </a:p>
      </dgm:t>
    </dgm:pt>
    <dgm:pt modelId="{76AAD898-3125-48DC-83CF-32C9AE5EFEBC}" type="pres">
      <dgm:prSet presAssocID="{6C38C011-D0BF-4F01-A534-DDCBF7E970AB}" presName="node" presStyleLbl="node1" presStyleIdx="2" presStyleCnt="3">
        <dgm:presLayoutVars>
          <dgm:bulletEnabled val="1"/>
        </dgm:presLayoutVars>
      </dgm:prSet>
      <dgm:spPr/>
      <dgm:t>
        <a:bodyPr/>
        <a:lstStyle/>
        <a:p>
          <a:endParaRPr lang="es-PE"/>
        </a:p>
      </dgm:t>
    </dgm:pt>
  </dgm:ptLst>
  <dgm:cxnLst>
    <dgm:cxn modelId="{2CD868F3-850B-4611-90D3-A08E3831ABEE}" srcId="{FB8C96C7-80EC-456A-B4ED-1524F7CCBFB4}" destId="{3935D527-33E2-4868-8CD8-D8E982B0C625}" srcOrd="1" destOrd="0" parTransId="{6798D7D2-489C-4AFE-BFC0-3EEDDC45AC12}" sibTransId="{EF3D0763-2587-48FF-BB9D-73AA216DB409}"/>
    <dgm:cxn modelId="{513D0B84-7ACB-4CD3-8B23-49CE38984246}" type="presOf" srcId="{6C38C011-D0BF-4F01-A534-DDCBF7E970AB}" destId="{76AAD898-3125-48DC-83CF-32C9AE5EFEBC}" srcOrd="0" destOrd="0" presId="urn:microsoft.com/office/officeart/2005/8/layout/process1"/>
    <dgm:cxn modelId="{27A911F6-8C79-4861-996D-73A7EFB4E0CC}" type="presOf" srcId="{EF3D0763-2587-48FF-BB9D-73AA216DB409}" destId="{E412DA07-D6BB-4A4D-B8F1-D0458A2C5C39}" srcOrd="0" destOrd="0" presId="urn:microsoft.com/office/officeart/2005/8/layout/process1"/>
    <dgm:cxn modelId="{813D69FD-19EE-4691-8BE3-B347309A0EF0}" type="presOf" srcId="{3935D527-33E2-4868-8CD8-D8E982B0C625}" destId="{B25A404E-578A-4BFA-9B06-AA6E270E6FCD}" srcOrd="0" destOrd="0" presId="urn:microsoft.com/office/officeart/2005/8/layout/process1"/>
    <dgm:cxn modelId="{7010B855-3A4B-4CF2-8DF0-124C13D9B3E5}" type="presOf" srcId="{F57DB5DE-C80E-43DD-8DFF-C51EBBCACDEA}" destId="{88F1539D-40FD-4250-A150-D9AB06484763}" srcOrd="1" destOrd="0" presId="urn:microsoft.com/office/officeart/2005/8/layout/process1"/>
    <dgm:cxn modelId="{4D98E926-EE08-41F7-8730-037BA45F5EB7}" srcId="{FB8C96C7-80EC-456A-B4ED-1524F7CCBFB4}" destId="{028628FF-E1D8-4B45-B9EF-4D21A7C0C00E}" srcOrd="0" destOrd="0" parTransId="{2D7AD0A5-4BCB-45A5-8BEA-BF228200F100}" sibTransId="{F57DB5DE-C80E-43DD-8DFF-C51EBBCACDEA}"/>
    <dgm:cxn modelId="{120AE29A-B88E-4D2B-9BD9-6D3A640F826B}" type="presOf" srcId="{EF3D0763-2587-48FF-BB9D-73AA216DB409}" destId="{95160855-D39D-42F5-A794-87EFBED2C0BA}" srcOrd="1" destOrd="0" presId="urn:microsoft.com/office/officeart/2005/8/layout/process1"/>
    <dgm:cxn modelId="{10FE002B-75EA-468E-9DD2-F99656D8B711}" type="presOf" srcId="{FB8C96C7-80EC-456A-B4ED-1524F7CCBFB4}" destId="{8B204007-B98C-44A6-8644-DB4F655CE8B7}" srcOrd="0" destOrd="0" presId="urn:microsoft.com/office/officeart/2005/8/layout/process1"/>
    <dgm:cxn modelId="{5490DF55-12E1-4A7B-BD3B-3B2A86A2CD30}" srcId="{FB8C96C7-80EC-456A-B4ED-1524F7CCBFB4}" destId="{6C38C011-D0BF-4F01-A534-DDCBF7E970AB}" srcOrd="2" destOrd="0" parTransId="{3CB6A6AD-E72A-42D1-8477-AC0792B224FF}" sibTransId="{D7F86DC9-F636-4C14-9F75-751DC045EE81}"/>
    <dgm:cxn modelId="{C50BCA41-D6C8-4D10-9254-D270F9B7FA16}" type="presOf" srcId="{028628FF-E1D8-4B45-B9EF-4D21A7C0C00E}" destId="{7E00839B-24AC-4F94-B811-F6E34C203DEE}" srcOrd="0" destOrd="0" presId="urn:microsoft.com/office/officeart/2005/8/layout/process1"/>
    <dgm:cxn modelId="{FD414BD1-E199-4CFC-A125-A5422D1D5C9A}" type="presOf" srcId="{F57DB5DE-C80E-43DD-8DFF-C51EBBCACDEA}" destId="{DF4226E3-852A-47BC-9EF7-95276D6E7875}" srcOrd="0" destOrd="0" presId="urn:microsoft.com/office/officeart/2005/8/layout/process1"/>
    <dgm:cxn modelId="{6C057E96-B4FE-4156-BBF7-93BEAFE1C745}" type="presParOf" srcId="{8B204007-B98C-44A6-8644-DB4F655CE8B7}" destId="{7E00839B-24AC-4F94-B811-F6E34C203DEE}" srcOrd="0" destOrd="0" presId="urn:microsoft.com/office/officeart/2005/8/layout/process1"/>
    <dgm:cxn modelId="{09BDB6EE-1460-410B-AD5F-8963B47BB473}" type="presParOf" srcId="{8B204007-B98C-44A6-8644-DB4F655CE8B7}" destId="{DF4226E3-852A-47BC-9EF7-95276D6E7875}" srcOrd="1" destOrd="0" presId="urn:microsoft.com/office/officeart/2005/8/layout/process1"/>
    <dgm:cxn modelId="{DEBF720A-0EB0-43CA-B91C-B3F8B5B3795E}" type="presParOf" srcId="{DF4226E3-852A-47BC-9EF7-95276D6E7875}" destId="{88F1539D-40FD-4250-A150-D9AB06484763}" srcOrd="0" destOrd="0" presId="urn:microsoft.com/office/officeart/2005/8/layout/process1"/>
    <dgm:cxn modelId="{ACCE2FDC-19A6-4FB2-B99B-5D592C087CC9}" type="presParOf" srcId="{8B204007-B98C-44A6-8644-DB4F655CE8B7}" destId="{B25A404E-578A-4BFA-9B06-AA6E270E6FCD}" srcOrd="2" destOrd="0" presId="urn:microsoft.com/office/officeart/2005/8/layout/process1"/>
    <dgm:cxn modelId="{97CC12A2-272C-499D-9F88-4070D5575E6A}" type="presParOf" srcId="{8B204007-B98C-44A6-8644-DB4F655CE8B7}" destId="{E412DA07-D6BB-4A4D-B8F1-D0458A2C5C39}" srcOrd="3" destOrd="0" presId="urn:microsoft.com/office/officeart/2005/8/layout/process1"/>
    <dgm:cxn modelId="{741F2B68-B77F-4A5B-B465-CBE636535B1F}" type="presParOf" srcId="{E412DA07-D6BB-4A4D-B8F1-D0458A2C5C39}" destId="{95160855-D39D-42F5-A794-87EFBED2C0BA}" srcOrd="0" destOrd="0" presId="urn:microsoft.com/office/officeart/2005/8/layout/process1"/>
    <dgm:cxn modelId="{2F5DA41A-0AD8-4FD8-815C-2BBB6A0EAEB6}" type="presParOf" srcId="{8B204007-B98C-44A6-8644-DB4F655CE8B7}" destId="{76AAD898-3125-48DC-83CF-32C9AE5EFEB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430ED3-7F97-4C35-9943-D1781DAF4435}" type="datetimeFigureOut">
              <a:rPr lang="es-PE" smtClean="0"/>
              <a:t>23/03/2022</a:t>
            </a:fld>
            <a:endParaRPr lang="es-PE"/>
          </a:p>
        </p:txBody>
      </p:sp>
      <p:sp>
        <p:nvSpPr>
          <p:cNvPr id="4" name="Marcador de pie de pá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DBF970A-05E1-4C90-8E1A-2E997EE3F333}" type="slidenum">
              <a:rPr lang="es-PE" smtClean="0"/>
              <a:t>‹Nº›</a:t>
            </a:fld>
            <a:endParaRPr lang="es-PE"/>
          </a:p>
        </p:txBody>
      </p:sp>
    </p:spTree>
    <p:extLst>
      <p:ext uri="{BB962C8B-B14F-4D97-AF65-F5344CB8AC3E}">
        <p14:creationId xmlns:p14="http://schemas.microsoft.com/office/powerpoint/2010/main" val="868405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97902FF-DB64-4872-AAD0-0C02348110E9}" type="datetimeFigureOut">
              <a:rPr lang="es-PE" smtClean="0"/>
              <a:t>23/03/2022</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B9DF570-F508-47F8-BE31-83BEA96C4B86}" type="slidenum">
              <a:rPr lang="es-PE" smtClean="0"/>
              <a:t>‹Nº›</a:t>
            </a:fld>
            <a:endParaRPr lang="es-PE"/>
          </a:p>
        </p:txBody>
      </p:sp>
    </p:spTree>
    <p:extLst>
      <p:ext uri="{BB962C8B-B14F-4D97-AF65-F5344CB8AC3E}">
        <p14:creationId xmlns:p14="http://schemas.microsoft.com/office/powerpoint/2010/main" val="303109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dirty="0" smtClean="0"/>
              <a:t>Fortalecer cada una de las entidades que conforman la </a:t>
            </a:r>
            <a:r>
              <a:rPr lang="es-PE" sz="1200" b="1" u="sng" dirty="0" smtClean="0"/>
              <a:t>cadena de valor anticorrupción </a:t>
            </a:r>
            <a:r>
              <a:rPr lang="es-PE" sz="1200" dirty="0" smtClean="0"/>
              <a:t>(CGR - PNP – MP – Procuraduría Anticorrupción - PJ) para garantizar adecuada detección, investigación y sanción de la corrupción</a:t>
            </a:r>
            <a:endParaRPr lang="es-PE" sz="5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PE" sz="120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b="1" u="sng" dirty="0" smtClean="0"/>
              <a:t>Reforma electoral, política y de justicia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200" b="0" u="none"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b="0" u="none" dirty="0" smtClean="0"/>
              <a:t>Fortalecer procesos de </a:t>
            </a:r>
            <a:r>
              <a:rPr lang="es-PE" sz="1200" b="1" u="sng" dirty="0" smtClean="0"/>
              <a:t>contrataciones</a:t>
            </a:r>
            <a:r>
              <a:rPr lang="es-PE" sz="1200" b="0" u="none" dirty="0" smtClean="0"/>
              <a:t> y de </a:t>
            </a:r>
            <a:r>
              <a:rPr lang="es-PE" sz="1200" b="1" u="sng" dirty="0" smtClean="0"/>
              <a:t>obras públicas</a:t>
            </a:r>
            <a:r>
              <a:rPr lang="es-PE" sz="1200" b="0" u="none" dirty="0" smtClean="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000" b="1" u="sng"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b="1" u="sng" dirty="0" smtClean="0"/>
              <a:t>Carrera</a:t>
            </a:r>
            <a:r>
              <a:rPr lang="es-PE" sz="1200" b="1" u="sng" baseline="0" dirty="0" smtClean="0"/>
              <a:t> pública </a:t>
            </a:r>
            <a:r>
              <a:rPr lang="es-PE" sz="1200" b="1" u="sng" baseline="0" dirty="0" err="1" smtClean="0"/>
              <a:t>meritocrática</a:t>
            </a:r>
            <a:endParaRPr lang="es-PE" sz="1200" b="1" u="sng" baseline="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200" b="0" u="none" baseline="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b="0" u="none" dirty="0" smtClean="0"/>
              <a:t>Priorización en la construcción de una </a:t>
            </a:r>
            <a:r>
              <a:rPr lang="es-PE" sz="1200" b="1" u="sng" dirty="0" smtClean="0"/>
              <a:t>cultura de valores </a:t>
            </a:r>
            <a:r>
              <a:rPr lang="es-PE" sz="1200" b="0" u="none" dirty="0" smtClean="0"/>
              <a:t>(educación y formación)</a:t>
            </a:r>
          </a:p>
          <a:p>
            <a:endParaRPr lang="es-PE" dirty="0"/>
          </a:p>
        </p:txBody>
      </p:sp>
      <p:sp>
        <p:nvSpPr>
          <p:cNvPr id="4" name="Marcador de número de diapositiva 3"/>
          <p:cNvSpPr>
            <a:spLocks noGrp="1"/>
          </p:cNvSpPr>
          <p:nvPr>
            <p:ph type="sldNum" sz="quarter" idx="5"/>
          </p:nvPr>
        </p:nvSpPr>
        <p:spPr/>
        <p:txBody>
          <a:bodyPr/>
          <a:lstStyle/>
          <a:p>
            <a:fld id="{24EA068A-D59F-4FC3-8A26-84F07FA65735}" type="slidenum">
              <a:rPr lang="es-PE" smtClean="0"/>
              <a:t>2</a:t>
            </a:fld>
            <a:endParaRPr lang="es-PE"/>
          </a:p>
        </p:txBody>
      </p:sp>
    </p:spTree>
    <p:extLst>
      <p:ext uri="{BB962C8B-B14F-4D97-AF65-F5344CB8AC3E}">
        <p14:creationId xmlns:p14="http://schemas.microsoft.com/office/powerpoint/2010/main" val="386164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A3BCAF4-0212-4423-80DA-A482C019B50C}" type="slidenum">
              <a:rPr lang="es-PE" smtClean="0"/>
              <a:t>14</a:t>
            </a:fld>
            <a:endParaRPr lang="es-PE"/>
          </a:p>
        </p:txBody>
      </p:sp>
    </p:spTree>
    <p:extLst>
      <p:ext uri="{BB962C8B-B14F-4D97-AF65-F5344CB8AC3E}">
        <p14:creationId xmlns:p14="http://schemas.microsoft.com/office/powerpoint/2010/main" val="181811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2A3BCAF4-0212-4423-80DA-A482C019B50C}" type="slidenum">
              <a:rPr lang="es-PE" smtClean="0"/>
              <a:t>15</a:t>
            </a:fld>
            <a:endParaRPr lang="es-PE"/>
          </a:p>
        </p:txBody>
      </p:sp>
    </p:spTree>
    <p:extLst>
      <p:ext uri="{BB962C8B-B14F-4D97-AF65-F5344CB8AC3E}">
        <p14:creationId xmlns:p14="http://schemas.microsoft.com/office/powerpoint/2010/main" val="48568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a:xfrm>
            <a:off x="3816574" y="10238852"/>
            <a:ext cx="2919748" cy="540856"/>
          </a:xfrm>
          <a:prstGeom prst="rect">
            <a:avLst/>
          </a:prstGeom>
        </p:spPr>
        <p:txBody>
          <a:bodyPr/>
          <a:lstStyle/>
          <a:p>
            <a:fld id="{54D82BF8-E6F5-40B0-A1CA-4D1A4DA989E3}" type="slidenum">
              <a:rPr lang="es-PE" smtClean="0"/>
              <a:t>16</a:t>
            </a:fld>
            <a:endParaRPr lang="es-PE"/>
          </a:p>
        </p:txBody>
      </p:sp>
    </p:spTree>
    <p:extLst>
      <p:ext uri="{BB962C8B-B14F-4D97-AF65-F5344CB8AC3E}">
        <p14:creationId xmlns:p14="http://schemas.microsoft.com/office/powerpoint/2010/main" val="43538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Tree>
    <p:extLst>
      <p:ext uri="{BB962C8B-B14F-4D97-AF65-F5344CB8AC3E}">
        <p14:creationId xmlns:p14="http://schemas.microsoft.com/office/powerpoint/2010/main" val="387655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Tree>
    <p:extLst>
      <p:ext uri="{BB962C8B-B14F-4D97-AF65-F5344CB8AC3E}">
        <p14:creationId xmlns:p14="http://schemas.microsoft.com/office/powerpoint/2010/main" val="425221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Tree>
    <p:extLst>
      <p:ext uri="{BB962C8B-B14F-4D97-AF65-F5344CB8AC3E}">
        <p14:creationId xmlns:p14="http://schemas.microsoft.com/office/powerpoint/2010/main" val="334689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Tree>
    <p:extLst>
      <p:ext uri="{BB962C8B-B14F-4D97-AF65-F5344CB8AC3E}">
        <p14:creationId xmlns:p14="http://schemas.microsoft.com/office/powerpoint/2010/main" val="132558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Tree>
    <p:extLst>
      <p:ext uri="{BB962C8B-B14F-4D97-AF65-F5344CB8AC3E}">
        <p14:creationId xmlns:p14="http://schemas.microsoft.com/office/powerpoint/2010/main" val="100090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Tree>
    <p:extLst>
      <p:ext uri="{BB962C8B-B14F-4D97-AF65-F5344CB8AC3E}">
        <p14:creationId xmlns:p14="http://schemas.microsoft.com/office/powerpoint/2010/main" val="145593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Tree>
    <p:extLst>
      <p:ext uri="{BB962C8B-B14F-4D97-AF65-F5344CB8AC3E}">
        <p14:creationId xmlns:p14="http://schemas.microsoft.com/office/powerpoint/2010/main" val="128196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dirty="0" smtClean="0"/>
              <a:t>Fortalecer cada una de las entidades que conforman la </a:t>
            </a:r>
            <a:r>
              <a:rPr lang="es-PE" sz="1200" b="1" u="sng" dirty="0" smtClean="0"/>
              <a:t>cadena de valor anticorrupción </a:t>
            </a:r>
            <a:r>
              <a:rPr lang="es-PE" sz="1200" dirty="0" smtClean="0"/>
              <a:t>(CGR - PNP – MP – Procuraduría Anticorrupción - PJ) para garantizar adecuada detección, investigación y sanción de la corrupción</a:t>
            </a:r>
            <a:endParaRPr lang="es-PE" sz="5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PE" sz="120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b="1" u="sng" dirty="0" smtClean="0"/>
              <a:t>Reforma electoral, política y de justicia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200" b="0" u="none"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b="0" u="none" dirty="0" smtClean="0"/>
              <a:t>Fortalecer procesos de </a:t>
            </a:r>
            <a:r>
              <a:rPr lang="es-PE" sz="1200" b="1" u="sng" dirty="0" smtClean="0"/>
              <a:t>contrataciones</a:t>
            </a:r>
            <a:r>
              <a:rPr lang="es-PE" sz="1200" b="0" u="none" dirty="0" smtClean="0"/>
              <a:t> y de </a:t>
            </a:r>
            <a:r>
              <a:rPr lang="es-PE" sz="1200" b="1" u="sng" dirty="0" smtClean="0"/>
              <a:t>obras públicas</a:t>
            </a:r>
            <a:r>
              <a:rPr lang="es-PE" sz="1200" b="0" u="none" dirty="0" smtClean="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000" b="1" u="sng"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b="1" u="sng" dirty="0" smtClean="0"/>
              <a:t>Carrera</a:t>
            </a:r>
            <a:r>
              <a:rPr lang="es-PE" sz="1200" b="1" u="sng" baseline="0" dirty="0" smtClean="0"/>
              <a:t> pública </a:t>
            </a:r>
            <a:r>
              <a:rPr lang="es-PE" sz="1200" b="1" u="sng" baseline="0" dirty="0" err="1" smtClean="0"/>
              <a:t>meritocrática</a:t>
            </a:r>
            <a:endParaRPr lang="es-PE" sz="1200" b="1" u="sng" baseline="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200" b="0" u="none" baseline="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1200" b="0" u="none" dirty="0" smtClean="0"/>
              <a:t>Priorización en la construcción de una </a:t>
            </a:r>
            <a:r>
              <a:rPr lang="es-PE" sz="1200" b="1" u="sng" dirty="0" smtClean="0"/>
              <a:t>cultura de valores </a:t>
            </a:r>
            <a:r>
              <a:rPr lang="es-PE" sz="1200" b="0" u="none" dirty="0" smtClean="0"/>
              <a:t>(educación y formación)</a:t>
            </a:r>
          </a:p>
          <a:p>
            <a:endParaRPr lang="es-PE" dirty="0"/>
          </a:p>
        </p:txBody>
      </p:sp>
      <p:sp>
        <p:nvSpPr>
          <p:cNvPr id="4" name="Marcador de número de diapositiva 3"/>
          <p:cNvSpPr>
            <a:spLocks noGrp="1"/>
          </p:cNvSpPr>
          <p:nvPr>
            <p:ph type="sldNum" sz="quarter" idx="5"/>
          </p:nvPr>
        </p:nvSpPr>
        <p:spPr/>
        <p:txBody>
          <a:bodyPr/>
          <a:lstStyle/>
          <a:p>
            <a:fld id="{24EA068A-D59F-4FC3-8A26-84F07FA65735}" type="slidenum">
              <a:rPr lang="es-PE" smtClean="0"/>
              <a:t>11</a:t>
            </a:fld>
            <a:endParaRPr lang="es-PE"/>
          </a:p>
        </p:txBody>
      </p:sp>
    </p:spTree>
    <p:extLst>
      <p:ext uri="{BB962C8B-B14F-4D97-AF65-F5344CB8AC3E}">
        <p14:creationId xmlns:p14="http://schemas.microsoft.com/office/powerpoint/2010/main" val="282667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B1E6291-269F-4017-8EF3-5876289F47E8}"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330681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1E6291-269F-4017-8EF3-5876289F47E8}"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239327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1E6291-269F-4017-8EF3-5876289F47E8}"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342280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431800" y="2205038"/>
            <a:ext cx="17272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6193367" y="2205038"/>
            <a:ext cx="17272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2351479" y="3573017"/>
            <a:ext cx="3649271"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2351584" y="3140968"/>
            <a:ext cx="364916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2351584" y="2205039"/>
            <a:ext cx="3648405"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2351583" y="3789040"/>
            <a:ext cx="3649167"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2351690" y="4005064"/>
            <a:ext cx="3648301"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8112224" y="3573017"/>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8112224" y="3140969"/>
            <a:ext cx="3648405"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8112224" y="2205039"/>
            <a:ext cx="3648405"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8112224" y="3789040"/>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8112224" y="4005064"/>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431371" y="4365626"/>
            <a:ext cx="17272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6192937" y="4365626"/>
            <a:ext cx="17272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2351584" y="5733734"/>
            <a:ext cx="364916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2351584" y="5301209"/>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2351584" y="4365625"/>
            <a:ext cx="3648405"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2351584" y="5949237"/>
            <a:ext cx="364916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2351584" y="6164740"/>
            <a:ext cx="364916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8112224" y="5733744"/>
            <a:ext cx="364840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8112224" y="5301209"/>
            <a:ext cx="364840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8112224" y="4365625"/>
            <a:ext cx="3648405"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8112224" y="5949247"/>
            <a:ext cx="364840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8112224" y="6164750"/>
            <a:ext cx="3648405"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a:xfrm>
            <a:off x="431801" y="638458"/>
            <a:ext cx="8447617" cy="647402"/>
          </a:xfrm>
          <a:prstGeom prst="rect">
            <a:avLst/>
          </a:prstGeom>
        </p:spPr>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130424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Shape 30"/>
          <p:cNvSpPr>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83266590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5715960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1E6291-269F-4017-8EF3-5876289F47E8}"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300364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B1E6291-269F-4017-8EF3-5876289F47E8}"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198229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B1E6291-269F-4017-8EF3-5876289F47E8}"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283922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B1E6291-269F-4017-8EF3-5876289F47E8}"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953113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B1E6291-269F-4017-8EF3-5876289F47E8}"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368524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E6291-269F-4017-8EF3-5876289F47E8}"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381083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B1E6291-269F-4017-8EF3-5876289F47E8}"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20726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B1E6291-269F-4017-8EF3-5876289F47E8}"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D4CB-B0FD-47F7-BD03-A2F41CD6399B}" type="slidenum">
              <a:rPr lang="en-US" smtClean="0"/>
              <a:t>‹Nº›</a:t>
            </a:fld>
            <a:endParaRPr lang="en-US"/>
          </a:p>
        </p:txBody>
      </p:sp>
    </p:spTree>
    <p:extLst>
      <p:ext uri="{BB962C8B-B14F-4D97-AF65-F5344CB8AC3E}">
        <p14:creationId xmlns:p14="http://schemas.microsoft.com/office/powerpoint/2010/main" val="417458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E6291-269F-4017-8EF3-5876289F47E8}" type="datetimeFigureOut">
              <a:rPr lang="en-US" smtClean="0"/>
              <a:t>3/23/2022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D4CB-B0FD-47F7-BD03-A2F41CD6399B}" type="slidenum">
              <a:rPr lang="en-US" smtClean="0"/>
              <a:t>‹Nº›</a:t>
            </a:fld>
            <a:endParaRPr lang="en-US"/>
          </a:p>
        </p:txBody>
      </p:sp>
    </p:spTree>
    <p:extLst>
      <p:ext uri="{BB962C8B-B14F-4D97-AF65-F5344CB8AC3E}">
        <p14:creationId xmlns:p14="http://schemas.microsoft.com/office/powerpoint/2010/main" val="111336509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10" r:id="rId12"/>
    <p:sldLayoutId id="2147483811" r:id="rId13"/>
    <p:sldLayoutId id="21474838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4.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5.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8.xml"/><Relationship Id="rId7" Type="http://schemas.openxmlformats.org/officeDocument/2006/relationships/image" Target="../media/image26.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 xmlns:a16="http://schemas.microsoft.com/office/drawing/2014/main" id="{0A598874-D8CA-4857-987F-DF3301C17ADC}"/>
              </a:ext>
            </a:extLst>
          </p:cNvPr>
          <p:cNvSpPr txBox="1"/>
          <p:nvPr/>
        </p:nvSpPr>
        <p:spPr>
          <a:xfrm>
            <a:off x="3095859" y="5308563"/>
            <a:ext cx="6516597" cy="769441"/>
          </a:xfrm>
          <a:prstGeom prst="rect">
            <a:avLst/>
          </a:prstGeom>
          <a:noFill/>
        </p:spPr>
        <p:txBody>
          <a:bodyPr wrap="square" rtlCol="0">
            <a:spAutoFit/>
          </a:bodyPr>
          <a:lstStyle/>
          <a:p>
            <a:pPr algn="ctr"/>
            <a:endParaRPr lang="es-PE" sz="2400" dirty="0">
              <a:latin typeface="Helvetica Neue"/>
              <a:cs typeface="Helvetica" panose="020B0604020202020204" pitchFamily="34" charset="0"/>
            </a:endParaRPr>
          </a:p>
          <a:p>
            <a:pPr algn="ctr"/>
            <a:r>
              <a:rPr lang="es-PE" sz="2000" dirty="0" smtClean="0">
                <a:latin typeface="Helvetica Neue"/>
                <a:cs typeface="Helvetica" panose="020B0604020202020204" pitchFamily="34" charset="0"/>
              </a:rPr>
              <a:t>2022</a:t>
            </a:r>
            <a:endParaRPr lang="es-PE" sz="2400" dirty="0">
              <a:latin typeface="Helvetica Neue"/>
              <a:cs typeface="Helvetica" panose="020B0604020202020204" pitchFamily="34" charset="0"/>
            </a:endParaRPr>
          </a:p>
        </p:txBody>
      </p:sp>
      <p:pic>
        <p:nvPicPr>
          <p:cNvPr id="3" name="Imagen 2">
            <a:extLst>
              <a:ext uri="{FF2B5EF4-FFF2-40B4-BE49-F238E27FC236}">
                <a16:creationId xmlns="" xmlns:a16="http://schemas.microsoft.com/office/drawing/2014/main" id="{B03F39CC-7D10-43BD-A8C1-31B29E7AA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760" y="481022"/>
            <a:ext cx="3084928" cy="571714"/>
          </a:xfrm>
          <a:prstGeom prst="rect">
            <a:avLst/>
          </a:prstGeom>
        </p:spPr>
      </p:pic>
      <p:sp>
        <p:nvSpPr>
          <p:cNvPr id="6" name="Bocadillo: rectángulo 6">
            <a:extLst>
              <a:ext uri="{FF2B5EF4-FFF2-40B4-BE49-F238E27FC236}">
                <a16:creationId xmlns="" xmlns:a16="http://schemas.microsoft.com/office/drawing/2014/main" id="{2558BFC1-1FA2-42F3-93ED-540B48B90417}"/>
              </a:ext>
            </a:extLst>
          </p:cNvPr>
          <p:cNvSpPr/>
          <p:nvPr/>
        </p:nvSpPr>
        <p:spPr>
          <a:xfrm>
            <a:off x="2108672" y="2766243"/>
            <a:ext cx="8490969" cy="900821"/>
          </a:xfrm>
          <a:prstGeom prst="wedgeRectCallout">
            <a:avLst>
              <a:gd name="adj1" fmla="val -20833"/>
              <a:gd name="adj2" fmla="val 85753"/>
            </a:avLst>
          </a:prstGeom>
          <a:solidFill>
            <a:srgbClr val="EEEAE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es-PE" sz="2800" b="1" dirty="0">
                <a:solidFill>
                  <a:schemeClr val="tx1"/>
                </a:solidFill>
                <a:latin typeface="Helvetica Neue"/>
                <a:cs typeface="Helvetica" panose="020B0604020202020204" pitchFamily="34" charset="0"/>
              </a:rPr>
              <a:t>PLATAFORMA ÚNICA DE DENUNCIAS DEL CIUDADANO</a:t>
            </a:r>
            <a:endParaRPr lang="es-PE" sz="2400" dirty="0">
              <a:solidFill>
                <a:schemeClr val="tx1"/>
              </a:solidFill>
            </a:endParaRPr>
          </a:p>
        </p:txBody>
      </p:sp>
      <p:sp>
        <p:nvSpPr>
          <p:cNvPr id="9" name="Rectángulo 8"/>
          <p:cNvSpPr/>
          <p:nvPr/>
        </p:nvSpPr>
        <p:spPr>
          <a:xfrm>
            <a:off x="187" y="105"/>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Tree>
    <p:extLst>
      <p:ext uri="{BB962C8B-B14F-4D97-AF65-F5344CB8AC3E}">
        <p14:creationId xmlns:p14="http://schemas.microsoft.com/office/powerpoint/2010/main" val="2648563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AB5A7A7-7F42-4D3A-94D6-74A4F973A749}"/>
              </a:ext>
            </a:extLst>
          </p:cNvPr>
          <p:cNvSpPr txBox="1"/>
          <p:nvPr/>
        </p:nvSpPr>
        <p:spPr>
          <a:xfrm>
            <a:off x="801247" y="1687109"/>
            <a:ext cx="10795395" cy="2041201"/>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just"/>
            <a:r>
              <a:rPr lang="es-MX" sz="1828" dirty="0" smtClean="0">
                <a:latin typeface="Helvetica Neue"/>
              </a:rPr>
              <a:t>Este </a:t>
            </a:r>
            <a:r>
              <a:rPr lang="es-MX" sz="1828" dirty="0">
                <a:latin typeface="Helvetica Neue"/>
              </a:rPr>
              <a:t>principio garantiza la absoluta reserva de la información concerniente a la identidad del denunciante, la materia de la denuncia y a las actuaciones derivadas de la misma. Cualquier infracción a esta reserva es sancionada como una falta administrativa disciplinaria.</a:t>
            </a:r>
            <a:endParaRPr lang="es-PE" sz="1828" dirty="0">
              <a:latin typeface="Helvetica Neue"/>
            </a:endParaRPr>
          </a:p>
          <a:p>
            <a:pPr algn="just"/>
            <a:r>
              <a:rPr lang="es-MX" sz="1828" dirty="0">
                <a:latin typeface="Helvetica Neue"/>
              </a:rPr>
              <a:t> </a:t>
            </a:r>
            <a:endParaRPr lang="es-PE" sz="1828" dirty="0">
              <a:latin typeface="Helvetica Neue"/>
            </a:endParaRPr>
          </a:p>
          <a:p>
            <a:pPr algn="just"/>
            <a:r>
              <a:rPr lang="es-MX" sz="1828" dirty="0">
                <a:latin typeface="Helvetica Neue"/>
              </a:rPr>
              <a:t>En aplicación de este principio no puede ser de conocimiento público, a través de una solicitud de acceso a la información pública, cualquier aspecto referido a la denuncia y a la solicitud de protección al denunciante, por tener el carácter de confidencial</a:t>
            </a:r>
          </a:p>
        </p:txBody>
      </p:sp>
      <p:pic>
        <p:nvPicPr>
          <p:cNvPr id="3" name="Imagen 2">
            <a:extLst>
              <a:ext uri="{FF2B5EF4-FFF2-40B4-BE49-F238E27FC236}">
                <a16:creationId xmlns:a16="http://schemas.microsoft.com/office/drawing/2014/main" xmlns="" id="{C6618509-A1B9-4D6F-AB18-065A32B1CE91}"/>
              </a:ext>
            </a:extLst>
          </p:cNvPr>
          <p:cNvPicPr>
            <a:picLocks noChangeAspect="1"/>
          </p:cNvPicPr>
          <p:nvPr/>
        </p:nvPicPr>
        <p:blipFill>
          <a:blip r:embed="rId3"/>
          <a:stretch>
            <a:fillRect/>
          </a:stretch>
        </p:blipFill>
        <p:spPr>
          <a:xfrm>
            <a:off x="4019958" y="4338338"/>
            <a:ext cx="4151711" cy="1511895"/>
          </a:xfrm>
          <a:prstGeom prst="rect">
            <a:avLst/>
          </a:prstGeom>
        </p:spPr>
      </p:pic>
      <p:sp>
        <p:nvSpPr>
          <p:cNvPr id="8" name="Rectángulo 7"/>
          <p:cNvSpPr/>
          <p:nvPr/>
        </p:nvSpPr>
        <p:spPr>
          <a:xfrm>
            <a:off x="0" y="-59856"/>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9" name="CuadroTexto 8"/>
          <p:cNvSpPr txBox="1"/>
          <p:nvPr/>
        </p:nvSpPr>
        <p:spPr>
          <a:xfrm>
            <a:off x="801247" y="918851"/>
            <a:ext cx="4657458" cy="369332"/>
          </a:xfrm>
          <a:prstGeom prst="rect">
            <a:avLst/>
          </a:prstGeom>
          <a:noFill/>
        </p:spPr>
        <p:txBody>
          <a:bodyPr wrap="square" rtlCol="0">
            <a:spAutoFit/>
          </a:bodyPr>
          <a:lstStyle/>
          <a:p>
            <a:r>
              <a:rPr lang="es-PE" b="1" dirty="0" smtClean="0">
                <a:latin typeface="Helvetica Neue"/>
              </a:rPr>
              <a:t>Principio de reserva de información </a:t>
            </a:r>
            <a:endParaRPr lang="es-PE" b="1" dirty="0">
              <a:latin typeface="Helvetica Neue"/>
            </a:endParaRPr>
          </a:p>
        </p:txBody>
      </p:sp>
    </p:spTree>
    <p:extLst>
      <p:ext uri="{BB962C8B-B14F-4D97-AF65-F5344CB8AC3E}">
        <p14:creationId xmlns:p14="http://schemas.microsoft.com/office/powerpoint/2010/main" val="330894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54479" y="1042159"/>
            <a:ext cx="11283043" cy="6103209"/>
          </a:xfrm>
          <a:prstGeom prst="rect">
            <a:avLst/>
          </a:prstGeom>
          <a:noFill/>
        </p:spPr>
        <p:txBody>
          <a:bodyPr wrap="square" rtlCol="0">
            <a:spAutoFit/>
          </a:bodyPr>
          <a:lstStyle/>
          <a:p>
            <a:pPr marL="285750" indent="-285750">
              <a:buFont typeface="Arial" panose="020B0604020202020204" pitchFamily="34" charset="0"/>
              <a:buChar char="•"/>
            </a:pPr>
            <a:r>
              <a:rPr lang="es-PE" sz="1860" dirty="0" smtClean="0">
                <a:latin typeface="Helvetica Neue"/>
              </a:rPr>
              <a:t>Control de admisibilidad de denuncias por actos de corrupción </a:t>
            </a:r>
          </a:p>
          <a:p>
            <a:pPr marL="800100" lvl="1" indent="-342900">
              <a:buFont typeface="Wingdings" panose="05000000000000000000" pitchFamily="2" charset="2"/>
              <a:buChar char="ü"/>
            </a:pPr>
            <a:r>
              <a:rPr lang="es-PE" sz="1860" dirty="0" smtClean="0">
                <a:latin typeface="Helvetica Neue"/>
              </a:rPr>
              <a:t>Datos generales.</a:t>
            </a:r>
          </a:p>
          <a:p>
            <a:pPr marL="800100" lvl="1" indent="-342900">
              <a:buFont typeface="Wingdings" panose="05000000000000000000" pitchFamily="2" charset="2"/>
              <a:buChar char="ü"/>
            </a:pPr>
            <a:r>
              <a:rPr lang="es-PE" sz="1860" dirty="0" smtClean="0">
                <a:latin typeface="Helvetica Neue"/>
              </a:rPr>
              <a:t>Hechos denunciados</a:t>
            </a:r>
          </a:p>
          <a:p>
            <a:pPr marL="800100" lvl="1" indent="-342900">
              <a:buFont typeface="Wingdings" panose="05000000000000000000" pitchFamily="2" charset="2"/>
              <a:buChar char="ü"/>
            </a:pPr>
            <a:r>
              <a:rPr lang="es-PE" sz="1860" dirty="0" smtClean="0">
                <a:latin typeface="Helvetica Neue"/>
              </a:rPr>
              <a:t>Manifestación del compromiso del denunciante</a:t>
            </a:r>
          </a:p>
          <a:p>
            <a:pPr marL="800100" lvl="1" indent="-342900">
              <a:buFont typeface="Wingdings" panose="05000000000000000000" pitchFamily="2" charset="2"/>
              <a:buChar char="ü"/>
            </a:pPr>
            <a:r>
              <a:rPr lang="es-PE" sz="1860" dirty="0" smtClean="0">
                <a:latin typeface="Helvetica Neue"/>
              </a:rPr>
              <a:t>Firma</a:t>
            </a:r>
            <a:endParaRPr lang="es-PE" sz="1860" dirty="0">
              <a:latin typeface="Helvetica Neue"/>
            </a:endParaRPr>
          </a:p>
          <a:p>
            <a:endParaRPr lang="es-PE" sz="1860" dirty="0">
              <a:latin typeface="Helvetica Neue"/>
            </a:endParaRPr>
          </a:p>
          <a:p>
            <a:pPr marL="285750" indent="-285750">
              <a:buFont typeface="Arial" panose="020B0604020202020204" pitchFamily="34" charset="0"/>
              <a:buChar char="•"/>
            </a:pPr>
            <a:r>
              <a:rPr lang="es-PE" sz="1860" dirty="0" smtClean="0">
                <a:latin typeface="Helvetica Neue"/>
              </a:rPr>
              <a:t>Otorgamiento de las medidas de protección </a:t>
            </a:r>
            <a:r>
              <a:rPr lang="es-PE" sz="1860" dirty="0">
                <a:latin typeface="Helvetica Neue"/>
              </a:rPr>
              <a:t>del denunciante </a:t>
            </a:r>
            <a:endParaRPr lang="es-PE" sz="1860" dirty="0" smtClean="0">
              <a:latin typeface="Helvetica Neue"/>
            </a:endParaRPr>
          </a:p>
          <a:p>
            <a:pPr marL="800100" lvl="1" indent="-342900">
              <a:buFont typeface="Wingdings" panose="05000000000000000000" pitchFamily="2" charset="2"/>
              <a:buChar char="ü"/>
            </a:pPr>
            <a:r>
              <a:rPr lang="es-PE" sz="1860" dirty="0">
                <a:latin typeface="Helvetica Neue"/>
              </a:rPr>
              <a:t>R</a:t>
            </a:r>
            <a:r>
              <a:rPr lang="es-PE" sz="1860" dirty="0" smtClean="0">
                <a:latin typeface="Helvetica Neue"/>
              </a:rPr>
              <a:t>eserva </a:t>
            </a:r>
            <a:r>
              <a:rPr lang="es-PE" sz="1860" dirty="0">
                <a:latin typeface="Helvetica Neue"/>
              </a:rPr>
              <a:t>de </a:t>
            </a:r>
            <a:r>
              <a:rPr lang="es-PE" sz="1860" dirty="0" smtClean="0">
                <a:latin typeface="Helvetica Neue"/>
              </a:rPr>
              <a:t>identidad</a:t>
            </a:r>
          </a:p>
          <a:p>
            <a:pPr marL="800100" lvl="1" indent="-342900">
              <a:buFont typeface="Wingdings" panose="05000000000000000000" pitchFamily="2" charset="2"/>
              <a:buChar char="ü"/>
            </a:pPr>
            <a:r>
              <a:rPr lang="es-PE" sz="1860" dirty="0">
                <a:latin typeface="Helvetica Neue"/>
              </a:rPr>
              <a:t>M</a:t>
            </a:r>
            <a:r>
              <a:rPr lang="es-PE" sz="1860" dirty="0" smtClean="0">
                <a:latin typeface="Helvetica Neue"/>
              </a:rPr>
              <a:t>edidas de protección laboral (traslado temporal, renovación, licencia con goce)</a:t>
            </a:r>
          </a:p>
          <a:p>
            <a:pPr marL="800100" lvl="1" indent="-342900">
              <a:buFont typeface="Wingdings" panose="05000000000000000000" pitchFamily="2" charset="2"/>
              <a:buChar char="ü"/>
            </a:pPr>
            <a:r>
              <a:rPr lang="es-PE" sz="1860" dirty="0">
                <a:latin typeface="Helvetica Neue"/>
              </a:rPr>
              <a:t>O</a:t>
            </a:r>
            <a:r>
              <a:rPr lang="es-PE" sz="1860" dirty="0" smtClean="0">
                <a:latin typeface="Helvetica Neue"/>
              </a:rPr>
              <a:t>tras medidas de protección (apartamiento del proceso de contratación)</a:t>
            </a:r>
            <a:endParaRPr lang="es-PE" sz="1860" dirty="0">
              <a:latin typeface="Helvetica Neue"/>
            </a:endParaRPr>
          </a:p>
          <a:p>
            <a:pPr marL="285750" indent="-285750">
              <a:buFont typeface="Arial" panose="020B0604020202020204" pitchFamily="34" charset="0"/>
              <a:buChar char="•"/>
            </a:pPr>
            <a:endParaRPr lang="es-PE" sz="1860" dirty="0" smtClean="0">
              <a:latin typeface="Helvetica Neue"/>
            </a:endParaRPr>
          </a:p>
          <a:p>
            <a:pPr marL="285750" indent="-285750">
              <a:buFont typeface="Arial" panose="020B0604020202020204" pitchFamily="34" charset="0"/>
              <a:buChar char="•"/>
            </a:pPr>
            <a:r>
              <a:rPr lang="es-PE" sz="1860" dirty="0" smtClean="0">
                <a:latin typeface="Helvetica Neue"/>
              </a:rPr>
              <a:t>Oficina de Integridad Institucional</a:t>
            </a:r>
            <a:endParaRPr lang="es-PE" sz="1860" dirty="0">
              <a:latin typeface="Helvetica Neue"/>
            </a:endParaRPr>
          </a:p>
          <a:p>
            <a:pPr marL="800100" lvl="1" indent="-342900">
              <a:buFont typeface="Wingdings" panose="05000000000000000000" pitchFamily="2" charset="2"/>
              <a:buChar char="ü"/>
            </a:pPr>
            <a:r>
              <a:rPr lang="es-PE" sz="1860" dirty="0" smtClean="0">
                <a:latin typeface="Helvetica Neue"/>
              </a:rPr>
              <a:t>Implementación</a:t>
            </a:r>
          </a:p>
          <a:p>
            <a:pPr marL="800100" lvl="1" indent="-342900">
              <a:buFont typeface="Wingdings" panose="05000000000000000000" pitchFamily="2" charset="2"/>
              <a:buChar char="ü"/>
            </a:pPr>
            <a:r>
              <a:rPr lang="es-PE" sz="1860" dirty="0" smtClean="0">
                <a:latin typeface="Helvetica Neue"/>
              </a:rPr>
              <a:t>Funciones </a:t>
            </a:r>
          </a:p>
          <a:p>
            <a:pPr marL="800100" lvl="1" indent="-342900">
              <a:buFont typeface="Wingdings" panose="05000000000000000000" pitchFamily="2" charset="2"/>
              <a:buChar char="ü"/>
            </a:pPr>
            <a:endParaRPr lang="es-PE" sz="1860" dirty="0">
              <a:latin typeface="Helvetica Neue"/>
            </a:endParaRPr>
          </a:p>
          <a:p>
            <a:pPr marL="285750" indent="-285750">
              <a:buFont typeface="Arial" panose="020B0604020202020204" pitchFamily="34" charset="0"/>
              <a:buChar char="•"/>
            </a:pPr>
            <a:r>
              <a:rPr lang="es-PE" sz="1860" u="sng" dirty="0" smtClean="0">
                <a:latin typeface="Helvetica Neue"/>
              </a:rPr>
              <a:t>Implementación de medios electrónicos para denuncias anónimas</a:t>
            </a:r>
            <a:endParaRPr lang="es-PE" sz="1860" u="sng" dirty="0">
              <a:latin typeface="Helvetica Neue"/>
            </a:endParaRPr>
          </a:p>
          <a:p>
            <a:pPr marL="800100" lvl="1" indent="-342900" algn="just">
              <a:buFont typeface="Wingdings" panose="05000000000000000000" pitchFamily="2" charset="2"/>
              <a:buChar char="ü"/>
            </a:pPr>
            <a:r>
              <a:rPr lang="es-PE" sz="1860" i="1" u="sng" dirty="0">
                <a:latin typeface="Helvetica Neue"/>
              </a:rPr>
              <a:t>Para facilitar la presentación de denuncias anónimas, a las que hace referencia el numeral 7.3 del artículo 7 del Decreto Legislativo N° 1327, las entidades públicas implementan herramientas informáticas, de acuerdo con su disponibilidad de recursos y tecnológicas.</a:t>
            </a:r>
          </a:p>
          <a:p>
            <a:pPr marL="800100" lvl="1" indent="-342900">
              <a:buFont typeface="Wingdings" panose="05000000000000000000" pitchFamily="2" charset="2"/>
              <a:buChar char="ü"/>
            </a:pPr>
            <a:endParaRPr lang="es-PE" sz="1860" dirty="0">
              <a:latin typeface="Helvetica Neue"/>
            </a:endParaRPr>
          </a:p>
          <a:p>
            <a:pPr marL="285750" indent="-285750">
              <a:buFont typeface="Arial" panose="020B0604020202020204" pitchFamily="34" charset="0"/>
              <a:buChar char="•"/>
            </a:pPr>
            <a:endParaRPr lang="es-PE" sz="1860" dirty="0">
              <a:latin typeface="Helvetica Neue"/>
            </a:endParaRPr>
          </a:p>
        </p:txBody>
      </p:sp>
      <p:sp>
        <p:nvSpPr>
          <p:cNvPr id="34" name="Rectángulo 33"/>
          <p:cNvSpPr/>
          <p:nvPr/>
        </p:nvSpPr>
        <p:spPr>
          <a:xfrm>
            <a:off x="187" y="105"/>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12" name="CuadroTexto 11"/>
          <p:cNvSpPr txBox="1"/>
          <p:nvPr/>
        </p:nvSpPr>
        <p:spPr>
          <a:xfrm>
            <a:off x="454479" y="580494"/>
            <a:ext cx="8001000" cy="461665"/>
          </a:xfrm>
          <a:prstGeom prst="rect">
            <a:avLst/>
          </a:prstGeom>
          <a:noFill/>
        </p:spPr>
        <p:txBody>
          <a:bodyPr wrap="square" rtlCol="0">
            <a:spAutoFit/>
          </a:bodyPr>
          <a:lstStyle/>
          <a:p>
            <a:r>
              <a:rPr lang="es-PE" sz="2400" b="1" dirty="0" smtClean="0">
                <a:latin typeface="Helvetica Neue"/>
              </a:rPr>
              <a:t>Principales disposiciones</a:t>
            </a:r>
            <a:endParaRPr lang="es-PE" sz="2400" b="1" dirty="0">
              <a:latin typeface="Helvetica Neue"/>
            </a:endParaRPr>
          </a:p>
        </p:txBody>
      </p:sp>
    </p:spTree>
    <p:extLst>
      <p:ext uri="{BB962C8B-B14F-4D97-AF65-F5344CB8AC3E}">
        <p14:creationId xmlns:p14="http://schemas.microsoft.com/office/powerpoint/2010/main" val="267979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www.costway.es/media/catalog/product/s/t/st39171_1_.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0" t="17733" r="1199" b="16133"/>
          <a:stretch/>
        </p:blipFill>
        <p:spPr bwMode="auto">
          <a:xfrm rot="5400000">
            <a:off x="5548079" y="214079"/>
            <a:ext cx="6827520" cy="6460322"/>
          </a:xfrm>
          <a:prstGeom prst="rect">
            <a:avLst/>
          </a:prstGeom>
          <a:noFill/>
          <a:extLst>
            <a:ext uri="{909E8E84-426E-40DD-AFC4-6F175D3DCCD1}">
              <a14:hiddenFill xmlns:a14="http://schemas.microsoft.com/office/drawing/2010/main">
                <a:solidFill>
                  <a:srgbClr val="FFFFFF"/>
                </a:solidFill>
              </a14:hiddenFill>
            </a:ext>
          </a:extLst>
        </p:spPr>
      </p:pic>
      <p:sp>
        <p:nvSpPr>
          <p:cNvPr id="4" name="5 Rectángulo"/>
          <p:cNvSpPr/>
          <p:nvPr/>
        </p:nvSpPr>
        <p:spPr>
          <a:xfrm>
            <a:off x="360563" y="550072"/>
            <a:ext cx="5117462" cy="1569644"/>
          </a:xfrm>
          <a:prstGeom prst="rect">
            <a:avLst/>
          </a:prstGeom>
          <a:noFill/>
          <a:ln>
            <a:noFill/>
          </a:ln>
        </p:spPr>
        <p:txBody>
          <a:bodyPr wrap="square" lIns="91423" tIns="45712" rIns="91423" bIns="45712">
            <a:spAutoFit/>
          </a:bodyPr>
          <a:lstStyle/>
          <a:p>
            <a:pPr eaLnBrk="0" hangingPunct="0">
              <a:spcBef>
                <a:spcPct val="20000"/>
              </a:spcBef>
            </a:pPr>
            <a:r>
              <a:rPr lang="es-MX" sz="3200" b="1" dirty="0">
                <a:solidFill>
                  <a:srgbClr val="C00000"/>
                </a:solidFill>
                <a:latin typeface="Century Gothic" panose="020B0502020202020204" pitchFamily="34" charset="0"/>
                <a:cs typeface="Times New Roman" pitchFamily="18" charset="0"/>
              </a:rPr>
              <a:t>Dificultades en la gestión de las denuncias de corrupción</a:t>
            </a:r>
            <a:endParaRPr lang="es-PE" sz="3200" b="1" dirty="0">
              <a:solidFill>
                <a:srgbClr val="C00000"/>
              </a:solidFill>
              <a:latin typeface="Century Gothic" panose="020B0502020202020204" pitchFamily="34" charset="0"/>
              <a:cs typeface="Times New Roman" pitchFamily="18" charset="0"/>
            </a:endParaRPr>
          </a:p>
        </p:txBody>
      </p:sp>
      <p:sp>
        <p:nvSpPr>
          <p:cNvPr id="6" name="TextBox 1"/>
          <p:cNvSpPr txBox="1"/>
          <p:nvPr/>
        </p:nvSpPr>
        <p:spPr>
          <a:xfrm>
            <a:off x="2476062" y="4328842"/>
            <a:ext cx="5244461" cy="369332"/>
          </a:xfrm>
          <a:prstGeom prst="rect">
            <a:avLst/>
          </a:prstGeom>
          <a:noFill/>
        </p:spPr>
        <p:txBody>
          <a:bodyPr wrap="square" rtlCol="0">
            <a:spAutoFit/>
          </a:bodyPr>
          <a:lstStyle/>
          <a:p>
            <a:endParaRPr lang="en-US" dirty="0">
              <a:latin typeface="Century Gothic" panose="020B0502020202020204" pitchFamily="34" charset="0"/>
            </a:endParaRPr>
          </a:p>
        </p:txBody>
      </p:sp>
      <p:grpSp>
        <p:nvGrpSpPr>
          <p:cNvPr id="23" name="Grupo 22"/>
          <p:cNvGrpSpPr/>
          <p:nvPr/>
        </p:nvGrpSpPr>
        <p:grpSpPr>
          <a:xfrm>
            <a:off x="6066053" y="3706139"/>
            <a:ext cx="2858695" cy="2860857"/>
            <a:chOff x="714229" y="1146898"/>
            <a:chExt cx="2858695" cy="3176328"/>
          </a:xfrm>
        </p:grpSpPr>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80867" flipH="1">
              <a:off x="714229" y="1146898"/>
              <a:ext cx="2858695" cy="3176328"/>
            </a:xfrm>
            <a:prstGeom prst="rect">
              <a:avLst/>
            </a:prstGeom>
          </p:spPr>
        </p:pic>
        <p:sp>
          <p:nvSpPr>
            <p:cNvPr id="22" name="CuadroTexto 21"/>
            <p:cNvSpPr txBox="1"/>
            <p:nvPr/>
          </p:nvSpPr>
          <p:spPr>
            <a:xfrm>
              <a:off x="944387" y="2107877"/>
              <a:ext cx="2462271" cy="1469377"/>
            </a:xfrm>
            <a:prstGeom prst="rect">
              <a:avLst/>
            </a:prstGeom>
            <a:noFill/>
          </p:spPr>
          <p:txBody>
            <a:bodyPr wrap="square" rtlCol="0">
              <a:spAutoFit/>
            </a:bodyPr>
            <a:lstStyle/>
            <a:p>
              <a:pPr algn="ctr"/>
              <a:r>
                <a:rPr lang="es-PE" sz="1600" dirty="0" smtClean="0">
                  <a:latin typeface="Century Gothic" panose="020B0502020202020204" pitchFamily="34" charset="0"/>
                </a:rPr>
                <a:t>Limitada información sobre las denuncias. No permite la trazabilidad del proceso</a:t>
              </a:r>
              <a:endParaRPr lang="es-PE" sz="1600" dirty="0">
                <a:latin typeface="Century Gothic" panose="020B0502020202020204" pitchFamily="34" charset="0"/>
              </a:endParaRPr>
            </a:p>
          </p:txBody>
        </p:sp>
      </p:grpSp>
      <p:grpSp>
        <p:nvGrpSpPr>
          <p:cNvPr id="29" name="Grupo 28"/>
          <p:cNvGrpSpPr/>
          <p:nvPr/>
        </p:nvGrpSpPr>
        <p:grpSpPr>
          <a:xfrm rot="21382695">
            <a:off x="6177771" y="1026881"/>
            <a:ext cx="2715385" cy="2665234"/>
            <a:chOff x="3991587" y="1365159"/>
            <a:chExt cx="2769837" cy="3016045"/>
          </a:xfrm>
        </p:grpSpPr>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1587" y="1365159"/>
              <a:ext cx="2769837" cy="3016045"/>
            </a:xfrm>
            <a:prstGeom prst="rect">
              <a:avLst/>
            </a:prstGeom>
          </p:spPr>
        </p:pic>
        <p:sp>
          <p:nvSpPr>
            <p:cNvPr id="28" name="CuadroTexto 27"/>
            <p:cNvSpPr txBox="1"/>
            <p:nvPr/>
          </p:nvSpPr>
          <p:spPr>
            <a:xfrm rot="217305">
              <a:off x="4160627" y="2310859"/>
              <a:ext cx="2429662" cy="966498"/>
            </a:xfrm>
            <a:prstGeom prst="rect">
              <a:avLst/>
            </a:prstGeom>
            <a:noFill/>
          </p:spPr>
          <p:txBody>
            <a:bodyPr wrap="square" rtlCol="0">
              <a:spAutoFit/>
            </a:bodyPr>
            <a:lstStyle/>
            <a:p>
              <a:pPr algn="ctr"/>
              <a:r>
                <a:rPr lang="es-ES" sz="1650" dirty="0" smtClean="0">
                  <a:latin typeface="Century Gothic" panose="020B0502020202020204" pitchFamily="34" charset="0"/>
                </a:rPr>
                <a:t>Canales de atención dispersos y no uniformizados</a:t>
              </a:r>
              <a:endParaRPr lang="es-ES" sz="1650" dirty="0">
                <a:latin typeface="Century Gothic" panose="020B0502020202020204" pitchFamily="34" charset="0"/>
              </a:endParaRPr>
            </a:p>
          </p:txBody>
        </p:sp>
      </p:grpSp>
      <p:grpSp>
        <p:nvGrpSpPr>
          <p:cNvPr id="36" name="Grupo 35"/>
          <p:cNvGrpSpPr/>
          <p:nvPr/>
        </p:nvGrpSpPr>
        <p:grpSpPr>
          <a:xfrm rot="21382695">
            <a:off x="9226359" y="3760141"/>
            <a:ext cx="2715385" cy="2572035"/>
            <a:chOff x="3986347" y="1456951"/>
            <a:chExt cx="2769837" cy="3016045"/>
          </a:xfrm>
        </p:grpSpPr>
        <p:pic>
          <p:nvPicPr>
            <p:cNvPr id="37" name="Imagen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34610" flipH="1">
              <a:off x="3986347" y="1456951"/>
              <a:ext cx="2769837" cy="3016045"/>
            </a:xfrm>
            <a:prstGeom prst="rect">
              <a:avLst/>
            </a:prstGeom>
          </p:spPr>
        </p:pic>
        <p:sp>
          <p:nvSpPr>
            <p:cNvPr id="38" name="CuadroTexto 37"/>
            <p:cNvSpPr txBox="1"/>
            <p:nvPr/>
          </p:nvSpPr>
          <p:spPr>
            <a:xfrm rot="217305">
              <a:off x="4149664" y="2403446"/>
              <a:ext cx="2429662" cy="1334529"/>
            </a:xfrm>
            <a:prstGeom prst="rect">
              <a:avLst/>
            </a:prstGeom>
            <a:noFill/>
          </p:spPr>
          <p:txBody>
            <a:bodyPr wrap="square" rtlCol="0">
              <a:spAutoFit/>
            </a:bodyPr>
            <a:lstStyle/>
            <a:p>
              <a:pPr algn="ctr"/>
              <a:r>
                <a:rPr lang="es-PE" sz="1600" dirty="0">
                  <a:latin typeface="Century Gothic" panose="020B0502020202020204" pitchFamily="34" charset="0"/>
                </a:rPr>
                <a:t>Mecanismos de derivación y articulación interinstitucional deficientes.</a:t>
              </a:r>
            </a:p>
          </p:txBody>
        </p:sp>
      </p:grpSp>
      <p:grpSp>
        <p:nvGrpSpPr>
          <p:cNvPr id="33" name="Grupo 32"/>
          <p:cNvGrpSpPr/>
          <p:nvPr/>
        </p:nvGrpSpPr>
        <p:grpSpPr>
          <a:xfrm>
            <a:off x="9154706" y="987776"/>
            <a:ext cx="2858695" cy="2851232"/>
            <a:chOff x="714229" y="1146898"/>
            <a:chExt cx="2858695" cy="3176328"/>
          </a:xfrm>
        </p:grpSpPr>
        <p:pic>
          <p:nvPicPr>
            <p:cNvPr id="34" name="Imagen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9133">
              <a:off x="714229" y="1146898"/>
              <a:ext cx="2858695" cy="3176328"/>
            </a:xfrm>
            <a:prstGeom prst="rect">
              <a:avLst/>
            </a:prstGeom>
          </p:spPr>
        </p:pic>
        <p:sp>
          <p:nvSpPr>
            <p:cNvPr id="35" name="CuadroTexto 34"/>
            <p:cNvSpPr txBox="1"/>
            <p:nvPr/>
          </p:nvSpPr>
          <p:spPr>
            <a:xfrm>
              <a:off x="912440" y="2104674"/>
              <a:ext cx="2462271" cy="925747"/>
            </a:xfrm>
            <a:prstGeom prst="rect">
              <a:avLst/>
            </a:prstGeom>
            <a:noFill/>
          </p:spPr>
          <p:txBody>
            <a:bodyPr wrap="square" rtlCol="0">
              <a:spAutoFit/>
            </a:bodyPr>
            <a:lstStyle/>
            <a:p>
              <a:pPr algn="ctr"/>
              <a:r>
                <a:rPr lang="es-ES" sz="1600" dirty="0" smtClean="0">
                  <a:latin typeface="Century Gothic" panose="020B0502020202020204" pitchFamily="34" charset="0"/>
                </a:rPr>
                <a:t>Procedimientos diferentes y no estandarizados</a:t>
              </a:r>
              <a:endParaRPr lang="es-ES" sz="1600" dirty="0">
                <a:latin typeface="Century Gothic" panose="020B0502020202020204" pitchFamily="34" charset="0"/>
              </a:endParaRPr>
            </a:p>
          </p:txBody>
        </p:sp>
      </p:grpSp>
      <p:pic>
        <p:nvPicPr>
          <p:cNvPr id="1028" name="Picture 4" descr="Organización empresarial de hombre y mujer con engranajes circulares -  Descargar Vectores Gratis, Illustrator Graficos, Plantillas Diseñ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249" r="2382"/>
          <a:stretch/>
        </p:blipFill>
        <p:spPr bwMode="auto">
          <a:xfrm>
            <a:off x="79081" y="3174801"/>
            <a:ext cx="5652558" cy="348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9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descr="https://www.costway.es/media/catalog/product/s/t/st39171_1_.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0" t="17733" r="1199" b="16133"/>
          <a:stretch/>
        </p:blipFill>
        <p:spPr bwMode="auto">
          <a:xfrm rot="5400000">
            <a:off x="-183599" y="214079"/>
            <a:ext cx="6827520" cy="6460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p:nvPr/>
        </p:nvSpPr>
        <p:spPr>
          <a:xfrm>
            <a:off x="2476062" y="4247562"/>
            <a:ext cx="5244461" cy="369332"/>
          </a:xfrm>
          <a:prstGeom prst="rect">
            <a:avLst/>
          </a:prstGeom>
          <a:noFill/>
        </p:spPr>
        <p:txBody>
          <a:bodyPr wrap="square" rtlCol="0">
            <a:spAutoFit/>
          </a:bodyPr>
          <a:lstStyle/>
          <a:p>
            <a:endParaRPr lang="en-US" dirty="0">
              <a:latin typeface="Century Gothic" panose="020B0502020202020204" pitchFamily="34" charset="0"/>
            </a:endParaRPr>
          </a:p>
        </p:txBody>
      </p:sp>
      <p:grpSp>
        <p:nvGrpSpPr>
          <p:cNvPr id="9" name="Grupo 8"/>
          <p:cNvGrpSpPr/>
          <p:nvPr/>
        </p:nvGrpSpPr>
        <p:grpSpPr>
          <a:xfrm>
            <a:off x="1677971" y="720558"/>
            <a:ext cx="2858695" cy="2860857"/>
            <a:chOff x="714229" y="1146898"/>
            <a:chExt cx="2858695" cy="3176328"/>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80867" flipH="1">
              <a:off x="714229" y="1146898"/>
              <a:ext cx="2858695" cy="3176328"/>
            </a:xfrm>
            <a:prstGeom prst="rect">
              <a:avLst/>
            </a:prstGeom>
          </p:spPr>
        </p:pic>
        <p:sp>
          <p:nvSpPr>
            <p:cNvPr id="11" name="CuadroTexto 10"/>
            <p:cNvSpPr txBox="1"/>
            <p:nvPr/>
          </p:nvSpPr>
          <p:spPr>
            <a:xfrm>
              <a:off x="839998" y="2075226"/>
              <a:ext cx="2648394" cy="1554805"/>
            </a:xfrm>
            <a:prstGeom prst="rect">
              <a:avLst/>
            </a:prstGeom>
            <a:noFill/>
          </p:spPr>
          <p:txBody>
            <a:bodyPr wrap="square" rtlCol="0">
              <a:spAutoFit/>
            </a:bodyPr>
            <a:lstStyle/>
            <a:p>
              <a:pPr algn="ctr"/>
              <a:r>
                <a:rPr lang="es-PE" sz="1700" dirty="0">
                  <a:latin typeface="Century Gothic" panose="020B0502020202020204" pitchFamily="34" charset="0"/>
                </a:rPr>
                <a:t>Confusión acerca de  cómo presentar una denuncias y cómo solicitar mecanismos de protección. </a:t>
              </a:r>
            </a:p>
          </p:txBody>
        </p:sp>
      </p:grpSp>
      <p:grpSp>
        <p:nvGrpSpPr>
          <p:cNvPr id="13" name="Grupo 12"/>
          <p:cNvGrpSpPr/>
          <p:nvPr/>
        </p:nvGrpSpPr>
        <p:grpSpPr>
          <a:xfrm rot="21382695">
            <a:off x="524052" y="3482927"/>
            <a:ext cx="2715385" cy="2572035"/>
            <a:chOff x="3986347" y="1456951"/>
            <a:chExt cx="2769837" cy="3016045"/>
          </a:xfrm>
        </p:grpSpPr>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34610" flipH="1">
              <a:off x="3986347" y="1456951"/>
              <a:ext cx="2769837" cy="3016045"/>
            </a:xfrm>
            <a:prstGeom prst="rect">
              <a:avLst/>
            </a:prstGeom>
          </p:spPr>
        </p:pic>
        <p:sp>
          <p:nvSpPr>
            <p:cNvPr id="15" name="CuadroTexto 14"/>
            <p:cNvSpPr txBox="1"/>
            <p:nvPr/>
          </p:nvSpPr>
          <p:spPr>
            <a:xfrm rot="217305">
              <a:off x="4151828" y="2380951"/>
              <a:ext cx="2429662" cy="1335359"/>
            </a:xfrm>
            <a:prstGeom prst="rect">
              <a:avLst/>
            </a:prstGeom>
            <a:noFill/>
          </p:spPr>
          <p:txBody>
            <a:bodyPr wrap="square" rtlCol="0">
              <a:spAutoFit/>
            </a:bodyPr>
            <a:lstStyle/>
            <a:p>
              <a:pPr algn="ctr"/>
              <a:r>
                <a:rPr lang="es-PE" sz="1700" dirty="0">
                  <a:latin typeface="Century Gothic" panose="020B0502020202020204" pitchFamily="34" charset="0"/>
                </a:rPr>
                <a:t>Insuficiente información sobre el estado de las denuncias</a:t>
              </a:r>
            </a:p>
          </p:txBody>
        </p:sp>
      </p:grpSp>
      <p:grpSp>
        <p:nvGrpSpPr>
          <p:cNvPr id="16" name="Grupo 15"/>
          <p:cNvGrpSpPr/>
          <p:nvPr/>
        </p:nvGrpSpPr>
        <p:grpSpPr>
          <a:xfrm>
            <a:off x="3230161" y="3404072"/>
            <a:ext cx="2858695" cy="2860857"/>
            <a:chOff x="714229" y="1146898"/>
            <a:chExt cx="2858695" cy="3176328"/>
          </a:xfrm>
        </p:grpSpPr>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80867" flipH="1">
              <a:off x="714229" y="1146898"/>
              <a:ext cx="2858695" cy="3176328"/>
            </a:xfrm>
            <a:prstGeom prst="rect">
              <a:avLst/>
            </a:prstGeom>
          </p:spPr>
        </p:pic>
        <p:sp>
          <p:nvSpPr>
            <p:cNvPr id="18" name="CuadroTexto 17"/>
            <p:cNvSpPr txBox="1"/>
            <p:nvPr/>
          </p:nvSpPr>
          <p:spPr>
            <a:xfrm>
              <a:off x="936212" y="1957658"/>
              <a:ext cx="2441092" cy="1554805"/>
            </a:xfrm>
            <a:prstGeom prst="rect">
              <a:avLst/>
            </a:prstGeom>
            <a:noFill/>
          </p:spPr>
          <p:txBody>
            <a:bodyPr wrap="square" rtlCol="0">
              <a:spAutoFit/>
            </a:bodyPr>
            <a:lstStyle/>
            <a:p>
              <a:pPr algn="ctr"/>
              <a:r>
                <a:rPr lang="es-PE" sz="1700" dirty="0">
                  <a:latin typeface="Century Gothic" panose="020B0502020202020204" pitchFamily="34" charset="0"/>
                </a:rPr>
                <a:t>Insatisfacción y percepción negativa sobre la capacidad de gestión de la entidad</a:t>
              </a:r>
            </a:p>
          </p:txBody>
        </p:sp>
      </p:grpSp>
      <p:sp>
        <p:nvSpPr>
          <p:cNvPr id="19" name="5 Rectángulo"/>
          <p:cNvSpPr/>
          <p:nvPr/>
        </p:nvSpPr>
        <p:spPr>
          <a:xfrm>
            <a:off x="6999427" y="632413"/>
            <a:ext cx="4561034" cy="1077202"/>
          </a:xfrm>
          <a:prstGeom prst="rect">
            <a:avLst/>
          </a:prstGeom>
          <a:noFill/>
          <a:ln>
            <a:noFill/>
          </a:ln>
        </p:spPr>
        <p:txBody>
          <a:bodyPr wrap="square" lIns="91423" tIns="45712" rIns="91423" bIns="45712">
            <a:spAutoFit/>
          </a:bodyPr>
          <a:lstStyle/>
          <a:p>
            <a:pPr algn="r" eaLnBrk="0" hangingPunct="0">
              <a:spcBef>
                <a:spcPct val="20000"/>
              </a:spcBef>
            </a:pPr>
            <a:r>
              <a:rPr lang="es-MX" sz="3200" b="1" dirty="0">
                <a:solidFill>
                  <a:srgbClr val="C00000"/>
                </a:solidFill>
                <a:latin typeface="Century Gothic" panose="020B0502020202020204" pitchFamily="34" charset="0"/>
                <a:cs typeface="Times New Roman" pitchFamily="18" charset="0"/>
              </a:rPr>
              <a:t>Efectos en el ciudadano</a:t>
            </a:r>
            <a:endParaRPr lang="es-PE" sz="3200" b="1" dirty="0">
              <a:solidFill>
                <a:srgbClr val="C00000"/>
              </a:solidFill>
              <a:latin typeface="Century Gothic" panose="020B0502020202020204" pitchFamily="34" charset="0"/>
              <a:cs typeface="Times New Roman" pitchFamily="18" charset="0"/>
            </a:endParaRPr>
          </a:p>
        </p:txBody>
      </p:sp>
      <p:pic>
        <p:nvPicPr>
          <p:cNvPr id="21" name="Imagen 20"/>
          <p:cNvPicPr>
            <a:picLocks noChangeAspect="1"/>
          </p:cNvPicPr>
          <p:nvPr/>
        </p:nvPicPr>
        <p:blipFill>
          <a:blip r:embed="rId5"/>
          <a:stretch>
            <a:fillRect/>
          </a:stretch>
        </p:blipFill>
        <p:spPr>
          <a:xfrm>
            <a:off x="9431156" y="3796496"/>
            <a:ext cx="2747504" cy="3061504"/>
          </a:xfrm>
          <a:prstGeom prst="rect">
            <a:avLst/>
          </a:prstGeom>
        </p:spPr>
      </p:pic>
      <p:pic>
        <p:nvPicPr>
          <p:cNvPr id="2052" name="Picture 4" descr="Signo De Interrogación, Royaltyfree, Pregunta imagen png - imagen  transparente descarga gratuita"/>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244389" y="2029794"/>
            <a:ext cx="2040590" cy="204059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7"/>
          <a:stretch>
            <a:fillRect/>
          </a:stretch>
        </p:blipFill>
        <p:spPr>
          <a:xfrm>
            <a:off x="6998083" y="3669560"/>
            <a:ext cx="2555968" cy="3222185"/>
          </a:xfrm>
          <a:prstGeom prst="rect">
            <a:avLst/>
          </a:prstGeom>
        </p:spPr>
      </p:pic>
      <p:pic>
        <p:nvPicPr>
          <p:cNvPr id="23" name="Picture 4" descr="Signo De Interrogación, Royaltyfree, Pregunta imagen png - imagen  transparente descarga gratuita"/>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007558" y="2077128"/>
            <a:ext cx="2040590" cy="204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92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0"/>
          <p:cNvSpPr txBox="1">
            <a:spLocks/>
          </p:cNvSpPr>
          <p:nvPr/>
        </p:nvSpPr>
        <p:spPr>
          <a:xfrm>
            <a:off x="653873" y="166336"/>
            <a:ext cx="11373017" cy="690229"/>
          </a:xfrm>
          <a:prstGeom prst="rect">
            <a:avLst/>
          </a:prstGeom>
        </p:spPr>
        <p:txBody>
          <a:bodyPr/>
          <a:lstStyle>
            <a:lvl1pPr algn="l" defTabSz="1219170" rtl="0" eaLnBrk="1" latinLnBrk="0" hangingPunct="1">
              <a:spcBef>
                <a:spcPct val="0"/>
              </a:spcBef>
              <a:buNone/>
              <a:defRPr sz="2400" kern="1200">
                <a:solidFill>
                  <a:schemeClr val="tx1"/>
                </a:solidFill>
                <a:latin typeface="Arial" pitchFamily="34" charset="0"/>
                <a:ea typeface="+mj-ea"/>
                <a:cs typeface="+mj-cs"/>
              </a:defRPr>
            </a:lvl1pPr>
          </a:lstStyle>
          <a:p>
            <a:pPr lvl="0" defTabSz="914400">
              <a:spcBef>
                <a:spcPts val="0"/>
              </a:spcBef>
              <a:defRPr/>
            </a:pPr>
            <a:r>
              <a:rPr lang="x-none" b="1" dirty="0">
                <a:solidFill>
                  <a:srgbClr val="000000"/>
                </a:solidFill>
                <a:latin typeface="Corbel" panose="020B0503020204020204" pitchFamily="34" charset="0"/>
              </a:rPr>
              <a:t>Principal razón para no denunciar tiene que ver con la percepción de ineficacia e indiferencia por parte de las autoridades para castigar el pedido de coima.</a:t>
            </a:r>
          </a:p>
        </p:txBody>
      </p:sp>
      <p:sp>
        <p:nvSpPr>
          <p:cNvPr id="2" name="Rectángulo 1"/>
          <p:cNvSpPr/>
          <p:nvPr/>
        </p:nvSpPr>
        <p:spPr>
          <a:xfrm rot="16200000">
            <a:off x="-120166" y="1325413"/>
            <a:ext cx="9787614" cy="338554"/>
          </a:xfrm>
          <a:prstGeom prst="rect">
            <a:avLst/>
          </a:prstGeom>
        </p:spPr>
        <p:txBody>
          <a:bodyPr wrap="square">
            <a:spAutoFit/>
          </a:bodyPr>
          <a:lstStyle/>
          <a:p>
            <a:pPr lvl="0">
              <a:defRPr/>
            </a:pPr>
            <a:r>
              <a:rPr lang="es-ES" sz="1600" dirty="0">
                <a:latin typeface="Corbel" panose="020B0503020204020204" pitchFamily="34" charset="0"/>
              </a:rPr>
              <a:t>¿Por qué no lo denunció?  –</a:t>
            </a:r>
            <a:r>
              <a:rPr lang="x-none" sz="1600" b="1" dirty="0">
                <a:latin typeface="Corbel" panose="020B0503020204020204" pitchFamily="34" charset="0"/>
              </a:rPr>
              <a:t>ESPONTÁNEA. MÚLTIPLE</a:t>
            </a:r>
            <a:endParaRPr lang="es-PE" sz="1600" b="1" dirty="0">
              <a:latin typeface="Corbel" panose="020B0503020204020204" pitchFamily="34" charset="0"/>
            </a:endParaRPr>
          </a:p>
        </p:txBody>
      </p:sp>
      <p:sp>
        <p:nvSpPr>
          <p:cNvPr id="6" name="Rectángulo 5"/>
          <p:cNvSpPr/>
          <p:nvPr/>
        </p:nvSpPr>
        <p:spPr bwMode="gray">
          <a:xfrm>
            <a:off x="6542988" y="6353187"/>
            <a:ext cx="5366327" cy="40178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s-PE" sz="1600" dirty="0">
              <a:solidFill>
                <a:schemeClr val="tx1"/>
              </a:solidFill>
              <a:latin typeface="Arial" pitchFamily="34" charset="0"/>
              <a:cs typeface="Arial" pitchFamily="34" charset="0"/>
            </a:endParaRPr>
          </a:p>
        </p:txBody>
      </p:sp>
      <p:sp>
        <p:nvSpPr>
          <p:cNvPr id="7" name="Rectángulo 6"/>
          <p:cNvSpPr/>
          <p:nvPr/>
        </p:nvSpPr>
        <p:spPr>
          <a:xfrm>
            <a:off x="7301552" y="6493359"/>
            <a:ext cx="4607763" cy="261610"/>
          </a:xfrm>
          <a:prstGeom prst="rect">
            <a:avLst/>
          </a:prstGeom>
        </p:spPr>
        <p:txBody>
          <a:bodyPr wrap="square">
            <a:spAutoFit/>
          </a:bodyPr>
          <a:lstStyle/>
          <a:p>
            <a:r>
              <a:rPr lang="es-ES" sz="1100" dirty="0">
                <a:latin typeface="Corbel" panose="020B0503020204020204" pitchFamily="34" charset="0"/>
              </a:rPr>
              <a:t>Base: Total de entrevistados que no denunciaron el pedido de coima (235)</a:t>
            </a:r>
            <a:endParaRPr lang="es-PE" sz="1100" dirty="0"/>
          </a:p>
        </p:txBody>
      </p:sp>
      <p:graphicFrame>
        <p:nvGraphicFramePr>
          <p:cNvPr id="8" name="Dia Asia"/>
          <p:cNvGraphicFramePr/>
          <p:nvPr>
            <p:custDataLst>
              <p:tags r:id="rId1"/>
            </p:custDataLst>
          </p:nvPr>
        </p:nvGraphicFramePr>
        <p:xfrm>
          <a:off x="1073339" y="2833608"/>
          <a:ext cx="2823174" cy="2015973"/>
        </p:xfrm>
        <a:graphic>
          <a:graphicData uri="http://schemas.openxmlformats.org/drawingml/2006/chart">
            <c:chart xmlns:c="http://schemas.openxmlformats.org/drawingml/2006/chart" xmlns:r="http://schemas.openxmlformats.org/officeDocument/2006/relationships" r:id="rId6"/>
          </a:graphicData>
        </a:graphic>
      </p:graphicFrame>
      <p:sp>
        <p:nvSpPr>
          <p:cNvPr id="9" name="Rechteck 52"/>
          <p:cNvSpPr/>
          <p:nvPr>
            <p:custDataLst>
              <p:tags r:id="rId2"/>
            </p:custDataLst>
          </p:nvPr>
        </p:nvSpPr>
        <p:spPr bwMode="gray">
          <a:xfrm>
            <a:off x="1850995" y="3013535"/>
            <a:ext cx="1344149" cy="1344000"/>
          </a:xfrm>
          <a:prstGeom prst="rect">
            <a:avLst/>
          </a:prstGeom>
        </p:spPr>
        <p:txBody>
          <a:bodyPr wrap="none" anchor="ctr">
            <a:noAutofit/>
          </a:bodyPr>
          <a:lstStyle/>
          <a:p>
            <a:pPr lvl="0" algn="ctr"/>
            <a:r>
              <a:rPr lang="es-PE" sz="4000" b="1" dirty="0">
                <a:solidFill>
                  <a:schemeClr val="accent5"/>
                </a:solidFill>
                <a:latin typeface="Corbel" panose="020B0503020204020204" pitchFamily="34" charset="0"/>
              </a:rPr>
              <a:t>91</a:t>
            </a:r>
            <a:r>
              <a:rPr lang="en-US" sz="2000" b="1" dirty="0">
                <a:solidFill>
                  <a:schemeClr val="accent5"/>
                </a:solidFill>
                <a:latin typeface="Corbel" panose="020B0503020204020204" pitchFamily="34" charset="0"/>
              </a:rPr>
              <a:t>%</a:t>
            </a:r>
          </a:p>
        </p:txBody>
      </p:sp>
      <p:sp>
        <p:nvSpPr>
          <p:cNvPr id="10" name="Rectángulo 9"/>
          <p:cNvSpPr/>
          <p:nvPr/>
        </p:nvSpPr>
        <p:spPr>
          <a:xfrm>
            <a:off x="1297535" y="1872378"/>
            <a:ext cx="2451068" cy="830997"/>
          </a:xfrm>
          <a:prstGeom prst="rect">
            <a:avLst/>
          </a:prstGeom>
        </p:spPr>
        <p:txBody>
          <a:bodyPr wrap="square">
            <a:spAutoFit/>
          </a:bodyPr>
          <a:lstStyle/>
          <a:p>
            <a:pPr algn="ctr"/>
            <a:r>
              <a:rPr lang="x-none" sz="2400" b="1" dirty="0">
                <a:solidFill>
                  <a:schemeClr val="accent5"/>
                </a:solidFill>
                <a:latin typeface="Corbel" panose="020B0503020204020204" pitchFamily="34" charset="0"/>
              </a:rPr>
              <a:t>No denunció el pedido de coima</a:t>
            </a:r>
            <a:endParaRPr lang="en-US" sz="2400" b="1" dirty="0">
              <a:solidFill>
                <a:schemeClr val="accent5"/>
              </a:solidFill>
              <a:latin typeface="Corbel" panose="020B0503020204020204" pitchFamily="34" charset="0"/>
            </a:endParaRPr>
          </a:p>
        </p:txBody>
      </p:sp>
      <p:sp>
        <p:nvSpPr>
          <p:cNvPr id="11" name="Rechteckige Legende 581"/>
          <p:cNvSpPr/>
          <p:nvPr>
            <p:custDataLst>
              <p:tags r:id="rId3"/>
            </p:custDataLst>
          </p:nvPr>
        </p:nvSpPr>
        <p:spPr bwMode="gray">
          <a:xfrm flipH="1">
            <a:off x="609858" y="1832598"/>
            <a:ext cx="576000" cy="576000"/>
          </a:xfrm>
          <a:prstGeom prst="wedgeRectCallout">
            <a:avLst>
              <a:gd name="adj1" fmla="val -72152"/>
              <a:gd name="adj2" fmla="val 21829"/>
            </a:avLst>
          </a:prstGeom>
          <a:solidFill>
            <a:srgbClr val="FFFFFF"/>
          </a:solidFill>
          <a:ln w="9525">
            <a:solidFill>
              <a:schemeClr val="accent5"/>
            </a:solidFill>
            <a:round/>
            <a:headEnd/>
            <a:tailEnd/>
          </a:ln>
          <a:effectLst/>
        </p:spPr>
        <p:txBody>
          <a:bodyPr wrap="square" lIns="91440" tIns="45720" rIns="91440" bIns="45720" rtlCol="0" anchor="ctr"/>
          <a:lstStyle/>
          <a:p>
            <a:pPr algn="ctr"/>
            <a:r>
              <a:rPr lang="en-US" sz="3600" b="1" dirty="0">
                <a:solidFill>
                  <a:schemeClr val="accent5"/>
                </a:solidFill>
              </a:rPr>
              <a:t>!</a:t>
            </a:r>
          </a:p>
        </p:txBody>
      </p:sp>
      <p:sp>
        <p:nvSpPr>
          <p:cNvPr id="12" name="38 Elipse"/>
          <p:cNvSpPr/>
          <p:nvPr/>
        </p:nvSpPr>
        <p:spPr bwMode="gray">
          <a:xfrm>
            <a:off x="5368382" y="1231427"/>
            <a:ext cx="972000" cy="900000"/>
          </a:xfrm>
          <a:prstGeom prst="ellipse">
            <a:avLst/>
          </a:prstGeom>
          <a:solidFill>
            <a:schemeClr val="accent1">
              <a:lumMod val="7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indent="0" algn="ctr">
              <a:spcBef>
                <a:spcPts val="300"/>
              </a:spcBef>
            </a:pPr>
            <a:r>
              <a:rPr lang="es-PE" sz="2700" b="1" dirty="0">
                <a:solidFill>
                  <a:schemeClr val="bg1"/>
                </a:solidFill>
                <a:latin typeface="Corbel" panose="020B0503020204020204" pitchFamily="34" charset="0"/>
                <a:cs typeface="Arial" pitchFamily="34" charset="0"/>
              </a:rPr>
              <a:t>33%</a:t>
            </a:r>
          </a:p>
        </p:txBody>
      </p:sp>
      <p:sp>
        <p:nvSpPr>
          <p:cNvPr id="13" name="39 Elipse"/>
          <p:cNvSpPr/>
          <p:nvPr/>
        </p:nvSpPr>
        <p:spPr bwMode="gray">
          <a:xfrm>
            <a:off x="5431382" y="2287877"/>
            <a:ext cx="846000" cy="719467"/>
          </a:xfrm>
          <a:prstGeom prst="ellipse">
            <a:avLst/>
          </a:prstGeom>
          <a:solidFill>
            <a:schemeClr val="accent1"/>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indent="0" algn="ctr">
              <a:spcBef>
                <a:spcPts val="300"/>
              </a:spcBef>
            </a:pPr>
            <a:r>
              <a:rPr lang="es-PE" sz="2000" b="1" dirty="0">
                <a:solidFill>
                  <a:schemeClr val="bg1"/>
                </a:solidFill>
                <a:latin typeface="Corbel" panose="020B0503020204020204" pitchFamily="34" charset="0"/>
                <a:cs typeface="Arial" pitchFamily="34" charset="0"/>
              </a:rPr>
              <a:t>21%</a:t>
            </a:r>
          </a:p>
        </p:txBody>
      </p:sp>
      <p:sp>
        <p:nvSpPr>
          <p:cNvPr id="14" name="40 Elipse"/>
          <p:cNvSpPr/>
          <p:nvPr/>
        </p:nvSpPr>
        <p:spPr bwMode="gray">
          <a:xfrm>
            <a:off x="5457573" y="3128528"/>
            <a:ext cx="761843" cy="648073"/>
          </a:xfrm>
          <a:prstGeom prst="ellipse">
            <a:avLst/>
          </a:prstGeom>
          <a:solidFill>
            <a:schemeClr val="accent2"/>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indent="0" algn="ctr">
              <a:spcBef>
                <a:spcPts val="300"/>
              </a:spcBef>
            </a:pPr>
            <a:r>
              <a:rPr lang="es-PE" sz="2000" b="1" dirty="0">
                <a:solidFill>
                  <a:schemeClr val="bg1"/>
                </a:solidFill>
                <a:latin typeface="Corbel" panose="020B0503020204020204" pitchFamily="34" charset="0"/>
                <a:cs typeface="Arial" pitchFamily="34" charset="0"/>
              </a:rPr>
              <a:t>18%</a:t>
            </a:r>
          </a:p>
        </p:txBody>
      </p:sp>
      <p:sp>
        <p:nvSpPr>
          <p:cNvPr id="15" name="43 Rectángulo"/>
          <p:cNvSpPr/>
          <p:nvPr/>
        </p:nvSpPr>
        <p:spPr>
          <a:xfrm>
            <a:off x="6563736" y="1296979"/>
            <a:ext cx="4200621" cy="830997"/>
          </a:xfrm>
          <a:prstGeom prst="rect">
            <a:avLst/>
          </a:prstGeom>
        </p:spPr>
        <p:txBody>
          <a:bodyPr wrap="square">
            <a:spAutoFit/>
          </a:bodyPr>
          <a:lstStyle/>
          <a:p>
            <a:r>
              <a:rPr lang="es-ES" sz="2400" dirty="0">
                <a:solidFill>
                  <a:schemeClr val="accent1"/>
                </a:solidFill>
                <a:latin typeface="Corbel" panose="020B0503020204020204" pitchFamily="34" charset="0"/>
              </a:rPr>
              <a:t>Porque no sirve de nada/ las autoridades no hacen caso</a:t>
            </a:r>
            <a:endParaRPr lang="es-PE" sz="2400" b="1" dirty="0">
              <a:solidFill>
                <a:schemeClr val="accent1"/>
              </a:solidFill>
              <a:latin typeface="Corbel" panose="020B0503020204020204" pitchFamily="34" charset="0"/>
            </a:endParaRPr>
          </a:p>
        </p:txBody>
      </p:sp>
      <p:sp>
        <p:nvSpPr>
          <p:cNvPr id="16" name="44 Rectángulo"/>
          <p:cNvSpPr/>
          <p:nvPr/>
        </p:nvSpPr>
        <p:spPr>
          <a:xfrm>
            <a:off x="6618082" y="2408598"/>
            <a:ext cx="4363327" cy="461665"/>
          </a:xfrm>
          <a:prstGeom prst="rect">
            <a:avLst/>
          </a:prstGeom>
        </p:spPr>
        <p:txBody>
          <a:bodyPr wrap="square">
            <a:spAutoFit/>
          </a:bodyPr>
          <a:lstStyle/>
          <a:p>
            <a:pPr lvl="0"/>
            <a:r>
              <a:rPr lang="es-PE" sz="2400" dirty="0">
                <a:solidFill>
                  <a:srgbClr val="264283"/>
                </a:solidFill>
                <a:latin typeface="Corbel" panose="020B0503020204020204" pitchFamily="34" charset="0"/>
              </a:rPr>
              <a:t>Porque obtuvo un beneficio</a:t>
            </a:r>
          </a:p>
        </p:txBody>
      </p:sp>
      <p:sp>
        <p:nvSpPr>
          <p:cNvPr id="17" name="45 Rectángulo"/>
          <p:cNvSpPr/>
          <p:nvPr/>
        </p:nvSpPr>
        <p:spPr>
          <a:xfrm>
            <a:off x="6635730" y="3245125"/>
            <a:ext cx="4435713" cy="400110"/>
          </a:xfrm>
          <a:prstGeom prst="rect">
            <a:avLst/>
          </a:prstGeom>
        </p:spPr>
        <p:txBody>
          <a:bodyPr wrap="square">
            <a:spAutoFit/>
          </a:bodyPr>
          <a:lstStyle/>
          <a:p>
            <a:pPr lvl="0"/>
            <a:r>
              <a:rPr lang="es-PE" sz="2000" dirty="0">
                <a:solidFill>
                  <a:schemeClr val="accent5">
                    <a:lumMod val="75000"/>
                  </a:schemeClr>
                </a:solidFill>
                <a:latin typeface="Corbel" panose="020B0503020204020204" pitchFamily="34" charset="0"/>
              </a:rPr>
              <a:t>Porque no tengo tiempo</a:t>
            </a:r>
          </a:p>
        </p:txBody>
      </p:sp>
      <p:sp>
        <p:nvSpPr>
          <p:cNvPr id="19" name="46 Rectángulo"/>
          <p:cNvSpPr/>
          <p:nvPr/>
        </p:nvSpPr>
        <p:spPr>
          <a:xfrm>
            <a:off x="6663302" y="4083787"/>
            <a:ext cx="4162993" cy="369332"/>
          </a:xfrm>
          <a:prstGeom prst="rect">
            <a:avLst/>
          </a:prstGeom>
        </p:spPr>
        <p:txBody>
          <a:bodyPr wrap="square">
            <a:spAutoFit/>
          </a:bodyPr>
          <a:lstStyle/>
          <a:p>
            <a:pPr lvl="0"/>
            <a:r>
              <a:rPr lang="es-PE" dirty="0">
                <a:solidFill>
                  <a:schemeClr val="accent6">
                    <a:lumMod val="75000"/>
                  </a:schemeClr>
                </a:solidFill>
                <a:latin typeface="Corbel" panose="020B0503020204020204" pitchFamily="34" charset="0"/>
              </a:rPr>
              <a:t>Por temor a represalias</a:t>
            </a:r>
          </a:p>
        </p:txBody>
      </p:sp>
      <p:sp>
        <p:nvSpPr>
          <p:cNvPr id="20" name="47 Rectángulo"/>
          <p:cNvSpPr/>
          <p:nvPr/>
        </p:nvSpPr>
        <p:spPr>
          <a:xfrm>
            <a:off x="6645377" y="5545500"/>
            <a:ext cx="4635563" cy="338554"/>
          </a:xfrm>
          <a:prstGeom prst="rect">
            <a:avLst/>
          </a:prstGeom>
        </p:spPr>
        <p:txBody>
          <a:bodyPr wrap="square">
            <a:spAutoFit/>
          </a:bodyPr>
          <a:lstStyle/>
          <a:p>
            <a:r>
              <a:rPr lang="es-ES" sz="1600" dirty="0">
                <a:solidFill>
                  <a:schemeClr val="accent6"/>
                </a:solidFill>
                <a:latin typeface="Corbel" panose="020B0503020204020204" pitchFamily="34" charset="0"/>
                <a:cs typeface="Arial" pitchFamily="34" charset="0"/>
              </a:rPr>
              <a:t>Por no saber ante quiénes tendría que denunciar</a:t>
            </a:r>
            <a:endParaRPr lang="es-PE" sz="1600" dirty="0">
              <a:solidFill>
                <a:schemeClr val="accent6"/>
              </a:solidFill>
              <a:latin typeface="Corbel" panose="020B0503020204020204" pitchFamily="34" charset="0"/>
            </a:endParaRPr>
          </a:p>
        </p:txBody>
      </p:sp>
      <p:sp>
        <p:nvSpPr>
          <p:cNvPr id="21" name="41 Elipse"/>
          <p:cNvSpPr/>
          <p:nvPr/>
        </p:nvSpPr>
        <p:spPr bwMode="gray">
          <a:xfrm>
            <a:off x="5607105" y="5438217"/>
            <a:ext cx="539168" cy="507775"/>
          </a:xfrm>
          <a:prstGeom prst="ellipse">
            <a:avLst/>
          </a:prstGeom>
          <a:solidFill>
            <a:schemeClr val="accent6"/>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indent="0" algn="ctr">
              <a:spcBef>
                <a:spcPts val="300"/>
              </a:spcBef>
            </a:pPr>
            <a:r>
              <a:rPr lang="es-PE" sz="1600" b="1" dirty="0">
                <a:solidFill>
                  <a:schemeClr val="bg1"/>
                </a:solidFill>
                <a:latin typeface="Corbel" panose="020B0503020204020204" pitchFamily="34" charset="0"/>
                <a:cs typeface="Arial" pitchFamily="34" charset="0"/>
              </a:rPr>
              <a:t>8%</a:t>
            </a:r>
          </a:p>
        </p:txBody>
      </p:sp>
      <p:sp>
        <p:nvSpPr>
          <p:cNvPr id="22" name="47 Rectángulo"/>
          <p:cNvSpPr/>
          <p:nvPr/>
        </p:nvSpPr>
        <p:spPr>
          <a:xfrm>
            <a:off x="6656489" y="4849581"/>
            <a:ext cx="4015114" cy="338554"/>
          </a:xfrm>
          <a:prstGeom prst="rect">
            <a:avLst/>
          </a:prstGeom>
        </p:spPr>
        <p:txBody>
          <a:bodyPr wrap="square">
            <a:spAutoFit/>
          </a:bodyPr>
          <a:lstStyle/>
          <a:p>
            <a:r>
              <a:rPr lang="es-ES" sz="1600" dirty="0">
                <a:solidFill>
                  <a:schemeClr val="accent1">
                    <a:lumMod val="75000"/>
                  </a:schemeClr>
                </a:solidFill>
                <a:latin typeface="Corbel" panose="020B0503020204020204" pitchFamily="34" charset="0"/>
                <a:cs typeface="Arial" pitchFamily="34" charset="0"/>
              </a:rPr>
              <a:t>Por no saber cómo denunciar estos hechos</a:t>
            </a:r>
            <a:endParaRPr lang="es-PE" sz="1600" dirty="0">
              <a:solidFill>
                <a:schemeClr val="accent1">
                  <a:lumMod val="75000"/>
                </a:schemeClr>
              </a:solidFill>
              <a:latin typeface="Corbel" panose="020B0503020204020204" pitchFamily="34" charset="0"/>
            </a:endParaRPr>
          </a:p>
        </p:txBody>
      </p:sp>
      <p:sp>
        <p:nvSpPr>
          <p:cNvPr id="23" name="41 Elipse"/>
          <p:cNvSpPr/>
          <p:nvPr/>
        </p:nvSpPr>
        <p:spPr bwMode="gray">
          <a:xfrm>
            <a:off x="5520598" y="4663995"/>
            <a:ext cx="689835" cy="609991"/>
          </a:xfrm>
          <a:prstGeom prst="ellipse">
            <a:avLst/>
          </a:prstGeom>
          <a:solidFill>
            <a:schemeClr val="accent2">
              <a:lumMod val="7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indent="0" algn="ctr">
              <a:spcBef>
                <a:spcPts val="300"/>
              </a:spcBef>
            </a:pPr>
            <a:r>
              <a:rPr lang="es-PE" sz="1600" b="1" dirty="0">
                <a:solidFill>
                  <a:schemeClr val="bg1"/>
                </a:solidFill>
                <a:latin typeface="Corbel" panose="020B0503020204020204" pitchFamily="34" charset="0"/>
                <a:cs typeface="Arial" pitchFamily="34" charset="0"/>
              </a:rPr>
              <a:t>11%</a:t>
            </a:r>
          </a:p>
        </p:txBody>
      </p:sp>
      <p:sp>
        <p:nvSpPr>
          <p:cNvPr id="24" name="41 Elipse"/>
          <p:cNvSpPr/>
          <p:nvPr/>
        </p:nvSpPr>
        <p:spPr bwMode="gray">
          <a:xfrm>
            <a:off x="5531771" y="3926953"/>
            <a:ext cx="689835" cy="609991"/>
          </a:xfrm>
          <a:prstGeom prst="ellipse">
            <a:avLst/>
          </a:prstGeom>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indent="0" algn="ctr">
              <a:spcBef>
                <a:spcPts val="300"/>
              </a:spcBef>
            </a:pPr>
            <a:r>
              <a:rPr lang="es-PE" sz="2000" b="1" dirty="0">
                <a:solidFill>
                  <a:schemeClr val="bg1"/>
                </a:solidFill>
                <a:latin typeface="Corbel" panose="020B0503020204020204" pitchFamily="34" charset="0"/>
                <a:cs typeface="Arial" pitchFamily="34" charset="0"/>
              </a:rPr>
              <a:t>18%</a:t>
            </a:r>
          </a:p>
        </p:txBody>
      </p:sp>
      <p:sp>
        <p:nvSpPr>
          <p:cNvPr id="25" name="Cerrar llave 24"/>
          <p:cNvSpPr/>
          <p:nvPr/>
        </p:nvSpPr>
        <p:spPr>
          <a:xfrm flipH="1">
            <a:off x="3705983" y="1353679"/>
            <a:ext cx="1235862" cy="5099949"/>
          </a:xfrm>
          <a:prstGeom prst="rightBrace">
            <a:avLst>
              <a:gd name="adj1" fmla="val 8333"/>
              <a:gd name="adj2" fmla="val 40220"/>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6" name="Rectángulo 25"/>
          <p:cNvSpPr/>
          <p:nvPr/>
        </p:nvSpPr>
        <p:spPr>
          <a:xfrm>
            <a:off x="536298" y="6040392"/>
            <a:ext cx="3360215" cy="261610"/>
          </a:xfrm>
          <a:prstGeom prst="rect">
            <a:avLst/>
          </a:prstGeom>
        </p:spPr>
        <p:txBody>
          <a:bodyPr wrap="none">
            <a:spAutoFit/>
          </a:bodyPr>
          <a:lstStyle/>
          <a:p>
            <a:r>
              <a:rPr lang="es-ES" sz="1100" dirty="0">
                <a:latin typeface="Corbel" panose="020B0503020204020204" pitchFamily="34" charset="0"/>
              </a:rPr>
              <a:t>Base: Total de entrevistados que pagaron coimas (265)</a:t>
            </a:r>
            <a:endParaRPr lang="es-PE" sz="1100" dirty="0"/>
          </a:p>
        </p:txBody>
      </p:sp>
      <p:sp>
        <p:nvSpPr>
          <p:cNvPr id="27" name="47 Rectángulo"/>
          <p:cNvSpPr/>
          <p:nvPr/>
        </p:nvSpPr>
        <p:spPr>
          <a:xfrm>
            <a:off x="6663302" y="6118940"/>
            <a:ext cx="4635563" cy="338554"/>
          </a:xfrm>
          <a:prstGeom prst="rect">
            <a:avLst/>
          </a:prstGeom>
        </p:spPr>
        <p:txBody>
          <a:bodyPr wrap="square">
            <a:spAutoFit/>
          </a:bodyPr>
          <a:lstStyle/>
          <a:p>
            <a:r>
              <a:rPr lang="es-ES" sz="1600" dirty="0">
                <a:solidFill>
                  <a:srgbClr val="E94F35"/>
                </a:solidFill>
                <a:latin typeface="Corbel" panose="020B0503020204020204" pitchFamily="34" charset="0"/>
              </a:rPr>
              <a:t>Para no perjudicar al funcionario/autoridad/servidor</a:t>
            </a:r>
            <a:endParaRPr lang="es-PE" sz="1600" dirty="0">
              <a:solidFill>
                <a:srgbClr val="E94F35"/>
              </a:solidFill>
              <a:latin typeface="Corbel" panose="020B0503020204020204" pitchFamily="34" charset="0"/>
            </a:endParaRPr>
          </a:p>
        </p:txBody>
      </p:sp>
      <p:sp>
        <p:nvSpPr>
          <p:cNvPr id="28" name="41 Elipse"/>
          <p:cNvSpPr/>
          <p:nvPr/>
        </p:nvSpPr>
        <p:spPr bwMode="gray">
          <a:xfrm>
            <a:off x="5616896" y="6034329"/>
            <a:ext cx="539168" cy="507775"/>
          </a:xfrm>
          <a:prstGeom prst="ellipse">
            <a:avLst/>
          </a:prstGeom>
          <a:solidFill>
            <a:srgbClr val="E55A00"/>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indent="0" algn="ctr">
              <a:spcBef>
                <a:spcPts val="300"/>
              </a:spcBef>
            </a:pPr>
            <a:r>
              <a:rPr lang="es-PE" sz="1600" b="1" dirty="0">
                <a:solidFill>
                  <a:schemeClr val="bg1"/>
                </a:solidFill>
                <a:latin typeface="Corbel" panose="020B0503020204020204" pitchFamily="34" charset="0"/>
                <a:cs typeface="Arial" pitchFamily="34" charset="0"/>
              </a:rPr>
              <a:t>8%</a:t>
            </a:r>
          </a:p>
        </p:txBody>
      </p:sp>
      <p:sp>
        <p:nvSpPr>
          <p:cNvPr id="29" name="CuadroTexto 28"/>
          <p:cNvSpPr txBox="1"/>
          <p:nvPr/>
        </p:nvSpPr>
        <p:spPr>
          <a:xfrm>
            <a:off x="271493" y="6453628"/>
            <a:ext cx="6954148" cy="369332"/>
          </a:xfrm>
          <a:prstGeom prst="rect">
            <a:avLst/>
          </a:prstGeom>
          <a:noFill/>
        </p:spPr>
        <p:txBody>
          <a:bodyPr wrap="none" rtlCol="0">
            <a:spAutoFit/>
          </a:bodyPr>
          <a:lstStyle/>
          <a:p>
            <a:r>
              <a:rPr lang="es-PE" b="1" dirty="0">
                <a:solidFill>
                  <a:srgbClr val="008442"/>
                </a:solidFill>
                <a:latin typeface="Corbel" panose="020B0503020204020204" pitchFamily="34" charset="0"/>
              </a:rPr>
              <a:t>Fuente: XI Encuesta nacional anual sobre percepciones de corrupción</a:t>
            </a:r>
            <a:endParaRPr lang="es-ES_tradnl" dirty="0"/>
          </a:p>
        </p:txBody>
      </p:sp>
    </p:spTree>
    <p:extLst>
      <p:ext uri="{BB962C8B-B14F-4D97-AF65-F5344CB8AC3E}">
        <p14:creationId xmlns:p14="http://schemas.microsoft.com/office/powerpoint/2010/main" val="119261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p:nvPr/>
        </p:nvPicPr>
        <p:blipFill>
          <a:blip r:embed="rId3">
            <a:extLst>
              <a:ext uri="{28A0092B-C50C-407E-A947-70E740481C1C}">
                <a14:useLocalDpi xmlns:a14="http://schemas.microsoft.com/office/drawing/2010/main" val="0"/>
              </a:ext>
            </a:extLst>
          </a:blip>
          <a:srcRect/>
          <a:stretch>
            <a:fillRect/>
          </a:stretch>
        </p:blipFill>
        <p:spPr bwMode="auto">
          <a:xfrm>
            <a:off x="293914" y="408214"/>
            <a:ext cx="11364686" cy="6057900"/>
          </a:xfrm>
          <a:prstGeom prst="rect">
            <a:avLst/>
          </a:prstGeom>
          <a:noFill/>
          <a:ln>
            <a:noFill/>
          </a:ln>
        </p:spPr>
      </p:pic>
    </p:spTree>
    <p:extLst>
      <p:ext uri="{BB962C8B-B14F-4D97-AF65-F5344CB8AC3E}">
        <p14:creationId xmlns:p14="http://schemas.microsoft.com/office/powerpoint/2010/main" val="217326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Subtítulo"/>
          <p:cNvSpPr txBox="1">
            <a:spLocks/>
          </p:cNvSpPr>
          <p:nvPr/>
        </p:nvSpPr>
        <p:spPr>
          <a:xfrm>
            <a:off x="4882170" y="6080124"/>
            <a:ext cx="2571672" cy="500048"/>
          </a:xfrm>
          <a:prstGeom prst="rect">
            <a:avLst/>
          </a:prstGeom>
        </p:spPr>
        <p:txBody>
          <a:bodyPr>
            <a:normAutofit/>
          </a:bodyPr>
          <a:lstStyle/>
          <a:p>
            <a:pPr algn="ctr">
              <a:spcBef>
                <a:spcPct val="20000"/>
              </a:spcBef>
              <a:buClr>
                <a:schemeClr val="accent1"/>
              </a:buClr>
              <a:buSzPct val="85000"/>
              <a:defRPr/>
            </a:pPr>
            <a:endParaRPr lang="en-US" sz="2000" dirty="0">
              <a:latin typeface="Calibri" panose="020F0502020204030204" pitchFamily="34" charset="0"/>
              <a:cs typeface="Calibri" panose="020F0502020204030204" pitchFamily="34" charset="0"/>
            </a:endParaRPr>
          </a:p>
        </p:txBody>
      </p:sp>
      <p:sp>
        <p:nvSpPr>
          <p:cNvPr id="3" name="Rectángulo 2"/>
          <p:cNvSpPr/>
          <p:nvPr/>
        </p:nvSpPr>
        <p:spPr>
          <a:xfrm>
            <a:off x="187" y="105"/>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pic>
        <p:nvPicPr>
          <p:cNvPr id="4" name="Imagen 3"/>
          <p:cNvPicPr>
            <a:picLocks noChangeAspect="1"/>
          </p:cNvPicPr>
          <p:nvPr/>
        </p:nvPicPr>
        <p:blipFill>
          <a:blip r:embed="rId3"/>
          <a:stretch>
            <a:fillRect/>
          </a:stretch>
        </p:blipFill>
        <p:spPr>
          <a:xfrm>
            <a:off x="787173" y="1238250"/>
            <a:ext cx="3964442" cy="4542064"/>
          </a:xfrm>
          <a:prstGeom prst="rect">
            <a:avLst/>
          </a:prstGeom>
        </p:spPr>
      </p:pic>
      <p:sp>
        <p:nvSpPr>
          <p:cNvPr id="5" name="CuadroTexto 4"/>
          <p:cNvSpPr txBox="1"/>
          <p:nvPr/>
        </p:nvSpPr>
        <p:spPr>
          <a:xfrm>
            <a:off x="5123014" y="1754955"/>
            <a:ext cx="6833658" cy="3508653"/>
          </a:xfrm>
          <a:prstGeom prst="rect">
            <a:avLst/>
          </a:prstGeom>
          <a:noFill/>
        </p:spPr>
        <p:txBody>
          <a:bodyPr wrap="square" rtlCol="0">
            <a:spAutoFit/>
          </a:bodyPr>
          <a:lstStyle/>
          <a:p>
            <a:pPr algn="just"/>
            <a:r>
              <a:rPr lang="es-PE" sz="1850" b="1" dirty="0">
                <a:latin typeface="Helvetica Neue"/>
              </a:rPr>
              <a:t>Artículo 13.- Plataforma Digital Única de Denuncias del Ciudadano </a:t>
            </a:r>
            <a:endParaRPr lang="es-PE" sz="1850" b="1" dirty="0" smtClean="0">
              <a:latin typeface="Helvetica Neue"/>
            </a:endParaRPr>
          </a:p>
          <a:p>
            <a:pPr algn="just"/>
            <a:endParaRPr lang="es-PE" sz="1850" dirty="0">
              <a:latin typeface="Helvetica Neue"/>
            </a:endParaRPr>
          </a:p>
          <a:p>
            <a:pPr algn="just"/>
            <a:r>
              <a:rPr lang="es-PE" sz="1850" dirty="0" smtClean="0">
                <a:latin typeface="Helvetica Neue"/>
              </a:rPr>
              <a:t>Las </a:t>
            </a:r>
            <a:r>
              <a:rPr lang="es-PE" sz="1850" dirty="0">
                <a:latin typeface="Helvetica Neue"/>
              </a:rPr>
              <a:t>entidades públicas son responsables de garantizar la interoperabilidad de los procedimientos de denuncias sobre actos de corrupción y de las medidas de protección al denunciante, a través de la Plataforma de Interoperabilidad del Estado. Para ello, </a:t>
            </a:r>
            <a:r>
              <a:rPr lang="es-PE" sz="1850" u="sng" dirty="0">
                <a:latin typeface="Helvetica Neue"/>
              </a:rPr>
              <a:t>la Presidencia del Consejo de Ministros, a través de la Secretaría de Gobierno Digital desarrolla la Plataforma Digital Única de Denuncias del Ciudadano que se constituye como canal único de contacto digital del Estado peruano con la ciudadanía para dichas </a:t>
            </a:r>
            <a:r>
              <a:rPr lang="es-PE" sz="1850" u="sng" dirty="0" smtClean="0">
                <a:latin typeface="Helvetica Neue"/>
              </a:rPr>
              <a:t>denuncias</a:t>
            </a:r>
            <a:r>
              <a:rPr lang="es-PE" sz="1850" b="1" dirty="0" smtClean="0">
                <a:latin typeface="Helvetica Neue"/>
              </a:rPr>
              <a:t>.</a:t>
            </a:r>
            <a:endParaRPr lang="es-PE" sz="1850" b="1" dirty="0">
              <a:latin typeface="Helvetica Neue"/>
            </a:endParaRPr>
          </a:p>
        </p:txBody>
      </p:sp>
      <p:sp>
        <p:nvSpPr>
          <p:cNvPr id="6" name="Rectángulo 5"/>
          <p:cNvSpPr/>
          <p:nvPr/>
        </p:nvSpPr>
        <p:spPr>
          <a:xfrm>
            <a:off x="5033358" y="1754955"/>
            <a:ext cx="6923314" cy="3543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632483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2715547" y="4236677"/>
            <a:ext cx="5244461" cy="369332"/>
          </a:xfrm>
          <a:prstGeom prst="rect">
            <a:avLst/>
          </a:prstGeom>
          <a:noFill/>
        </p:spPr>
        <p:txBody>
          <a:bodyPr wrap="square" rtlCol="0">
            <a:spAutoFit/>
          </a:bodyPr>
          <a:lstStyle/>
          <a:p>
            <a:endParaRPr lang="en-US" dirty="0">
              <a:latin typeface="Century Gothic" panose="020B0502020202020204" pitchFamily="34" charset="0"/>
            </a:endParaRPr>
          </a:p>
        </p:txBody>
      </p:sp>
      <p:sp>
        <p:nvSpPr>
          <p:cNvPr id="11" name="6 CuadroTexto"/>
          <p:cNvSpPr txBox="1">
            <a:spLocks noChangeArrowheads="1"/>
          </p:cNvSpPr>
          <p:nvPr/>
        </p:nvSpPr>
        <p:spPr bwMode="auto">
          <a:xfrm>
            <a:off x="1310640" y="1452723"/>
            <a:ext cx="10421986" cy="489364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266700" indent="-2667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lgn="just">
              <a:buFont typeface="+mj-lt"/>
              <a:buAutoNum type="arabicPeriod"/>
            </a:pPr>
            <a:endParaRPr lang="es-PE" dirty="0">
              <a:latin typeface="Century Gothic" panose="020B0502020202020204" pitchFamily="34" charset="0"/>
            </a:endParaRPr>
          </a:p>
          <a:p>
            <a:pPr marL="457200" lvl="1" indent="-457200" algn="just">
              <a:buFont typeface="+mj-lt"/>
              <a:buAutoNum type="arabicPeriod"/>
            </a:pPr>
            <a:r>
              <a:rPr lang="es-PE" dirty="0">
                <a:latin typeface="Century Gothic" panose="020B0502020202020204" pitchFamily="34" charset="0"/>
              </a:rPr>
              <a:t>Estandarizar el proceso de gestión de </a:t>
            </a:r>
            <a:r>
              <a:rPr lang="es-PE" dirty="0" smtClean="0">
                <a:latin typeface="Century Gothic" panose="020B0502020202020204" pitchFamily="34" charset="0"/>
              </a:rPr>
              <a:t>denuncias.</a:t>
            </a:r>
            <a:endParaRPr lang="es-PE" dirty="0">
              <a:latin typeface="Century Gothic" panose="020B0502020202020204" pitchFamily="34" charset="0"/>
            </a:endParaRPr>
          </a:p>
          <a:p>
            <a:pPr marL="457200" lvl="1" indent="-457200" algn="just">
              <a:buFont typeface="+mj-lt"/>
              <a:buAutoNum type="arabicPeriod"/>
            </a:pPr>
            <a:endParaRPr lang="es-PE" dirty="0">
              <a:latin typeface="Century Gothic" panose="020B0502020202020204" pitchFamily="34" charset="0"/>
            </a:endParaRPr>
          </a:p>
          <a:p>
            <a:pPr marL="457200" lvl="1" indent="-457200" algn="just">
              <a:buFont typeface="+mj-lt"/>
              <a:buAutoNum type="arabicPeriod"/>
            </a:pPr>
            <a:r>
              <a:rPr lang="es-PE" dirty="0">
                <a:latin typeface="Century Gothic" panose="020B0502020202020204" pitchFamily="34" charset="0"/>
              </a:rPr>
              <a:t>Asegurar la trazabilidad de las denuncias por corrupción.</a:t>
            </a:r>
          </a:p>
          <a:p>
            <a:pPr marL="457200" lvl="1" indent="-457200" algn="just">
              <a:buFont typeface="+mj-lt"/>
              <a:buAutoNum type="arabicPeriod"/>
            </a:pPr>
            <a:endParaRPr lang="es-PE" dirty="0">
              <a:latin typeface="Century Gothic" panose="020B0502020202020204" pitchFamily="34" charset="0"/>
            </a:endParaRPr>
          </a:p>
          <a:p>
            <a:pPr marL="457200" lvl="1" indent="-457200" algn="just">
              <a:buFont typeface="+mj-lt"/>
              <a:buAutoNum type="arabicPeriod"/>
            </a:pPr>
            <a:r>
              <a:rPr lang="es-PE" dirty="0">
                <a:latin typeface="Century Gothic" panose="020B0502020202020204" pitchFamily="34" charset="0"/>
              </a:rPr>
              <a:t>Contar con procedimiento sencillo y predictivo para presentar denuncias. </a:t>
            </a:r>
          </a:p>
          <a:p>
            <a:pPr marL="457200" lvl="1" indent="-457200" algn="just">
              <a:buFont typeface="+mj-lt"/>
              <a:buAutoNum type="arabicPeriod"/>
            </a:pPr>
            <a:endParaRPr lang="es-PE" dirty="0">
              <a:latin typeface="Century Gothic" panose="020B0502020202020204" pitchFamily="34" charset="0"/>
            </a:endParaRPr>
          </a:p>
          <a:p>
            <a:pPr marL="457200" lvl="1" indent="-457200" algn="just">
              <a:buFont typeface="+mj-lt"/>
              <a:buAutoNum type="arabicPeriod"/>
            </a:pPr>
            <a:r>
              <a:rPr lang="es-PE" dirty="0">
                <a:latin typeface="Century Gothic" panose="020B0502020202020204" pitchFamily="34" charset="0"/>
              </a:rPr>
              <a:t>Respuesta oportuna y automatizada sobre el estado de las denuncias.</a:t>
            </a:r>
          </a:p>
          <a:p>
            <a:pPr marL="457200" lvl="1" indent="-457200" algn="just">
              <a:buFont typeface="+mj-lt"/>
              <a:buAutoNum type="arabicPeriod"/>
            </a:pPr>
            <a:endParaRPr lang="es-PE" dirty="0">
              <a:latin typeface="Century Gothic" panose="020B0502020202020204" pitchFamily="34" charset="0"/>
            </a:endParaRPr>
          </a:p>
          <a:p>
            <a:pPr marL="457200" lvl="1" indent="-457200" algn="just">
              <a:buFont typeface="+mj-lt"/>
              <a:buAutoNum type="arabicPeriod"/>
            </a:pPr>
            <a:r>
              <a:rPr lang="es-PE" dirty="0">
                <a:latin typeface="Century Gothic" panose="020B0502020202020204" pitchFamily="34" charset="0"/>
              </a:rPr>
              <a:t>Contar con mecanismos de coordinación interinstitucional para la gestión de denuncias. </a:t>
            </a:r>
          </a:p>
        </p:txBody>
      </p:sp>
      <p:sp>
        <p:nvSpPr>
          <p:cNvPr id="5" name="Marcador de contenido 2"/>
          <p:cNvSpPr txBox="1">
            <a:spLocks/>
          </p:cNvSpPr>
          <p:nvPr/>
        </p:nvSpPr>
        <p:spPr>
          <a:xfrm>
            <a:off x="227347" y="620688"/>
            <a:ext cx="11383247" cy="6480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rgbClr val="C00000"/>
                </a:solidFill>
                <a:latin typeface="Helvetica" panose="020B0604020202020204" pitchFamily="34" charset="0"/>
                <a:cs typeface="Helvetica" panose="020B0604020202020204" pitchFamily="34" charset="0"/>
              </a:rPr>
              <a:t>Objetivos</a:t>
            </a:r>
            <a:endParaRPr lang="es-PE" sz="4000" b="1" dirty="0">
              <a:solidFill>
                <a:srgbClr val="C00000"/>
              </a:solidFill>
              <a:latin typeface="Helvetica" panose="020B0604020202020204" pitchFamily="34" charset="0"/>
              <a:cs typeface="Helvetica" panose="020B0604020202020204" pitchFamily="34" charset="0"/>
            </a:endParaRPr>
          </a:p>
          <a:p>
            <a:pPr marL="0" indent="0" algn="ctr">
              <a:buFont typeface="Arial" panose="020B0604020202020204" pitchFamily="34" charset="0"/>
              <a:buNone/>
            </a:pPr>
            <a:endParaRPr lang="es-PE" sz="1800" b="1" dirty="0"/>
          </a:p>
        </p:txBody>
      </p:sp>
      <p:cxnSp>
        <p:nvCxnSpPr>
          <p:cNvPr id="8" name="Conector recto 7">
            <a:extLst>
              <a:ext uri="{FF2B5EF4-FFF2-40B4-BE49-F238E27FC236}">
                <a16:creationId xmlns="" xmlns:a16="http://schemas.microsoft.com/office/drawing/2014/main" id="{941BCF0E-2D6C-4BAE-A547-6463D976809E}"/>
              </a:ext>
            </a:extLst>
          </p:cNvPr>
          <p:cNvCxnSpPr>
            <a:cxnSpLocks/>
          </p:cNvCxnSpPr>
          <p:nvPr/>
        </p:nvCxnSpPr>
        <p:spPr>
          <a:xfrm>
            <a:off x="1002999" y="1686560"/>
            <a:ext cx="13085" cy="47244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52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89014920"/>
              </p:ext>
            </p:extLst>
          </p:nvPr>
        </p:nvGraphicFramePr>
        <p:xfrm>
          <a:off x="1755731" y="3101857"/>
          <a:ext cx="9529330" cy="307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1015538" y="1976619"/>
            <a:ext cx="7419638" cy="1306568"/>
            <a:chOff x="551385" y="230624"/>
            <a:chExt cx="5337199" cy="715863"/>
          </a:xfrm>
        </p:grpSpPr>
        <p:sp>
          <p:nvSpPr>
            <p:cNvPr id="7" name="Bocadillo: rectángulo 35">
              <a:extLst>
                <a:ext uri="{FF2B5EF4-FFF2-40B4-BE49-F238E27FC236}">
                  <a16:creationId xmlns="" xmlns:a16="http://schemas.microsoft.com/office/drawing/2014/main" id="{D7235359-EFB4-4678-85B7-A8446B54375A}"/>
                </a:ext>
              </a:extLst>
            </p:cNvPr>
            <p:cNvSpPr/>
            <p:nvPr/>
          </p:nvSpPr>
          <p:spPr>
            <a:xfrm>
              <a:off x="551385" y="310338"/>
              <a:ext cx="2278239" cy="556437"/>
            </a:xfrm>
            <a:prstGeom prst="wedgeRectCallout">
              <a:avLst>
                <a:gd name="adj1" fmla="val -20833"/>
                <a:gd name="adj2" fmla="val 85753"/>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es-PE">
                <a:solidFill>
                  <a:prstClr val="white"/>
                </a:solidFill>
              </a:endParaRPr>
            </a:p>
          </p:txBody>
        </p:sp>
        <p:sp>
          <p:nvSpPr>
            <p:cNvPr id="8" name="ANTECEDENTES"/>
            <p:cNvSpPr txBox="1">
              <a:spLocks/>
            </p:cNvSpPr>
            <p:nvPr/>
          </p:nvSpPr>
          <p:spPr>
            <a:xfrm>
              <a:off x="551385" y="230624"/>
              <a:ext cx="5337199" cy="715863"/>
            </a:xfrm>
            <a:prstGeom prst="rect">
              <a:avLst/>
            </a:prstGeom>
          </p:spPr>
          <p:txBody>
            <a:bodyPr vert="horz" lIns="45718" tIns="45718" rIns="45718" bIns="45718" rtlCol="0" anchor="ctr">
              <a:normAutofit/>
            </a:bodyPr>
            <a:lstStyle>
              <a:lvl1pPr algn="l" defTabSz="1300480" rtl="0" eaLnBrk="1" latinLnBrk="0" hangingPunct="1">
                <a:lnSpc>
                  <a:spcPct val="90000"/>
                </a:lnSpc>
                <a:spcBef>
                  <a:spcPct val="0"/>
                </a:spcBef>
                <a:buNone/>
                <a:defRPr sz="4400" kern="1200">
                  <a:solidFill>
                    <a:srgbClr val="595959"/>
                  </a:solidFill>
                  <a:latin typeface="Helvetica"/>
                  <a:ea typeface="Helvetica"/>
                  <a:cs typeface="Helvetica"/>
                  <a:sym typeface="Helvetica"/>
                </a:defRPr>
              </a:lvl1pPr>
            </a:lstStyle>
            <a:p>
              <a:r>
                <a:rPr lang="es-ES" sz="2800" dirty="0">
                  <a:solidFill>
                    <a:prstClr val="black"/>
                  </a:solidFill>
                  <a:latin typeface="Helvetica Nue"/>
                </a:rPr>
                <a:t>Tres componentes</a:t>
              </a:r>
              <a:endParaRPr lang="es-PE" sz="2800" dirty="0">
                <a:solidFill>
                  <a:prstClr val="black"/>
                </a:solidFill>
                <a:latin typeface="Helvetica Nue"/>
              </a:endParaRPr>
            </a:p>
          </p:txBody>
        </p:sp>
      </p:grpSp>
      <p:sp>
        <p:nvSpPr>
          <p:cNvPr id="9" name="Marcador de contenido 2"/>
          <p:cNvSpPr txBox="1">
            <a:spLocks/>
          </p:cNvSpPr>
          <p:nvPr/>
        </p:nvSpPr>
        <p:spPr>
          <a:xfrm>
            <a:off x="288307" y="463886"/>
            <a:ext cx="11383247" cy="1047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rgbClr val="C00000"/>
                </a:solidFill>
                <a:latin typeface="Helvetica" panose="020B0604020202020204" pitchFamily="34" charset="0"/>
                <a:cs typeface="Helvetica" panose="020B0604020202020204" pitchFamily="34" charset="0"/>
              </a:rPr>
              <a:t>Proyecto de fortalecimiento de la gestión de denuncias</a:t>
            </a:r>
            <a:endParaRPr lang="es-PE" sz="4000" b="1" dirty="0">
              <a:solidFill>
                <a:srgbClr val="C00000"/>
              </a:solidFill>
              <a:latin typeface="Helvetica" panose="020B0604020202020204" pitchFamily="34" charset="0"/>
              <a:cs typeface="Helvetica" panose="020B0604020202020204" pitchFamily="34" charset="0"/>
            </a:endParaRPr>
          </a:p>
          <a:p>
            <a:pPr marL="0" indent="0" algn="ctr">
              <a:buFont typeface="Arial" panose="020B0604020202020204" pitchFamily="34" charset="0"/>
              <a:buNone/>
            </a:pPr>
            <a:endParaRPr lang="es-PE" sz="4000" b="1" dirty="0"/>
          </a:p>
        </p:txBody>
      </p:sp>
    </p:spTree>
    <p:extLst>
      <p:ext uri="{BB962C8B-B14F-4D97-AF65-F5344CB8AC3E}">
        <p14:creationId xmlns:p14="http://schemas.microsoft.com/office/powerpoint/2010/main" val="189088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39052462"/>
              </p:ext>
            </p:extLst>
          </p:nvPr>
        </p:nvGraphicFramePr>
        <p:xfrm>
          <a:off x="1382120" y="1365421"/>
          <a:ext cx="9529330" cy="307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ángulo 14"/>
          <p:cNvSpPr/>
          <p:nvPr/>
        </p:nvSpPr>
        <p:spPr>
          <a:xfrm>
            <a:off x="4764052" y="0"/>
            <a:ext cx="7427948" cy="6858000"/>
          </a:xfrm>
          <a:prstGeom prst="rect">
            <a:avLst/>
          </a:prstGeom>
          <a:solidFill>
            <a:schemeClr val="accent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sp>
        <p:nvSpPr>
          <p:cNvPr id="20" name="CuadroTexto 19"/>
          <p:cNvSpPr txBox="1"/>
          <p:nvPr/>
        </p:nvSpPr>
        <p:spPr>
          <a:xfrm>
            <a:off x="4952933" y="809980"/>
            <a:ext cx="7131465" cy="523220"/>
          </a:xfrm>
          <a:prstGeom prst="rect">
            <a:avLst/>
          </a:prstGeom>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2800" dirty="0">
                <a:solidFill>
                  <a:schemeClr val="bg1"/>
                </a:solidFill>
              </a:rPr>
              <a:t>Plataforma Única de Denuncias Ciudadanas</a:t>
            </a:r>
          </a:p>
        </p:txBody>
      </p:sp>
      <p:sp>
        <p:nvSpPr>
          <p:cNvPr id="21" name="CuadroTexto 20"/>
          <p:cNvSpPr txBox="1"/>
          <p:nvPr/>
        </p:nvSpPr>
        <p:spPr>
          <a:xfrm>
            <a:off x="4952933" y="2970082"/>
            <a:ext cx="2960929" cy="1608133"/>
          </a:xfrm>
          <a:prstGeom prst="rect">
            <a:avLst/>
          </a:prstGeom>
          <a:noFill/>
          <a:ln>
            <a:solidFill>
              <a:schemeClr val="bg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S" sz="2400" b="1" dirty="0">
                <a:solidFill>
                  <a:schemeClr val="bg1"/>
                </a:solidFill>
              </a:rPr>
              <a:t>Ventanilla virtual única</a:t>
            </a:r>
            <a:endParaRPr lang="es-PE" sz="2400" b="1" dirty="0">
              <a:solidFill>
                <a:schemeClr val="bg1"/>
              </a:solidFill>
            </a:endParaRPr>
          </a:p>
          <a:p>
            <a:pPr algn="ctr"/>
            <a:endParaRPr lang="es-ES" sz="1050" dirty="0">
              <a:solidFill>
                <a:schemeClr val="bg1"/>
              </a:solidFill>
            </a:endParaRPr>
          </a:p>
          <a:p>
            <a:pPr algn="ctr"/>
            <a:r>
              <a:rPr lang="es-ES" sz="2000" dirty="0">
                <a:solidFill>
                  <a:schemeClr val="bg1"/>
                </a:solidFill>
              </a:rPr>
              <a:t>Único canal para recibir denuncias</a:t>
            </a:r>
          </a:p>
        </p:txBody>
      </p:sp>
      <p:sp>
        <p:nvSpPr>
          <p:cNvPr id="3" name="CuadroTexto 2"/>
          <p:cNvSpPr txBox="1"/>
          <p:nvPr/>
        </p:nvSpPr>
        <p:spPr>
          <a:xfrm>
            <a:off x="6529591" y="5372099"/>
            <a:ext cx="3898247" cy="400110"/>
          </a:xfrm>
          <a:prstGeom prst="rect">
            <a:avLst/>
          </a:prstGeom>
          <a:noFill/>
        </p:spPr>
        <p:txBody>
          <a:bodyPr wrap="none" rtlCol="0">
            <a:spAutoFit/>
          </a:bodyPr>
          <a:lstStyle/>
          <a:p>
            <a:r>
              <a:rPr lang="es-ES" sz="2000" b="1" dirty="0">
                <a:solidFill>
                  <a:schemeClr val="bg1"/>
                </a:solidFill>
              </a:rPr>
              <a:t>https://denuncias.servicios.gob.pe</a:t>
            </a:r>
          </a:p>
        </p:txBody>
      </p:sp>
      <p:sp>
        <p:nvSpPr>
          <p:cNvPr id="22" name="CuadroTexto 21"/>
          <p:cNvSpPr txBox="1"/>
          <p:nvPr/>
        </p:nvSpPr>
        <p:spPr>
          <a:xfrm>
            <a:off x="8971730" y="2970083"/>
            <a:ext cx="3042404" cy="1608133"/>
          </a:xfrm>
          <a:prstGeom prst="rect">
            <a:avLst/>
          </a:prstGeom>
          <a:noFill/>
          <a:ln>
            <a:solidFill>
              <a:schemeClr val="bg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S" sz="2400" b="1" dirty="0">
                <a:solidFill>
                  <a:schemeClr val="bg1"/>
                </a:solidFill>
              </a:rPr>
              <a:t>Plataforma de gestión de denuncias</a:t>
            </a:r>
            <a:endParaRPr lang="es-PE" sz="2400" b="1" dirty="0">
              <a:solidFill>
                <a:schemeClr val="bg1"/>
              </a:solidFill>
            </a:endParaRPr>
          </a:p>
          <a:p>
            <a:pPr algn="ctr"/>
            <a:endParaRPr lang="es-ES" sz="1050" dirty="0">
              <a:solidFill>
                <a:schemeClr val="bg1"/>
              </a:solidFill>
            </a:endParaRPr>
          </a:p>
          <a:p>
            <a:pPr algn="ctr"/>
            <a:r>
              <a:rPr lang="es-ES" sz="2000" dirty="0">
                <a:solidFill>
                  <a:schemeClr val="bg1"/>
                </a:solidFill>
              </a:rPr>
              <a:t>Trazabilidad, interconexión e interoperabilidad</a:t>
            </a:r>
          </a:p>
        </p:txBody>
      </p:sp>
      <p:grpSp>
        <p:nvGrpSpPr>
          <p:cNvPr id="34" name="Grupo 33"/>
          <p:cNvGrpSpPr/>
          <p:nvPr/>
        </p:nvGrpSpPr>
        <p:grpSpPr>
          <a:xfrm>
            <a:off x="497378" y="546211"/>
            <a:ext cx="7615612" cy="1306568"/>
            <a:chOff x="551385" y="248503"/>
            <a:chExt cx="5478170" cy="715863"/>
          </a:xfrm>
        </p:grpSpPr>
        <p:sp>
          <p:nvSpPr>
            <p:cNvPr id="35" name="Bocadillo: rectángulo 35">
              <a:extLst>
                <a:ext uri="{FF2B5EF4-FFF2-40B4-BE49-F238E27FC236}">
                  <a16:creationId xmlns="" xmlns:a16="http://schemas.microsoft.com/office/drawing/2014/main" id="{D7235359-EFB4-4678-85B7-A8446B54375A}"/>
                </a:ext>
              </a:extLst>
            </p:cNvPr>
            <p:cNvSpPr/>
            <p:nvPr/>
          </p:nvSpPr>
          <p:spPr>
            <a:xfrm>
              <a:off x="551385" y="310338"/>
              <a:ext cx="2278239" cy="556437"/>
            </a:xfrm>
            <a:prstGeom prst="wedgeRectCallout">
              <a:avLst>
                <a:gd name="adj1" fmla="val -20833"/>
                <a:gd name="adj2" fmla="val 85753"/>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es-PE">
                <a:solidFill>
                  <a:prstClr val="white"/>
                </a:solidFill>
              </a:endParaRPr>
            </a:p>
          </p:txBody>
        </p:sp>
        <p:sp>
          <p:nvSpPr>
            <p:cNvPr id="36" name="ANTECEDENTES"/>
            <p:cNvSpPr txBox="1">
              <a:spLocks/>
            </p:cNvSpPr>
            <p:nvPr/>
          </p:nvSpPr>
          <p:spPr>
            <a:xfrm>
              <a:off x="692356" y="248503"/>
              <a:ext cx="5337199" cy="715863"/>
            </a:xfrm>
            <a:prstGeom prst="rect">
              <a:avLst/>
            </a:prstGeom>
          </p:spPr>
          <p:txBody>
            <a:bodyPr vert="horz" lIns="45718" tIns="45718" rIns="45718" bIns="45718" rtlCol="0" anchor="ctr">
              <a:normAutofit/>
            </a:bodyPr>
            <a:lstStyle>
              <a:lvl1pPr algn="l" defTabSz="1300480" rtl="0" eaLnBrk="1" latinLnBrk="0" hangingPunct="1">
                <a:lnSpc>
                  <a:spcPct val="90000"/>
                </a:lnSpc>
                <a:spcBef>
                  <a:spcPct val="0"/>
                </a:spcBef>
                <a:buNone/>
                <a:defRPr sz="4400" kern="1200">
                  <a:solidFill>
                    <a:srgbClr val="595959"/>
                  </a:solidFill>
                  <a:latin typeface="Helvetica"/>
                  <a:ea typeface="Helvetica"/>
                  <a:cs typeface="Helvetica"/>
                  <a:sym typeface="Helvetica"/>
                </a:defRPr>
              </a:lvl1pPr>
            </a:lstStyle>
            <a:p>
              <a:r>
                <a:rPr lang="es-ES" sz="2800" dirty="0">
                  <a:solidFill>
                    <a:prstClr val="black"/>
                  </a:solidFill>
                  <a:latin typeface="Helvetica Nue"/>
                </a:rPr>
                <a:t>1er componente</a:t>
              </a:r>
            </a:p>
          </p:txBody>
        </p:sp>
      </p:grpSp>
      <p:pic>
        <p:nvPicPr>
          <p:cNvPr id="16" name="Picture 2" descr="https://static.thenounproject.com/png/2459512-2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139" y="4212121"/>
            <a:ext cx="1878148" cy="1878148"/>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izquierda y derecha 1"/>
          <p:cNvSpPr/>
          <p:nvPr/>
        </p:nvSpPr>
        <p:spPr>
          <a:xfrm>
            <a:off x="7980988" y="3520148"/>
            <a:ext cx="891130" cy="508000"/>
          </a:xfrm>
          <a:prstGeom prst="lef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bg1"/>
              </a:solidFill>
            </a:endParaRPr>
          </a:p>
        </p:txBody>
      </p:sp>
    </p:spTree>
    <p:extLst>
      <p:ext uri="{BB962C8B-B14F-4D97-AF65-F5344CB8AC3E}">
        <p14:creationId xmlns:p14="http://schemas.microsoft.com/office/powerpoint/2010/main" val="253473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ocadillo: rectángulo 24">
            <a:extLst>
              <a:ext uri="{FF2B5EF4-FFF2-40B4-BE49-F238E27FC236}">
                <a16:creationId xmlns="" xmlns:a16="http://schemas.microsoft.com/office/drawing/2014/main" id="{72D8AF1E-0E86-4CDA-B745-BAFE1A065DC1}"/>
              </a:ext>
            </a:extLst>
          </p:cNvPr>
          <p:cNvSpPr/>
          <p:nvPr/>
        </p:nvSpPr>
        <p:spPr>
          <a:xfrm>
            <a:off x="6311757" y="444020"/>
            <a:ext cx="5521414" cy="523715"/>
          </a:xfrm>
          <a:prstGeom prst="wedgeRectCallout">
            <a:avLst>
              <a:gd name="adj1" fmla="val -20494"/>
              <a:gd name="adj2" fmla="val 8450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397"/>
          </a:p>
        </p:txBody>
      </p:sp>
      <p:sp>
        <p:nvSpPr>
          <p:cNvPr id="13" name="Flecha: a la derecha 12">
            <a:extLst>
              <a:ext uri="{FF2B5EF4-FFF2-40B4-BE49-F238E27FC236}">
                <a16:creationId xmlns="" xmlns:a16="http://schemas.microsoft.com/office/drawing/2014/main" id="{80771C25-E4FB-4D49-A7A9-BFFBE0B26268}"/>
              </a:ext>
            </a:extLst>
          </p:cNvPr>
          <p:cNvSpPr/>
          <p:nvPr/>
        </p:nvSpPr>
        <p:spPr>
          <a:xfrm>
            <a:off x="2326782" y="1544665"/>
            <a:ext cx="3986597" cy="46021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397"/>
          </a:p>
        </p:txBody>
      </p:sp>
      <p:sp>
        <p:nvSpPr>
          <p:cNvPr id="9" name="TextBox 81">
            <a:extLst>
              <a:ext uri="{FF2B5EF4-FFF2-40B4-BE49-F238E27FC236}">
                <a16:creationId xmlns="" xmlns:a16="http://schemas.microsoft.com/office/drawing/2014/main" id="{B3E6CA8B-B0E8-4D01-B87E-B7854674E80C}"/>
              </a:ext>
            </a:extLst>
          </p:cNvPr>
          <p:cNvSpPr txBox="1"/>
          <p:nvPr/>
        </p:nvSpPr>
        <p:spPr>
          <a:xfrm>
            <a:off x="1133575" y="552232"/>
            <a:ext cx="1438384" cy="322385"/>
          </a:xfrm>
          <a:prstGeom prst="rect">
            <a:avLst/>
          </a:prstGeom>
          <a:noFill/>
        </p:spPr>
        <p:txBody>
          <a:bodyPr wrap="square" lIns="0" tIns="0" rIns="121743" bIns="0" rtlCol="0">
            <a:noAutofit/>
          </a:bodyPr>
          <a:lstStyle/>
          <a:p>
            <a:pPr algn="ctr"/>
            <a:r>
              <a:rPr lang="es-PE" sz="1998" b="1" dirty="0">
                <a:latin typeface="Helvetica Neue"/>
              </a:rPr>
              <a:t>2017</a:t>
            </a:r>
            <a:endParaRPr lang="en-US" sz="1998" b="1" dirty="0">
              <a:latin typeface="+mj-lt"/>
              <a:cs typeface="Calibri"/>
            </a:endParaRPr>
          </a:p>
        </p:txBody>
      </p:sp>
      <p:sp>
        <p:nvSpPr>
          <p:cNvPr id="10" name="TextBox 81">
            <a:extLst>
              <a:ext uri="{FF2B5EF4-FFF2-40B4-BE49-F238E27FC236}">
                <a16:creationId xmlns="" xmlns:a16="http://schemas.microsoft.com/office/drawing/2014/main" id="{F1DF279C-768C-4ED3-9143-807B533FEAB0}"/>
              </a:ext>
            </a:extLst>
          </p:cNvPr>
          <p:cNvSpPr txBox="1"/>
          <p:nvPr/>
        </p:nvSpPr>
        <p:spPr>
          <a:xfrm>
            <a:off x="3841121" y="552232"/>
            <a:ext cx="1438384" cy="322385"/>
          </a:xfrm>
          <a:prstGeom prst="rect">
            <a:avLst/>
          </a:prstGeom>
          <a:noFill/>
        </p:spPr>
        <p:txBody>
          <a:bodyPr wrap="square" lIns="0" tIns="0" rIns="121743" bIns="0" rtlCol="0">
            <a:noAutofit/>
          </a:bodyPr>
          <a:lstStyle/>
          <a:p>
            <a:pPr algn="ctr"/>
            <a:r>
              <a:rPr lang="es-PE" sz="1998" b="1" dirty="0">
                <a:latin typeface="Helvetica Neue"/>
              </a:rPr>
              <a:t>2018</a:t>
            </a:r>
            <a:endParaRPr lang="en-US" sz="1998" b="1" dirty="0">
              <a:latin typeface="+mj-lt"/>
              <a:cs typeface="Calibri"/>
            </a:endParaRPr>
          </a:p>
        </p:txBody>
      </p:sp>
      <p:sp>
        <p:nvSpPr>
          <p:cNvPr id="11" name="TextBox 81">
            <a:extLst>
              <a:ext uri="{FF2B5EF4-FFF2-40B4-BE49-F238E27FC236}">
                <a16:creationId xmlns="" xmlns:a16="http://schemas.microsoft.com/office/drawing/2014/main" id="{0149CC08-D3DA-4990-9EA9-9EEAD237ECCB}"/>
              </a:ext>
            </a:extLst>
          </p:cNvPr>
          <p:cNvSpPr txBox="1"/>
          <p:nvPr/>
        </p:nvSpPr>
        <p:spPr>
          <a:xfrm>
            <a:off x="699087" y="6312174"/>
            <a:ext cx="719192" cy="378687"/>
          </a:xfrm>
          <a:prstGeom prst="rect">
            <a:avLst/>
          </a:prstGeom>
          <a:noFill/>
        </p:spPr>
        <p:txBody>
          <a:bodyPr wrap="square" lIns="0" tIns="0" rIns="121743" bIns="0" rtlCol="0">
            <a:noAutofit/>
          </a:bodyPr>
          <a:lstStyle/>
          <a:p>
            <a:pPr algn="ctr"/>
            <a:r>
              <a:rPr lang="es-PE" sz="1598" b="1" dirty="0">
                <a:latin typeface="Helvetica Neue"/>
              </a:rPr>
              <a:t>2018</a:t>
            </a:r>
            <a:endParaRPr lang="en-US" sz="2397" b="1" dirty="0">
              <a:latin typeface="+mj-lt"/>
              <a:cs typeface="Calibri"/>
            </a:endParaRPr>
          </a:p>
        </p:txBody>
      </p:sp>
      <p:sp>
        <p:nvSpPr>
          <p:cNvPr id="7" name="Rectángulo 6">
            <a:extLst>
              <a:ext uri="{FF2B5EF4-FFF2-40B4-BE49-F238E27FC236}">
                <a16:creationId xmlns="" xmlns:a16="http://schemas.microsoft.com/office/drawing/2014/main" id="{1DBB02B9-655C-4D8A-AAF9-E786D31076FC}"/>
              </a:ext>
            </a:extLst>
          </p:cNvPr>
          <p:cNvSpPr/>
          <p:nvPr/>
        </p:nvSpPr>
        <p:spPr>
          <a:xfrm>
            <a:off x="6477439" y="1400339"/>
            <a:ext cx="5552795" cy="2264594"/>
          </a:xfrm>
          <a:prstGeom prst="rect">
            <a:avLst/>
          </a:prstGeom>
        </p:spPr>
        <p:txBody>
          <a:bodyPr wrap="square">
            <a:spAutoFit/>
          </a:bodyPr>
          <a:lstStyle/>
          <a:p>
            <a:endParaRPr lang="es-PE" sz="666" dirty="0">
              <a:latin typeface="Helvetica Neue"/>
            </a:endParaRPr>
          </a:p>
          <a:p>
            <a:pPr lvl="0">
              <a:defRPr/>
            </a:pPr>
            <a:r>
              <a:rPr lang="es-PE" sz="1864" dirty="0">
                <a:latin typeface="Helvetica Neue"/>
              </a:rPr>
              <a:t>Fortalecimiento institucional e interinstitucional</a:t>
            </a:r>
          </a:p>
          <a:p>
            <a:pPr lvl="0">
              <a:defRPr/>
            </a:pPr>
            <a:endParaRPr lang="es-PE" sz="799" dirty="0">
              <a:latin typeface="Helvetica Neue"/>
            </a:endParaRPr>
          </a:p>
          <a:p>
            <a:pPr lvl="0">
              <a:defRPr/>
            </a:pPr>
            <a:endParaRPr lang="es-PE" sz="1199" dirty="0">
              <a:latin typeface="Helvetica Neue"/>
            </a:endParaRPr>
          </a:p>
          <a:p>
            <a:pPr lvl="0">
              <a:defRPr/>
            </a:pPr>
            <a:r>
              <a:rPr lang="es-PE" sz="1864" dirty="0">
                <a:latin typeface="Helvetica Neue"/>
              </a:rPr>
              <a:t>Reformas de alto nivel</a:t>
            </a:r>
          </a:p>
          <a:p>
            <a:pPr lvl="0">
              <a:defRPr/>
            </a:pPr>
            <a:endParaRPr lang="es-PE" sz="1598" dirty="0">
              <a:latin typeface="Helvetica Neue"/>
            </a:endParaRPr>
          </a:p>
          <a:p>
            <a:pPr lvl="0">
              <a:defRPr/>
            </a:pPr>
            <a:endParaRPr lang="es-PE" sz="533" dirty="0">
              <a:latin typeface="Helvetica Neue"/>
            </a:endParaRPr>
          </a:p>
          <a:p>
            <a:pPr>
              <a:defRPr/>
            </a:pPr>
            <a:r>
              <a:rPr lang="es-PE" sz="1864" b="1" dirty="0">
                <a:latin typeface="Helvetica Neue"/>
              </a:rPr>
              <a:t>Modelo de integridad </a:t>
            </a:r>
            <a:r>
              <a:rPr lang="es-PE" sz="1864" dirty="0">
                <a:latin typeface="Helvetica Neue"/>
              </a:rPr>
              <a:t>para las entidades públicas (compliance público): estándares y políticas de cumplimiento</a:t>
            </a:r>
          </a:p>
        </p:txBody>
      </p:sp>
      <p:sp>
        <p:nvSpPr>
          <p:cNvPr id="17" name="Flecha: a la derecha 16">
            <a:extLst>
              <a:ext uri="{FF2B5EF4-FFF2-40B4-BE49-F238E27FC236}">
                <a16:creationId xmlns="" xmlns:a16="http://schemas.microsoft.com/office/drawing/2014/main" id="{4706DB72-6CE2-42F2-846E-E0C781F4FDD4}"/>
              </a:ext>
            </a:extLst>
          </p:cNvPr>
          <p:cNvSpPr/>
          <p:nvPr/>
        </p:nvSpPr>
        <p:spPr>
          <a:xfrm>
            <a:off x="2325161" y="2191938"/>
            <a:ext cx="3986597" cy="46021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397"/>
          </a:p>
        </p:txBody>
      </p:sp>
      <p:sp>
        <p:nvSpPr>
          <p:cNvPr id="18" name="Flecha: a la derecha 17">
            <a:extLst>
              <a:ext uri="{FF2B5EF4-FFF2-40B4-BE49-F238E27FC236}">
                <a16:creationId xmlns="" xmlns:a16="http://schemas.microsoft.com/office/drawing/2014/main" id="{21982938-635F-4075-8F52-E1D308540270}"/>
              </a:ext>
            </a:extLst>
          </p:cNvPr>
          <p:cNvSpPr/>
          <p:nvPr/>
        </p:nvSpPr>
        <p:spPr>
          <a:xfrm>
            <a:off x="2325161" y="2839211"/>
            <a:ext cx="3986597" cy="46021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397"/>
          </a:p>
        </p:txBody>
      </p:sp>
      <p:grpSp>
        <p:nvGrpSpPr>
          <p:cNvPr id="4" name="Grupo 3">
            <a:extLst>
              <a:ext uri="{FF2B5EF4-FFF2-40B4-BE49-F238E27FC236}">
                <a16:creationId xmlns="" xmlns:a16="http://schemas.microsoft.com/office/drawing/2014/main" id="{056C1DEE-C83A-4AB0-8E8A-B45D6D9123A8}"/>
              </a:ext>
            </a:extLst>
          </p:cNvPr>
          <p:cNvGrpSpPr/>
          <p:nvPr/>
        </p:nvGrpSpPr>
        <p:grpSpPr>
          <a:xfrm>
            <a:off x="3434989" y="998011"/>
            <a:ext cx="2250648" cy="2732929"/>
            <a:chOff x="6312024" y="1340768"/>
            <a:chExt cx="2016224" cy="2448272"/>
          </a:xfrm>
        </p:grpSpPr>
        <p:sp>
          <p:nvSpPr>
            <p:cNvPr id="3" name="Rectángulo 2">
              <a:extLst>
                <a:ext uri="{FF2B5EF4-FFF2-40B4-BE49-F238E27FC236}">
                  <a16:creationId xmlns="" xmlns:a16="http://schemas.microsoft.com/office/drawing/2014/main" id="{158625EF-404B-42C5-AE3C-777F06F4B7A4}"/>
                </a:ext>
              </a:extLst>
            </p:cNvPr>
            <p:cNvSpPr/>
            <p:nvPr/>
          </p:nvSpPr>
          <p:spPr>
            <a:xfrm>
              <a:off x="6312024" y="1340768"/>
              <a:ext cx="2016224" cy="2448272"/>
            </a:xfrm>
            <a:prstGeom prst="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397"/>
            </a:p>
          </p:txBody>
        </p:sp>
        <p:pic>
          <p:nvPicPr>
            <p:cNvPr id="5" name="Imagen 4">
              <a:extLst>
                <a:ext uri="{FF2B5EF4-FFF2-40B4-BE49-F238E27FC236}">
                  <a16:creationId xmlns="" xmlns:a16="http://schemas.microsoft.com/office/drawing/2014/main" id="{313931B0-302C-439F-AF3B-CE8AB844C5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84032" y="1412776"/>
              <a:ext cx="1847637" cy="2294362"/>
            </a:xfrm>
            <a:prstGeom prst="rect">
              <a:avLst/>
            </a:prstGeom>
            <a:ln w="12700">
              <a:solidFill>
                <a:schemeClr val="tx1"/>
              </a:solidFill>
            </a:ln>
            <a:effectLst/>
          </p:spPr>
        </p:pic>
      </p:grpSp>
      <p:pic>
        <p:nvPicPr>
          <p:cNvPr id="2" name="Imagen 1">
            <a:extLst>
              <a:ext uri="{FF2B5EF4-FFF2-40B4-BE49-F238E27FC236}">
                <a16:creationId xmlns="" xmlns:a16="http://schemas.microsoft.com/office/drawing/2014/main" id="{595834AD-60E1-4386-B7A8-9C4DACB8612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02061" y="998012"/>
            <a:ext cx="2186343" cy="2732930"/>
          </a:xfrm>
          <a:prstGeom prst="rect">
            <a:avLst/>
          </a:prstGeom>
          <a:ln>
            <a:solidFill>
              <a:schemeClr val="tx1">
                <a:lumMod val="20000"/>
                <a:lumOff val="80000"/>
              </a:schemeClr>
            </a:solidFill>
          </a:ln>
        </p:spPr>
      </p:pic>
      <p:sp>
        <p:nvSpPr>
          <p:cNvPr id="19" name="Flecha: a la derecha 18">
            <a:extLst>
              <a:ext uri="{FF2B5EF4-FFF2-40B4-BE49-F238E27FC236}">
                <a16:creationId xmlns="" xmlns:a16="http://schemas.microsoft.com/office/drawing/2014/main" id="{EAB8ECA0-4288-4B09-9B4C-82882BD91970}"/>
              </a:ext>
            </a:extLst>
          </p:cNvPr>
          <p:cNvSpPr/>
          <p:nvPr/>
        </p:nvSpPr>
        <p:spPr>
          <a:xfrm>
            <a:off x="2325161" y="5667362"/>
            <a:ext cx="3986597" cy="46021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397"/>
          </a:p>
        </p:txBody>
      </p:sp>
      <p:pic>
        <p:nvPicPr>
          <p:cNvPr id="8" name="Imagen 7">
            <a:extLst>
              <a:ext uri="{FF2B5EF4-FFF2-40B4-BE49-F238E27FC236}">
                <a16:creationId xmlns="" xmlns:a16="http://schemas.microsoft.com/office/drawing/2014/main" id="{40609C63-ECC5-45F4-A02E-612F992F3FCB}"/>
              </a:ext>
            </a:extLst>
          </p:cNvPr>
          <p:cNvPicPr>
            <a:picLocks noChangeAspect="1"/>
          </p:cNvPicPr>
          <p:nvPr/>
        </p:nvPicPr>
        <p:blipFill>
          <a:blip r:embed="rId5"/>
          <a:stretch>
            <a:fillRect/>
          </a:stretch>
        </p:blipFill>
        <p:spPr>
          <a:xfrm>
            <a:off x="609283" y="5540154"/>
            <a:ext cx="5055202" cy="698364"/>
          </a:xfrm>
          <a:prstGeom prst="rect">
            <a:avLst/>
          </a:prstGeom>
        </p:spPr>
      </p:pic>
      <p:sp>
        <p:nvSpPr>
          <p:cNvPr id="20" name="Rectángulo 19">
            <a:extLst>
              <a:ext uri="{FF2B5EF4-FFF2-40B4-BE49-F238E27FC236}">
                <a16:creationId xmlns="" xmlns:a16="http://schemas.microsoft.com/office/drawing/2014/main" id="{B5C86DA0-43F8-4F13-8D69-F42E8BD42D1F}"/>
              </a:ext>
            </a:extLst>
          </p:cNvPr>
          <p:cNvSpPr/>
          <p:nvPr/>
        </p:nvSpPr>
        <p:spPr>
          <a:xfrm>
            <a:off x="6477439" y="5415216"/>
            <a:ext cx="4801856" cy="823302"/>
          </a:xfrm>
          <a:prstGeom prst="rect">
            <a:avLst/>
          </a:prstGeom>
        </p:spPr>
        <p:txBody>
          <a:bodyPr wrap="square">
            <a:spAutoFit/>
          </a:bodyPr>
          <a:lstStyle/>
          <a:p>
            <a:pPr>
              <a:lnSpc>
                <a:spcPts val="1900"/>
              </a:lnSpc>
              <a:defRPr/>
            </a:pPr>
            <a:r>
              <a:rPr lang="es-PE" sz="1864" dirty="0" smtClean="0">
                <a:latin typeface="Helvetica Neue"/>
              </a:rPr>
              <a:t>Rector </a:t>
            </a:r>
            <a:r>
              <a:rPr lang="es-PE" sz="1864" dirty="0">
                <a:latin typeface="Helvetica Neue"/>
              </a:rPr>
              <a:t>de la </a:t>
            </a:r>
            <a:r>
              <a:rPr lang="es-PE" sz="1864" dirty="0" smtClean="0">
                <a:latin typeface="Helvetica Neue"/>
              </a:rPr>
              <a:t>Política </a:t>
            </a:r>
            <a:r>
              <a:rPr lang="es-PE" sz="1864" dirty="0">
                <a:latin typeface="Helvetica Neue"/>
              </a:rPr>
              <a:t>nacional e implementador de normas y herramientas de integridad</a:t>
            </a:r>
          </a:p>
        </p:txBody>
      </p:sp>
      <p:sp>
        <p:nvSpPr>
          <p:cNvPr id="21" name="Rectángulo 20">
            <a:extLst>
              <a:ext uri="{FF2B5EF4-FFF2-40B4-BE49-F238E27FC236}">
                <a16:creationId xmlns="" xmlns:a16="http://schemas.microsoft.com/office/drawing/2014/main" id="{12915631-8079-430A-B324-FC2E27451638}"/>
              </a:ext>
            </a:extLst>
          </p:cNvPr>
          <p:cNvSpPr/>
          <p:nvPr/>
        </p:nvSpPr>
        <p:spPr>
          <a:xfrm>
            <a:off x="6259248" y="479542"/>
            <a:ext cx="5564181" cy="381515"/>
          </a:xfrm>
          <a:prstGeom prst="rect">
            <a:avLst/>
          </a:prstGeom>
        </p:spPr>
        <p:txBody>
          <a:bodyPr wrap="square">
            <a:spAutoFit/>
          </a:bodyPr>
          <a:lstStyle/>
          <a:p>
            <a:pPr algn="r">
              <a:lnSpc>
                <a:spcPts val="2397"/>
              </a:lnSpc>
            </a:pPr>
            <a:r>
              <a:rPr lang="es-PE" sz="1998" b="1" dirty="0">
                <a:latin typeface="Helvetica Neue"/>
                <a:cs typeface="Helvetica" panose="020B0604020202020204" pitchFamily="34" charset="0"/>
              </a:rPr>
              <a:t>UNA NUEVA ESTRATEGIA DE PREVENCIÓN</a:t>
            </a:r>
          </a:p>
        </p:txBody>
      </p:sp>
      <p:sp>
        <p:nvSpPr>
          <p:cNvPr id="24" name="Flecha: a la derecha 23">
            <a:extLst>
              <a:ext uri="{FF2B5EF4-FFF2-40B4-BE49-F238E27FC236}">
                <a16:creationId xmlns="" xmlns:a16="http://schemas.microsoft.com/office/drawing/2014/main" id="{A24F06F8-99CE-4135-8930-5AF0E9946C1D}"/>
              </a:ext>
            </a:extLst>
          </p:cNvPr>
          <p:cNvSpPr/>
          <p:nvPr/>
        </p:nvSpPr>
        <p:spPr>
          <a:xfrm>
            <a:off x="699089" y="4296216"/>
            <a:ext cx="5612669" cy="46021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397"/>
          </a:p>
        </p:txBody>
      </p:sp>
      <p:pic>
        <p:nvPicPr>
          <p:cNvPr id="16" name="Imagen 15">
            <a:extLst>
              <a:ext uri="{FF2B5EF4-FFF2-40B4-BE49-F238E27FC236}">
                <a16:creationId xmlns="" xmlns:a16="http://schemas.microsoft.com/office/drawing/2014/main" id="{5880A70D-98E3-499B-950B-34E5D877B4C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702059" y="3936620"/>
            <a:ext cx="647273" cy="1056609"/>
          </a:xfrm>
          <a:prstGeom prst="rect">
            <a:avLst/>
          </a:prstGeom>
          <a:ln>
            <a:solidFill>
              <a:schemeClr val="bg1">
                <a:lumMod val="85000"/>
              </a:schemeClr>
            </a:solidFill>
          </a:ln>
        </p:spPr>
      </p:pic>
      <p:pic>
        <p:nvPicPr>
          <p:cNvPr id="26" name="Imagen 25">
            <a:extLst>
              <a:ext uri="{FF2B5EF4-FFF2-40B4-BE49-F238E27FC236}">
                <a16:creationId xmlns="" xmlns:a16="http://schemas.microsoft.com/office/drawing/2014/main" id="{78A0011C-46E5-464E-ABC5-1608D3CB7DD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780847" y="3936620"/>
            <a:ext cx="647273" cy="1056609"/>
          </a:xfrm>
          <a:prstGeom prst="rect">
            <a:avLst/>
          </a:prstGeom>
          <a:ln>
            <a:solidFill>
              <a:schemeClr val="bg1">
                <a:lumMod val="85000"/>
              </a:schemeClr>
            </a:solidFill>
          </a:ln>
        </p:spPr>
      </p:pic>
      <p:pic>
        <p:nvPicPr>
          <p:cNvPr id="27" name="Imagen 26">
            <a:extLst>
              <a:ext uri="{FF2B5EF4-FFF2-40B4-BE49-F238E27FC236}">
                <a16:creationId xmlns="" xmlns:a16="http://schemas.microsoft.com/office/drawing/2014/main" id="{88A492BF-3433-4B85-B7B8-D77975D29E1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859635" y="3969489"/>
            <a:ext cx="647273" cy="1056609"/>
          </a:xfrm>
          <a:prstGeom prst="rect">
            <a:avLst/>
          </a:prstGeom>
          <a:ln>
            <a:solidFill>
              <a:schemeClr val="bg1">
                <a:lumMod val="85000"/>
              </a:schemeClr>
            </a:solidFill>
          </a:ln>
        </p:spPr>
      </p:pic>
      <p:pic>
        <p:nvPicPr>
          <p:cNvPr id="28" name="Imagen 27">
            <a:extLst>
              <a:ext uri="{FF2B5EF4-FFF2-40B4-BE49-F238E27FC236}">
                <a16:creationId xmlns="" xmlns:a16="http://schemas.microsoft.com/office/drawing/2014/main" id="{D040FFF2-4B92-4326-9CE6-9BC0F211F26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010343" y="3969489"/>
            <a:ext cx="647273" cy="1056609"/>
          </a:xfrm>
          <a:prstGeom prst="rect">
            <a:avLst/>
          </a:prstGeom>
          <a:ln>
            <a:solidFill>
              <a:schemeClr val="bg1">
                <a:lumMod val="85000"/>
              </a:schemeClr>
            </a:solidFill>
          </a:ln>
        </p:spPr>
      </p:pic>
      <p:pic>
        <p:nvPicPr>
          <p:cNvPr id="29" name="Imagen 28">
            <a:extLst>
              <a:ext uri="{FF2B5EF4-FFF2-40B4-BE49-F238E27FC236}">
                <a16:creationId xmlns="" xmlns:a16="http://schemas.microsoft.com/office/drawing/2014/main" id="{C8CF2A8E-6166-496F-95D7-A48936D47F8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017212" y="3969489"/>
            <a:ext cx="647273" cy="1056609"/>
          </a:xfrm>
          <a:prstGeom prst="rect">
            <a:avLst/>
          </a:prstGeom>
          <a:ln>
            <a:solidFill>
              <a:schemeClr val="bg1">
                <a:lumMod val="85000"/>
              </a:schemeClr>
            </a:solidFill>
          </a:ln>
        </p:spPr>
      </p:pic>
      <p:grpSp>
        <p:nvGrpSpPr>
          <p:cNvPr id="53" name="Grupo 52">
            <a:extLst>
              <a:ext uri="{FF2B5EF4-FFF2-40B4-BE49-F238E27FC236}">
                <a16:creationId xmlns="" xmlns:a16="http://schemas.microsoft.com/office/drawing/2014/main" id="{0BFA7D9B-E633-400A-9C7E-0DB0ADD67227}"/>
              </a:ext>
            </a:extLst>
          </p:cNvPr>
          <p:cNvGrpSpPr/>
          <p:nvPr/>
        </p:nvGrpSpPr>
        <p:grpSpPr>
          <a:xfrm>
            <a:off x="11370915" y="4435871"/>
            <a:ext cx="426786" cy="1446874"/>
            <a:chOff x="11208568" y="4437112"/>
            <a:chExt cx="596173" cy="1448662"/>
          </a:xfrm>
        </p:grpSpPr>
        <p:cxnSp>
          <p:nvCxnSpPr>
            <p:cNvPr id="47" name="Conector recto 46">
              <a:extLst>
                <a:ext uri="{FF2B5EF4-FFF2-40B4-BE49-F238E27FC236}">
                  <a16:creationId xmlns="" xmlns:a16="http://schemas.microsoft.com/office/drawing/2014/main" id="{294EFDB4-F6A5-456C-95EA-6A9EB49C965B}"/>
                </a:ext>
              </a:extLst>
            </p:cNvPr>
            <p:cNvCxnSpPr/>
            <p:nvPr/>
          </p:nvCxnSpPr>
          <p:spPr>
            <a:xfrm>
              <a:off x="11208568" y="4437112"/>
              <a:ext cx="596173" cy="0"/>
            </a:xfrm>
            <a:prstGeom prst="line">
              <a:avLst/>
            </a:prstGeom>
            <a:ln w="19050">
              <a:solidFill>
                <a:srgbClr val="810000"/>
              </a:solidFill>
              <a:prstDash val="dash"/>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 xmlns:a16="http://schemas.microsoft.com/office/drawing/2014/main" id="{FD3ECAA6-4CA1-406D-9B80-FEDEF35283E3}"/>
                </a:ext>
              </a:extLst>
            </p:cNvPr>
            <p:cNvCxnSpPr/>
            <p:nvPr/>
          </p:nvCxnSpPr>
          <p:spPr>
            <a:xfrm>
              <a:off x="11804741" y="4509120"/>
              <a:ext cx="0" cy="1376654"/>
            </a:xfrm>
            <a:prstGeom prst="line">
              <a:avLst/>
            </a:prstGeom>
            <a:ln w="19050">
              <a:solidFill>
                <a:srgbClr val="810000"/>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 xmlns:a16="http://schemas.microsoft.com/office/drawing/2014/main" id="{3AB3F16F-D12E-4DF5-B3CE-72965D3EB3E8}"/>
                </a:ext>
              </a:extLst>
            </p:cNvPr>
            <p:cNvCxnSpPr/>
            <p:nvPr/>
          </p:nvCxnSpPr>
          <p:spPr>
            <a:xfrm flipH="1">
              <a:off x="11424591" y="5885774"/>
              <a:ext cx="380150" cy="0"/>
            </a:xfrm>
            <a:prstGeom prst="straightConnector1">
              <a:avLst/>
            </a:prstGeom>
            <a:ln w="19050">
              <a:solidFill>
                <a:srgbClr val="81000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2" name="Rectángulo 31">
            <a:extLst>
              <a:ext uri="{FF2B5EF4-FFF2-40B4-BE49-F238E27FC236}">
                <a16:creationId xmlns="" xmlns:a16="http://schemas.microsoft.com/office/drawing/2014/main" id="{98F8AB62-C311-416B-B2AF-10E56D492D01}"/>
              </a:ext>
            </a:extLst>
          </p:cNvPr>
          <p:cNvSpPr/>
          <p:nvPr/>
        </p:nvSpPr>
        <p:spPr>
          <a:xfrm>
            <a:off x="6522953" y="3686650"/>
            <a:ext cx="5166284" cy="1598194"/>
          </a:xfrm>
          <a:prstGeom prst="rect">
            <a:avLst/>
          </a:prstGeom>
          <a:noFill/>
        </p:spPr>
        <p:txBody>
          <a:bodyPr wrap="square">
            <a:spAutoFit/>
          </a:bodyPr>
          <a:lstStyle/>
          <a:p>
            <a:pPr lvl="0">
              <a:defRPr/>
            </a:pPr>
            <a:r>
              <a:rPr lang="es-PE" sz="1398" b="1" dirty="0" smtClean="0">
                <a:latin typeface="Helvetica Neue"/>
              </a:rPr>
              <a:t>DLEG </a:t>
            </a:r>
            <a:r>
              <a:rPr lang="es-PE" sz="1398" b="1" dirty="0">
                <a:latin typeface="Helvetica Neue"/>
              </a:rPr>
              <a:t>1327 [2017]: </a:t>
            </a:r>
            <a:r>
              <a:rPr lang="es-PE" sz="1398" dirty="0">
                <a:latin typeface="Helvetica Neue"/>
              </a:rPr>
              <a:t>Denuncias de corrupción</a:t>
            </a:r>
          </a:p>
          <a:p>
            <a:pPr lvl="0">
              <a:defRPr/>
            </a:pPr>
            <a:r>
              <a:rPr lang="es-PE" sz="1398" b="1" dirty="0" smtClean="0">
                <a:latin typeface="Helvetica Neue"/>
              </a:rPr>
              <a:t>DS </a:t>
            </a:r>
            <a:r>
              <a:rPr lang="es-PE" sz="1398" b="1" dirty="0">
                <a:latin typeface="Helvetica Neue"/>
              </a:rPr>
              <a:t>042-2018-PCM</a:t>
            </a:r>
            <a:r>
              <a:rPr lang="es-PE" sz="1398" dirty="0">
                <a:latin typeface="Helvetica Neue"/>
              </a:rPr>
              <a:t>: Medidas para fortalecer la integridad</a:t>
            </a:r>
          </a:p>
          <a:p>
            <a:pPr lvl="0">
              <a:defRPr/>
            </a:pPr>
            <a:r>
              <a:rPr lang="es-PE" sz="1398" b="1" dirty="0" smtClean="0">
                <a:latin typeface="Helvetica Neue"/>
              </a:rPr>
              <a:t>DLEG.1415 </a:t>
            </a:r>
            <a:r>
              <a:rPr lang="es-PE" sz="1398" b="1" dirty="0">
                <a:latin typeface="Helvetica Neue"/>
              </a:rPr>
              <a:t>[2018]: </a:t>
            </a:r>
            <a:r>
              <a:rPr lang="es-PE" sz="1398" dirty="0">
                <a:latin typeface="Helvetica Neue"/>
              </a:rPr>
              <a:t>Gestión de </a:t>
            </a:r>
            <a:r>
              <a:rPr lang="es-PE" sz="1398" dirty="0" smtClean="0">
                <a:latin typeface="Helvetica Neue"/>
              </a:rPr>
              <a:t>Intereses</a:t>
            </a:r>
          </a:p>
          <a:p>
            <a:pPr lvl="0">
              <a:defRPr/>
            </a:pPr>
            <a:r>
              <a:rPr lang="es-PE" sz="1398" b="1" dirty="0" smtClean="0">
                <a:latin typeface="Helvetica Neue"/>
              </a:rPr>
              <a:t>DS 120-2019-PCM: </a:t>
            </a:r>
            <a:r>
              <a:rPr lang="es-PE" sz="1398" dirty="0" smtClean="0">
                <a:latin typeface="Helvetica Neue"/>
              </a:rPr>
              <a:t>Reglamento de la ley 28024</a:t>
            </a:r>
          </a:p>
          <a:p>
            <a:pPr lvl="0">
              <a:defRPr/>
            </a:pPr>
            <a:r>
              <a:rPr lang="es-PE" sz="1398" b="1" dirty="0">
                <a:latin typeface="Helvetica Neue"/>
              </a:rPr>
              <a:t>Directiva </a:t>
            </a:r>
            <a:r>
              <a:rPr lang="es-PE" sz="1398" b="1" dirty="0" smtClean="0">
                <a:latin typeface="Helvetica Neue"/>
              </a:rPr>
              <a:t>001-2019-PCM-SIP: </a:t>
            </a:r>
            <a:r>
              <a:rPr lang="es-PE" sz="1398" dirty="0">
                <a:latin typeface="Helvetica Neue"/>
              </a:rPr>
              <a:t>Implementación de la Función de Integridad </a:t>
            </a:r>
            <a:endParaRPr lang="es-PE" sz="1398" dirty="0" smtClean="0">
              <a:latin typeface="Helvetica Neue"/>
            </a:endParaRPr>
          </a:p>
          <a:p>
            <a:pPr>
              <a:defRPr/>
            </a:pPr>
            <a:r>
              <a:rPr lang="es-PE" sz="1398" b="1" dirty="0" smtClean="0">
                <a:latin typeface="Helvetica Neue"/>
              </a:rPr>
              <a:t>DU 020-2019: </a:t>
            </a:r>
            <a:r>
              <a:rPr lang="es-PE" sz="1398" dirty="0">
                <a:latin typeface="Helvetica Neue"/>
              </a:rPr>
              <a:t>Declaración Jurada de </a:t>
            </a:r>
            <a:r>
              <a:rPr lang="es-PE" sz="1398" dirty="0" smtClean="0">
                <a:latin typeface="Helvetica Neue"/>
              </a:rPr>
              <a:t>Intereses</a:t>
            </a:r>
            <a:endParaRPr lang="es-PE" sz="1398" dirty="0">
              <a:latin typeface="Helvetica Neue"/>
            </a:endParaRPr>
          </a:p>
        </p:txBody>
      </p:sp>
      <p:graphicFrame>
        <p:nvGraphicFramePr>
          <p:cNvPr id="33" name="Tabla 32">
            <a:extLst>
              <a:ext uri="{FF2B5EF4-FFF2-40B4-BE49-F238E27FC236}">
                <a16:creationId xmlns="" xmlns:a16="http://schemas.microsoft.com/office/drawing/2014/main" id="{026C642C-5FFB-4A21-B39C-8E7750DFFD71}"/>
              </a:ext>
            </a:extLst>
          </p:cNvPr>
          <p:cNvGraphicFramePr>
            <a:graphicFrameLocks noGrp="1"/>
          </p:cNvGraphicFramePr>
          <p:nvPr/>
        </p:nvGraphicFramePr>
        <p:xfrm>
          <a:off x="8656831" y="6449607"/>
          <a:ext cx="3264627" cy="215758"/>
        </p:xfrm>
        <a:graphic>
          <a:graphicData uri="http://schemas.openxmlformats.org/drawingml/2006/table">
            <a:tbl>
              <a:tblPr firstRow="1" bandRow="1">
                <a:tableStyleId>{5C22544A-7EE6-4342-B048-85BDC9FD1C3A}</a:tableStyleId>
              </a:tblPr>
              <a:tblGrid>
                <a:gridCol w="3264627">
                  <a:extLst>
                    <a:ext uri="{9D8B030D-6E8A-4147-A177-3AD203B41FA5}">
                      <a16:colId xmlns="" xmlns:a16="http://schemas.microsoft.com/office/drawing/2014/main" val="20000"/>
                    </a:ext>
                  </a:extLst>
                </a:gridCol>
              </a:tblGrid>
              <a:tr h="215758">
                <a:tc>
                  <a:txBody>
                    <a:bodyPr/>
                    <a:lstStyle/>
                    <a:p>
                      <a:pPr algn="r"/>
                      <a:r>
                        <a:rPr lang="es-ES" sz="700" b="0" cap="none" spc="0" dirty="0">
                          <a:solidFill>
                            <a:schemeClr val="tx1"/>
                          </a:solidFill>
                          <a:latin typeface="Helvetica" panose="020B0604020202020204" pitchFamily="34" charset="0"/>
                          <a:ea typeface="Tahoma" panose="020B0604030504040204" pitchFamily="34" charset="0"/>
                          <a:cs typeface="Helvetica" panose="020B0604020202020204" pitchFamily="34" charset="0"/>
                        </a:rPr>
                        <a:t>Secretaría de Integridad Pública | PCM |  Mayo 2019</a:t>
                      </a:r>
                      <a:endParaRPr lang="es-PE" sz="700" b="0" dirty="0">
                        <a:solidFill>
                          <a:schemeClr val="tx1"/>
                        </a:solidFill>
                      </a:endParaRPr>
                    </a:p>
                  </a:txBody>
                  <a:tcPr marL="91327" marR="91327" marT="45664" marB="45664">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0" name="Elipse 29"/>
          <p:cNvSpPr/>
          <p:nvPr/>
        </p:nvSpPr>
        <p:spPr>
          <a:xfrm>
            <a:off x="6311757" y="3723562"/>
            <a:ext cx="4453138" cy="284789"/>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04984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derecha 12"/>
          <p:cNvSpPr/>
          <p:nvPr/>
        </p:nvSpPr>
        <p:spPr>
          <a:xfrm>
            <a:off x="832002" y="255239"/>
            <a:ext cx="10852024" cy="2305527"/>
          </a:xfrm>
          <a:prstGeom prst="rightArrow">
            <a:avLst>
              <a:gd name="adj1" fmla="val 64162"/>
              <a:gd name="adj2" fmla="val 2062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982"/>
          </a:p>
        </p:txBody>
      </p:sp>
      <p:grpSp>
        <p:nvGrpSpPr>
          <p:cNvPr id="62" name="Group 61">
            <a:extLst>
              <a:ext uri="{FF2B5EF4-FFF2-40B4-BE49-F238E27FC236}">
                <a16:creationId xmlns="" xmlns:a16="http://schemas.microsoft.com/office/drawing/2014/main" id="{8219989C-6534-4081-88F9-01A1845F375C}"/>
              </a:ext>
            </a:extLst>
          </p:cNvPr>
          <p:cNvGrpSpPr/>
          <p:nvPr/>
        </p:nvGrpSpPr>
        <p:grpSpPr>
          <a:xfrm>
            <a:off x="9148534" y="255239"/>
            <a:ext cx="1682218" cy="1764748"/>
            <a:chOff x="8985148" y="2182683"/>
            <a:chExt cx="1805441" cy="1894017"/>
          </a:xfrm>
        </p:grpSpPr>
        <p:sp>
          <p:nvSpPr>
            <p:cNvPr id="23" name="Rectangle: Top Corners Rounded 22">
              <a:extLst>
                <a:ext uri="{FF2B5EF4-FFF2-40B4-BE49-F238E27FC236}">
                  <a16:creationId xmlns="" xmlns:a16="http://schemas.microsoft.com/office/drawing/2014/main" id="{303A4C65-5C87-4C63-A0E1-4DF161B02937}"/>
                </a:ext>
              </a:extLst>
            </p:cNvPr>
            <p:cNvSpPr/>
            <p:nvPr/>
          </p:nvSpPr>
          <p:spPr>
            <a:xfrm>
              <a:off x="9092078" y="2209800"/>
              <a:ext cx="1591582" cy="1866900"/>
            </a:xfrm>
            <a:prstGeom prst="round2SameRect">
              <a:avLst>
                <a:gd name="adj1" fmla="val 12063"/>
                <a:gd name="adj2" fmla="val 0"/>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p>
          </p:txBody>
        </p:sp>
        <p:sp>
          <p:nvSpPr>
            <p:cNvPr id="25" name="TextBox 24">
              <a:extLst>
                <a:ext uri="{FF2B5EF4-FFF2-40B4-BE49-F238E27FC236}">
                  <a16:creationId xmlns="" xmlns:a16="http://schemas.microsoft.com/office/drawing/2014/main" id="{EC447283-DB73-4C8A-99DE-552ACE3319FB}"/>
                </a:ext>
              </a:extLst>
            </p:cNvPr>
            <p:cNvSpPr txBox="1"/>
            <p:nvPr/>
          </p:nvSpPr>
          <p:spPr>
            <a:xfrm>
              <a:off x="9440652" y="2563851"/>
              <a:ext cx="894432" cy="627610"/>
            </a:xfrm>
            <a:prstGeom prst="rect">
              <a:avLst/>
            </a:prstGeom>
            <a:noFill/>
          </p:spPr>
          <p:txBody>
            <a:bodyPr wrap="square" rtlCol="0">
              <a:spAutoFit/>
            </a:bodyPr>
            <a:lstStyle/>
            <a:p>
              <a:pPr algn="ctr"/>
              <a:r>
                <a:rPr lang="en-US" sz="3200" b="1" dirty="0">
                  <a:solidFill>
                    <a:srgbClr val="E6E7E9"/>
                  </a:solidFill>
                  <a:latin typeface="Helvetica" panose="020B0604020202020204" pitchFamily="34" charset="0"/>
                  <a:cs typeface="Helvetica" panose="020B0604020202020204" pitchFamily="34" charset="0"/>
                </a:rPr>
                <a:t>4</a:t>
              </a:r>
            </a:p>
          </p:txBody>
        </p:sp>
        <p:sp>
          <p:nvSpPr>
            <p:cNvPr id="26" name="TextBox 25">
              <a:extLst>
                <a:ext uri="{FF2B5EF4-FFF2-40B4-BE49-F238E27FC236}">
                  <a16:creationId xmlns="" xmlns:a16="http://schemas.microsoft.com/office/drawing/2014/main" id="{6BEC5E5B-C4A7-4BE2-9DAD-E90FC41E4DCA}"/>
                </a:ext>
              </a:extLst>
            </p:cNvPr>
            <p:cNvSpPr txBox="1"/>
            <p:nvPr/>
          </p:nvSpPr>
          <p:spPr>
            <a:xfrm>
              <a:off x="8985148" y="2182683"/>
              <a:ext cx="1805441" cy="536772"/>
            </a:xfrm>
            <a:prstGeom prst="rect">
              <a:avLst/>
            </a:prstGeom>
            <a:noFill/>
          </p:spPr>
          <p:txBody>
            <a:bodyPr wrap="square" rtlCol="0">
              <a:spAutoFit/>
            </a:bodyPr>
            <a:lstStyle/>
            <a:p>
              <a:pPr algn="ctr"/>
              <a:r>
                <a:rPr lang="es-PE" sz="2650" b="1" dirty="0">
                  <a:solidFill>
                    <a:srgbClr val="E6E7E9"/>
                  </a:solidFill>
                  <a:latin typeface="Helvetica" panose="020B0604020202020204" pitchFamily="34" charset="0"/>
                  <a:cs typeface="Helvetica" panose="020B0604020202020204" pitchFamily="34" charset="0"/>
                </a:rPr>
                <a:t>Paso</a:t>
              </a:r>
            </a:p>
          </p:txBody>
        </p:sp>
      </p:grpSp>
      <p:grpSp>
        <p:nvGrpSpPr>
          <p:cNvPr id="58" name="Group 57">
            <a:extLst>
              <a:ext uri="{FF2B5EF4-FFF2-40B4-BE49-F238E27FC236}">
                <a16:creationId xmlns="" xmlns:a16="http://schemas.microsoft.com/office/drawing/2014/main" id="{A2198942-3878-4909-884B-7CA0E318DFD7}"/>
              </a:ext>
            </a:extLst>
          </p:cNvPr>
          <p:cNvGrpSpPr/>
          <p:nvPr/>
        </p:nvGrpSpPr>
        <p:grpSpPr>
          <a:xfrm>
            <a:off x="6713531" y="255239"/>
            <a:ext cx="1682218" cy="1764748"/>
            <a:chOff x="6381342" y="2182683"/>
            <a:chExt cx="1805441" cy="1894017"/>
          </a:xfrm>
        </p:grpSpPr>
        <p:sp>
          <p:nvSpPr>
            <p:cNvPr id="19" name="Rectangle: Top Corners Rounded 18">
              <a:extLst>
                <a:ext uri="{FF2B5EF4-FFF2-40B4-BE49-F238E27FC236}">
                  <a16:creationId xmlns="" xmlns:a16="http://schemas.microsoft.com/office/drawing/2014/main" id="{4B2E4077-565B-48E9-A42E-57895BC5AA27}"/>
                </a:ext>
              </a:extLst>
            </p:cNvPr>
            <p:cNvSpPr/>
            <p:nvPr/>
          </p:nvSpPr>
          <p:spPr>
            <a:xfrm>
              <a:off x="6488272" y="2209800"/>
              <a:ext cx="1591582" cy="1866900"/>
            </a:xfrm>
            <a:prstGeom prst="round2SameRect">
              <a:avLst>
                <a:gd name="adj1" fmla="val 12063"/>
                <a:gd name="adj2" fmla="val 0"/>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p>
          </p:txBody>
        </p:sp>
        <p:sp>
          <p:nvSpPr>
            <p:cNvPr id="22" name="TextBox 21">
              <a:extLst>
                <a:ext uri="{FF2B5EF4-FFF2-40B4-BE49-F238E27FC236}">
                  <a16:creationId xmlns="" xmlns:a16="http://schemas.microsoft.com/office/drawing/2014/main" id="{2ABFDA63-D1BE-4B0B-A1BF-19B81E35575F}"/>
                </a:ext>
              </a:extLst>
            </p:cNvPr>
            <p:cNvSpPr txBox="1"/>
            <p:nvPr/>
          </p:nvSpPr>
          <p:spPr>
            <a:xfrm>
              <a:off x="6381342" y="2182683"/>
              <a:ext cx="1805441" cy="536772"/>
            </a:xfrm>
            <a:prstGeom prst="rect">
              <a:avLst/>
            </a:prstGeom>
            <a:noFill/>
          </p:spPr>
          <p:txBody>
            <a:bodyPr wrap="square" rtlCol="0">
              <a:spAutoFit/>
            </a:bodyPr>
            <a:lstStyle/>
            <a:p>
              <a:pPr algn="ctr"/>
              <a:r>
                <a:rPr lang="es-PE" sz="2650" b="1" dirty="0">
                  <a:solidFill>
                    <a:srgbClr val="E6E7E9"/>
                  </a:solidFill>
                  <a:latin typeface="Helvetica" panose="020B0604020202020204" pitchFamily="34" charset="0"/>
                  <a:cs typeface="Helvetica" panose="020B0604020202020204" pitchFamily="34" charset="0"/>
                </a:rPr>
                <a:t>Paso</a:t>
              </a:r>
            </a:p>
          </p:txBody>
        </p:sp>
        <p:sp>
          <p:nvSpPr>
            <p:cNvPr id="27" name="TextBox 26">
              <a:extLst>
                <a:ext uri="{FF2B5EF4-FFF2-40B4-BE49-F238E27FC236}">
                  <a16:creationId xmlns="" xmlns:a16="http://schemas.microsoft.com/office/drawing/2014/main" id="{2F047EE7-AD08-45DB-A65A-9FA74A775764}"/>
                </a:ext>
              </a:extLst>
            </p:cNvPr>
            <p:cNvSpPr txBox="1"/>
            <p:nvPr/>
          </p:nvSpPr>
          <p:spPr>
            <a:xfrm>
              <a:off x="6836846" y="2563851"/>
              <a:ext cx="894432" cy="627610"/>
            </a:xfrm>
            <a:prstGeom prst="rect">
              <a:avLst/>
            </a:prstGeom>
            <a:noFill/>
          </p:spPr>
          <p:txBody>
            <a:bodyPr wrap="square" rtlCol="0">
              <a:spAutoFit/>
            </a:bodyPr>
            <a:lstStyle/>
            <a:p>
              <a:pPr algn="ctr"/>
              <a:r>
                <a:rPr lang="en-US" sz="3200" b="1" dirty="0">
                  <a:solidFill>
                    <a:srgbClr val="E6E7E9"/>
                  </a:solidFill>
                  <a:latin typeface="Helvetica" panose="020B0604020202020204" pitchFamily="34" charset="0"/>
                  <a:cs typeface="Helvetica" panose="020B0604020202020204" pitchFamily="34" charset="0"/>
                </a:rPr>
                <a:t>3</a:t>
              </a:r>
            </a:p>
          </p:txBody>
        </p:sp>
      </p:grpSp>
      <p:grpSp>
        <p:nvGrpSpPr>
          <p:cNvPr id="57" name="Group 56">
            <a:extLst>
              <a:ext uri="{FF2B5EF4-FFF2-40B4-BE49-F238E27FC236}">
                <a16:creationId xmlns="" xmlns:a16="http://schemas.microsoft.com/office/drawing/2014/main" id="{A430A81F-25E0-4239-B494-46C9D4937700}"/>
              </a:ext>
            </a:extLst>
          </p:cNvPr>
          <p:cNvGrpSpPr/>
          <p:nvPr/>
        </p:nvGrpSpPr>
        <p:grpSpPr>
          <a:xfrm>
            <a:off x="4387071" y="255239"/>
            <a:ext cx="1682218" cy="1764748"/>
            <a:chOff x="3884465" y="2182683"/>
            <a:chExt cx="1805441" cy="1894017"/>
          </a:xfrm>
        </p:grpSpPr>
        <p:sp>
          <p:nvSpPr>
            <p:cNvPr id="15" name="Rectangle: Top Corners Rounded 14">
              <a:extLst>
                <a:ext uri="{FF2B5EF4-FFF2-40B4-BE49-F238E27FC236}">
                  <a16:creationId xmlns="" xmlns:a16="http://schemas.microsoft.com/office/drawing/2014/main" id="{6C90D299-5340-438E-A62B-883CADA51767}"/>
                </a:ext>
              </a:extLst>
            </p:cNvPr>
            <p:cNvSpPr/>
            <p:nvPr/>
          </p:nvSpPr>
          <p:spPr>
            <a:xfrm>
              <a:off x="3991395" y="2209800"/>
              <a:ext cx="1591582" cy="1866900"/>
            </a:xfrm>
            <a:prstGeom prst="round2SameRect">
              <a:avLst>
                <a:gd name="adj1" fmla="val 12063"/>
                <a:gd name="adj2" fmla="val 0"/>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p>
          </p:txBody>
        </p:sp>
        <p:sp>
          <p:nvSpPr>
            <p:cNvPr id="18" name="TextBox 17">
              <a:extLst>
                <a:ext uri="{FF2B5EF4-FFF2-40B4-BE49-F238E27FC236}">
                  <a16:creationId xmlns="" xmlns:a16="http://schemas.microsoft.com/office/drawing/2014/main" id="{74B84361-FFCA-4952-9762-BC2B8113DC6B}"/>
                </a:ext>
              </a:extLst>
            </p:cNvPr>
            <p:cNvSpPr txBox="1"/>
            <p:nvPr/>
          </p:nvSpPr>
          <p:spPr>
            <a:xfrm>
              <a:off x="3884465" y="2182683"/>
              <a:ext cx="1805441" cy="536772"/>
            </a:xfrm>
            <a:prstGeom prst="rect">
              <a:avLst/>
            </a:prstGeom>
            <a:noFill/>
          </p:spPr>
          <p:txBody>
            <a:bodyPr wrap="square" rtlCol="0">
              <a:spAutoFit/>
            </a:bodyPr>
            <a:lstStyle/>
            <a:p>
              <a:pPr algn="ctr"/>
              <a:r>
                <a:rPr lang="es-PE" sz="2650" b="1" dirty="0">
                  <a:solidFill>
                    <a:srgbClr val="E6E7E9"/>
                  </a:solidFill>
                  <a:latin typeface="Helvetica" panose="020B0604020202020204" pitchFamily="34" charset="0"/>
                  <a:cs typeface="Helvetica" panose="020B0604020202020204" pitchFamily="34" charset="0"/>
                </a:rPr>
                <a:t>Paso</a:t>
              </a:r>
            </a:p>
          </p:txBody>
        </p:sp>
        <p:sp>
          <p:nvSpPr>
            <p:cNvPr id="28" name="TextBox 27">
              <a:extLst>
                <a:ext uri="{FF2B5EF4-FFF2-40B4-BE49-F238E27FC236}">
                  <a16:creationId xmlns="" xmlns:a16="http://schemas.microsoft.com/office/drawing/2014/main" id="{AFA9CFCB-2E2A-4E69-B807-A8DE80F4F84C}"/>
                </a:ext>
              </a:extLst>
            </p:cNvPr>
            <p:cNvSpPr txBox="1"/>
            <p:nvPr/>
          </p:nvSpPr>
          <p:spPr>
            <a:xfrm>
              <a:off x="4339969" y="2563851"/>
              <a:ext cx="894432" cy="627610"/>
            </a:xfrm>
            <a:prstGeom prst="rect">
              <a:avLst/>
            </a:prstGeom>
            <a:noFill/>
          </p:spPr>
          <p:txBody>
            <a:bodyPr wrap="square" rtlCol="0">
              <a:spAutoFit/>
            </a:bodyPr>
            <a:lstStyle/>
            <a:p>
              <a:pPr algn="ctr"/>
              <a:r>
                <a:rPr lang="en-US" sz="3200" b="1" dirty="0">
                  <a:solidFill>
                    <a:srgbClr val="E6E7E9"/>
                  </a:solidFill>
                  <a:latin typeface="Helvetica" panose="020B0604020202020204" pitchFamily="34" charset="0"/>
                  <a:cs typeface="Helvetica" panose="020B0604020202020204" pitchFamily="34" charset="0"/>
                </a:rPr>
                <a:t>2</a:t>
              </a:r>
            </a:p>
          </p:txBody>
        </p:sp>
      </p:grpSp>
      <p:grpSp>
        <p:nvGrpSpPr>
          <p:cNvPr id="54" name="Group 53">
            <a:extLst>
              <a:ext uri="{FF2B5EF4-FFF2-40B4-BE49-F238E27FC236}">
                <a16:creationId xmlns="" xmlns:a16="http://schemas.microsoft.com/office/drawing/2014/main" id="{71DA1449-9BBE-4FB5-854D-B6D832CCD806}"/>
              </a:ext>
            </a:extLst>
          </p:cNvPr>
          <p:cNvGrpSpPr/>
          <p:nvPr/>
        </p:nvGrpSpPr>
        <p:grpSpPr>
          <a:xfrm>
            <a:off x="2060608" y="255239"/>
            <a:ext cx="1682218" cy="1764748"/>
            <a:chOff x="1387588" y="2182683"/>
            <a:chExt cx="1805441" cy="1894017"/>
          </a:xfrm>
        </p:grpSpPr>
        <p:sp>
          <p:nvSpPr>
            <p:cNvPr id="12" name="Rectangle: Top Corners Rounded 11">
              <a:extLst>
                <a:ext uri="{FF2B5EF4-FFF2-40B4-BE49-F238E27FC236}">
                  <a16:creationId xmlns="" xmlns:a16="http://schemas.microsoft.com/office/drawing/2014/main" id="{E176DFE6-E6EE-4CBF-AB55-962516DAF6EF}"/>
                </a:ext>
              </a:extLst>
            </p:cNvPr>
            <p:cNvSpPr/>
            <p:nvPr/>
          </p:nvSpPr>
          <p:spPr>
            <a:xfrm>
              <a:off x="1494518" y="2209800"/>
              <a:ext cx="1591582" cy="1866900"/>
            </a:xfrm>
            <a:prstGeom prst="round2SameRect">
              <a:avLst>
                <a:gd name="adj1" fmla="val 12063"/>
                <a:gd name="adj2" fmla="val 0"/>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p>
          </p:txBody>
        </p:sp>
        <p:sp>
          <p:nvSpPr>
            <p:cNvPr id="14" name="TextBox 13">
              <a:extLst>
                <a:ext uri="{FF2B5EF4-FFF2-40B4-BE49-F238E27FC236}">
                  <a16:creationId xmlns="" xmlns:a16="http://schemas.microsoft.com/office/drawing/2014/main" id="{0F2352D7-E64D-4683-8555-4BBBFBED2197}"/>
                </a:ext>
              </a:extLst>
            </p:cNvPr>
            <p:cNvSpPr txBox="1"/>
            <p:nvPr/>
          </p:nvSpPr>
          <p:spPr>
            <a:xfrm>
              <a:off x="1387588" y="2182683"/>
              <a:ext cx="1805441" cy="536772"/>
            </a:xfrm>
            <a:prstGeom prst="rect">
              <a:avLst/>
            </a:prstGeom>
            <a:noFill/>
          </p:spPr>
          <p:txBody>
            <a:bodyPr wrap="square" rtlCol="0">
              <a:spAutoFit/>
            </a:bodyPr>
            <a:lstStyle/>
            <a:p>
              <a:pPr algn="ctr"/>
              <a:r>
                <a:rPr lang="es-PE" sz="2650" b="1" dirty="0">
                  <a:solidFill>
                    <a:srgbClr val="E6E7E9"/>
                  </a:solidFill>
                  <a:latin typeface="Helvetica" panose="020B0604020202020204" pitchFamily="34" charset="0"/>
                  <a:cs typeface="Helvetica" panose="020B0604020202020204" pitchFamily="34" charset="0"/>
                </a:rPr>
                <a:t>Paso</a:t>
              </a:r>
            </a:p>
          </p:txBody>
        </p:sp>
        <p:sp>
          <p:nvSpPr>
            <p:cNvPr id="29" name="TextBox 28">
              <a:extLst>
                <a:ext uri="{FF2B5EF4-FFF2-40B4-BE49-F238E27FC236}">
                  <a16:creationId xmlns="" xmlns:a16="http://schemas.microsoft.com/office/drawing/2014/main" id="{CCE8E3AC-C1DA-4857-8AA2-283A2C840A70}"/>
                </a:ext>
              </a:extLst>
            </p:cNvPr>
            <p:cNvSpPr txBox="1"/>
            <p:nvPr/>
          </p:nvSpPr>
          <p:spPr>
            <a:xfrm>
              <a:off x="1843092" y="2563851"/>
              <a:ext cx="894432" cy="627610"/>
            </a:xfrm>
            <a:prstGeom prst="rect">
              <a:avLst/>
            </a:prstGeom>
            <a:noFill/>
          </p:spPr>
          <p:txBody>
            <a:bodyPr wrap="square" rtlCol="0">
              <a:spAutoFit/>
            </a:bodyPr>
            <a:lstStyle/>
            <a:p>
              <a:pPr algn="ctr"/>
              <a:r>
                <a:rPr lang="en-US" sz="3200" b="1" dirty="0">
                  <a:solidFill>
                    <a:srgbClr val="E6E7E9"/>
                  </a:solidFill>
                  <a:latin typeface="Helvetica" panose="020B0604020202020204" pitchFamily="34" charset="0"/>
                  <a:cs typeface="Helvetica" panose="020B0604020202020204" pitchFamily="34" charset="0"/>
                </a:rPr>
                <a:t>1</a:t>
              </a:r>
              <a:endParaRPr lang="en-US" sz="3975" b="1" dirty="0">
                <a:solidFill>
                  <a:srgbClr val="E6E7E9"/>
                </a:solidFill>
                <a:latin typeface="Helvetica" panose="020B0604020202020204" pitchFamily="34" charset="0"/>
                <a:cs typeface="Helvetica" panose="020B0604020202020204" pitchFamily="34" charset="0"/>
              </a:endParaRPr>
            </a:p>
          </p:txBody>
        </p:sp>
      </p:grpSp>
      <p:sp>
        <p:nvSpPr>
          <p:cNvPr id="4" name="TextBox 3">
            <a:extLst>
              <a:ext uri="{FF2B5EF4-FFF2-40B4-BE49-F238E27FC236}">
                <a16:creationId xmlns="" xmlns:a16="http://schemas.microsoft.com/office/drawing/2014/main" id="{BE8AA9BD-5B28-4BB1-803B-54BB6E1B0DE1}"/>
              </a:ext>
            </a:extLst>
          </p:cNvPr>
          <p:cNvSpPr txBox="1"/>
          <p:nvPr/>
        </p:nvSpPr>
        <p:spPr>
          <a:xfrm>
            <a:off x="1011729" y="-249336"/>
            <a:ext cx="490584" cy="3322587"/>
          </a:xfrm>
          <a:prstGeom prst="rect">
            <a:avLst/>
          </a:prstGeom>
          <a:noFill/>
          <a:ln>
            <a:noFill/>
          </a:ln>
        </p:spPr>
        <p:txBody>
          <a:bodyPr vert="vert270" wrap="square" rtlCol="0">
            <a:spAutoFit/>
          </a:bodyPr>
          <a:lstStyle/>
          <a:p>
            <a:pPr algn="ctr"/>
            <a:r>
              <a:rPr lang="en-US" sz="1988" b="1" dirty="0">
                <a:solidFill>
                  <a:schemeClr val="bg1"/>
                </a:solidFill>
                <a:latin typeface="Tw Cen MT" panose="020B0602020104020603" pitchFamily="34" charset="0"/>
              </a:rPr>
              <a:t>ETAPAS </a:t>
            </a:r>
            <a:endParaRPr lang="en-US" sz="2319" b="1" dirty="0">
              <a:solidFill>
                <a:schemeClr val="bg1"/>
              </a:solidFill>
              <a:latin typeface="Tw Cen MT" panose="020B0602020104020603" pitchFamily="34" charset="0"/>
            </a:endParaRPr>
          </a:p>
        </p:txBody>
      </p:sp>
      <p:sp>
        <p:nvSpPr>
          <p:cNvPr id="11" name="Freeform: Shape 10">
            <a:extLst>
              <a:ext uri="{FF2B5EF4-FFF2-40B4-BE49-F238E27FC236}">
                <a16:creationId xmlns="" xmlns:a16="http://schemas.microsoft.com/office/drawing/2014/main" id="{BA10DECE-FB54-4F98-9472-6CE168F86075}"/>
              </a:ext>
            </a:extLst>
          </p:cNvPr>
          <p:cNvSpPr/>
          <p:nvPr/>
        </p:nvSpPr>
        <p:spPr>
          <a:xfrm flipV="1">
            <a:off x="2160240" y="1199914"/>
            <a:ext cx="1482954" cy="1196645"/>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p>
        </p:txBody>
      </p:sp>
      <p:sp>
        <p:nvSpPr>
          <p:cNvPr id="16" name="Freeform: Shape 15">
            <a:extLst>
              <a:ext uri="{FF2B5EF4-FFF2-40B4-BE49-F238E27FC236}">
                <a16:creationId xmlns="" xmlns:a16="http://schemas.microsoft.com/office/drawing/2014/main" id="{FD33F448-D5EA-4698-93DE-C12876411D16}"/>
              </a:ext>
            </a:extLst>
          </p:cNvPr>
          <p:cNvSpPr/>
          <p:nvPr/>
        </p:nvSpPr>
        <p:spPr>
          <a:xfrm flipV="1">
            <a:off x="4486703" y="1199913"/>
            <a:ext cx="1482954" cy="1194775"/>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p>
        </p:txBody>
      </p:sp>
      <p:sp>
        <p:nvSpPr>
          <p:cNvPr id="20" name="Freeform: Shape 19">
            <a:extLst>
              <a:ext uri="{FF2B5EF4-FFF2-40B4-BE49-F238E27FC236}">
                <a16:creationId xmlns="" xmlns:a16="http://schemas.microsoft.com/office/drawing/2014/main" id="{B2992BDF-F7C4-4374-886A-86270F68E5B1}"/>
              </a:ext>
            </a:extLst>
          </p:cNvPr>
          <p:cNvSpPr/>
          <p:nvPr/>
        </p:nvSpPr>
        <p:spPr>
          <a:xfrm flipV="1">
            <a:off x="6813162" y="1217487"/>
            <a:ext cx="1482954" cy="119125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p>
        </p:txBody>
      </p:sp>
      <p:sp>
        <p:nvSpPr>
          <p:cNvPr id="24" name="Freeform: Shape 23">
            <a:extLst>
              <a:ext uri="{FF2B5EF4-FFF2-40B4-BE49-F238E27FC236}">
                <a16:creationId xmlns="" xmlns:a16="http://schemas.microsoft.com/office/drawing/2014/main" id="{C066C7CC-77EF-41CA-B323-66B868940684}"/>
              </a:ext>
            </a:extLst>
          </p:cNvPr>
          <p:cNvSpPr/>
          <p:nvPr/>
        </p:nvSpPr>
        <p:spPr>
          <a:xfrm flipV="1">
            <a:off x="9237102" y="1217487"/>
            <a:ext cx="1482954" cy="1191250"/>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5"/>
          </a:p>
        </p:txBody>
      </p:sp>
      <p:grpSp>
        <p:nvGrpSpPr>
          <p:cNvPr id="55" name="Group 54">
            <a:extLst>
              <a:ext uri="{FF2B5EF4-FFF2-40B4-BE49-F238E27FC236}">
                <a16:creationId xmlns="" xmlns:a16="http://schemas.microsoft.com/office/drawing/2014/main" id="{5BD90705-18BB-473B-A34A-340D3FE7B602}"/>
              </a:ext>
            </a:extLst>
          </p:cNvPr>
          <p:cNvGrpSpPr/>
          <p:nvPr/>
        </p:nvGrpSpPr>
        <p:grpSpPr>
          <a:xfrm>
            <a:off x="2039718" y="1371649"/>
            <a:ext cx="1688395" cy="1000820"/>
            <a:chOff x="1366406" y="3912639"/>
            <a:chExt cx="1812071" cy="1074131"/>
          </a:xfrm>
        </p:grpSpPr>
        <p:sp>
          <p:nvSpPr>
            <p:cNvPr id="46" name="TextBox 45">
              <a:extLst>
                <a:ext uri="{FF2B5EF4-FFF2-40B4-BE49-F238E27FC236}">
                  <a16:creationId xmlns="" xmlns:a16="http://schemas.microsoft.com/office/drawing/2014/main" id="{596EA5B9-609B-41D8-BAEB-1AB2F8B9359E}"/>
                </a:ext>
              </a:extLst>
            </p:cNvPr>
            <p:cNvSpPr txBox="1"/>
            <p:nvPr/>
          </p:nvSpPr>
          <p:spPr>
            <a:xfrm>
              <a:off x="1366406" y="3912639"/>
              <a:ext cx="1812071" cy="545030"/>
            </a:xfrm>
            <a:prstGeom prst="rect">
              <a:avLst/>
            </a:prstGeom>
            <a:noFill/>
          </p:spPr>
          <p:txBody>
            <a:bodyPr wrap="square" rtlCol="0">
              <a:spAutoFit/>
            </a:bodyPr>
            <a:lstStyle/>
            <a:p>
              <a:pPr algn="ctr"/>
              <a:r>
                <a:rPr lang="es-PE" sz="1350" b="1" dirty="0">
                  <a:latin typeface="Tw Cen MT" panose="020B0602020104020603" pitchFamily="34" charset="0"/>
                </a:rPr>
                <a:t>Registro de información</a:t>
              </a:r>
              <a:endParaRPr lang="es-PE" sz="1491" b="1" dirty="0">
                <a:latin typeface="Tw Cen MT" panose="020B0602020104020603" pitchFamily="34" charset="0"/>
              </a:endParaRPr>
            </a:p>
          </p:txBody>
        </p:sp>
        <p:sp>
          <p:nvSpPr>
            <p:cNvPr id="47" name="TextBox 46">
              <a:extLst>
                <a:ext uri="{FF2B5EF4-FFF2-40B4-BE49-F238E27FC236}">
                  <a16:creationId xmlns="" xmlns:a16="http://schemas.microsoft.com/office/drawing/2014/main" id="{DAFD7EC4-BD0C-414A-BAC7-6A87FBE0FD33}"/>
                </a:ext>
              </a:extLst>
            </p:cNvPr>
            <p:cNvSpPr txBox="1"/>
            <p:nvPr/>
          </p:nvSpPr>
          <p:spPr>
            <a:xfrm>
              <a:off x="1498184" y="4504638"/>
              <a:ext cx="1591582" cy="482132"/>
            </a:xfrm>
            <a:prstGeom prst="rect">
              <a:avLst/>
            </a:prstGeom>
            <a:noFill/>
          </p:spPr>
          <p:txBody>
            <a:bodyPr wrap="square" rtlCol="0">
              <a:spAutoFit/>
            </a:bodyPr>
            <a:lstStyle/>
            <a:p>
              <a:pPr algn="ctr"/>
              <a:endParaRPr lang="en-US" sz="994" b="1" dirty="0">
                <a:solidFill>
                  <a:srgbClr val="A6A6A6"/>
                </a:solidFill>
                <a:latin typeface="Tw Cen MT" panose="020B0602020104020603" pitchFamily="34" charset="0"/>
              </a:endParaRPr>
            </a:p>
            <a:p>
              <a:pPr algn="ctr"/>
              <a:r>
                <a:rPr lang="en-US" sz="1325" b="1" dirty="0">
                  <a:latin typeface="Tw Cen MT" panose="020B0602020104020603" pitchFamily="34" charset="0"/>
                </a:rPr>
                <a:t>ALERTAS</a:t>
              </a:r>
              <a:endParaRPr lang="en-US" sz="994" b="1" dirty="0">
                <a:latin typeface="Tw Cen MT" panose="020B0602020104020603" pitchFamily="34" charset="0"/>
              </a:endParaRPr>
            </a:p>
          </p:txBody>
        </p:sp>
      </p:grpSp>
      <p:sp>
        <p:nvSpPr>
          <p:cNvPr id="48" name="TextBox 47">
            <a:extLst>
              <a:ext uri="{FF2B5EF4-FFF2-40B4-BE49-F238E27FC236}">
                <a16:creationId xmlns="" xmlns:a16="http://schemas.microsoft.com/office/drawing/2014/main" id="{2CF8B1AD-BE20-4D97-80BF-AC12A3B886DB}"/>
              </a:ext>
            </a:extLst>
          </p:cNvPr>
          <p:cNvSpPr txBox="1"/>
          <p:nvPr/>
        </p:nvSpPr>
        <p:spPr>
          <a:xfrm>
            <a:off x="4430495" y="1414025"/>
            <a:ext cx="1595370" cy="780598"/>
          </a:xfrm>
          <a:prstGeom prst="rect">
            <a:avLst/>
          </a:prstGeom>
          <a:noFill/>
        </p:spPr>
        <p:txBody>
          <a:bodyPr wrap="square" rtlCol="0">
            <a:spAutoFit/>
          </a:bodyPr>
          <a:lstStyle/>
          <a:p>
            <a:pPr algn="ctr"/>
            <a:r>
              <a:rPr lang="es-PE" sz="1491" b="1" dirty="0">
                <a:latin typeface="Tw Cen MT" panose="020B0602020104020603" pitchFamily="34" charset="0"/>
              </a:rPr>
              <a:t>Calificación</a:t>
            </a:r>
          </a:p>
          <a:p>
            <a:pPr algn="ctr"/>
            <a:r>
              <a:rPr lang="es-PE" sz="1491" b="1" dirty="0">
                <a:latin typeface="Tw Cen MT" panose="020B0602020104020603" pitchFamily="34" charset="0"/>
              </a:rPr>
              <a:t>Seguimiento</a:t>
            </a:r>
          </a:p>
          <a:p>
            <a:pPr algn="ctr"/>
            <a:r>
              <a:rPr lang="es-PE" sz="1491" b="1" dirty="0">
                <a:latin typeface="Tw Cen MT" panose="020B0602020104020603" pitchFamily="34" charset="0"/>
              </a:rPr>
              <a:t>Comunicación</a:t>
            </a:r>
          </a:p>
        </p:txBody>
      </p:sp>
      <p:sp>
        <p:nvSpPr>
          <p:cNvPr id="50" name="TextBox 49">
            <a:extLst>
              <a:ext uri="{FF2B5EF4-FFF2-40B4-BE49-F238E27FC236}">
                <a16:creationId xmlns="" xmlns:a16="http://schemas.microsoft.com/office/drawing/2014/main" id="{3F85E69A-BADF-47FA-97F2-BF77348F278C}"/>
              </a:ext>
            </a:extLst>
          </p:cNvPr>
          <p:cNvSpPr txBox="1"/>
          <p:nvPr/>
        </p:nvSpPr>
        <p:spPr>
          <a:xfrm>
            <a:off x="6810903" y="1537523"/>
            <a:ext cx="1482954" cy="551177"/>
          </a:xfrm>
          <a:prstGeom prst="rect">
            <a:avLst/>
          </a:prstGeom>
          <a:noFill/>
        </p:spPr>
        <p:txBody>
          <a:bodyPr wrap="square" rtlCol="0">
            <a:spAutoFit/>
          </a:bodyPr>
          <a:lstStyle/>
          <a:p>
            <a:pPr algn="ctr"/>
            <a:r>
              <a:rPr lang="es-PE" sz="1491" b="1" dirty="0">
                <a:latin typeface="Tw Cen MT" panose="020B0602020104020603" pitchFamily="34" charset="0"/>
              </a:rPr>
              <a:t>Derivación y análisis</a:t>
            </a:r>
            <a:endParaRPr lang="es-PE" sz="1325" b="1" dirty="0">
              <a:latin typeface="Tw Cen MT" panose="020B0602020104020603" pitchFamily="34" charset="0"/>
            </a:endParaRPr>
          </a:p>
        </p:txBody>
      </p:sp>
      <p:sp>
        <p:nvSpPr>
          <p:cNvPr id="52" name="TextBox 51">
            <a:extLst>
              <a:ext uri="{FF2B5EF4-FFF2-40B4-BE49-F238E27FC236}">
                <a16:creationId xmlns="" xmlns:a16="http://schemas.microsoft.com/office/drawing/2014/main" id="{8FDFCA09-96C1-48B9-A4BF-FC3BC14E65FF}"/>
              </a:ext>
            </a:extLst>
          </p:cNvPr>
          <p:cNvSpPr txBox="1"/>
          <p:nvPr/>
        </p:nvSpPr>
        <p:spPr>
          <a:xfrm>
            <a:off x="9130858" y="1478276"/>
            <a:ext cx="1689405" cy="780598"/>
          </a:xfrm>
          <a:prstGeom prst="rect">
            <a:avLst/>
          </a:prstGeom>
          <a:noFill/>
        </p:spPr>
        <p:txBody>
          <a:bodyPr wrap="square" rtlCol="0">
            <a:spAutoFit/>
          </a:bodyPr>
          <a:lstStyle/>
          <a:p>
            <a:pPr algn="ctr"/>
            <a:r>
              <a:rPr lang="es-PE" sz="1491" b="1" dirty="0">
                <a:latin typeface="Tw Cen MT" panose="020B0602020104020603" pitchFamily="34" charset="0"/>
              </a:rPr>
              <a:t>Tablero de control y reportes</a:t>
            </a:r>
          </a:p>
        </p:txBody>
      </p:sp>
      <p:sp>
        <p:nvSpPr>
          <p:cNvPr id="45" name="TextBox 3">
            <a:extLst>
              <a:ext uri="{FF2B5EF4-FFF2-40B4-BE49-F238E27FC236}">
                <a16:creationId xmlns="" xmlns:a16="http://schemas.microsoft.com/office/drawing/2014/main" id="{BE8AA9BD-5B28-4BB1-803B-54BB6E1B0DE1}"/>
              </a:ext>
            </a:extLst>
          </p:cNvPr>
          <p:cNvSpPr txBox="1"/>
          <p:nvPr/>
        </p:nvSpPr>
        <p:spPr>
          <a:xfrm>
            <a:off x="1043650" y="2246828"/>
            <a:ext cx="490584" cy="2514994"/>
          </a:xfrm>
          <a:prstGeom prst="rect">
            <a:avLst/>
          </a:prstGeom>
          <a:noFill/>
          <a:ln>
            <a:noFill/>
          </a:ln>
        </p:spPr>
        <p:txBody>
          <a:bodyPr vert="vert270" wrap="square" rtlCol="0">
            <a:spAutoFit/>
          </a:bodyPr>
          <a:lstStyle/>
          <a:p>
            <a:pPr algn="ctr"/>
            <a:r>
              <a:rPr lang="en-US" sz="1988" b="1" dirty="0">
                <a:latin typeface="Tw Cen MT" panose="020B0602020104020603" pitchFamily="34" charset="0"/>
              </a:rPr>
              <a:t>RESPONSABLES</a:t>
            </a:r>
            <a:endParaRPr lang="en-US" sz="2319" b="1" dirty="0">
              <a:latin typeface="Tw Cen MT" panose="020B0602020104020603" pitchFamily="34" charset="0"/>
            </a:endParaRPr>
          </a:p>
        </p:txBody>
      </p:sp>
      <p:sp>
        <p:nvSpPr>
          <p:cNvPr id="63" name="Rectangle: Rounded Corners 13">
            <a:extLst>
              <a:ext uri="{FF2B5EF4-FFF2-40B4-BE49-F238E27FC236}">
                <a16:creationId xmlns="" xmlns:a16="http://schemas.microsoft.com/office/drawing/2014/main" id="{703C2986-6FC2-4928-9609-DB37E6299E29}"/>
              </a:ext>
            </a:extLst>
          </p:cNvPr>
          <p:cNvSpPr/>
          <p:nvPr/>
        </p:nvSpPr>
        <p:spPr>
          <a:xfrm rot="2700000">
            <a:off x="2084941" y="2681903"/>
            <a:ext cx="1638077" cy="1644844"/>
          </a:xfrm>
          <a:prstGeom prst="roundRect">
            <a:avLst>
              <a:gd name="adj" fmla="val 50000"/>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82" dirty="0"/>
          </a:p>
        </p:txBody>
      </p:sp>
      <p:sp>
        <p:nvSpPr>
          <p:cNvPr id="2" name="CuadroTexto 1"/>
          <p:cNvSpPr txBox="1"/>
          <p:nvPr/>
        </p:nvSpPr>
        <p:spPr>
          <a:xfrm>
            <a:off x="2160240" y="3066163"/>
            <a:ext cx="1647161" cy="907941"/>
          </a:xfrm>
          <a:prstGeom prst="rect">
            <a:avLst/>
          </a:prstGeom>
          <a:noFill/>
        </p:spPr>
        <p:txBody>
          <a:bodyPr wrap="square" rtlCol="0">
            <a:spAutoFit/>
          </a:bodyPr>
          <a:lstStyle/>
          <a:p>
            <a:pPr marL="152513" indent="-152513">
              <a:buFont typeface="Arial" panose="020B0604020202020204" pitchFamily="34" charset="0"/>
              <a:buChar char="•"/>
            </a:pPr>
            <a:r>
              <a:rPr lang="es-PE" sz="1325" dirty="0"/>
              <a:t>CIUDADANOS</a:t>
            </a:r>
          </a:p>
          <a:p>
            <a:pPr marL="152513" indent="-152513">
              <a:buFont typeface="Arial" panose="020B0604020202020204" pitchFamily="34" charset="0"/>
              <a:buChar char="•"/>
            </a:pPr>
            <a:r>
              <a:rPr lang="es-PE" sz="1325" dirty="0"/>
              <a:t>EMPRESAS</a:t>
            </a:r>
          </a:p>
          <a:p>
            <a:pPr marL="152513" indent="-152513">
              <a:buFont typeface="Arial" panose="020B0604020202020204" pitchFamily="34" charset="0"/>
              <a:buChar char="•"/>
            </a:pPr>
            <a:r>
              <a:rPr lang="es-PE" sz="1325" dirty="0"/>
              <a:t>UNIDADES INVOLUCRADAS</a:t>
            </a:r>
          </a:p>
        </p:txBody>
      </p:sp>
      <p:sp>
        <p:nvSpPr>
          <p:cNvPr id="65" name="Rectangle: Rounded Corners 13">
            <a:extLst>
              <a:ext uri="{FF2B5EF4-FFF2-40B4-BE49-F238E27FC236}">
                <a16:creationId xmlns="" xmlns:a16="http://schemas.microsoft.com/office/drawing/2014/main" id="{703C2986-6FC2-4928-9609-DB37E6299E29}"/>
              </a:ext>
            </a:extLst>
          </p:cNvPr>
          <p:cNvSpPr/>
          <p:nvPr/>
        </p:nvSpPr>
        <p:spPr>
          <a:xfrm rot="2700000">
            <a:off x="4443003" y="2731209"/>
            <a:ext cx="1541365" cy="1519210"/>
          </a:xfrm>
          <a:prstGeom prst="roundRect">
            <a:avLst>
              <a:gd name="adj" fmla="val 50000"/>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82" dirty="0"/>
          </a:p>
        </p:txBody>
      </p:sp>
      <p:sp>
        <p:nvSpPr>
          <p:cNvPr id="66" name="CuadroTexto 65"/>
          <p:cNvSpPr txBox="1"/>
          <p:nvPr/>
        </p:nvSpPr>
        <p:spPr>
          <a:xfrm>
            <a:off x="4338095" y="3143945"/>
            <a:ext cx="1751180" cy="704039"/>
          </a:xfrm>
          <a:prstGeom prst="rect">
            <a:avLst/>
          </a:prstGeom>
          <a:noFill/>
        </p:spPr>
        <p:txBody>
          <a:bodyPr wrap="square" rtlCol="0">
            <a:spAutoFit/>
          </a:bodyPr>
          <a:lstStyle/>
          <a:p>
            <a:pPr algn="ctr"/>
            <a:r>
              <a:rPr lang="es-PE" sz="1325" dirty="0"/>
              <a:t>OFICINA DE</a:t>
            </a:r>
          </a:p>
          <a:p>
            <a:pPr algn="ctr"/>
            <a:r>
              <a:rPr lang="es-PE" sz="1325" dirty="0"/>
              <a:t>INTEGRIDAD INSTITUCIONAL</a:t>
            </a:r>
          </a:p>
        </p:txBody>
      </p:sp>
      <p:sp>
        <p:nvSpPr>
          <p:cNvPr id="67" name="Rectangle: Rounded Corners 13">
            <a:extLst>
              <a:ext uri="{FF2B5EF4-FFF2-40B4-BE49-F238E27FC236}">
                <a16:creationId xmlns="" xmlns:a16="http://schemas.microsoft.com/office/drawing/2014/main" id="{703C2986-6FC2-4928-9609-DB37E6299E29}"/>
              </a:ext>
            </a:extLst>
          </p:cNvPr>
          <p:cNvSpPr/>
          <p:nvPr/>
        </p:nvSpPr>
        <p:spPr>
          <a:xfrm rot="2700000">
            <a:off x="6811654" y="2748025"/>
            <a:ext cx="1516351" cy="1544219"/>
          </a:xfrm>
          <a:prstGeom prst="roundRect">
            <a:avLst>
              <a:gd name="adj" fmla="val 50000"/>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82" dirty="0"/>
          </a:p>
        </p:txBody>
      </p:sp>
      <p:sp>
        <p:nvSpPr>
          <p:cNvPr id="68" name="CuadroTexto 67"/>
          <p:cNvSpPr txBox="1"/>
          <p:nvPr/>
        </p:nvSpPr>
        <p:spPr>
          <a:xfrm>
            <a:off x="6751307" y="3170298"/>
            <a:ext cx="1751551" cy="907941"/>
          </a:xfrm>
          <a:prstGeom prst="rect">
            <a:avLst/>
          </a:prstGeom>
          <a:noFill/>
        </p:spPr>
        <p:txBody>
          <a:bodyPr wrap="square" rtlCol="0">
            <a:spAutoFit/>
          </a:bodyPr>
          <a:lstStyle/>
          <a:p>
            <a:pPr marL="282575" indent="-103188">
              <a:buFont typeface="Arial" panose="020B0604020202020204" pitchFamily="34" charset="0"/>
              <a:buChar char="•"/>
            </a:pPr>
            <a:r>
              <a:rPr lang="es-PE" sz="1325" dirty="0"/>
              <a:t>ST-PAD</a:t>
            </a:r>
          </a:p>
          <a:p>
            <a:pPr marL="282575" indent="-103188">
              <a:buFont typeface="Arial" panose="020B0604020202020204" pitchFamily="34" charset="0"/>
              <a:buChar char="•"/>
            </a:pPr>
            <a:r>
              <a:rPr lang="es-PE" sz="1325" dirty="0"/>
              <a:t>PROCURADURÍA</a:t>
            </a:r>
          </a:p>
          <a:p>
            <a:pPr marL="282575" indent="-103188">
              <a:buFont typeface="Arial" panose="020B0604020202020204" pitchFamily="34" charset="0"/>
              <a:buChar char="•"/>
            </a:pPr>
            <a:r>
              <a:rPr lang="es-PE" sz="1325" dirty="0"/>
              <a:t>OCI</a:t>
            </a:r>
          </a:p>
          <a:p>
            <a:pPr marL="282575" indent="-103188">
              <a:buFont typeface="Arial" panose="020B0604020202020204" pitchFamily="34" charset="0"/>
              <a:buChar char="•"/>
            </a:pPr>
            <a:r>
              <a:rPr lang="es-PE" sz="1325" dirty="0"/>
              <a:t>OTRA ENTIDAD</a:t>
            </a:r>
          </a:p>
        </p:txBody>
      </p:sp>
      <p:sp>
        <p:nvSpPr>
          <p:cNvPr id="69" name="Rectangle: Rounded Corners 13">
            <a:extLst>
              <a:ext uri="{FF2B5EF4-FFF2-40B4-BE49-F238E27FC236}">
                <a16:creationId xmlns="" xmlns:a16="http://schemas.microsoft.com/office/drawing/2014/main" id="{703C2986-6FC2-4928-9609-DB37E6299E29}"/>
              </a:ext>
            </a:extLst>
          </p:cNvPr>
          <p:cNvSpPr/>
          <p:nvPr/>
        </p:nvSpPr>
        <p:spPr>
          <a:xfrm rot="2700000">
            <a:off x="9218959" y="2755327"/>
            <a:ext cx="1541365" cy="1519210"/>
          </a:xfrm>
          <a:prstGeom prst="roundRect">
            <a:avLst>
              <a:gd name="adj" fmla="val 50000"/>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82" dirty="0"/>
          </a:p>
        </p:txBody>
      </p:sp>
      <p:sp>
        <p:nvSpPr>
          <p:cNvPr id="3" name="Rectángulo 2"/>
          <p:cNvSpPr/>
          <p:nvPr/>
        </p:nvSpPr>
        <p:spPr>
          <a:xfrm>
            <a:off x="4443969" y="4721471"/>
            <a:ext cx="1346256" cy="296235"/>
          </a:xfrm>
          <a:prstGeom prst="rect">
            <a:avLst/>
          </a:prstGeom>
        </p:spPr>
        <p:txBody>
          <a:bodyPr wrap="square">
            <a:spAutoFit/>
          </a:bodyPr>
          <a:lstStyle/>
          <a:p>
            <a:pPr algn="ctr"/>
            <a:r>
              <a:rPr lang="es-PE" sz="1325" b="1" dirty="0"/>
              <a:t>Verificación</a:t>
            </a:r>
          </a:p>
        </p:txBody>
      </p:sp>
      <p:sp>
        <p:nvSpPr>
          <p:cNvPr id="70" name="TextBox 3">
            <a:extLst>
              <a:ext uri="{FF2B5EF4-FFF2-40B4-BE49-F238E27FC236}">
                <a16:creationId xmlns="" xmlns:a16="http://schemas.microsoft.com/office/drawing/2014/main" id="{BE8AA9BD-5B28-4BB1-803B-54BB6E1B0DE1}"/>
              </a:ext>
            </a:extLst>
          </p:cNvPr>
          <p:cNvSpPr txBox="1"/>
          <p:nvPr/>
        </p:nvSpPr>
        <p:spPr>
          <a:xfrm>
            <a:off x="1040562" y="4850356"/>
            <a:ext cx="490584" cy="1580423"/>
          </a:xfrm>
          <a:prstGeom prst="rect">
            <a:avLst/>
          </a:prstGeom>
          <a:noFill/>
          <a:ln>
            <a:noFill/>
          </a:ln>
        </p:spPr>
        <p:txBody>
          <a:bodyPr vert="vert270" wrap="square" rtlCol="0">
            <a:spAutoFit/>
          </a:bodyPr>
          <a:lstStyle/>
          <a:p>
            <a:pPr algn="ctr"/>
            <a:r>
              <a:rPr lang="en-US" sz="1988" b="1" dirty="0">
                <a:latin typeface="Tw Cen MT" panose="020B0602020104020603" pitchFamily="34" charset="0"/>
              </a:rPr>
              <a:t>FUNCIONES</a:t>
            </a:r>
            <a:endParaRPr lang="en-US" sz="2319" b="1" dirty="0">
              <a:latin typeface="Tw Cen MT" panose="020B0602020104020603" pitchFamily="34" charset="0"/>
            </a:endParaRPr>
          </a:p>
        </p:txBody>
      </p:sp>
      <p:sp>
        <p:nvSpPr>
          <p:cNvPr id="71" name="CuadroTexto 70"/>
          <p:cNvSpPr txBox="1"/>
          <p:nvPr/>
        </p:nvSpPr>
        <p:spPr>
          <a:xfrm>
            <a:off x="9050866" y="3264864"/>
            <a:ext cx="1906659" cy="500137"/>
          </a:xfrm>
          <a:prstGeom prst="rect">
            <a:avLst/>
          </a:prstGeom>
          <a:noFill/>
        </p:spPr>
        <p:txBody>
          <a:bodyPr wrap="square" rtlCol="0">
            <a:spAutoFit/>
          </a:bodyPr>
          <a:lstStyle/>
          <a:p>
            <a:pPr algn="ctr"/>
            <a:r>
              <a:rPr lang="es-PE" sz="1325" dirty="0"/>
              <a:t>PROCESO AUTOMATIZADO</a:t>
            </a:r>
          </a:p>
        </p:txBody>
      </p:sp>
      <p:sp>
        <p:nvSpPr>
          <p:cNvPr id="72" name="Rectángulo 71"/>
          <p:cNvSpPr/>
          <p:nvPr/>
        </p:nvSpPr>
        <p:spPr>
          <a:xfrm>
            <a:off x="4486703" y="5812070"/>
            <a:ext cx="1346256" cy="296235"/>
          </a:xfrm>
          <a:prstGeom prst="rect">
            <a:avLst/>
          </a:prstGeom>
        </p:spPr>
        <p:txBody>
          <a:bodyPr wrap="square">
            <a:spAutoFit/>
          </a:bodyPr>
          <a:lstStyle/>
          <a:p>
            <a:pPr algn="ctr"/>
            <a:r>
              <a:rPr lang="es-PE" sz="1325" b="1" dirty="0"/>
              <a:t>Seguimiento</a:t>
            </a:r>
            <a:endParaRPr lang="es-PE" sz="1325" dirty="0"/>
          </a:p>
        </p:txBody>
      </p:sp>
      <p:sp>
        <p:nvSpPr>
          <p:cNvPr id="73" name="Rectángulo 72"/>
          <p:cNvSpPr/>
          <p:nvPr/>
        </p:nvSpPr>
        <p:spPr>
          <a:xfrm>
            <a:off x="4439325" y="6244380"/>
            <a:ext cx="1548720" cy="296235"/>
          </a:xfrm>
          <a:prstGeom prst="rect">
            <a:avLst/>
          </a:prstGeom>
        </p:spPr>
        <p:txBody>
          <a:bodyPr wrap="square">
            <a:spAutoFit/>
          </a:bodyPr>
          <a:lstStyle/>
          <a:p>
            <a:pPr algn="ctr"/>
            <a:r>
              <a:rPr lang="es-PE" sz="1325" b="1" dirty="0"/>
              <a:t>Comunicación</a:t>
            </a:r>
            <a:endParaRPr lang="es-PE" sz="1325" dirty="0"/>
          </a:p>
        </p:txBody>
      </p:sp>
      <p:sp>
        <p:nvSpPr>
          <p:cNvPr id="74" name="Rectángulo 73"/>
          <p:cNvSpPr/>
          <p:nvPr/>
        </p:nvSpPr>
        <p:spPr>
          <a:xfrm>
            <a:off x="6500056" y="4676843"/>
            <a:ext cx="2254054" cy="1927451"/>
          </a:xfrm>
          <a:prstGeom prst="rect">
            <a:avLst/>
          </a:prstGeom>
        </p:spPr>
        <p:txBody>
          <a:bodyPr wrap="square">
            <a:spAutoFit/>
          </a:bodyPr>
          <a:lstStyle/>
          <a:p>
            <a:pPr algn="ctr"/>
            <a:r>
              <a:rPr lang="es-PE" sz="1325" b="1" dirty="0"/>
              <a:t>Análisis:</a:t>
            </a:r>
          </a:p>
          <a:p>
            <a:pPr marL="152513" indent="-152513">
              <a:buFont typeface="Arial" panose="020B0604020202020204" pitchFamily="34" charset="0"/>
              <a:buChar char="•"/>
            </a:pPr>
            <a:r>
              <a:rPr lang="es-PE" sz="1325" dirty="0"/>
              <a:t>Evaluación de la denuncia</a:t>
            </a:r>
          </a:p>
          <a:p>
            <a:pPr marL="152513" indent="-152513">
              <a:buFont typeface="Arial" panose="020B0604020202020204" pitchFamily="34" charset="0"/>
              <a:buChar char="•"/>
            </a:pPr>
            <a:r>
              <a:rPr lang="es-PE" sz="1325" dirty="0"/>
              <a:t>Inicio de PAD o denuncia penal</a:t>
            </a:r>
          </a:p>
          <a:p>
            <a:pPr marL="152513" indent="-152513">
              <a:buFont typeface="Arial" panose="020B0604020202020204" pitchFamily="34" charset="0"/>
              <a:buChar char="•"/>
            </a:pPr>
            <a:r>
              <a:rPr lang="es-PE" sz="1325" dirty="0"/>
              <a:t>Categorización</a:t>
            </a:r>
          </a:p>
          <a:p>
            <a:pPr marL="152513" indent="-152513">
              <a:buFont typeface="Arial" panose="020B0604020202020204" pitchFamily="34" charset="0"/>
              <a:buChar char="•"/>
            </a:pPr>
            <a:r>
              <a:rPr lang="es-PE" sz="1325" dirty="0"/>
              <a:t>Tipificación</a:t>
            </a:r>
          </a:p>
          <a:p>
            <a:pPr marL="152513" indent="-152513">
              <a:buFont typeface="Arial" panose="020B0604020202020204" pitchFamily="34" charset="0"/>
              <a:buChar char="•"/>
            </a:pPr>
            <a:r>
              <a:rPr lang="es-PE" sz="1325" dirty="0"/>
              <a:t>Conclusión y detalle (Sanción, tipo de sanción, etc.)</a:t>
            </a:r>
          </a:p>
        </p:txBody>
      </p:sp>
      <p:sp>
        <p:nvSpPr>
          <p:cNvPr id="17" name="Abrir llave 16"/>
          <p:cNvSpPr/>
          <p:nvPr/>
        </p:nvSpPr>
        <p:spPr>
          <a:xfrm rot="5400000">
            <a:off x="5201820" y="3781741"/>
            <a:ext cx="89554" cy="14879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982"/>
          </a:p>
        </p:txBody>
      </p:sp>
      <p:sp>
        <p:nvSpPr>
          <p:cNvPr id="21" name="Abrir llave 20"/>
          <p:cNvSpPr/>
          <p:nvPr/>
        </p:nvSpPr>
        <p:spPr>
          <a:xfrm rot="5400000">
            <a:off x="7523934" y="3729136"/>
            <a:ext cx="148628" cy="15236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2982"/>
          </a:p>
        </p:txBody>
      </p:sp>
      <p:sp>
        <p:nvSpPr>
          <p:cNvPr id="5" name="Rectángulo 4"/>
          <p:cNvSpPr/>
          <p:nvPr/>
        </p:nvSpPr>
        <p:spPr>
          <a:xfrm>
            <a:off x="4743122" y="5040034"/>
            <a:ext cx="1618189" cy="738664"/>
          </a:xfrm>
          <a:prstGeom prst="rect">
            <a:avLst/>
          </a:prstGeom>
        </p:spPr>
        <p:txBody>
          <a:bodyPr wrap="square">
            <a:spAutoFit/>
          </a:bodyPr>
          <a:lstStyle/>
          <a:p>
            <a:pPr marL="152513" indent="-152513">
              <a:buFont typeface="Arial" panose="020B0604020202020204" pitchFamily="34" charset="0"/>
              <a:buChar char="•"/>
              <a:tabLst>
                <a:tab pos="444500" algn="l"/>
              </a:tabLst>
            </a:pPr>
            <a:r>
              <a:rPr lang="es-PE" sz="1400" dirty="0"/>
              <a:t>Requisitos</a:t>
            </a:r>
          </a:p>
          <a:p>
            <a:pPr marL="152513" indent="-152513">
              <a:buFont typeface="Arial" panose="020B0604020202020204" pitchFamily="34" charset="0"/>
              <a:buChar char="•"/>
              <a:tabLst>
                <a:tab pos="444500" algn="l"/>
              </a:tabLst>
            </a:pPr>
            <a:r>
              <a:rPr lang="es-PE" sz="1400" dirty="0"/>
              <a:t>Sustento</a:t>
            </a:r>
          </a:p>
          <a:p>
            <a:pPr marL="152513" indent="-152513">
              <a:buFont typeface="Arial" panose="020B0604020202020204" pitchFamily="34" charset="0"/>
              <a:buChar char="•"/>
              <a:tabLst>
                <a:tab pos="444500" algn="l"/>
              </a:tabLst>
            </a:pPr>
            <a:r>
              <a:rPr lang="es-PE" sz="1400" dirty="0"/>
              <a:t>Materialidad</a:t>
            </a:r>
          </a:p>
        </p:txBody>
      </p:sp>
    </p:spTree>
    <p:extLst>
      <p:ext uri="{BB962C8B-B14F-4D97-AF65-F5344CB8AC3E}">
        <p14:creationId xmlns:p14="http://schemas.microsoft.com/office/powerpoint/2010/main" val="74290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25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Effect transition="in" filter="fade">
                                      <p:cBhvr>
                                        <p:cTn id="21" dur="500"/>
                                        <p:tgtEl>
                                          <p:spTgt spid="55"/>
                                        </p:tgtEl>
                                      </p:cBhvr>
                                    </p:animEffect>
                                  </p:childTnLst>
                                </p:cTn>
                              </p:par>
                            </p:childTnLst>
                          </p:cTn>
                        </p:par>
                        <p:par>
                          <p:cTn id="22" fill="hold">
                            <p:stCondLst>
                              <p:cond delay="1750"/>
                            </p:stCondLst>
                            <p:childTnLst>
                              <p:par>
                                <p:cTn id="23" presetID="42"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25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anim calcmode="lin" valueType="num">
                                      <p:cBhvr>
                                        <p:cTn id="32" dur="500" fill="hold"/>
                                        <p:tgtEl>
                                          <p:spTgt spid="57"/>
                                        </p:tgtEl>
                                        <p:attrNameLst>
                                          <p:attrName>ppt_x</p:attrName>
                                        </p:attrNameLst>
                                      </p:cBhvr>
                                      <p:tavLst>
                                        <p:tav tm="0">
                                          <p:val>
                                            <p:strVal val="#ppt_x"/>
                                          </p:val>
                                        </p:tav>
                                        <p:tav tm="100000">
                                          <p:val>
                                            <p:strVal val="#ppt_x"/>
                                          </p:val>
                                        </p:tav>
                                      </p:tavLst>
                                    </p:anim>
                                    <p:anim calcmode="lin" valueType="num">
                                      <p:cBhvr>
                                        <p:cTn id="33" dur="5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42" presetClass="entr" presetSubtype="0" fill="hold" grpId="0" nodeType="afterEffect">
                                  <p:stCondLst>
                                    <p:cond delay="2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ppt_x</p:attrName>
                                        </p:attrNameLst>
                                      </p:cBhvr>
                                      <p:tavLst>
                                        <p:tav tm="0">
                                          <p:val>
                                            <p:strVal val="#ppt_x"/>
                                          </p:val>
                                        </p:tav>
                                        <p:tav tm="100000">
                                          <p:val>
                                            <p:strVal val="#ppt_x"/>
                                          </p:val>
                                        </p:tav>
                                      </p:tavLst>
                                    </p:anim>
                                    <p:anim calcmode="lin" valueType="num">
                                      <p:cBhvr>
                                        <p:cTn id="39" dur="5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25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anim calcmode="lin" valueType="num">
                                      <p:cBhvr>
                                        <p:cTn id="44" dur="500" fill="hold"/>
                                        <p:tgtEl>
                                          <p:spTgt spid="58"/>
                                        </p:tgtEl>
                                        <p:attrNameLst>
                                          <p:attrName>ppt_x</p:attrName>
                                        </p:attrNameLst>
                                      </p:cBhvr>
                                      <p:tavLst>
                                        <p:tav tm="0">
                                          <p:val>
                                            <p:strVal val="#ppt_x"/>
                                          </p:val>
                                        </p:tav>
                                        <p:tav tm="100000">
                                          <p:val>
                                            <p:strVal val="#ppt_x"/>
                                          </p:val>
                                        </p:tav>
                                      </p:tavLst>
                                    </p:anim>
                                    <p:anim calcmode="lin" valueType="num">
                                      <p:cBhvr>
                                        <p:cTn id="45" dur="500" fill="hold"/>
                                        <p:tgtEl>
                                          <p:spTgt spid="58"/>
                                        </p:tgtEl>
                                        <p:attrNameLst>
                                          <p:attrName>ppt_y</p:attrName>
                                        </p:attrNameLst>
                                      </p:cBhvr>
                                      <p:tavLst>
                                        <p:tav tm="0">
                                          <p:val>
                                            <p:strVal val="#ppt_y+.1"/>
                                          </p:val>
                                        </p:tav>
                                        <p:tav tm="100000">
                                          <p:val>
                                            <p:strVal val="#ppt_y"/>
                                          </p:val>
                                        </p:tav>
                                      </p:tavLst>
                                    </p:anim>
                                  </p:childTnLst>
                                </p:cTn>
                              </p:par>
                            </p:childTnLst>
                          </p:cTn>
                        </p:par>
                        <p:par>
                          <p:cTn id="46" fill="hold">
                            <p:stCondLst>
                              <p:cond delay="4750"/>
                            </p:stCondLst>
                            <p:childTnLst>
                              <p:par>
                                <p:cTn id="47" presetID="42" presetClass="entr" presetSubtype="0" fill="hold" grpId="0" nodeType="afterEffect">
                                  <p:stCondLst>
                                    <p:cond delay="25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anim calcmode="lin" valueType="num">
                                      <p:cBhvr>
                                        <p:cTn id="50" dur="500" fill="hold"/>
                                        <p:tgtEl>
                                          <p:spTgt spid="24"/>
                                        </p:tgtEl>
                                        <p:attrNameLst>
                                          <p:attrName>ppt_x</p:attrName>
                                        </p:attrNameLst>
                                      </p:cBhvr>
                                      <p:tavLst>
                                        <p:tav tm="0">
                                          <p:val>
                                            <p:strVal val="#ppt_x"/>
                                          </p:val>
                                        </p:tav>
                                        <p:tav tm="100000">
                                          <p:val>
                                            <p:strVal val="#ppt_x"/>
                                          </p:val>
                                        </p:tav>
                                      </p:tavLst>
                                    </p:anim>
                                    <p:anim calcmode="lin" valueType="num">
                                      <p:cBhvr>
                                        <p:cTn id="51" dur="5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nodeType="afterEffect">
                                  <p:stCondLst>
                                    <p:cond delay="25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anim calcmode="lin" valueType="num">
                                      <p:cBhvr>
                                        <p:cTn id="56" dur="500" fill="hold"/>
                                        <p:tgtEl>
                                          <p:spTgt spid="62"/>
                                        </p:tgtEl>
                                        <p:attrNameLst>
                                          <p:attrName>ppt_x</p:attrName>
                                        </p:attrNameLst>
                                      </p:cBhvr>
                                      <p:tavLst>
                                        <p:tav tm="0">
                                          <p:val>
                                            <p:strVal val="#ppt_x"/>
                                          </p:val>
                                        </p:tav>
                                        <p:tav tm="100000">
                                          <p:val>
                                            <p:strVal val="#ppt_x"/>
                                          </p:val>
                                        </p:tav>
                                      </p:tavLst>
                                    </p:anim>
                                    <p:anim calcmode="lin" valueType="num">
                                      <p:cBhvr>
                                        <p:cTn id="57"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0"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549433292"/>
              </p:ext>
            </p:extLst>
          </p:nvPr>
        </p:nvGraphicFramePr>
        <p:xfrm>
          <a:off x="1382120" y="1365421"/>
          <a:ext cx="9529330" cy="307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4764052" y="0"/>
            <a:ext cx="7427948" cy="6858000"/>
          </a:xfrm>
          <a:prstGeom prst="rect">
            <a:avLst/>
          </a:prstGeom>
          <a:solidFill>
            <a:schemeClr val="accent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cxnSp>
        <p:nvCxnSpPr>
          <p:cNvPr id="25" name="Conector recto de flecha 24"/>
          <p:cNvCxnSpPr/>
          <p:nvPr/>
        </p:nvCxnSpPr>
        <p:spPr>
          <a:xfrm>
            <a:off x="8569233" y="2641664"/>
            <a:ext cx="1859863" cy="997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Grupo 33"/>
          <p:cNvGrpSpPr/>
          <p:nvPr/>
        </p:nvGrpSpPr>
        <p:grpSpPr>
          <a:xfrm>
            <a:off x="497378" y="513581"/>
            <a:ext cx="7596182" cy="1306568"/>
            <a:chOff x="551385" y="230625"/>
            <a:chExt cx="5464193" cy="715863"/>
          </a:xfrm>
        </p:grpSpPr>
        <p:sp>
          <p:nvSpPr>
            <p:cNvPr id="35" name="Bocadillo: rectángulo 35">
              <a:extLst>
                <a:ext uri="{FF2B5EF4-FFF2-40B4-BE49-F238E27FC236}">
                  <a16:creationId xmlns="" xmlns:a16="http://schemas.microsoft.com/office/drawing/2014/main" id="{D7235359-EFB4-4678-85B7-A8446B54375A}"/>
                </a:ext>
              </a:extLst>
            </p:cNvPr>
            <p:cNvSpPr/>
            <p:nvPr/>
          </p:nvSpPr>
          <p:spPr>
            <a:xfrm>
              <a:off x="551385" y="310338"/>
              <a:ext cx="2278239" cy="556437"/>
            </a:xfrm>
            <a:prstGeom prst="wedgeRectCallout">
              <a:avLst>
                <a:gd name="adj1" fmla="val -20833"/>
                <a:gd name="adj2" fmla="val 85753"/>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es-PE">
                <a:solidFill>
                  <a:prstClr val="white"/>
                </a:solidFill>
              </a:endParaRPr>
            </a:p>
          </p:txBody>
        </p:sp>
        <p:sp>
          <p:nvSpPr>
            <p:cNvPr id="36" name="ANTECEDENTES"/>
            <p:cNvSpPr txBox="1">
              <a:spLocks/>
            </p:cNvSpPr>
            <p:nvPr/>
          </p:nvSpPr>
          <p:spPr>
            <a:xfrm>
              <a:off x="678379" y="230625"/>
              <a:ext cx="5337199" cy="715863"/>
            </a:xfrm>
            <a:prstGeom prst="rect">
              <a:avLst/>
            </a:prstGeom>
          </p:spPr>
          <p:txBody>
            <a:bodyPr vert="horz" lIns="45718" tIns="45718" rIns="45718" bIns="45718" rtlCol="0" anchor="ctr">
              <a:normAutofit/>
            </a:bodyPr>
            <a:lstStyle>
              <a:lvl1pPr algn="l" defTabSz="1300480" rtl="0" eaLnBrk="1" latinLnBrk="0" hangingPunct="1">
                <a:lnSpc>
                  <a:spcPct val="90000"/>
                </a:lnSpc>
                <a:spcBef>
                  <a:spcPct val="0"/>
                </a:spcBef>
                <a:buNone/>
                <a:defRPr sz="4400" kern="1200">
                  <a:solidFill>
                    <a:srgbClr val="595959"/>
                  </a:solidFill>
                  <a:latin typeface="Helvetica"/>
                  <a:ea typeface="Helvetica"/>
                  <a:cs typeface="Helvetica"/>
                  <a:sym typeface="Helvetica"/>
                </a:defRPr>
              </a:lvl1pPr>
            </a:lstStyle>
            <a:p>
              <a:r>
                <a:rPr lang="es-ES" sz="2800" dirty="0">
                  <a:solidFill>
                    <a:prstClr val="black"/>
                  </a:solidFill>
                  <a:latin typeface="Helvetica Nue"/>
                </a:rPr>
                <a:t>2do Componente</a:t>
              </a:r>
            </a:p>
          </p:txBody>
        </p:sp>
      </p:grpSp>
      <p:pic>
        <p:nvPicPr>
          <p:cNvPr id="2" name="Imagen 1"/>
          <p:cNvPicPr>
            <a:picLocks noChangeAspect="1"/>
          </p:cNvPicPr>
          <p:nvPr/>
        </p:nvPicPr>
        <p:blipFill rotWithShape="1">
          <a:blip r:embed="rId7"/>
          <a:srcRect l="25739" t="19753" r="41489" b="6061"/>
          <a:stretch/>
        </p:blipFill>
        <p:spPr>
          <a:xfrm>
            <a:off x="6433443" y="1101041"/>
            <a:ext cx="3995651" cy="5087727"/>
          </a:xfrm>
          <a:prstGeom prst="rect">
            <a:avLst/>
          </a:prstGeom>
          <a:ln>
            <a:noFill/>
          </a:ln>
          <a:effectLst>
            <a:outerShdw blurRad="292100" dist="139700" dir="2700000" algn="tl" rotWithShape="0">
              <a:srgbClr val="333333">
                <a:alpha val="65000"/>
              </a:srgbClr>
            </a:outerShdw>
          </a:effectLst>
        </p:spPr>
      </p:pic>
      <p:sp>
        <p:nvSpPr>
          <p:cNvPr id="20" name="CuadroTexto 19"/>
          <p:cNvSpPr txBox="1"/>
          <p:nvPr/>
        </p:nvSpPr>
        <p:spPr>
          <a:xfrm>
            <a:off x="6433444" y="608456"/>
            <a:ext cx="3995651"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400" b="1" dirty="0">
                <a:solidFill>
                  <a:schemeClr val="dk1"/>
                </a:solidFill>
              </a:rPr>
              <a:t>Modulo de capacitación</a:t>
            </a:r>
          </a:p>
        </p:txBody>
      </p:sp>
    </p:spTree>
    <p:extLst>
      <p:ext uri="{BB962C8B-B14F-4D97-AF65-F5344CB8AC3E}">
        <p14:creationId xmlns:p14="http://schemas.microsoft.com/office/powerpoint/2010/main" val="331459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037679918"/>
              </p:ext>
            </p:extLst>
          </p:nvPr>
        </p:nvGraphicFramePr>
        <p:xfrm>
          <a:off x="1382120" y="1365421"/>
          <a:ext cx="9529330" cy="307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4764052" y="0"/>
            <a:ext cx="7427948" cy="6858000"/>
          </a:xfrm>
          <a:prstGeom prst="rect">
            <a:avLst/>
          </a:prstGeom>
          <a:solidFill>
            <a:schemeClr val="accent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cxnSp>
        <p:nvCxnSpPr>
          <p:cNvPr id="25" name="Conector recto de flecha 24"/>
          <p:cNvCxnSpPr/>
          <p:nvPr/>
        </p:nvCxnSpPr>
        <p:spPr>
          <a:xfrm>
            <a:off x="8569233" y="2641664"/>
            <a:ext cx="1859863" cy="997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Grupo 33"/>
          <p:cNvGrpSpPr/>
          <p:nvPr/>
        </p:nvGrpSpPr>
        <p:grpSpPr>
          <a:xfrm>
            <a:off x="497378" y="513581"/>
            <a:ext cx="7580196" cy="1306568"/>
            <a:chOff x="551385" y="230625"/>
            <a:chExt cx="5452694" cy="715863"/>
          </a:xfrm>
        </p:grpSpPr>
        <p:sp>
          <p:nvSpPr>
            <p:cNvPr id="35" name="Bocadillo: rectángulo 35">
              <a:extLst>
                <a:ext uri="{FF2B5EF4-FFF2-40B4-BE49-F238E27FC236}">
                  <a16:creationId xmlns="" xmlns:a16="http://schemas.microsoft.com/office/drawing/2014/main" id="{D7235359-EFB4-4678-85B7-A8446B54375A}"/>
                </a:ext>
              </a:extLst>
            </p:cNvPr>
            <p:cNvSpPr/>
            <p:nvPr/>
          </p:nvSpPr>
          <p:spPr>
            <a:xfrm>
              <a:off x="551385" y="310338"/>
              <a:ext cx="2278239" cy="556437"/>
            </a:xfrm>
            <a:prstGeom prst="wedgeRectCallout">
              <a:avLst>
                <a:gd name="adj1" fmla="val -20833"/>
                <a:gd name="adj2" fmla="val 85753"/>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es-PE">
                <a:solidFill>
                  <a:prstClr val="white"/>
                </a:solidFill>
              </a:endParaRPr>
            </a:p>
          </p:txBody>
        </p:sp>
        <p:sp>
          <p:nvSpPr>
            <p:cNvPr id="36" name="ANTECEDENTES"/>
            <p:cNvSpPr txBox="1">
              <a:spLocks/>
            </p:cNvSpPr>
            <p:nvPr/>
          </p:nvSpPr>
          <p:spPr>
            <a:xfrm>
              <a:off x="666880" y="230625"/>
              <a:ext cx="5337199" cy="715863"/>
            </a:xfrm>
            <a:prstGeom prst="rect">
              <a:avLst/>
            </a:prstGeom>
          </p:spPr>
          <p:txBody>
            <a:bodyPr vert="horz" lIns="45718" tIns="45718" rIns="45718" bIns="45718" rtlCol="0" anchor="ctr">
              <a:normAutofit/>
            </a:bodyPr>
            <a:lstStyle>
              <a:lvl1pPr algn="l" defTabSz="1300480" rtl="0" eaLnBrk="1" latinLnBrk="0" hangingPunct="1">
                <a:lnSpc>
                  <a:spcPct val="90000"/>
                </a:lnSpc>
                <a:spcBef>
                  <a:spcPct val="0"/>
                </a:spcBef>
                <a:buNone/>
                <a:defRPr sz="4400" kern="1200">
                  <a:solidFill>
                    <a:srgbClr val="595959"/>
                  </a:solidFill>
                  <a:latin typeface="Helvetica"/>
                  <a:ea typeface="Helvetica"/>
                  <a:cs typeface="Helvetica"/>
                  <a:sym typeface="Helvetica"/>
                </a:defRPr>
              </a:lvl1pPr>
            </a:lstStyle>
            <a:p>
              <a:r>
                <a:rPr lang="es-ES" sz="2800" dirty="0">
                  <a:solidFill>
                    <a:prstClr val="black"/>
                  </a:solidFill>
                  <a:latin typeface="Helvetica Nue"/>
                </a:rPr>
                <a:t>3er componente</a:t>
              </a:r>
            </a:p>
          </p:txBody>
        </p:sp>
      </p:grpSp>
      <p:pic>
        <p:nvPicPr>
          <p:cNvPr id="3" name="Imagen 2"/>
          <p:cNvPicPr>
            <a:picLocks noChangeAspect="1"/>
          </p:cNvPicPr>
          <p:nvPr/>
        </p:nvPicPr>
        <p:blipFill rotWithShape="1">
          <a:blip r:embed="rId7"/>
          <a:srcRect l="32556" t="8585" r="32500" b="3536"/>
          <a:stretch/>
        </p:blipFill>
        <p:spPr>
          <a:xfrm>
            <a:off x="5029200" y="1365421"/>
            <a:ext cx="3334003" cy="4716393"/>
          </a:xfrm>
          <a:prstGeom prst="rect">
            <a:avLst/>
          </a:prstGeom>
          <a:ln>
            <a:noFill/>
          </a:ln>
          <a:effectLst>
            <a:outerShdw blurRad="292100" dist="139700" dir="2700000" algn="tl" rotWithShape="0">
              <a:srgbClr val="333333">
                <a:alpha val="65000"/>
              </a:srgbClr>
            </a:outerShdw>
          </a:effectLst>
        </p:spPr>
      </p:pic>
      <p:sp>
        <p:nvSpPr>
          <p:cNvPr id="20" name="CuadroTexto 19"/>
          <p:cNvSpPr txBox="1"/>
          <p:nvPr/>
        </p:nvSpPr>
        <p:spPr>
          <a:xfrm>
            <a:off x="5023820" y="774163"/>
            <a:ext cx="6837129"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800" dirty="0"/>
              <a:t>Campaña de difusión</a:t>
            </a:r>
          </a:p>
        </p:txBody>
      </p:sp>
      <p:pic>
        <p:nvPicPr>
          <p:cNvPr id="6" name="Imagen 5"/>
          <p:cNvPicPr>
            <a:picLocks noChangeAspect="1"/>
          </p:cNvPicPr>
          <p:nvPr/>
        </p:nvPicPr>
        <p:blipFill rotWithShape="1">
          <a:blip r:embed="rId8"/>
          <a:srcRect l="32500" t="7373" r="32443" b="4646"/>
          <a:stretch/>
        </p:blipFill>
        <p:spPr>
          <a:xfrm>
            <a:off x="8519945" y="1365421"/>
            <a:ext cx="3341004" cy="47163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966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srcRect l="8403" t="20374" r="49753" b="10827"/>
          <a:stretch/>
        </p:blipFill>
        <p:spPr>
          <a:xfrm>
            <a:off x="1518558" y="440871"/>
            <a:ext cx="4061362" cy="5232565"/>
          </a:xfrm>
          <a:prstGeom prst="rect">
            <a:avLst/>
          </a:prstGeom>
        </p:spPr>
      </p:pic>
      <p:sp>
        <p:nvSpPr>
          <p:cNvPr id="7" name="CuadroTexto 6"/>
          <p:cNvSpPr txBox="1"/>
          <p:nvPr/>
        </p:nvSpPr>
        <p:spPr>
          <a:xfrm>
            <a:off x="2599261" y="6377755"/>
            <a:ext cx="2182091" cy="307777"/>
          </a:xfrm>
          <a:prstGeom prst="rect">
            <a:avLst/>
          </a:prstGeom>
          <a:noFill/>
        </p:spPr>
        <p:txBody>
          <a:bodyPr wrap="square" rtlCol="0">
            <a:spAutoFit/>
          </a:bodyPr>
          <a:lstStyle/>
          <a:p>
            <a:r>
              <a:rPr lang="es-PE" sz="1400" dirty="0" smtClean="0"/>
              <a:t>6 de enero de 2017</a:t>
            </a:r>
            <a:endParaRPr lang="es-PE" sz="1400" dirty="0"/>
          </a:p>
        </p:txBody>
      </p:sp>
      <p:pic>
        <p:nvPicPr>
          <p:cNvPr id="10" name="Imagen 9"/>
          <p:cNvPicPr/>
          <p:nvPr/>
        </p:nvPicPr>
        <p:blipFill rotWithShape="1">
          <a:blip r:embed="rId3"/>
          <a:srcRect l="49136" t="28933" r="21240" b="10169"/>
          <a:stretch/>
        </p:blipFill>
        <p:spPr>
          <a:xfrm>
            <a:off x="6702135" y="440871"/>
            <a:ext cx="4450279" cy="5296899"/>
          </a:xfrm>
          <a:prstGeom prst="rect">
            <a:avLst/>
          </a:prstGeom>
        </p:spPr>
      </p:pic>
      <p:sp>
        <p:nvSpPr>
          <p:cNvPr id="11" name="CuadroTexto 10"/>
          <p:cNvSpPr txBox="1"/>
          <p:nvPr/>
        </p:nvSpPr>
        <p:spPr>
          <a:xfrm>
            <a:off x="7767203" y="6377756"/>
            <a:ext cx="2182091" cy="307777"/>
          </a:xfrm>
          <a:prstGeom prst="rect">
            <a:avLst/>
          </a:prstGeom>
          <a:noFill/>
        </p:spPr>
        <p:txBody>
          <a:bodyPr wrap="square" rtlCol="0">
            <a:spAutoFit/>
          </a:bodyPr>
          <a:lstStyle/>
          <a:p>
            <a:r>
              <a:rPr lang="es-PE" sz="1400" dirty="0" smtClean="0"/>
              <a:t>14 de abril de 2017</a:t>
            </a:r>
            <a:endParaRPr lang="es-PE" sz="1400" dirty="0"/>
          </a:p>
        </p:txBody>
      </p:sp>
      <p:sp>
        <p:nvSpPr>
          <p:cNvPr id="9" name="Rectángulo 8"/>
          <p:cNvSpPr/>
          <p:nvPr/>
        </p:nvSpPr>
        <p:spPr>
          <a:xfrm>
            <a:off x="187" y="105"/>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Tree>
    <p:extLst>
      <p:ext uri="{BB962C8B-B14F-4D97-AF65-F5344CB8AC3E}">
        <p14:creationId xmlns:p14="http://schemas.microsoft.com/office/powerpoint/2010/main" val="39608315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captura de pantalla&#10;&#10;Descripción generada automáticamente">
            <a:extLst>
              <a:ext uri="{FF2B5EF4-FFF2-40B4-BE49-F238E27FC236}">
                <a16:creationId xmlns:a16="http://schemas.microsoft.com/office/drawing/2014/main" xmlns="" id="{CC07CD57-FC72-4B53-95C8-49341A78881E}"/>
              </a:ext>
            </a:extLst>
          </p:cNvPr>
          <p:cNvPicPr>
            <a:picLocks noChangeAspect="1"/>
          </p:cNvPicPr>
          <p:nvPr/>
        </p:nvPicPr>
        <p:blipFill rotWithShape="1">
          <a:blip r:embed="rId3">
            <a:duotone>
              <a:schemeClr val="accent2">
                <a:shade val="45000"/>
                <a:satMod val="135000"/>
              </a:schemeClr>
              <a:prstClr val="white"/>
            </a:duotone>
          </a:blip>
          <a:srcRect t="13781"/>
          <a:stretch/>
        </p:blipFill>
        <p:spPr>
          <a:xfrm>
            <a:off x="607255" y="1726250"/>
            <a:ext cx="4729383" cy="4803337"/>
          </a:xfrm>
          <a:prstGeom prst="rect">
            <a:avLst/>
          </a:prstGeom>
        </p:spPr>
      </p:pic>
      <p:sp>
        <p:nvSpPr>
          <p:cNvPr id="4" name="Rectángulo 3"/>
          <p:cNvSpPr/>
          <p:nvPr/>
        </p:nvSpPr>
        <p:spPr>
          <a:xfrm>
            <a:off x="187" y="105"/>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2" name="CuadroTexto 1"/>
          <p:cNvSpPr txBox="1"/>
          <p:nvPr/>
        </p:nvSpPr>
        <p:spPr>
          <a:xfrm>
            <a:off x="731432" y="1286112"/>
            <a:ext cx="2959879" cy="369332"/>
          </a:xfrm>
          <a:prstGeom prst="rect">
            <a:avLst/>
          </a:prstGeom>
          <a:noFill/>
        </p:spPr>
        <p:txBody>
          <a:bodyPr wrap="square" rtlCol="0">
            <a:spAutoFit/>
          </a:bodyPr>
          <a:lstStyle/>
          <a:p>
            <a:r>
              <a:rPr lang="es-PE" dirty="0" smtClean="0">
                <a:latin typeface="Helvetica Neue"/>
              </a:rPr>
              <a:t>Acto de corrupción</a:t>
            </a:r>
            <a:endParaRPr lang="es-PE" dirty="0">
              <a:latin typeface="Helvetica Neue"/>
            </a:endParaRPr>
          </a:p>
        </p:txBody>
      </p:sp>
      <p:pic>
        <p:nvPicPr>
          <p:cNvPr id="7" name="Imagen 6">
            <a:extLst>
              <a:ext uri="{FF2B5EF4-FFF2-40B4-BE49-F238E27FC236}">
                <a16:creationId xmlns:a16="http://schemas.microsoft.com/office/drawing/2014/main" xmlns="" id="{AB366656-07B7-44A0-9BEE-665B47BDC61E}"/>
              </a:ext>
            </a:extLst>
          </p:cNvPr>
          <p:cNvPicPr>
            <a:picLocks noChangeAspect="1"/>
          </p:cNvPicPr>
          <p:nvPr/>
        </p:nvPicPr>
        <p:blipFill>
          <a:blip r:embed="rId4"/>
          <a:stretch>
            <a:fillRect/>
          </a:stretch>
        </p:blipFill>
        <p:spPr>
          <a:xfrm>
            <a:off x="9771318" y="859186"/>
            <a:ext cx="1923964" cy="1508891"/>
          </a:xfrm>
          <a:prstGeom prst="rect">
            <a:avLst/>
          </a:prstGeom>
        </p:spPr>
      </p:pic>
      <p:sp>
        <p:nvSpPr>
          <p:cNvPr id="8" name="CuadroTexto 7"/>
          <p:cNvSpPr txBox="1"/>
          <p:nvPr/>
        </p:nvSpPr>
        <p:spPr>
          <a:xfrm>
            <a:off x="731432" y="756532"/>
            <a:ext cx="3550011" cy="369332"/>
          </a:xfrm>
          <a:prstGeom prst="rect">
            <a:avLst/>
          </a:prstGeom>
          <a:noFill/>
        </p:spPr>
        <p:txBody>
          <a:bodyPr wrap="square" rtlCol="0">
            <a:spAutoFit/>
          </a:bodyPr>
          <a:lstStyle/>
          <a:p>
            <a:r>
              <a:rPr lang="es-PE" b="1" dirty="0" smtClean="0">
                <a:latin typeface="Helvetica Neue"/>
              </a:rPr>
              <a:t>Decreto Legislativo N° 1327</a:t>
            </a:r>
            <a:endParaRPr lang="es-PE" b="1" dirty="0">
              <a:latin typeface="Helvetica Neue"/>
            </a:endParaRPr>
          </a:p>
        </p:txBody>
      </p:sp>
      <p:sp>
        <p:nvSpPr>
          <p:cNvPr id="9" name="CuadroTexto 8"/>
          <p:cNvSpPr txBox="1"/>
          <p:nvPr/>
        </p:nvSpPr>
        <p:spPr>
          <a:xfrm>
            <a:off x="5809469" y="2658405"/>
            <a:ext cx="5885813" cy="2585323"/>
          </a:xfrm>
          <a:prstGeom prst="rect">
            <a:avLst/>
          </a:prstGeom>
          <a:noFill/>
        </p:spPr>
        <p:txBody>
          <a:bodyPr wrap="square" rtlCol="0">
            <a:spAutoFit/>
          </a:bodyPr>
          <a:lstStyle/>
          <a:p>
            <a:pPr marL="285750" indent="-285750">
              <a:buFont typeface="Arial" panose="020B0604020202020204" pitchFamily="34" charset="0"/>
              <a:buChar char="•"/>
            </a:pPr>
            <a:r>
              <a:rPr lang="es-PE" dirty="0" smtClean="0">
                <a:latin typeface="Helvetica Neue"/>
              </a:rPr>
              <a:t>¿Quiénes pueden cometer un acto de corrupción?</a:t>
            </a:r>
          </a:p>
          <a:p>
            <a:endParaRPr lang="es-PE" dirty="0">
              <a:latin typeface="Helvetica Neue"/>
            </a:endParaRPr>
          </a:p>
          <a:p>
            <a:pPr marL="742950" lvl="1" indent="-285750">
              <a:buFont typeface="Wingdings" panose="05000000000000000000" pitchFamily="2" charset="2"/>
              <a:buChar char="ü"/>
            </a:pPr>
            <a:r>
              <a:rPr lang="es-PE" dirty="0">
                <a:latin typeface="Helvetica Neue"/>
              </a:rPr>
              <a:t>Servidores públicos (régimen laboral o contractual)</a:t>
            </a:r>
          </a:p>
          <a:p>
            <a:pPr lvl="1"/>
            <a:endParaRPr lang="es-PE" dirty="0" smtClean="0">
              <a:latin typeface="Helvetica Neue"/>
            </a:endParaRPr>
          </a:p>
          <a:p>
            <a:pPr marL="285750" indent="-285750">
              <a:buFont typeface="Arial" panose="020B0604020202020204" pitchFamily="34" charset="0"/>
              <a:buChar char="•"/>
            </a:pPr>
            <a:r>
              <a:rPr lang="es-PE" dirty="0" smtClean="0">
                <a:latin typeface="Helvetica Neue"/>
              </a:rPr>
              <a:t>¿</a:t>
            </a:r>
            <a:r>
              <a:rPr lang="es-PE" dirty="0">
                <a:latin typeface="Helvetica Neue"/>
              </a:rPr>
              <a:t>Quiénes pueden </a:t>
            </a:r>
            <a:r>
              <a:rPr lang="es-PE" dirty="0" smtClean="0">
                <a:latin typeface="Helvetica Neue"/>
              </a:rPr>
              <a:t>denunciar un </a:t>
            </a:r>
            <a:r>
              <a:rPr lang="es-PE" dirty="0">
                <a:latin typeface="Helvetica Neue"/>
              </a:rPr>
              <a:t>acto de corrupción</a:t>
            </a:r>
            <a:r>
              <a:rPr lang="es-PE" dirty="0" smtClean="0">
                <a:latin typeface="Helvetica Neue"/>
              </a:rPr>
              <a:t>?</a:t>
            </a:r>
          </a:p>
          <a:p>
            <a:pPr marL="285750" indent="-285750">
              <a:buFont typeface="Arial" panose="020B0604020202020204" pitchFamily="34" charset="0"/>
              <a:buChar char="•"/>
            </a:pPr>
            <a:endParaRPr lang="es-PE" dirty="0">
              <a:latin typeface="Helvetica Neue"/>
            </a:endParaRPr>
          </a:p>
          <a:p>
            <a:pPr marL="742950" lvl="1" indent="-285750">
              <a:buFont typeface="Wingdings" panose="05000000000000000000" pitchFamily="2" charset="2"/>
              <a:buChar char="ü"/>
            </a:pPr>
            <a:r>
              <a:rPr lang="es-PE" dirty="0" smtClean="0">
                <a:latin typeface="Helvetica Neue"/>
              </a:rPr>
              <a:t>Ciudadanos/servidores</a:t>
            </a:r>
            <a:endParaRPr lang="es-PE" dirty="0">
              <a:latin typeface="Helvetica Neue"/>
            </a:endParaRPr>
          </a:p>
          <a:p>
            <a:pPr marL="285750" indent="-285750">
              <a:buFont typeface="Arial" panose="020B0604020202020204" pitchFamily="34" charset="0"/>
              <a:buChar char="•"/>
            </a:pPr>
            <a:endParaRPr lang="es-PE" dirty="0" smtClean="0">
              <a:latin typeface="Helvetica Neue"/>
            </a:endParaRPr>
          </a:p>
        </p:txBody>
      </p:sp>
    </p:spTree>
    <p:extLst>
      <p:ext uri="{BB962C8B-B14F-4D97-AF65-F5344CB8AC3E}">
        <p14:creationId xmlns:p14="http://schemas.microsoft.com/office/powerpoint/2010/main" val="38574766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AB5A7A7-7F42-4D3A-94D6-74A4F973A749}"/>
              </a:ext>
            </a:extLst>
          </p:cNvPr>
          <p:cNvSpPr txBox="1"/>
          <p:nvPr/>
        </p:nvSpPr>
        <p:spPr>
          <a:xfrm>
            <a:off x="374754" y="788922"/>
            <a:ext cx="7290810" cy="356829"/>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just"/>
            <a:r>
              <a:rPr lang="es-ES" sz="1850" b="1" dirty="0" smtClean="0">
                <a:latin typeface="Helvetica Neue"/>
              </a:rPr>
              <a:t>Canales de </a:t>
            </a:r>
            <a:r>
              <a:rPr lang="es-ES" sz="1850" b="1" dirty="0">
                <a:latin typeface="Helvetica Neue"/>
              </a:rPr>
              <a:t>Denuncia</a:t>
            </a:r>
            <a:endParaRPr lang="es-PE" sz="1850" dirty="0">
              <a:latin typeface="Helvetica Neue"/>
            </a:endParaRPr>
          </a:p>
        </p:txBody>
      </p:sp>
      <p:pic>
        <p:nvPicPr>
          <p:cNvPr id="5" name="Imagen 4">
            <a:extLst>
              <a:ext uri="{FF2B5EF4-FFF2-40B4-BE49-F238E27FC236}">
                <a16:creationId xmlns:a16="http://schemas.microsoft.com/office/drawing/2014/main" xmlns="" id="{E5A3EED9-2163-409D-B14D-CD12E7619140}"/>
              </a:ext>
            </a:extLst>
          </p:cNvPr>
          <p:cNvPicPr>
            <a:picLocks noChangeAspect="1"/>
          </p:cNvPicPr>
          <p:nvPr/>
        </p:nvPicPr>
        <p:blipFill>
          <a:blip r:embed="rId3">
            <a:duotone>
              <a:schemeClr val="accent5">
                <a:shade val="45000"/>
                <a:satMod val="135000"/>
              </a:schemeClr>
              <a:prstClr val="white"/>
            </a:duotone>
          </a:blip>
          <a:stretch>
            <a:fillRect/>
          </a:stretch>
        </p:blipFill>
        <p:spPr>
          <a:xfrm>
            <a:off x="374754" y="1502621"/>
            <a:ext cx="5501390" cy="4838218"/>
          </a:xfrm>
          <a:prstGeom prst="rect">
            <a:avLst/>
          </a:prstGeom>
        </p:spPr>
      </p:pic>
      <p:sp>
        <p:nvSpPr>
          <p:cNvPr id="8" name="Rectángulo 7"/>
          <p:cNvSpPr/>
          <p:nvPr/>
        </p:nvSpPr>
        <p:spPr>
          <a:xfrm>
            <a:off x="187" y="105"/>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pic>
        <p:nvPicPr>
          <p:cNvPr id="9" name="Imagen 8">
            <a:extLst>
              <a:ext uri="{FF2B5EF4-FFF2-40B4-BE49-F238E27FC236}">
                <a16:creationId xmlns:a16="http://schemas.microsoft.com/office/drawing/2014/main" xmlns="" id="{08CF398D-F9B3-4DDB-9000-16DC2A347978}"/>
              </a:ext>
            </a:extLst>
          </p:cNvPr>
          <p:cNvPicPr>
            <a:picLocks noChangeAspect="1"/>
          </p:cNvPicPr>
          <p:nvPr/>
        </p:nvPicPr>
        <p:blipFill>
          <a:blip r:embed="rId4">
            <a:duotone>
              <a:schemeClr val="accent5">
                <a:shade val="45000"/>
                <a:satMod val="135000"/>
              </a:schemeClr>
              <a:prstClr val="white"/>
            </a:duotone>
          </a:blip>
          <a:stretch>
            <a:fillRect/>
          </a:stretch>
        </p:blipFill>
        <p:spPr>
          <a:xfrm>
            <a:off x="6235908" y="2035375"/>
            <a:ext cx="5598651" cy="3772709"/>
          </a:xfrm>
          <a:prstGeom prst="rect">
            <a:avLst/>
          </a:prstGeom>
        </p:spPr>
      </p:pic>
    </p:spTree>
    <p:extLst>
      <p:ext uri="{BB962C8B-B14F-4D97-AF65-F5344CB8AC3E}">
        <p14:creationId xmlns:p14="http://schemas.microsoft.com/office/powerpoint/2010/main" val="23210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AB5A7A7-7F42-4D3A-94D6-74A4F973A749}"/>
              </a:ext>
            </a:extLst>
          </p:cNvPr>
          <p:cNvSpPr txBox="1"/>
          <p:nvPr/>
        </p:nvSpPr>
        <p:spPr>
          <a:xfrm>
            <a:off x="762361" y="1283340"/>
            <a:ext cx="10666905" cy="4620432"/>
          </a:xfrm>
          <a:prstGeom prst="rect">
            <a:avLst/>
          </a:prstGeom>
          <a:noFill/>
          <a:ln w="285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just"/>
            <a:r>
              <a:rPr lang="es-PE" sz="1850" b="1" dirty="0" smtClean="0">
                <a:latin typeface="Helvetica Neue"/>
              </a:rPr>
              <a:t>¿Cuál es el órgano competente para la gestión de denuncias por actos de corrupción y medidas de protección al denunciante?</a:t>
            </a:r>
            <a:endParaRPr lang="es-PE" sz="1850" dirty="0">
              <a:latin typeface="Helvetica Neue"/>
            </a:endParaRPr>
          </a:p>
          <a:p>
            <a:pPr algn="just"/>
            <a:r>
              <a:rPr lang="es-MX" sz="1850" dirty="0">
                <a:latin typeface="Helvetica Neue"/>
              </a:rPr>
              <a:t> </a:t>
            </a:r>
            <a:endParaRPr lang="es-MX" sz="1850" dirty="0" smtClean="0">
              <a:latin typeface="Helvetica Neue"/>
            </a:endParaRPr>
          </a:p>
          <a:p>
            <a:pPr algn="just"/>
            <a:endParaRPr lang="es-PE" sz="1850" dirty="0">
              <a:latin typeface="Helvetica Neue"/>
            </a:endParaRPr>
          </a:p>
          <a:p>
            <a:pPr algn="just"/>
            <a:r>
              <a:rPr lang="es-MX" sz="1850" dirty="0">
                <a:latin typeface="Helvetica Neue"/>
              </a:rPr>
              <a:t>La Oficina de Integridad Institucional o la que haga sus veces </a:t>
            </a:r>
            <a:r>
              <a:rPr lang="es-MX" sz="1850" dirty="0" smtClean="0">
                <a:latin typeface="Helvetica Neue"/>
              </a:rPr>
              <a:t>es la responsable de efectuar las siguientes acciones:</a:t>
            </a:r>
          </a:p>
          <a:p>
            <a:pPr algn="just"/>
            <a:endParaRPr lang="es-MX" sz="1850" dirty="0">
              <a:latin typeface="Helvetica Neue"/>
            </a:endParaRPr>
          </a:p>
          <a:p>
            <a:pPr marL="457200" indent="-457200" algn="just">
              <a:buFont typeface="+mj-lt"/>
              <a:buAutoNum type="arabicParenR"/>
            </a:pPr>
            <a:r>
              <a:rPr lang="es-MX" sz="1850" dirty="0" smtClean="0">
                <a:latin typeface="Helvetica Neue"/>
              </a:rPr>
              <a:t>Control de admisibilidad de la denuncia (con o sin solicitud de medida de protección)</a:t>
            </a:r>
          </a:p>
          <a:p>
            <a:pPr marL="457200" indent="-457200" algn="just">
              <a:buFont typeface="+mj-lt"/>
              <a:buAutoNum type="arabicParenR"/>
            </a:pPr>
            <a:endParaRPr lang="es-MX" sz="1850" dirty="0" smtClean="0">
              <a:latin typeface="Helvetica Neue"/>
            </a:endParaRPr>
          </a:p>
          <a:p>
            <a:pPr marL="457200" indent="-457200" algn="just">
              <a:buFont typeface="+mj-lt"/>
              <a:buAutoNum type="arabicParenR"/>
            </a:pPr>
            <a:r>
              <a:rPr lang="es-MX" sz="1850" dirty="0" smtClean="0">
                <a:latin typeface="Helvetica Neue"/>
              </a:rPr>
              <a:t>Evaluar los hechos y documentos que sustenta las denuncias y, en tal sentido, disponer la aplicación de medidas de protección.</a:t>
            </a:r>
          </a:p>
          <a:p>
            <a:pPr marL="457200" indent="-457200" algn="just">
              <a:buFont typeface="+mj-lt"/>
              <a:buAutoNum type="arabicParenR"/>
            </a:pPr>
            <a:endParaRPr lang="es-MX" sz="1850" dirty="0" smtClean="0">
              <a:latin typeface="Helvetica Neue"/>
            </a:endParaRPr>
          </a:p>
          <a:p>
            <a:pPr marL="457200" indent="-457200" algn="just">
              <a:buFont typeface="+mj-lt"/>
              <a:buAutoNum type="arabicParenR"/>
            </a:pPr>
            <a:r>
              <a:rPr lang="es-MX" sz="1850" dirty="0" smtClean="0">
                <a:latin typeface="Helvetica Neue"/>
              </a:rPr>
              <a:t>Evaluar si la denuncia presentada es maliciosa y disponer las medidas correspondientes.</a:t>
            </a:r>
          </a:p>
          <a:p>
            <a:pPr marL="342900" indent="-342900" algn="just">
              <a:buFont typeface="Arial" panose="020B0604020202020204" pitchFamily="34" charset="0"/>
              <a:buChar char="•"/>
            </a:pPr>
            <a:endParaRPr lang="es-MX" sz="1850" dirty="0" smtClean="0">
              <a:latin typeface="Helvetica Neue"/>
            </a:endParaRPr>
          </a:p>
          <a:p>
            <a:pPr algn="just"/>
            <a:r>
              <a:rPr lang="es-MX" sz="1828" dirty="0"/>
              <a:t> </a:t>
            </a:r>
            <a:endParaRPr lang="es-PE" sz="1828" dirty="0"/>
          </a:p>
          <a:p>
            <a:r>
              <a:rPr lang="es-PE" sz="1828" dirty="0"/>
              <a:t> </a:t>
            </a:r>
          </a:p>
        </p:txBody>
      </p:sp>
      <p:sp>
        <p:nvSpPr>
          <p:cNvPr id="6" name="Rectángulo 5"/>
          <p:cNvSpPr/>
          <p:nvPr/>
        </p:nvSpPr>
        <p:spPr>
          <a:xfrm>
            <a:off x="0" y="-59856"/>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Tree>
    <p:extLst>
      <p:ext uri="{BB962C8B-B14F-4D97-AF65-F5344CB8AC3E}">
        <p14:creationId xmlns:p14="http://schemas.microsoft.com/office/powerpoint/2010/main" val="357443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59856"/>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2" name="CuadroTexto 1"/>
          <p:cNvSpPr txBox="1"/>
          <p:nvPr/>
        </p:nvSpPr>
        <p:spPr>
          <a:xfrm>
            <a:off x="521293" y="863125"/>
            <a:ext cx="10314774" cy="646331"/>
          </a:xfrm>
          <a:prstGeom prst="rect">
            <a:avLst/>
          </a:prstGeom>
          <a:noFill/>
        </p:spPr>
        <p:txBody>
          <a:bodyPr wrap="square" rtlCol="0">
            <a:spAutoFit/>
          </a:bodyPr>
          <a:lstStyle/>
          <a:p>
            <a:r>
              <a:rPr lang="es-MX" b="1" dirty="0">
                <a:latin typeface="Helvetica Neue"/>
              </a:rPr>
              <a:t>Control de admisibilidad de la denuncia (con o sin solicitud de medida de protección)</a:t>
            </a:r>
          </a:p>
          <a:p>
            <a:endParaRPr lang="es-PE" dirty="0"/>
          </a:p>
        </p:txBody>
      </p:sp>
      <p:graphicFrame>
        <p:nvGraphicFramePr>
          <p:cNvPr id="3" name="Diagrama 2"/>
          <p:cNvGraphicFramePr/>
          <p:nvPr>
            <p:extLst>
              <p:ext uri="{D42A27DB-BD31-4B8C-83A1-F6EECF244321}">
                <p14:modId xmlns:p14="http://schemas.microsoft.com/office/powerpoint/2010/main" val="3827315766"/>
              </p:ext>
            </p:extLst>
          </p:nvPr>
        </p:nvGraphicFramePr>
        <p:xfrm>
          <a:off x="2048905" y="1752345"/>
          <a:ext cx="8128000" cy="3614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202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9856"/>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7" name="Rectángulo 6"/>
          <p:cNvSpPr/>
          <p:nvPr/>
        </p:nvSpPr>
        <p:spPr>
          <a:xfrm>
            <a:off x="253524" y="531789"/>
            <a:ext cx="11394393" cy="646331"/>
          </a:xfrm>
          <a:prstGeom prst="rect">
            <a:avLst/>
          </a:prstGeom>
        </p:spPr>
        <p:txBody>
          <a:bodyPr wrap="square">
            <a:spAutoFit/>
          </a:bodyPr>
          <a:lstStyle/>
          <a:p>
            <a:pPr algn="just"/>
            <a:r>
              <a:rPr lang="es-MX" b="1" dirty="0">
                <a:latin typeface="Helvetica Neue"/>
              </a:rPr>
              <a:t>Evaluar los hechos y documentos que sustenta las denuncias y, en tal sentido, disponer la aplicación de medidas de protección.</a:t>
            </a:r>
          </a:p>
        </p:txBody>
      </p:sp>
      <p:graphicFrame>
        <p:nvGraphicFramePr>
          <p:cNvPr id="8" name="Diagrama 7"/>
          <p:cNvGraphicFramePr/>
          <p:nvPr>
            <p:extLst>
              <p:ext uri="{D42A27DB-BD31-4B8C-83A1-F6EECF244321}">
                <p14:modId xmlns:p14="http://schemas.microsoft.com/office/powerpoint/2010/main" val="3023816098"/>
              </p:ext>
            </p:extLst>
          </p:nvPr>
        </p:nvGraphicFramePr>
        <p:xfrm>
          <a:off x="562123" y="1512605"/>
          <a:ext cx="5684853" cy="5095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1666430" y="1572426"/>
            <a:ext cx="4631821" cy="369332"/>
          </a:xfrm>
          <a:prstGeom prst="rect">
            <a:avLst/>
          </a:prstGeom>
          <a:noFill/>
        </p:spPr>
        <p:txBody>
          <a:bodyPr wrap="square" rtlCol="0">
            <a:spAutoFit/>
          </a:bodyPr>
          <a:lstStyle/>
          <a:p>
            <a:r>
              <a:rPr lang="es-PE" dirty="0" smtClean="0"/>
              <a:t>Tipos de medidas de protección</a:t>
            </a:r>
            <a:endParaRPr lang="es-PE" dirty="0"/>
          </a:p>
        </p:txBody>
      </p:sp>
      <p:cxnSp>
        <p:nvCxnSpPr>
          <p:cNvPr id="11" name="Conector recto 10"/>
          <p:cNvCxnSpPr/>
          <p:nvPr/>
        </p:nvCxnSpPr>
        <p:spPr>
          <a:xfrm>
            <a:off x="6862273" y="1178120"/>
            <a:ext cx="68366" cy="52312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 name="Diagrama 14"/>
          <p:cNvGraphicFramePr/>
          <p:nvPr>
            <p:extLst>
              <p:ext uri="{D42A27DB-BD31-4B8C-83A1-F6EECF244321}">
                <p14:modId xmlns:p14="http://schemas.microsoft.com/office/powerpoint/2010/main" val="3938067841"/>
              </p:ext>
            </p:extLst>
          </p:nvPr>
        </p:nvGraphicFramePr>
        <p:xfrm>
          <a:off x="7620951" y="2076628"/>
          <a:ext cx="3941510" cy="36674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CuadroTexto 15"/>
          <p:cNvSpPr txBox="1"/>
          <p:nvPr/>
        </p:nvSpPr>
        <p:spPr>
          <a:xfrm>
            <a:off x="7494661" y="1572426"/>
            <a:ext cx="4631821" cy="369332"/>
          </a:xfrm>
          <a:prstGeom prst="rect">
            <a:avLst/>
          </a:prstGeom>
          <a:noFill/>
        </p:spPr>
        <p:txBody>
          <a:bodyPr wrap="square" rtlCol="0">
            <a:spAutoFit/>
          </a:bodyPr>
          <a:lstStyle/>
          <a:p>
            <a:r>
              <a:rPr lang="es-PE" dirty="0" smtClean="0"/>
              <a:t>Pautas para otorgar medidas de protección</a:t>
            </a:r>
            <a:endParaRPr lang="es-PE" dirty="0"/>
          </a:p>
        </p:txBody>
      </p:sp>
    </p:spTree>
    <p:extLst>
      <p:ext uri="{BB962C8B-B14F-4D97-AF65-F5344CB8AC3E}">
        <p14:creationId xmlns:p14="http://schemas.microsoft.com/office/powerpoint/2010/main" val="343752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59856"/>
            <a:ext cx="12191628" cy="3809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7" name="Rectángulo 6"/>
          <p:cNvSpPr/>
          <p:nvPr/>
        </p:nvSpPr>
        <p:spPr>
          <a:xfrm>
            <a:off x="253524" y="531789"/>
            <a:ext cx="11394393" cy="377026"/>
          </a:xfrm>
          <a:prstGeom prst="rect">
            <a:avLst/>
          </a:prstGeom>
        </p:spPr>
        <p:txBody>
          <a:bodyPr wrap="square">
            <a:spAutoFit/>
          </a:bodyPr>
          <a:lstStyle/>
          <a:p>
            <a:pPr algn="just"/>
            <a:r>
              <a:rPr lang="es-MX" b="1" dirty="0">
                <a:latin typeface="Helvetica Neue"/>
              </a:rPr>
              <a:t>Evaluar si la denuncia presentada es maliciosa y disponer las medidas correspondientes</a:t>
            </a:r>
          </a:p>
        </p:txBody>
      </p:sp>
      <p:graphicFrame>
        <p:nvGraphicFramePr>
          <p:cNvPr id="2" name="Diagrama 1"/>
          <p:cNvGraphicFramePr/>
          <p:nvPr>
            <p:extLst>
              <p:ext uri="{D42A27DB-BD31-4B8C-83A1-F6EECF244321}">
                <p14:modId xmlns:p14="http://schemas.microsoft.com/office/powerpoint/2010/main" val="432725534"/>
              </p:ext>
            </p:extLst>
          </p:nvPr>
        </p:nvGraphicFramePr>
        <p:xfrm>
          <a:off x="2032000" y="1187865"/>
          <a:ext cx="7607656" cy="4950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41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7990</TotalTime>
  <Words>1175</Words>
  <Application>Microsoft Office PowerPoint</Application>
  <PresentationFormat>Panorámica</PresentationFormat>
  <Paragraphs>232</Paragraphs>
  <Slides>22</Slides>
  <Notes>12</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22</vt:i4>
      </vt:variant>
    </vt:vector>
  </HeadingPairs>
  <TitlesOfParts>
    <vt:vector size="37" baseType="lpstr">
      <vt:lpstr>ＭＳ Ｐゴシック</vt:lpstr>
      <vt:lpstr>Arial</vt:lpstr>
      <vt:lpstr>Calibri</vt:lpstr>
      <vt:lpstr>Calibri Light</vt:lpstr>
      <vt:lpstr>Century Gothic</vt:lpstr>
      <vt:lpstr>Corbel</vt:lpstr>
      <vt:lpstr>Courier New</vt:lpstr>
      <vt:lpstr>Helvetica</vt:lpstr>
      <vt:lpstr>Helvetica Neue</vt:lpstr>
      <vt:lpstr>Helvetica Nue</vt:lpstr>
      <vt:lpstr>Tahoma</vt:lpstr>
      <vt:lpstr>Times New Roman</vt:lpstr>
      <vt:lpstr>Tw Cen MT</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Nahid Ahmed</dc:creator>
  <cp:lastModifiedBy>Senca</cp:lastModifiedBy>
  <cp:revision>128</cp:revision>
  <cp:lastPrinted>2021-05-31T23:16:14Z</cp:lastPrinted>
  <dcterms:created xsi:type="dcterms:W3CDTF">2017-10-05T18:27:48Z</dcterms:created>
  <dcterms:modified xsi:type="dcterms:W3CDTF">2022-03-23T20:08:34Z</dcterms:modified>
  <cp:contentStatus/>
</cp:coreProperties>
</file>