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7" r:id="rId4"/>
    <p:sldId id="257" r:id="rId5"/>
    <p:sldId id="299" r:id="rId6"/>
    <p:sldId id="300" r:id="rId7"/>
    <p:sldId id="294" r:id="rId8"/>
    <p:sldId id="295" r:id="rId9"/>
    <p:sldId id="296" r:id="rId10"/>
    <p:sldId id="259" r:id="rId11"/>
    <p:sldId id="262" r:id="rId12"/>
    <p:sldId id="263" r:id="rId13"/>
    <p:sldId id="264" r:id="rId14"/>
    <p:sldId id="26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61" r:id="rId29"/>
    <p:sldId id="260" r:id="rId3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474745"/>
    <a:srgbClr val="E73835"/>
    <a:srgbClr val="E61B21"/>
    <a:srgbClr val="A9A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932E3-7EEC-4DBD-99E6-EA1F9D6192E3}" type="doc">
      <dgm:prSet loTypeId="urn:microsoft.com/office/officeart/2005/8/layout/process2" loCatId="process" qsTypeId="urn:microsoft.com/office/officeart/2005/8/quickstyle/simple1" qsCatId="simple" csTypeId="urn:microsoft.com/office/officeart/2005/8/colors/accent5_4" csCatId="accent5" phldr="1"/>
      <dgm:spPr/>
    </dgm:pt>
    <dgm:pt modelId="{7A33EA48-18FD-4E7D-B79F-14BC8211E1E9}">
      <dgm:prSet phldrT="[Texto]" custT="1"/>
      <dgm:spPr/>
      <dgm:t>
        <a:bodyPr/>
        <a:lstStyle/>
        <a:p>
          <a:r>
            <a:rPr lang="es-ES" sz="2000" dirty="0"/>
            <a:t>Pacto de cada hombre con los demás</a:t>
          </a:r>
        </a:p>
      </dgm:t>
    </dgm:pt>
    <dgm:pt modelId="{262E6FAD-CC85-4E92-AC3B-7A7CE14938FB}" type="parTrans" cxnId="{EB5BA571-4481-45FF-85C6-FEE508ABE5E9}">
      <dgm:prSet/>
      <dgm:spPr/>
      <dgm:t>
        <a:bodyPr/>
        <a:lstStyle/>
        <a:p>
          <a:endParaRPr lang="es-ES"/>
        </a:p>
      </dgm:t>
    </dgm:pt>
    <dgm:pt modelId="{3DAA3473-7D6C-4672-A923-C537C71441BF}" type="sibTrans" cxnId="{EB5BA571-4481-45FF-85C6-FEE508ABE5E9}">
      <dgm:prSet/>
      <dgm:spPr/>
      <dgm:t>
        <a:bodyPr/>
        <a:lstStyle/>
        <a:p>
          <a:endParaRPr lang="es-ES" dirty="0"/>
        </a:p>
      </dgm:t>
    </dgm:pt>
    <dgm:pt modelId="{870F48DC-84FF-4627-BEDB-7E0F51C7ADCB}">
      <dgm:prSet phldrT="[Texto]"/>
      <dgm:spPr/>
      <dgm:t>
        <a:bodyPr/>
        <a:lstStyle/>
        <a:p>
          <a:r>
            <a:rPr lang="es-ES" dirty="0"/>
            <a:t>Transferencia y autorización de derechos  a  un hombre o asamblea</a:t>
          </a:r>
        </a:p>
      </dgm:t>
    </dgm:pt>
    <dgm:pt modelId="{3BA5AAEA-8F80-478C-836E-79942D0E8621}" type="parTrans" cxnId="{CEEB00DD-DACD-42DD-8DBF-1A09D473A38F}">
      <dgm:prSet/>
      <dgm:spPr/>
      <dgm:t>
        <a:bodyPr/>
        <a:lstStyle/>
        <a:p>
          <a:endParaRPr lang="es-ES"/>
        </a:p>
      </dgm:t>
    </dgm:pt>
    <dgm:pt modelId="{B59B5CD4-8265-481C-BB5C-3F416114909E}" type="sibTrans" cxnId="{CEEB00DD-DACD-42DD-8DBF-1A09D473A38F}">
      <dgm:prSet/>
      <dgm:spPr/>
      <dgm:t>
        <a:bodyPr/>
        <a:lstStyle/>
        <a:p>
          <a:endParaRPr lang="es-ES" dirty="0"/>
        </a:p>
      </dgm:t>
    </dgm:pt>
    <dgm:pt modelId="{B20F9B42-8E06-4CF7-BA16-DD141CBADABA}">
      <dgm:prSet phldrT="[Texto]" custT="1"/>
      <dgm:spPr/>
      <dgm:t>
        <a:bodyPr/>
        <a:lstStyle/>
        <a:p>
          <a:r>
            <a:rPr lang="es-ES" sz="2000" dirty="0"/>
            <a:t>Autorización de sus actos</a:t>
          </a:r>
        </a:p>
      </dgm:t>
    </dgm:pt>
    <dgm:pt modelId="{F77D8C46-4E52-4422-A07A-9401B03BA9F8}" type="parTrans" cxnId="{07B70CF7-1F04-4CF1-8250-FC695D6F113C}">
      <dgm:prSet/>
      <dgm:spPr/>
      <dgm:t>
        <a:bodyPr/>
        <a:lstStyle/>
        <a:p>
          <a:endParaRPr lang="es-ES"/>
        </a:p>
      </dgm:t>
    </dgm:pt>
    <dgm:pt modelId="{18D1E34B-DD08-4E08-91C4-A94A657F11B0}" type="sibTrans" cxnId="{07B70CF7-1F04-4CF1-8250-FC695D6F113C}">
      <dgm:prSet/>
      <dgm:spPr/>
      <dgm:t>
        <a:bodyPr/>
        <a:lstStyle/>
        <a:p>
          <a:endParaRPr lang="es-ES"/>
        </a:p>
      </dgm:t>
    </dgm:pt>
    <dgm:pt modelId="{D984AE06-7BFE-40E1-86C5-95EEFBBD87C5}" type="pres">
      <dgm:prSet presAssocID="{BF7932E3-7EEC-4DBD-99E6-EA1F9D6192E3}" presName="linearFlow" presStyleCnt="0">
        <dgm:presLayoutVars>
          <dgm:resizeHandles val="exact"/>
        </dgm:presLayoutVars>
      </dgm:prSet>
      <dgm:spPr/>
    </dgm:pt>
    <dgm:pt modelId="{D8FA2CC5-E59F-465D-9738-D5B4DA7A9EA8}" type="pres">
      <dgm:prSet presAssocID="{7A33EA48-18FD-4E7D-B79F-14BC8211E1E9}" presName="node" presStyleLbl="node1" presStyleIdx="0" presStyleCnt="3">
        <dgm:presLayoutVars>
          <dgm:bulletEnabled val="1"/>
        </dgm:presLayoutVars>
      </dgm:prSet>
      <dgm:spPr/>
    </dgm:pt>
    <dgm:pt modelId="{8D6C78CF-9E91-4785-976B-5D1789060268}" type="pres">
      <dgm:prSet presAssocID="{3DAA3473-7D6C-4672-A923-C537C71441BF}" presName="sibTrans" presStyleLbl="sibTrans2D1" presStyleIdx="0" presStyleCnt="2"/>
      <dgm:spPr/>
    </dgm:pt>
    <dgm:pt modelId="{2C8DC066-9ED4-4E5C-A0BC-6F9698308F52}" type="pres">
      <dgm:prSet presAssocID="{3DAA3473-7D6C-4672-A923-C537C71441BF}" presName="connectorText" presStyleLbl="sibTrans2D1" presStyleIdx="0" presStyleCnt="2"/>
      <dgm:spPr/>
    </dgm:pt>
    <dgm:pt modelId="{C89E9C1A-0584-4C7A-9E7A-1101ED7A4788}" type="pres">
      <dgm:prSet presAssocID="{870F48DC-84FF-4627-BEDB-7E0F51C7ADCB}" presName="node" presStyleLbl="node1" presStyleIdx="1" presStyleCnt="3">
        <dgm:presLayoutVars>
          <dgm:bulletEnabled val="1"/>
        </dgm:presLayoutVars>
      </dgm:prSet>
      <dgm:spPr/>
    </dgm:pt>
    <dgm:pt modelId="{3B50107E-C591-4C20-8188-F8A269FC8F55}" type="pres">
      <dgm:prSet presAssocID="{B59B5CD4-8265-481C-BB5C-3F416114909E}" presName="sibTrans" presStyleLbl="sibTrans2D1" presStyleIdx="1" presStyleCnt="2"/>
      <dgm:spPr/>
    </dgm:pt>
    <dgm:pt modelId="{5F2B7A62-9BEE-4F23-ABF5-0085AF04CD05}" type="pres">
      <dgm:prSet presAssocID="{B59B5CD4-8265-481C-BB5C-3F416114909E}" presName="connectorText" presStyleLbl="sibTrans2D1" presStyleIdx="1" presStyleCnt="2"/>
      <dgm:spPr/>
    </dgm:pt>
    <dgm:pt modelId="{59B580AB-350E-4C1D-A0A4-26A5D0434968}" type="pres">
      <dgm:prSet presAssocID="{B20F9B42-8E06-4CF7-BA16-DD141CBADABA}" presName="node" presStyleLbl="node1" presStyleIdx="2" presStyleCnt="3">
        <dgm:presLayoutVars>
          <dgm:bulletEnabled val="1"/>
        </dgm:presLayoutVars>
      </dgm:prSet>
      <dgm:spPr/>
    </dgm:pt>
  </dgm:ptLst>
  <dgm:cxnLst>
    <dgm:cxn modelId="{7680C622-4C0E-4D61-822A-220B45C87C58}" type="presOf" srcId="{7A33EA48-18FD-4E7D-B79F-14BC8211E1E9}" destId="{D8FA2CC5-E59F-465D-9738-D5B4DA7A9EA8}" srcOrd="0" destOrd="0" presId="urn:microsoft.com/office/officeart/2005/8/layout/process2"/>
    <dgm:cxn modelId="{5AD88323-AA49-4CC8-81ED-F3B734F2F1D3}" type="presOf" srcId="{B59B5CD4-8265-481C-BB5C-3F416114909E}" destId="{5F2B7A62-9BEE-4F23-ABF5-0085AF04CD05}" srcOrd="1" destOrd="0" presId="urn:microsoft.com/office/officeart/2005/8/layout/process2"/>
    <dgm:cxn modelId="{9E8B692D-4ADD-4BB5-BF60-FB40D9CF544C}" type="presOf" srcId="{BF7932E3-7EEC-4DBD-99E6-EA1F9D6192E3}" destId="{D984AE06-7BFE-40E1-86C5-95EEFBBD87C5}" srcOrd="0" destOrd="0" presId="urn:microsoft.com/office/officeart/2005/8/layout/process2"/>
    <dgm:cxn modelId="{A1703840-31EF-4E73-ABBE-C6F1E85F62A7}" type="presOf" srcId="{B59B5CD4-8265-481C-BB5C-3F416114909E}" destId="{3B50107E-C591-4C20-8188-F8A269FC8F55}" srcOrd="0" destOrd="0" presId="urn:microsoft.com/office/officeart/2005/8/layout/process2"/>
    <dgm:cxn modelId="{EB5BA571-4481-45FF-85C6-FEE508ABE5E9}" srcId="{BF7932E3-7EEC-4DBD-99E6-EA1F9D6192E3}" destId="{7A33EA48-18FD-4E7D-B79F-14BC8211E1E9}" srcOrd="0" destOrd="0" parTransId="{262E6FAD-CC85-4E92-AC3B-7A7CE14938FB}" sibTransId="{3DAA3473-7D6C-4672-A923-C537C71441BF}"/>
    <dgm:cxn modelId="{022375D1-4F24-4BB3-80D8-93458140C84F}" type="presOf" srcId="{870F48DC-84FF-4627-BEDB-7E0F51C7ADCB}" destId="{C89E9C1A-0584-4C7A-9E7A-1101ED7A4788}" srcOrd="0" destOrd="0" presId="urn:microsoft.com/office/officeart/2005/8/layout/process2"/>
    <dgm:cxn modelId="{CEEB00DD-DACD-42DD-8DBF-1A09D473A38F}" srcId="{BF7932E3-7EEC-4DBD-99E6-EA1F9D6192E3}" destId="{870F48DC-84FF-4627-BEDB-7E0F51C7ADCB}" srcOrd="1" destOrd="0" parTransId="{3BA5AAEA-8F80-478C-836E-79942D0E8621}" sibTransId="{B59B5CD4-8265-481C-BB5C-3F416114909E}"/>
    <dgm:cxn modelId="{5FA6E3E5-1440-4100-BC53-0B56B5E8B34E}" type="presOf" srcId="{3DAA3473-7D6C-4672-A923-C537C71441BF}" destId="{2C8DC066-9ED4-4E5C-A0BC-6F9698308F52}" srcOrd="1" destOrd="0" presId="urn:microsoft.com/office/officeart/2005/8/layout/process2"/>
    <dgm:cxn modelId="{D708F8EF-AA66-4B96-921F-904A9E1CA127}" type="presOf" srcId="{3DAA3473-7D6C-4672-A923-C537C71441BF}" destId="{8D6C78CF-9E91-4785-976B-5D1789060268}" srcOrd="0" destOrd="0" presId="urn:microsoft.com/office/officeart/2005/8/layout/process2"/>
    <dgm:cxn modelId="{07B70CF7-1F04-4CF1-8250-FC695D6F113C}" srcId="{BF7932E3-7EEC-4DBD-99E6-EA1F9D6192E3}" destId="{B20F9B42-8E06-4CF7-BA16-DD141CBADABA}" srcOrd="2" destOrd="0" parTransId="{F77D8C46-4E52-4422-A07A-9401B03BA9F8}" sibTransId="{18D1E34B-DD08-4E08-91C4-A94A657F11B0}"/>
    <dgm:cxn modelId="{E39BA5FD-F904-4BB6-B4CE-36C829C86B10}" type="presOf" srcId="{B20F9B42-8E06-4CF7-BA16-DD141CBADABA}" destId="{59B580AB-350E-4C1D-A0A4-26A5D0434968}" srcOrd="0" destOrd="0" presId="urn:microsoft.com/office/officeart/2005/8/layout/process2"/>
    <dgm:cxn modelId="{3F90EDDD-1A0D-464E-AC6A-FBBF9E634522}" type="presParOf" srcId="{D984AE06-7BFE-40E1-86C5-95EEFBBD87C5}" destId="{D8FA2CC5-E59F-465D-9738-D5B4DA7A9EA8}" srcOrd="0" destOrd="0" presId="urn:microsoft.com/office/officeart/2005/8/layout/process2"/>
    <dgm:cxn modelId="{B1C1BC71-6CDE-4E12-BC82-D2DB3E7A8053}" type="presParOf" srcId="{D984AE06-7BFE-40E1-86C5-95EEFBBD87C5}" destId="{8D6C78CF-9E91-4785-976B-5D1789060268}" srcOrd="1" destOrd="0" presId="urn:microsoft.com/office/officeart/2005/8/layout/process2"/>
    <dgm:cxn modelId="{845F14CF-EF4B-467B-8BB8-76D966D34A97}" type="presParOf" srcId="{8D6C78CF-9E91-4785-976B-5D1789060268}" destId="{2C8DC066-9ED4-4E5C-A0BC-6F9698308F52}" srcOrd="0" destOrd="0" presId="urn:microsoft.com/office/officeart/2005/8/layout/process2"/>
    <dgm:cxn modelId="{65E5BE0F-1640-415C-B721-63D8172904E4}" type="presParOf" srcId="{D984AE06-7BFE-40E1-86C5-95EEFBBD87C5}" destId="{C89E9C1A-0584-4C7A-9E7A-1101ED7A4788}" srcOrd="2" destOrd="0" presId="urn:microsoft.com/office/officeart/2005/8/layout/process2"/>
    <dgm:cxn modelId="{EADCE1CB-A9C9-4D51-B72B-C46AF0CFE2E5}" type="presParOf" srcId="{D984AE06-7BFE-40E1-86C5-95EEFBBD87C5}" destId="{3B50107E-C591-4C20-8188-F8A269FC8F55}" srcOrd="3" destOrd="0" presId="urn:microsoft.com/office/officeart/2005/8/layout/process2"/>
    <dgm:cxn modelId="{A8C79A89-5D80-4AFE-A6A3-8973D7C03022}" type="presParOf" srcId="{3B50107E-C591-4C20-8188-F8A269FC8F55}" destId="{5F2B7A62-9BEE-4F23-ABF5-0085AF04CD05}" srcOrd="0" destOrd="0" presId="urn:microsoft.com/office/officeart/2005/8/layout/process2"/>
    <dgm:cxn modelId="{98B3E9FA-9CB7-4676-8A25-A2D6EC1D23D8}" type="presParOf" srcId="{D984AE06-7BFE-40E1-86C5-95EEFBBD87C5}" destId="{59B580AB-350E-4C1D-A0A4-26A5D0434968}" srcOrd="4"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4F565-D614-4F50-ACE2-C4846174B9E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S"/>
        </a:p>
      </dgm:t>
    </dgm:pt>
    <dgm:pt modelId="{2EB663D1-F241-4239-819A-5E8362E30CF2}">
      <dgm:prSet custT="1"/>
      <dgm:spPr>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s-ES" sz="2400" b="0" i="0" dirty="0"/>
            <a:t>El funcionario público que, abusando de sus atribuciones, comete u ordena un acto arbitrario que cause perjuicio a alguien</a:t>
          </a:r>
          <a:endParaRPr lang="es-ES" sz="2400" b="0" dirty="0"/>
        </a:p>
      </dgm:t>
    </dgm:pt>
    <dgm:pt modelId="{C1513370-5D8A-4FE6-AD9C-AF7BDE6768CC}" type="parTrans" cxnId="{19C19913-5E23-46CE-ABEB-3B323077E00F}">
      <dgm:prSet/>
      <dgm:spPr>
        <a:ln>
          <a:solidFill>
            <a:schemeClr val="tx1"/>
          </a:solidFill>
        </a:ln>
      </dgm:spPr>
      <dgm:t>
        <a:bodyPr/>
        <a:lstStyle/>
        <a:p>
          <a:pPr algn="ctr"/>
          <a:endParaRPr lang="es-ES" b="0"/>
        </a:p>
      </dgm:t>
    </dgm:pt>
    <dgm:pt modelId="{B55F3DB7-CD2F-4D78-9841-4A5C10B3D5B3}" type="sibTrans" cxnId="{19C19913-5E23-46CE-ABEB-3B323077E00F}">
      <dgm:prSet/>
      <dgm:spPr/>
      <dgm:t>
        <a:bodyPr/>
        <a:lstStyle/>
        <a:p>
          <a:pPr algn="ctr"/>
          <a:endParaRPr lang="es-ES" b="0"/>
        </a:p>
      </dgm:t>
    </dgm:pt>
    <dgm:pt modelId="{901D12CA-32F5-4674-8A0B-724FFA422656}" type="pres">
      <dgm:prSet presAssocID="{6F14F565-D614-4F50-ACE2-C4846174B9EC}" presName="hierChild1" presStyleCnt="0">
        <dgm:presLayoutVars>
          <dgm:orgChart val="1"/>
          <dgm:chPref val="1"/>
          <dgm:dir/>
          <dgm:animOne val="branch"/>
          <dgm:animLvl val="lvl"/>
          <dgm:resizeHandles/>
        </dgm:presLayoutVars>
      </dgm:prSet>
      <dgm:spPr/>
    </dgm:pt>
    <dgm:pt modelId="{006DEC1D-5124-534D-96B0-9A33546E713F}" type="pres">
      <dgm:prSet presAssocID="{2EB663D1-F241-4239-819A-5E8362E30CF2}" presName="hierRoot1" presStyleCnt="0">
        <dgm:presLayoutVars>
          <dgm:hierBranch val="init"/>
        </dgm:presLayoutVars>
      </dgm:prSet>
      <dgm:spPr/>
    </dgm:pt>
    <dgm:pt modelId="{BABB6619-E2FA-C249-8176-ADC0C1B7F496}" type="pres">
      <dgm:prSet presAssocID="{2EB663D1-F241-4239-819A-5E8362E30CF2}" presName="rootComposite1" presStyleCnt="0"/>
      <dgm:spPr/>
    </dgm:pt>
    <dgm:pt modelId="{B3DA09FF-2B6F-7348-9B87-DF6986EF05A5}" type="pres">
      <dgm:prSet presAssocID="{2EB663D1-F241-4239-819A-5E8362E30CF2}" presName="rootText1" presStyleLbl="node0" presStyleIdx="0" presStyleCnt="1" custScaleX="363685">
        <dgm:presLayoutVars>
          <dgm:chPref val="3"/>
        </dgm:presLayoutVars>
      </dgm:prSet>
      <dgm:spPr/>
    </dgm:pt>
    <dgm:pt modelId="{A9F25DEF-FDE0-D044-88E6-169E74652867}" type="pres">
      <dgm:prSet presAssocID="{2EB663D1-F241-4239-819A-5E8362E30CF2}" presName="rootConnector1" presStyleLbl="node1" presStyleIdx="0" presStyleCnt="0"/>
      <dgm:spPr/>
    </dgm:pt>
    <dgm:pt modelId="{FD5F5BCE-A9E8-2B43-83C6-F7AEEE0C7F02}" type="pres">
      <dgm:prSet presAssocID="{2EB663D1-F241-4239-819A-5E8362E30CF2}" presName="hierChild2" presStyleCnt="0"/>
      <dgm:spPr/>
    </dgm:pt>
    <dgm:pt modelId="{88D21ABD-6BDE-D844-83B1-DDFD8AEA6453}" type="pres">
      <dgm:prSet presAssocID="{2EB663D1-F241-4239-819A-5E8362E30CF2}" presName="hierChild3" presStyleCnt="0"/>
      <dgm:spPr/>
    </dgm:pt>
  </dgm:ptLst>
  <dgm:cxnLst>
    <dgm:cxn modelId="{7800EE03-76CF-544A-A37B-075699FA40B0}" type="presOf" srcId="{2EB663D1-F241-4239-819A-5E8362E30CF2}" destId="{B3DA09FF-2B6F-7348-9B87-DF6986EF05A5}" srcOrd="0" destOrd="0" presId="urn:microsoft.com/office/officeart/2005/8/layout/orgChart1"/>
    <dgm:cxn modelId="{19C19913-5E23-46CE-ABEB-3B323077E00F}" srcId="{6F14F565-D614-4F50-ACE2-C4846174B9EC}" destId="{2EB663D1-F241-4239-819A-5E8362E30CF2}" srcOrd="0" destOrd="0" parTransId="{C1513370-5D8A-4FE6-AD9C-AF7BDE6768CC}" sibTransId="{B55F3DB7-CD2F-4D78-9841-4A5C10B3D5B3}"/>
    <dgm:cxn modelId="{D040D539-041D-B34A-8434-A026FF2D37A9}" type="presOf" srcId="{2EB663D1-F241-4239-819A-5E8362E30CF2}" destId="{A9F25DEF-FDE0-D044-88E6-169E74652867}" srcOrd="1" destOrd="0" presId="urn:microsoft.com/office/officeart/2005/8/layout/orgChart1"/>
    <dgm:cxn modelId="{DAE7C4B5-4309-4874-84BD-56DE32F694FF}" type="presOf" srcId="{6F14F565-D614-4F50-ACE2-C4846174B9EC}" destId="{901D12CA-32F5-4674-8A0B-724FFA422656}" srcOrd="0" destOrd="0" presId="urn:microsoft.com/office/officeart/2005/8/layout/orgChart1"/>
    <dgm:cxn modelId="{4A23CF5B-EF0B-3B4A-824A-94C749E8703A}" type="presParOf" srcId="{901D12CA-32F5-4674-8A0B-724FFA422656}" destId="{006DEC1D-5124-534D-96B0-9A33546E713F}" srcOrd="0" destOrd="0" presId="urn:microsoft.com/office/officeart/2005/8/layout/orgChart1"/>
    <dgm:cxn modelId="{B347AEA8-CC7B-2947-B713-38BA8EC97D36}" type="presParOf" srcId="{006DEC1D-5124-534D-96B0-9A33546E713F}" destId="{BABB6619-E2FA-C249-8176-ADC0C1B7F496}" srcOrd="0" destOrd="0" presId="urn:microsoft.com/office/officeart/2005/8/layout/orgChart1"/>
    <dgm:cxn modelId="{C24E122B-1536-7E46-9D83-5D32D6752082}" type="presParOf" srcId="{BABB6619-E2FA-C249-8176-ADC0C1B7F496}" destId="{B3DA09FF-2B6F-7348-9B87-DF6986EF05A5}" srcOrd="0" destOrd="0" presId="urn:microsoft.com/office/officeart/2005/8/layout/orgChart1"/>
    <dgm:cxn modelId="{5A4A0C7C-05D8-4C4C-AC4A-E3F8AC5A86CF}" type="presParOf" srcId="{BABB6619-E2FA-C249-8176-ADC0C1B7F496}" destId="{A9F25DEF-FDE0-D044-88E6-169E74652867}" srcOrd="1" destOrd="0" presId="urn:microsoft.com/office/officeart/2005/8/layout/orgChart1"/>
    <dgm:cxn modelId="{9C69C769-C108-BA41-9D9C-673E3182770F}" type="presParOf" srcId="{006DEC1D-5124-534D-96B0-9A33546E713F}" destId="{FD5F5BCE-A9E8-2B43-83C6-F7AEEE0C7F02}" srcOrd="1" destOrd="0" presId="urn:microsoft.com/office/officeart/2005/8/layout/orgChart1"/>
    <dgm:cxn modelId="{05F052AB-1C36-EC40-BFBE-518843B3E46D}" type="presParOf" srcId="{006DEC1D-5124-534D-96B0-9A33546E713F}" destId="{88D21ABD-6BDE-D844-83B1-DDFD8AEA6453}" srcOrd="2" destOrd="0" presId="urn:microsoft.com/office/officeart/2005/8/layout/orgChart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FCC28-CBCE-4E68-9941-B1CBC65C3BA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E3E96BEE-93BD-440F-B9C5-500D2160662D}">
      <dgm:prSet phldrT="[Texto]" custT="1"/>
      <dgm:spPr>
        <a:ln>
          <a:noFill/>
        </a:ln>
      </dgm:spPr>
      <dgm:t>
        <a:bodyPr/>
        <a:lstStyle/>
        <a:p>
          <a:r>
            <a:rPr lang="es-ES" sz="1600" b="1" i="1" dirty="0"/>
            <a:t>Cohecho pasivo propio</a:t>
          </a:r>
        </a:p>
        <a:p>
          <a:r>
            <a:rPr lang="es-ES" sz="1400" b="0" i="0" dirty="0"/>
            <a:t>El funcionario o servidor público acepta o recibe donativo, promesa o cualquier otra ventaja o beneficio,  directa o indirectamente </a:t>
          </a:r>
          <a:r>
            <a:rPr lang="es-ES" sz="1600" b="1" i="0" dirty="0">
              <a:solidFill>
                <a:srgbClr val="FF0000"/>
              </a:solidFill>
            </a:rPr>
            <a:t>para realizar u omitir un acto en violación de sus obligacione</a:t>
          </a:r>
          <a:r>
            <a:rPr lang="es-ES" sz="1400" b="1" i="0" dirty="0"/>
            <a:t>s</a:t>
          </a:r>
          <a:r>
            <a:rPr lang="es-ES" sz="1400" b="0" i="0" dirty="0"/>
            <a:t> o el que las acepta a consecuencia de haber faltado a ella.</a:t>
          </a:r>
          <a:endParaRPr lang="es-ES" sz="1400" dirty="0"/>
        </a:p>
      </dgm:t>
    </dgm:pt>
    <dgm:pt modelId="{3B45B2C9-A93D-409F-BB6E-2881008E695F}" type="parTrans" cxnId="{6941D56E-7A58-4762-8E8C-9BB52C8E7791}">
      <dgm:prSet/>
      <dgm:spPr/>
      <dgm:t>
        <a:bodyPr/>
        <a:lstStyle/>
        <a:p>
          <a:endParaRPr lang="es-ES" sz="1400"/>
        </a:p>
      </dgm:t>
    </dgm:pt>
    <dgm:pt modelId="{AA3C34EA-4089-4C3B-8B84-4742938EFC80}" type="sibTrans" cxnId="{6941D56E-7A58-4762-8E8C-9BB52C8E7791}">
      <dgm:prSet/>
      <dgm:spPr/>
      <dgm:t>
        <a:bodyPr/>
        <a:lstStyle/>
        <a:p>
          <a:endParaRPr lang="es-ES" sz="1400"/>
        </a:p>
      </dgm:t>
    </dgm:pt>
    <dgm:pt modelId="{A97BABE0-87A5-4D6F-B97B-C3A26D2DE4A9}">
      <dgm:prSet phldrT="[Texto]" custT="1"/>
      <dgm:spPr>
        <a:solidFill>
          <a:schemeClr val="lt1">
            <a:hueOff val="0"/>
            <a:satOff val="0"/>
            <a:lumOff val="0"/>
          </a:schemeClr>
        </a:solidFill>
        <a:ln>
          <a:noFill/>
        </a:ln>
      </dgm:spPr>
      <dgm:t>
        <a:bodyPr/>
        <a:lstStyle/>
        <a:p>
          <a:r>
            <a:rPr lang="es-ES" sz="1600" b="1" i="1" dirty="0"/>
            <a:t>Cohecho pasivo impropio</a:t>
          </a:r>
        </a:p>
        <a:p>
          <a:r>
            <a:rPr lang="es-ES" sz="1400" b="0" i="0" dirty="0"/>
            <a:t>El funcionario o servidor público que acepte o reciba donativo, promesa o cualquier otra ventaja o beneficio </a:t>
          </a:r>
          <a:r>
            <a:rPr lang="es-ES" sz="1600" b="1" i="0" dirty="0">
              <a:solidFill>
                <a:srgbClr val="FF0000"/>
              </a:solidFill>
            </a:rPr>
            <a:t>indebido para realizar un acto propio de su cargo o empleo, sin faltar a su obligación</a:t>
          </a:r>
          <a:r>
            <a:rPr lang="es-ES" sz="1600" b="0" i="0" dirty="0">
              <a:solidFill>
                <a:srgbClr val="FF0000"/>
              </a:solidFill>
            </a:rPr>
            <a:t>,</a:t>
          </a:r>
          <a:r>
            <a:rPr lang="es-ES" sz="1400" b="0" i="0" dirty="0"/>
            <a:t> o como consecuencia del ya realizado</a:t>
          </a:r>
          <a:endParaRPr lang="es-ES" sz="1400" b="0" dirty="0"/>
        </a:p>
      </dgm:t>
    </dgm:pt>
    <dgm:pt modelId="{2AD383D6-74B8-4FDF-800C-102BCAD5600E}" type="parTrans" cxnId="{5710868B-BBDD-4B6F-AFFE-4A27AA53D472}">
      <dgm:prSet/>
      <dgm:spPr/>
      <dgm:t>
        <a:bodyPr/>
        <a:lstStyle/>
        <a:p>
          <a:endParaRPr lang="es-ES" sz="1400"/>
        </a:p>
      </dgm:t>
    </dgm:pt>
    <dgm:pt modelId="{02FB958E-D017-4BB0-B31E-9E651EB7BDE9}" type="sibTrans" cxnId="{5710868B-BBDD-4B6F-AFFE-4A27AA53D472}">
      <dgm:prSet/>
      <dgm:spPr/>
      <dgm:t>
        <a:bodyPr/>
        <a:lstStyle/>
        <a:p>
          <a:endParaRPr lang="es-ES" sz="1400"/>
        </a:p>
      </dgm:t>
    </dgm:pt>
    <dgm:pt modelId="{B2A09E5A-ABA2-4187-A9B2-D4874C773B9E}" type="pres">
      <dgm:prSet presAssocID="{195FCC28-CBCE-4E68-9941-B1CBC65C3BAA}" presName="linear" presStyleCnt="0">
        <dgm:presLayoutVars>
          <dgm:dir/>
          <dgm:animLvl val="lvl"/>
          <dgm:resizeHandles val="exact"/>
        </dgm:presLayoutVars>
      </dgm:prSet>
      <dgm:spPr/>
    </dgm:pt>
    <dgm:pt modelId="{4066438D-4BAA-4C1A-8152-FEA908A284F8}" type="pres">
      <dgm:prSet presAssocID="{E3E96BEE-93BD-440F-B9C5-500D2160662D}" presName="parentLin" presStyleCnt="0"/>
      <dgm:spPr/>
    </dgm:pt>
    <dgm:pt modelId="{B49BFC6C-BFB9-490E-9CC2-B8950B7CB122}" type="pres">
      <dgm:prSet presAssocID="{E3E96BEE-93BD-440F-B9C5-500D2160662D}" presName="parentLeftMargin" presStyleLbl="node1" presStyleIdx="0" presStyleCnt="2"/>
      <dgm:spPr/>
    </dgm:pt>
    <dgm:pt modelId="{D9439698-957D-4646-9262-273F5BDFA88C}" type="pres">
      <dgm:prSet presAssocID="{E3E96BEE-93BD-440F-B9C5-500D2160662D}" presName="parentText" presStyleLbl="node1" presStyleIdx="0" presStyleCnt="2" custScaleX="139347" custScaleY="122583">
        <dgm:presLayoutVars>
          <dgm:chMax val="0"/>
          <dgm:bulletEnabled val="1"/>
        </dgm:presLayoutVars>
      </dgm:prSet>
      <dgm:spPr/>
    </dgm:pt>
    <dgm:pt modelId="{DE063C34-517E-42B7-90F8-94EA2E4573D2}" type="pres">
      <dgm:prSet presAssocID="{E3E96BEE-93BD-440F-B9C5-500D2160662D}" presName="negativeSpace" presStyleCnt="0"/>
      <dgm:spPr/>
    </dgm:pt>
    <dgm:pt modelId="{FC7C1A22-B1E7-495E-B02F-0DE61A026D0D}" type="pres">
      <dgm:prSet presAssocID="{E3E96BEE-93BD-440F-B9C5-500D2160662D}" presName="childText" presStyleLbl="conFgAcc1" presStyleIdx="0" presStyleCnt="2">
        <dgm:presLayoutVars>
          <dgm:bulletEnabled val="1"/>
        </dgm:presLayoutVars>
      </dgm:prSet>
      <dgm:spPr/>
    </dgm:pt>
    <dgm:pt modelId="{B8AAEE6D-50E7-4098-BEBE-ED7A000402CA}" type="pres">
      <dgm:prSet presAssocID="{AA3C34EA-4089-4C3B-8B84-4742938EFC80}" presName="spaceBetweenRectangles" presStyleCnt="0"/>
      <dgm:spPr/>
    </dgm:pt>
    <dgm:pt modelId="{71EB49CE-C92A-4B45-B388-D70C5B4212F2}" type="pres">
      <dgm:prSet presAssocID="{A97BABE0-87A5-4D6F-B97B-C3A26D2DE4A9}" presName="parentLin" presStyleCnt="0"/>
      <dgm:spPr/>
    </dgm:pt>
    <dgm:pt modelId="{F53937DE-1AAD-40D7-8DF9-5D36ABA76E12}" type="pres">
      <dgm:prSet presAssocID="{A97BABE0-87A5-4D6F-B97B-C3A26D2DE4A9}" presName="parentLeftMargin" presStyleLbl="node1" presStyleIdx="0" presStyleCnt="2"/>
      <dgm:spPr/>
    </dgm:pt>
    <dgm:pt modelId="{99DFBE22-BCA2-43A1-B358-85B11099F0F4}" type="pres">
      <dgm:prSet presAssocID="{A97BABE0-87A5-4D6F-B97B-C3A26D2DE4A9}" presName="parentText" presStyleLbl="node1" presStyleIdx="1" presStyleCnt="2" custScaleX="142355" custScaleY="127082">
        <dgm:presLayoutVars>
          <dgm:chMax val="0"/>
          <dgm:bulletEnabled val="1"/>
        </dgm:presLayoutVars>
      </dgm:prSet>
      <dgm:spPr/>
    </dgm:pt>
    <dgm:pt modelId="{398EAF90-4BA7-49CF-9A4B-4084A79A2477}" type="pres">
      <dgm:prSet presAssocID="{A97BABE0-87A5-4D6F-B97B-C3A26D2DE4A9}" presName="negativeSpace" presStyleCnt="0"/>
      <dgm:spPr/>
    </dgm:pt>
    <dgm:pt modelId="{B5D8FCA1-696B-4E55-B640-8BD1DAB3B2E5}" type="pres">
      <dgm:prSet presAssocID="{A97BABE0-87A5-4D6F-B97B-C3A26D2DE4A9}" presName="childText" presStyleLbl="conFgAcc1" presStyleIdx="1" presStyleCnt="2">
        <dgm:presLayoutVars>
          <dgm:bulletEnabled val="1"/>
        </dgm:presLayoutVars>
      </dgm:prSet>
      <dgm:spPr/>
    </dgm:pt>
  </dgm:ptLst>
  <dgm:cxnLst>
    <dgm:cxn modelId="{4393D218-4EDA-47A9-AC7F-1B8E7DB77CE8}" type="presOf" srcId="{E3E96BEE-93BD-440F-B9C5-500D2160662D}" destId="{B49BFC6C-BFB9-490E-9CC2-B8950B7CB122}" srcOrd="0" destOrd="0" presId="urn:microsoft.com/office/officeart/2005/8/layout/list1"/>
    <dgm:cxn modelId="{9074F36D-8039-46D1-867F-6717D586612E}" type="presOf" srcId="{A97BABE0-87A5-4D6F-B97B-C3A26D2DE4A9}" destId="{99DFBE22-BCA2-43A1-B358-85B11099F0F4}" srcOrd="1" destOrd="0" presId="urn:microsoft.com/office/officeart/2005/8/layout/list1"/>
    <dgm:cxn modelId="{6941D56E-7A58-4762-8E8C-9BB52C8E7791}" srcId="{195FCC28-CBCE-4E68-9941-B1CBC65C3BAA}" destId="{E3E96BEE-93BD-440F-B9C5-500D2160662D}" srcOrd="0" destOrd="0" parTransId="{3B45B2C9-A93D-409F-BB6E-2881008E695F}" sibTransId="{AA3C34EA-4089-4C3B-8B84-4742938EFC80}"/>
    <dgm:cxn modelId="{EF7E3F86-EB93-4A68-AB5D-9CB6BD7AF979}" type="presOf" srcId="{A97BABE0-87A5-4D6F-B97B-C3A26D2DE4A9}" destId="{F53937DE-1AAD-40D7-8DF9-5D36ABA76E12}" srcOrd="0" destOrd="0" presId="urn:microsoft.com/office/officeart/2005/8/layout/list1"/>
    <dgm:cxn modelId="{5710868B-BBDD-4B6F-AFFE-4A27AA53D472}" srcId="{195FCC28-CBCE-4E68-9941-B1CBC65C3BAA}" destId="{A97BABE0-87A5-4D6F-B97B-C3A26D2DE4A9}" srcOrd="1" destOrd="0" parTransId="{2AD383D6-74B8-4FDF-800C-102BCAD5600E}" sibTransId="{02FB958E-D017-4BB0-B31E-9E651EB7BDE9}"/>
    <dgm:cxn modelId="{DBA76D9B-EF75-42CE-BC56-3354D5C5A4E3}" type="presOf" srcId="{195FCC28-CBCE-4E68-9941-B1CBC65C3BAA}" destId="{B2A09E5A-ABA2-4187-A9B2-D4874C773B9E}" srcOrd="0" destOrd="0" presId="urn:microsoft.com/office/officeart/2005/8/layout/list1"/>
    <dgm:cxn modelId="{6B73FEE5-839C-4538-A1D2-0E7E3143DF12}" type="presOf" srcId="{E3E96BEE-93BD-440F-B9C5-500D2160662D}" destId="{D9439698-957D-4646-9262-273F5BDFA88C}" srcOrd="1" destOrd="0" presId="urn:microsoft.com/office/officeart/2005/8/layout/list1"/>
    <dgm:cxn modelId="{D79F112B-F58B-4267-8BD4-8E58F13EF5CC}" type="presParOf" srcId="{B2A09E5A-ABA2-4187-A9B2-D4874C773B9E}" destId="{4066438D-4BAA-4C1A-8152-FEA908A284F8}" srcOrd="0" destOrd="0" presId="urn:microsoft.com/office/officeart/2005/8/layout/list1"/>
    <dgm:cxn modelId="{91FBB340-6FE7-4B71-A701-49785F93FCE0}" type="presParOf" srcId="{4066438D-4BAA-4C1A-8152-FEA908A284F8}" destId="{B49BFC6C-BFB9-490E-9CC2-B8950B7CB122}" srcOrd="0" destOrd="0" presId="urn:microsoft.com/office/officeart/2005/8/layout/list1"/>
    <dgm:cxn modelId="{0A087B45-AD73-4DC0-A27D-7A2D6B36F962}" type="presParOf" srcId="{4066438D-4BAA-4C1A-8152-FEA908A284F8}" destId="{D9439698-957D-4646-9262-273F5BDFA88C}" srcOrd="1" destOrd="0" presId="urn:microsoft.com/office/officeart/2005/8/layout/list1"/>
    <dgm:cxn modelId="{CCA48B7B-2202-4A90-BCFA-06DD8F666113}" type="presParOf" srcId="{B2A09E5A-ABA2-4187-A9B2-D4874C773B9E}" destId="{DE063C34-517E-42B7-90F8-94EA2E4573D2}" srcOrd="1" destOrd="0" presId="urn:microsoft.com/office/officeart/2005/8/layout/list1"/>
    <dgm:cxn modelId="{7E9E69FB-74A9-4FA5-9C4C-2F8B459168DB}" type="presParOf" srcId="{B2A09E5A-ABA2-4187-A9B2-D4874C773B9E}" destId="{FC7C1A22-B1E7-495E-B02F-0DE61A026D0D}" srcOrd="2" destOrd="0" presId="urn:microsoft.com/office/officeart/2005/8/layout/list1"/>
    <dgm:cxn modelId="{A3E94EC9-92B7-48BA-BD5F-DB9EC6713F56}" type="presParOf" srcId="{B2A09E5A-ABA2-4187-A9B2-D4874C773B9E}" destId="{B8AAEE6D-50E7-4098-BEBE-ED7A000402CA}" srcOrd="3" destOrd="0" presId="urn:microsoft.com/office/officeart/2005/8/layout/list1"/>
    <dgm:cxn modelId="{3417C53E-DC5D-42F0-A144-A98FB16322FE}" type="presParOf" srcId="{B2A09E5A-ABA2-4187-A9B2-D4874C773B9E}" destId="{71EB49CE-C92A-4B45-B388-D70C5B4212F2}" srcOrd="4" destOrd="0" presId="urn:microsoft.com/office/officeart/2005/8/layout/list1"/>
    <dgm:cxn modelId="{7BECC848-E3A6-4375-A1A0-BAAFDC0EBA8B}" type="presParOf" srcId="{71EB49CE-C92A-4B45-B388-D70C5B4212F2}" destId="{F53937DE-1AAD-40D7-8DF9-5D36ABA76E12}" srcOrd="0" destOrd="0" presId="urn:microsoft.com/office/officeart/2005/8/layout/list1"/>
    <dgm:cxn modelId="{24B60B53-3B1F-4F03-B740-81281C79AE20}" type="presParOf" srcId="{71EB49CE-C92A-4B45-B388-D70C5B4212F2}" destId="{99DFBE22-BCA2-43A1-B358-85B11099F0F4}" srcOrd="1" destOrd="0" presId="urn:microsoft.com/office/officeart/2005/8/layout/list1"/>
    <dgm:cxn modelId="{81844BFE-EA7A-4F91-B3CD-FEF60E5E9D28}" type="presParOf" srcId="{B2A09E5A-ABA2-4187-A9B2-D4874C773B9E}" destId="{398EAF90-4BA7-49CF-9A4B-4084A79A2477}" srcOrd="5" destOrd="0" presId="urn:microsoft.com/office/officeart/2005/8/layout/list1"/>
    <dgm:cxn modelId="{4BD4BF23-F8B8-454F-9112-44C49BD516B3}" type="presParOf" srcId="{B2A09E5A-ABA2-4187-A9B2-D4874C773B9E}" destId="{B5D8FCA1-696B-4E55-B640-8BD1DAB3B2E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10357-E950-464D-B970-361067BCD725}"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s-ES"/>
        </a:p>
      </dgm:t>
    </dgm:pt>
    <dgm:pt modelId="{3227DB83-6FEF-445D-B0B4-F87A3751C552}">
      <dgm:prSet phldrT="[Texto]" custT="1"/>
      <dgm:spPr>
        <a:ln>
          <a:noFill/>
        </a:ln>
      </dgm:spPr>
      <dgm:t>
        <a:bodyPr/>
        <a:lstStyle/>
        <a:p>
          <a:r>
            <a:rPr lang="es-ES" sz="1600" b="1" i="1" dirty="0"/>
            <a:t>Cohecho activo genérico</a:t>
          </a:r>
        </a:p>
        <a:p>
          <a:r>
            <a:rPr lang="es-ES" sz="1600" dirty="0"/>
            <a:t> El que, bajo cualquier modalidad, ofrece, da o promete a un funcionario o servidor público donativo, promesa, ventaja o beneficio para que realice u omita actos en violación de sus obligaciones</a:t>
          </a:r>
        </a:p>
      </dgm:t>
    </dgm:pt>
    <dgm:pt modelId="{A88AF4B1-044A-4E2B-88C1-DA4241396383}" type="parTrans" cxnId="{1D8E7473-C606-4018-8863-46037149542E}">
      <dgm:prSet/>
      <dgm:spPr/>
      <dgm:t>
        <a:bodyPr/>
        <a:lstStyle/>
        <a:p>
          <a:endParaRPr lang="es-ES" sz="1600"/>
        </a:p>
      </dgm:t>
    </dgm:pt>
    <dgm:pt modelId="{DC2D78C6-A783-4D5A-BFCD-6E646035C216}" type="sibTrans" cxnId="{1D8E7473-C606-4018-8863-46037149542E}">
      <dgm:prSet/>
      <dgm:spPr/>
      <dgm:t>
        <a:bodyPr/>
        <a:lstStyle/>
        <a:p>
          <a:endParaRPr lang="es-ES" sz="1600"/>
        </a:p>
      </dgm:t>
    </dgm:pt>
    <dgm:pt modelId="{6D77F675-F615-4F01-ABEE-078119457216}" type="pres">
      <dgm:prSet presAssocID="{7D410357-E950-464D-B970-361067BCD725}" presName="linear" presStyleCnt="0">
        <dgm:presLayoutVars>
          <dgm:dir/>
          <dgm:animLvl val="lvl"/>
          <dgm:resizeHandles val="exact"/>
        </dgm:presLayoutVars>
      </dgm:prSet>
      <dgm:spPr/>
    </dgm:pt>
    <dgm:pt modelId="{BF13705D-C287-4E65-8A6F-4EAA99768537}" type="pres">
      <dgm:prSet presAssocID="{3227DB83-6FEF-445D-B0B4-F87A3751C552}" presName="parentLin" presStyleCnt="0"/>
      <dgm:spPr/>
    </dgm:pt>
    <dgm:pt modelId="{6586BBAD-24BB-4063-8739-38412FE41ED8}" type="pres">
      <dgm:prSet presAssocID="{3227DB83-6FEF-445D-B0B4-F87A3751C552}" presName="parentLeftMargin" presStyleLbl="node1" presStyleIdx="0" presStyleCnt="1"/>
      <dgm:spPr/>
    </dgm:pt>
    <dgm:pt modelId="{4803F364-1032-4A03-A436-CEC9BA8AA1CA}" type="pres">
      <dgm:prSet presAssocID="{3227DB83-6FEF-445D-B0B4-F87A3751C552}" presName="parentText" presStyleLbl="node1" presStyleIdx="0" presStyleCnt="1" custScaleX="142997" custScaleY="185408">
        <dgm:presLayoutVars>
          <dgm:chMax val="0"/>
          <dgm:bulletEnabled val="1"/>
        </dgm:presLayoutVars>
      </dgm:prSet>
      <dgm:spPr/>
    </dgm:pt>
    <dgm:pt modelId="{757884E8-FC63-4CCC-BB05-A5A605C04068}" type="pres">
      <dgm:prSet presAssocID="{3227DB83-6FEF-445D-B0B4-F87A3751C552}" presName="negativeSpace" presStyleCnt="0"/>
      <dgm:spPr/>
    </dgm:pt>
    <dgm:pt modelId="{454A9E98-319E-43F0-BC12-5F6C66C932E3}" type="pres">
      <dgm:prSet presAssocID="{3227DB83-6FEF-445D-B0B4-F87A3751C552}" presName="childText" presStyleLbl="conFgAcc1" presStyleIdx="0" presStyleCnt="1" custLinFactY="104181" custLinFactNeighborX="2113" custLinFactNeighborY="200000">
        <dgm:presLayoutVars>
          <dgm:bulletEnabled val="1"/>
        </dgm:presLayoutVars>
      </dgm:prSet>
      <dgm:spPr/>
    </dgm:pt>
  </dgm:ptLst>
  <dgm:cxnLst>
    <dgm:cxn modelId="{1D8E7473-C606-4018-8863-46037149542E}" srcId="{7D410357-E950-464D-B970-361067BCD725}" destId="{3227DB83-6FEF-445D-B0B4-F87A3751C552}" srcOrd="0" destOrd="0" parTransId="{A88AF4B1-044A-4E2B-88C1-DA4241396383}" sibTransId="{DC2D78C6-A783-4D5A-BFCD-6E646035C216}"/>
    <dgm:cxn modelId="{EAC1E27B-5ABF-4497-B09E-19D0DA64D33D}" type="presOf" srcId="{3227DB83-6FEF-445D-B0B4-F87A3751C552}" destId="{4803F364-1032-4A03-A436-CEC9BA8AA1CA}" srcOrd="1" destOrd="0" presId="urn:microsoft.com/office/officeart/2005/8/layout/list1"/>
    <dgm:cxn modelId="{429C75BA-2ADB-4E16-A76C-5DD9D4416CB5}" type="presOf" srcId="{7D410357-E950-464D-B970-361067BCD725}" destId="{6D77F675-F615-4F01-ABEE-078119457216}" srcOrd="0" destOrd="0" presId="urn:microsoft.com/office/officeart/2005/8/layout/list1"/>
    <dgm:cxn modelId="{902CE6F1-6EE2-4A56-916D-A4C525FC0C96}" type="presOf" srcId="{3227DB83-6FEF-445D-B0B4-F87A3751C552}" destId="{6586BBAD-24BB-4063-8739-38412FE41ED8}" srcOrd="0" destOrd="0" presId="urn:microsoft.com/office/officeart/2005/8/layout/list1"/>
    <dgm:cxn modelId="{2F757017-8208-4CD1-A07C-579DA42BD6A1}" type="presParOf" srcId="{6D77F675-F615-4F01-ABEE-078119457216}" destId="{BF13705D-C287-4E65-8A6F-4EAA99768537}" srcOrd="0" destOrd="0" presId="urn:microsoft.com/office/officeart/2005/8/layout/list1"/>
    <dgm:cxn modelId="{38AEA48B-0E25-4374-81A8-57D5806A4990}" type="presParOf" srcId="{BF13705D-C287-4E65-8A6F-4EAA99768537}" destId="{6586BBAD-24BB-4063-8739-38412FE41ED8}" srcOrd="0" destOrd="0" presId="urn:microsoft.com/office/officeart/2005/8/layout/list1"/>
    <dgm:cxn modelId="{DAE6D6D5-FB9C-4A44-A73A-015ACE25D26D}" type="presParOf" srcId="{BF13705D-C287-4E65-8A6F-4EAA99768537}" destId="{4803F364-1032-4A03-A436-CEC9BA8AA1CA}" srcOrd="1" destOrd="0" presId="urn:microsoft.com/office/officeart/2005/8/layout/list1"/>
    <dgm:cxn modelId="{860FB843-BB2C-4EBD-979D-A24BF7D18A32}" type="presParOf" srcId="{6D77F675-F615-4F01-ABEE-078119457216}" destId="{757884E8-FC63-4CCC-BB05-A5A605C04068}" srcOrd="1" destOrd="0" presId="urn:microsoft.com/office/officeart/2005/8/layout/list1"/>
    <dgm:cxn modelId="{32494F48-C0A8-407A-88E1-200A854291CE}" type="presParOf" srcId="{6D77F675-F615-4F01-ABEE-078119457216}" destId="{454A9E98-319E-43F0-BC12-5F6C66C932E3}"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A2CC5-E59F-465D-9738-D5B4DA7A9EA8}">
      <dsp:nvSpPr>
        <dsp:cNvPr id="0" name=""/>
        <dsp:cNvSpPr/>
      </dsp:nvSpPr>
      <dsp:spPr>
        <a:xfrm>
          <a:off x="2188170" y="0"/>
          <a:ext cx="2575321" cy="1016000"/>
        </a:xfrm>
        <a:prstGeom prst="roundRect">
          <a:avLst>
            <a:gd name="adj" fmla="val 1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Pacto de cada hombre con los demás</a:t>
          </a:r>
        </a:p>
      </dsp:txBody>
      <dsp:txXfrm>
        <a:off x="2217928" y="29758"/>
        <a:ext cx="2515805" cy="956484"/>
      </dsp:txXfrm>
    </dsp:sp>
    <dsp:sp modelId="{8D6C78CF-9E91-4785-976B-5D1789060268}">
      <dsp:nvSpPr>
        <dsp:cNvPr id="0" name=""/>
        <dsp:cNvSpPr/>
      </dsp:nvSpPr>
      <dsp:spPr>
        <a:xfrm rot="5400000">
          <a:off x="3285331" y="1041399"/>
          <a:ext cx="380999" cy="457200"/>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dirty="0"/>
        </a:p>
      </dsp:txBody>
      <dsp:txXfrm rot="-5400000">
        <a:off x="3338671" y="1079499"/>
        <a:ext cx="274320" cy="266699"/>
      </dsp:txXfrm>
    </dsp:sp>
    <dsp:sp modelId="{C89E9C1A-0584-4C7A-9E7A-1101ED7A4788}">
      <dsp:nvSpPr>
        <dsp:cNvPr id="0" name=""/>
        <dsp:cNvSpPr/>
      </dsp:nvSpPr>
      <dsp:spPr>
        <a:xfrm>
          <a:off x="2188170" y="1523999"/>
          <a:ext cx="2575321" cy="1016000"/>
        </a:xfrm>
        <a:prstGeom prst="roundRect">
          <a:avLst>
            <a:gd name="adj" fmla="val 10000"/>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Transferencia y autorización de derechos  a  un hombre o asamblea</a:t>
          </a:r>
        </a:p>
      </dsp:txBody>
      <dsp:txXfrm>
        <a:off x="2217928" y="1553757"/>
        <a:ext cx="2515805" cy="956484"/>
      </dsp:txXfrm>
    </dsp:sp>
    <dsp:sp modelId="{3B50107E-C591-4C20-8188-F8A269FC8F55}">
      <dsp:nvSpPr>
        <dsp:cNvPr id="0" name=""/>
        <dsp:cNvSpPr/>
      </dsp:nvSpPr>
      <dsp:spPr>
        <a:xfrm rot="5400000">
          <a:off x="3285331" y="2565399"/>
          <a:ext cx="381000" cy="457200"/>
        </a:xfrm>
        <a:prstGeom prst="rightArrow">
          <a:avLst>
            <a:gd name="adj1" fmla="val 60000"/>
            <a:gd name="adj2" fmla="val 50000"/>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dirty="0"/>
        </a:p>
      </dsp:txBody>
      <dsp:txXfrm rot="-5400000">
        <a:off x="3338671" y="2603499"/>
        <a:ext cx="274320" cy="266700"/>
      </dsp:txXfrm>
    </dsp:sp>
    <dsp:sp modelId="{59B580AB-350E-4C1D-A0A4-26A5D0434968}">
      <dsp:nvSpPr>
        <dsp:cNvPr id="0" name=""/>
        <dsp:cNvSpPr/>
      </dsp:nvSpPr>
      <dsp:spPr>
        <a:xfrm>
          <a:off x="2188170" y="3047999"/>
          <a:ext cx="2575321" cy="1016000"/>
        </a:xfrm>
        <a:prstGeom prst="roundRect">
          <a:avLst>
            <a:gd name="adj" fmla="val 10000"/>
          </a:avLst>
        </a:prstGeom>
        <a:solidFill>
          <a:schemeClr val="accent5">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Autorización de sus actos</a:t>
          </a:r>
        </a:p>
      </dsp:txBody>
      <dsp:txXfrm>
        <a:off x="2217928" y="3077757"/>
        <a:ext cx="2515805" cy="95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09FF-2B6F-7348-9B87-DF6986EF05A5}">
      <dsp:nvSpPr>
        <dsp:cNvPr id="0" name=""/>
        <dsp:cNvSpPr/>
      </dsp:nvSpPr>
      <dsp:spPr>
        <a:xfrm>
          <a:off x="4635" y="948"/>
          <a:ext cx="8348666" cy="1147788"/>
        </a:xfrm>
        <a:prstGeom prst="rect">
          <a:avLst/>
        </a:prstGeom>
        <a:solidFill>
          <a:schemeClr val="tx1">
            <a:lumMod val="50000"/>
            <a:lumOff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0" i="0" kern="1200" dirty="0"/>
            <a:t>El funcionario público que, abusando de sus atribuciones, comete u ordena un acto arbitrario que cause perjuicio a alguien</a:t>
          </a:r>
          <a:endParaRPr lang="es-ES" sz="2400" b="0" kern="1200" dirty="0"/>
        </a:p>
      </dsp:txBody>
      <dsp:txXfrm>
        <a:off x="4635" y="948"/>
        <a:ext cx="8348666" cy="1147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C1A22-B1E7-495E-B02F-0DE61A026D0D}">
      <dsp:nvSpPr>
        <dsp:cNvPr id="0" name=""/>
        <dsp:cNvSpPr/>
      </dsp:nvSpPr>
      <dsp:spPr>
        <a:xfrm>
          <a:off x="0" y="731089"/>
          <a:ext cx="5620252" cy="806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39698-957D-4646-9262-273F5BDFA88C}">
      <dsp:nvSpPr>
        <dsp:cNvPr id="0" name=""/>
        <dsp:cNvSpPr/>
      </dsp:nvSpPr>
      <dsp:spPr>
        <a:xfrm>
          <a:off x="273877" y="45441"/>
          <a:ext cx="5342961" cy="1157968"/>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03" tIns="0" rIns="148703" bIns="0" numCol="1" spcCol="1270" anchor="ctr" anchorCtr="0">
          <a:noAutofit/>
        </a:bodyPr>
        <a:lstStyle/>
        <a:p>
          <a:pPr marL="0" lvl="0" indent="0" algn="l" defTabSz="711200">
            <a:lnSpc>
              <a:spcPct val="90000"/>
            </a:lnSpc>
            <a:spcBef>
              <a:spcPct val="0"/>
            </a:spcBef>
            <a:spcAft>
              <a:spcPct val="35000"/>
            </a:spcAft>
            <a:buNone/>
          </a:pPr>
          <a:r>
            <a:rPr lang="es-ES" sz="1600" b="1" i="1" kern="1200" dirty="0"/>
            <a:t>Cohecho pasivo propio</a:t>
          </a:r>
        </a:p>
        <a:p>
          <a:pPr marL="0" lvl="0" indent="0" algn="l" defTabSz="711200">
            <a:lnSpc>
              <a:spcPct val="90000"/>
            </a:lnSpc>
            <a:spcBef>
              <a:spcPct val="0"/>
            </a:spcBef>
            <a:spcAft>
              <a:spcPct val="35000"/>
            </a:spcAft>
            <a:buNone/>
          </a:pPr>
          <a:r>
            <a:rPr lang="es-ES" sz="1400" b="0" i="0" kern="1200" dirty="0"/>
            <a:t>El funcionario o servidor público acepta o recibe donativo, promesa o cualquier otra ventaja o beneficio,  directa o indirectamente </a:t>
          </a:r>
          <a:r>
            <a:rPr lang="es-ES" sz="1600" b="1" i="0" kern="1200" dirty="0">
              <a:solidFill>
                <a:srgbClr val="FF0000"/>
              </a:solidFill>
            </a:rPr>
            <a:t>para realizar u omitir un acto en violación de sus obligacione</a:t>
          </a:r>
          <a:r>
            <a:rPr lang="es-ES" sz="1400" b="1" i="0" kern="1200" dirty="0"/>
            <a:t>s</a:t>
          </a:r>
          <a:r>
            <a:rPr lang="es-ES" sz="1400" b="0" i="0" kern="1200" dirty="0"/>
            <a:t> o el que las acepta a consecuencia de haber faltado a ella.</a:t>
          </a:r>
          <a:endParaRPr lang="es-ES" sz="1400" kern="1200" dirty="0"/>
        </a:p>
      </dsp:txBody>
      <dsp:txXfrm>
        <a:off x="330404" y="101968"/>
        <a:ext cx="5229907" cy="1044914"/>
      </dsp:txXfrm>
    </dsp:sp>
    <dsp:sp modelId="{B5D8FCA1-696B-4E55-B640-8BD1DAB3B2E5}">
      <dsp:nvSpPr>
        <dsp:cNvPr id="0" name=""/>
        <dsp:cNvSpPr/>
      </dsp:nvSpPr>
      <dsp:spPr>
        <a:xfrm>
          <a:off x="0" y="2438436"/>
          <a:ext cx="5620252" cy="806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FBE22-BCA2-43A1-B358-85B11099F0F4}">
      <dsp:nvSpPr>
        <dsp:cNvPr id="0" name=""/>
        <dsp:cNvSpPr/>
      </dsp:nvSpPr>
      <dsp:spPr>
        <a:xfrm>
          <a:off x="268388" y="1710289"/>
          <a:ext cx="5348911" cy="1200467"/>
        </a:xfrm>
        <a:prstGeom prst="roundRec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03" tIns="0" rIns="148703" bIns="0" numCol="1" spcCol="1270" anchor="ctr" anchorCtr="0">
          <a:noAutofit/>
        </a:bodyPr>
        <a:lstStyle/>
        <a:p>
          <a:pPr marL="0" lvl="0" indent="0" algn="l" defTabSz="711200">
            <a:lnSpc>
              <a:spcPct val="90000"/>
            </a:lnSpc>
            <a:spcBef>
              <a:spcPct val="0"/>
            </a:spcBef>
            <a:spcAft>
              <a:spcPct val="35000"/>
            </a:spcAft>
            <a:buNone/>
          </a:pPr>
          <a:r>
            <a:rPr lang="es-ES" sz="1600" b="1" i="1" kern="1200" dirty="0"/>
            <a:t>Cohecho pasivo impropio</a:t>
          </a:r>
        </a:p>
        <a:p>
          <a:pPr marL="0" lvl="0" indent="0" algn="l" defTabSz="711200">
            <a:lnSpc>
              <a:spcPct val="90000"/>
            </a:lnSpc>
            <a:spcBef>
              <a:spcPct val="0"/>
            </a:spcBef>
            <a:spcAft>
              <a:spcPct val="35000"/>
            </a:spcAft>
            <a:buNone/>
          </a:pPr>
          <a:r>
            <a:rPr lang="es-ES" sz="1400" b="0" i="0" kern="1200" dirty="0"/>
            <a:t>El funcionario o servidor público que acepte o reciba donativo, promesa o cualquier otra ventaja o beneficio </a:t>
          </a:r>
          <a:r>
            <a:rPr lang="es-ES" sz="1600" b="1" i="0" kern="1200" dirty="0">
              <a:solidFill>
                <a:srgbClr val="FF0000"/>
              </a:solidFill>
            </a:rPr>
            <a:t>indebido para realizar un acto propio de su cargo o empleo, sin faltar a su obligación</a:t>
          </a:r>
          <a:r>
            <a:rPr lang="es-ES" sz="1600" b="0" i="0" kern="1200" dirty="0">
              <a:solidFill>
                <a:srgbClr val="FF0000"/>
              </a:solidFill>
            </a:rPr>
            <a:t>,</a:t>
          </a:r>
          <a:r>
            <a:rPr lang="es-ES" sz="1400" b="0" i="0" kern="1200" dirty="0"/>
            <a:t> o como consecuencia del ya realizado</a:t>
          </a:r>
          <a:endParaRPr lang="es-ES" sz="1400" b="0" kern="1200" dirty="0"/>
        </a:p>
      </dsp:txBody>
      <dsp:txXfrm>
        <a:off x="326990" y="1768891"/>
        <a:ext cx="5231707" cy="1083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9E98-319E-43F0-BC12-5F6C66C932E3}">
      <dsp:nvSpPr>
        <dsp:cNvPr id="0" name=""/>
        <dsp:cNvSpPr/>
      </dsp:nvSpPr>
      <dsp:spPr>
        <a:xfrm>
          <a:off x="0" y="1031993"/>
          <a:ext cx="5397249" cy="630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3F364-1032-4A03-A436-CEC9BA8AA1CA}">
      <dsp:nvSpPr>
        <dsp:cNvPr id="0" name=""/>
        <dsp:cNvSpPr/>
      </dsp:nvSpPr>
      <dsp:spPr>
        <a:xfrm>
          <a:off x="256685" y="16340"/>
          <a:ext cx="5138737" cy="1368311"/>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02" tIns="0" rIns="142802" bIns="0" numCol="1" spcCol="1270" anchor="ctr" anchorCtr="0">
          <a:noAutofit/>
        </a:bodyPr>
        <a:lstStyle/>
        <a:p>
          <a:pPr marL="0" lvl="0" indent="0" algn="l" defTabSz="711200">
            <a:lnSpc>
              <a:spcPct val="90000"/>
            </a:lnSpc>
            <a:spcBef>
              <a:spcPct val="0"/>
            </a:spcBef>
            <a:spcAft>
              <a:spcPct val="35000"/>
            </a:spcAft>
            <a:buNone/>
          </a:pPr>
          <a:r>
            <a:rPr lang="es-ES" sz="1600" b="1" i="1" kern="1200" dirty="0"/>
            <a:t>Cohecho activo genérico</a:t>
          </a:r>
        </a:p>
        <a:p>
          <a:pPr marL="0" lvl="0" indent="0" algn="l" defTabSz="711200">
            <a:lnSpc>
              <a:spcPct val="90000"/>
            </a:lnSpc>
            <a:spcBef>
              <a:spcPct val="0"/>
            </a:spcBef>
            <a:spcAft>
              <a:spcPct val="35000"/>
            </a:spcAft>
            <a:buNone/>
          </a:pPr>
          <a:r>
            <a:rPr lang="es-ES" sz="1600" kern="1200" dirty="0"/>
            <a:t> El que, bajo cualquier modalidad, ofrece, da o promete a un funcionario o servidor público donativo, promesa, ventaja o beneficio para que realice u omita actos en violación de sus obligaciones</a:t>
          </a:r>
        </a:p>
      </dsp:txBody>
      <dsp:txXfrm>
        <a:off x="323480" y="83135"/>
        <a:ext cx="5005147" cy="1234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026A1-AD92-4002-8823-FA2092BC69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55B12F-8474-440C-9565-D49129679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FFC324D-25AD-45CA-9750-4A6FF1892BCB}"/>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D603F5F1-1C6D-46B7-836B-87B2D2EB3D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12BEAC1-665D-4E04-9E43-470030D030C7}"/>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107098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F7FC9-66EA-4D52-97F3-23D92BBA9E9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BA4C18C-BD0F-4841-93CE-38036EB1D1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CEB17B-B575-4FD0-9796-4C6373698EA8}"/>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B58FAABF-3CEE-4CDF-8A6C-EFEEE74DBB4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E44D94E-6C11-470F-A16C-DC73ED53869D}"/>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210886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E34E6B-EC3C-4E98-A04D-2CA2F50ABE9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089D9E1-E141-4771-9BEF-37F79105B8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6593604-B613-4BA3-A594-41F12177D8B8}"/>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75AC1844-C9B1-411A-BE83-9C5DE03690F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190C5FD-35B9-47C3-840D-037B8C6657A6}"/>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47615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830270-6AC0-4637-8A95-30E266D4800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C66ADDD-C701-4FA9-9DBD-6037CFA133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64F2724-D771-4B3B-8922-686F0F3E2D9C}"/>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057B13F1-09E1-4BCD-9125-CB2CDD69527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EFFB3FE-8CEA-448A-A4D7-C99DAC666720}"/>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186792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B3810-0383-43BD-A1AF-FD84F63903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08A8780-5D0F-4DB5-A8FE-860AFDF75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DBBDFC-3328-4494-A7EB-90018B9782AE}"/>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6CAAE9A4-3CE9-4B7E-9F5A-57FCDD05502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711F316-2F48-4DDF-8AF4-D67EA0B8D242}"/>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187585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C1545-FE6A-4831-9A17-2ECC4EA1514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488B36C-607E-4DF4-895C-E3F88D4D25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6D59E92-15A8-42CD-B367-75FF1F94DD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94BCB3D6-AC79-4805-A887-4D51B99627F1}"/>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6" name="Marcador de pie de página 5">
            <a:extLst>
              <a:ext uri="{FF2B5EF4-FFF2-40B4-BE49-F238E27FC236}">
                <a16:creationId xmlns:a16="http://schemas.microsoft.com/office/drawing/2014/main" id="{4EDFB15E-0865-44A5-A5C0-5DD8193FAEE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4A92612-8B18-4C94-AC08-5AB3290F1541}"/>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176116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DD9E8-8DC7-4926-BC78-33DDB245B3F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EDCFEB1-464C-4CB5-B321-57AC476F43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60B115-A9E6-4452-9BD1-E00B544F19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441A60B-B08F-46BF-A289-D34B95727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B26719-D31B-4C3F-9628-575D1CC636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9921293A-3893-4E84-9706-34F10C6F509A}"/>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8" name="Marcador de pie de página 7">
            <a:extLst>
              <a:ext uri="{FF2B5EF4-FFF2-40B4-BE49-F238E27FC236}">
                <a16:creationId xmlns:a16="http://schemas.microsoft.com/office/drawing/2014/main" id="{FE9C4A3E-CD95-4BF8-BD8B-266B06FE1B2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8CC6A9F0-8842-4A4D-BD9C-1EC8732F1BE7}"/>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230448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30035-F3D1-4C69-8A42-5AFCC0C1387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045AE33-C533-4746-9B9F-0D0AD5AD26E5}"/>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4" name="Marcador de pie de página 3">
            <a:extLst>
              <a:ext uri="{FF2B5EF4-FFF2-40B4-BE49-F238E27FC236}">
                <a16:creationId xmlns:a16="http://schemas.microsoft.com/office/drawing/2014/main" id="{31E66BDD-BEDD-458B-A3ED-C04F5F9ADC2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E09B467-B006-4AD1-989C-D4D03FE61CA3}"/>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15581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5E7711-601A-4C22-97DC-FFDFBEE9842D}"/>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3" name="Marcador de pie de página 2">
            <a:extLst>
              <a:ext uri="{FF2B5EF4-FFF2-40B4-BE49-F238E27FC236}">
                <a16:creationId xmlns:a16="http://schemas.microsoft.com/office/drawing/2014/main" id="{EAA62A92-9E5D-41A0-8DCE-F2ECDE9FF23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677E391-0B92-4CDC-AEE9-9F89DCAD682E}"/>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274395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03FF7-904D-455A-904F-EF15F23DF6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D8D2005-2A99-41D5-A470-7C5BC2140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BFAB40B5-BB6F-421D-B230-A88A1E9D0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5B019A-DF50-4B00-A9A7-C4D5E240BE09}"/>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6" name="Marcador de pie de página 5">
            <a:extLst>
              <a:ext uri="{FF2B5EF4-FFF2-40B4-BE49-F238E27FC236}">
                <a16:creationId xmlns:a16="http://schemas.microsoft.com/office/drawing/2014/main" id="{F1FCA056-B4F7-4B07-9698-2E761DB121E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AA2BAA0-91EC-4A7E-B5D9-A7718719DF70}"/>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247667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53DFC-D1AA-46C4-B51F-2D28141DB7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D1A3AAC-10B4-432C-9A34-93D9341A4D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272E19B-290C-4507-8A7F-A0A9D0B40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0CF9D8-05E2-4E72-BAB2-8F2BAD9BE82B}"/>
              </a:ext>
            </a:extLst>
          </p:cNvPr>
          <p:cNvSpPr>
            <a:spLocks noGrp="1"/>
          </p:cNvSpPr>
          <p:nvPr>
            <p:ph type="dt" sz="half" idx="10"/>
          </p:nvPr>
        </p:nvSpPr>
        <p:spPr/>
        <p:txBody>
          <a:bodyPr/>
          <a:lstStyle/>
          <a:p>
            <a:fld id="{B7F9803B-CAA7-47F7-B556-FD2E1E25FDB1}" type="datetimeFigureOut">
              <a:rPr lang="es-PE" smtClean="0"/>
              <a:t>14/04/2023</a:t>
            </a:fld>
            <a:endParaRPr lang="es-PE"/>
          </a:p>
        </p:txBody>
      </p:sp>
      <p:sp>
        <p:nvSpPr>
          <p:cNvPr id="6" name="Marcador de pie de página 5">
            <a:extLst>
              <a:ext uri="{FF2B5EF4-FFF2-40B4-BE49-F238E27FC236}">
                <a16:creationId xmlns:a16="http://schemas.microsoft.com/office/drawing/2014/main" id="{775B3CA0-5B60-4BDB-9F7D-5D6C083AD06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224DC1F-77C7-4A25-920E-A5AE41C7F161}"/>
              </a:ext>
            </a:extLst>
          </p:cNvPr>
          <p:cNvSpPr>
            <a:spLocks noGrp="1"/>
          </p:cNvSpPr>
          <p:nvPr>
            <p:ph type="sldNum" sz="quarter" idx="12"/>
          </p:nvPr>
        </p:nvSpPr>
        <p:spPr/>
        <p:txBody>
          <a:bodyPr/>
          <a:lstStyle/>
          <a:p>
            <a:fld id="{5B68184F-D354-489F-9041-D0D4750A912E}" type="slidenum">
              <a:rPr lang="es-PE" smtClean="0"/>
              <a:t>‹Nº›</a:t>
            </a:fld>
            <a:endParaRPr lang="es-PE"/>
          </a:p>
        </p:txBody>
      </p:sp>
    </p:spTree>
    <p:extLst>
      <p:ext uri="{BB962C8B-B14F-4D97-AF65-F5344CB8AC3E}">
        <p14:creationId xmlns:p14="http://schemas.microsoft.com/office/powerpoint/2010/main" val="403929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749F581-23F8-4E87-9567-6384333ED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CB85193-7591-4DF9-9EC1-22F038FEA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C1334FE-E28E-43F5-BD4F-1F0EAE2B8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9803B-CAA7-47F7-B556-FD2E1E25FDB1}" type="datetimeFigureOut">
              <a:rPr lang="es-PE" smtClean="0"/>
              <a:t>14/04/2023</a:t>
            </a:fld>
            <a:endParaRPr lang="es-PE"/>
          </a:p>
        </p:txBody>
      </p:sp>
      <p:sp>
        <p:nvSpPr>
          <p:cNvPr id="5" name="Marcador de pie de página 4">
            <a:extLst>
              <a:ext uri="{FF2B5EF4-FFF2-40B4-BE49-F238E27FC236}">
                <a16:creationId xmlns:a16="http://schemas.microsoft.com/office/drawing/2014/main" id="{D0FB3136-6484-4C24-B0F3-25B3C45C6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B980C5C-6731-47E2-AD58-6E8A3FF3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8184F-D354-489F-9041-D0D4750A912E}" type="slidenum">
              <a:rPr lang="es-PE" smtClean="0"/>
              <a:t>‹Nº›</a:t>
            </a:fld>
            <a:endParaRPr lang="es-PE"/>
          </a:p>
        </p:txBody>
      </p:sp>
    </p:spTree>
    <p:extLst>
      <p:ext uri="{BB962C8B-B14F-4D97-AF65-F5344CB8AC3E}">
        <p14:creationId xmlns:p14="http://schemas.microsoft.com/office/powerpoint/2010/main" val="318784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0.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a:extLst>
              <a:ext uri="{FF2B5EF4-FFF2-40B4-BE49-F238E27FC236}">
                <a16:creationId xmlns:a16="http://schemas.microsoft.com/office/drawing/2014/main" id="{0AC9FD31-E621-412A-98CD-5580D842FFC5}"/>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Triángulo isósceles 7">
            <a:extLst>
              <a:ext uri="{FF2B5EF4-FFF2-40B4-BE49-F238E27FC236}">
                <a16:creationId xmlns:a16="http://schemas.microsoft.com/office/drawing/2014/main" id="{13CBC222-C224-4D39-8146-C031ADFC0911}"/>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A1283900-CB77-4279-BD45-B3C3438C10CF}"/>
              </a:ext>
            </a:extLst>
          </p:cNvPr>
          <p:cNvSpPr/>
          <p:nvPr/>
        </p:nvSpPr>
        <p:spPr>
          <a:xfrm>
            <a:off x="4113831" y="2415746"/>
            <a:ext cx="8078169" cy="2075936"/>
          </a:xfrm>
          <a:prstGeom prst="rect">
            <a:avLst/>
          </a:prstGeom>
          <a:solidFill>
            <a:srgbClr val="E61B2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666CA71D-BA8F-4474-B993-2DD6911CEBD1}"/>
              </a:ext>
            </a:extLst>
          </p:cNvPr>
          <p:cNvSpPr>
            <a:spLocks noGrp="1"/>
          </p:cNvSpPr>
          <p:nvPr>
            <p:ph type="ctrTitle"/>
          </p:nvPr>
        </p:nvSpPr>
        <p:spPr>
          <a:xfrm>
            <a:off x="4659560" y="2760588"/>
            <a:ext cx="7239883" cy="1101026"/>
          </a:xfrm>
        </p:spPr>
        <p:txBody>
          <a:bodyPr>
            <a:noAutofit/>
          </a:bodyPr>
          <a:lstStyle/>
          <a:p>
            <a:r>
              <a:rPr lang="es-PE" sz="3800" b="1" dirty="0">
                <a:solidFill>
                  <a:schemeClr val="bg1"/>
                </a:solidFill>
                <a:latin typeface="Titillium Web" panose="00000300000000000000" pitchFamily="2" charset="0"/>
              </a:rPr>
              <a:t>DELITOS CONTRA LA ADMINISTRACIÓN PÚBLICA</a:t>
            </a:r>
          </a:p>
        </p:txBody>
      </p:sp>
      <p:sp>
        <p:nvSpPr>
          <p:cNvPr id="10" name="Rectángulo 9">
            <a:extLst>
              <a:ext uri="{FF2B5EF4-FFF2-40B4-BE49-F238E27FC236}">
                <a16:creationId xmlns:a16="http://schemas.microsoft.com/office/drawing/2014/main" id="{564E6629-8B4D-4D93-A8EB-51FE17196067}"/>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A9EB320C-9526-4CBE-936B-155E94C8BC4A}"/>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4" name="Imagen 13">
            <a:extLst>
              <a:ext uri="{FF2B5EF4-FFF2-40B4-BE49-F238E27FC236}">
                <a16:creationId xmlns:a16="http://schemas.microsoft.com/office/drawing/2014/main" id="{B35F4E7A-C879-40D7-9628-CD268A639DC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16" name="Imagen 15">
            <a:extLst>
              <a:ext uri="{FF2B5EF4-FFF2-40B4-BE49-F238E27FC236}">
                <a16:creationId xmlns:a16="http://schemas.microsoft.com/office/drawing/2014/main" id="{066132E1-D062-4A3E-9BE2-373C790C9D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637E5E8C-7ABA-42BD-487B-99535FC52F7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54154"/>
            <a:ext cx="1443612" cy="708189"/>
          </a:xfrm>
          <a:prstGeom prst="rect">
            <a:avLst/>
          </a:prstGeom>
        </p:spPr>
      </p:pic>
      <p:sp>
        <p:nvSpPr>
          <p:cNvPr id="4" name="CuadroTexto 3"/>
          <p:cNvSpPr txBox="1"/>
          <p:nvPr/>
        </p:nvSpPr>
        <p:spPr>
          <a:xfrm>
            <a:off x="4113831" y="4786313"/>
            <a:ext cx="7901957" cy="861774"/>
          </a:xfrm>
          <a:prstGeom prst="rect">
            <a:avLst/>
          </a:prstGeom>
          <a:noFill/>
        </p:spPr>
        <p:txBody>
          <a:bodyPr wrap="square" rtlCol="0">
            <a:spAutoFit/>
          </a:bodyPr>
          <a:lstStyle/>
          <a:p>
            <a:pPr algn="ctr"/>
            <a:r>
              <a:rPr lang="es-ES" b="1" dirty="0"/>
              <a:t>Mg. Fredy Hernán Hinojosa Angulo</a:t>
            </a:r>
          </a:p>
          <a:p>
            <a:pPr algn="ctr"/>
            <a:r>
              <a:rPr lang="es-ES" b="1" dirty="0"/>
              <a:t>Gerente General</a:t>
            </a:r>
          </a:p>
          <a:p>
            <a:pPr algn="ctr"/>
            <a:r>
              <a:rPr lang="es-ES" sz="1400" dirty="0"/>
              <a:t>13 abril de 2023</a:t>
            </a:r>
            <a:endParaRPr lang="en-US" sz="1400" dirty="0"/>
          </a:p>
        </p:txBody>
      </p:sp>
      <p:sp>
        <p:nvSpPr>
          <p:cNvPr id="5" name="Título 1">
            <a:extLst>
              <a:ext uri="{FF2B5EF4-FFF2-40B4-BE49-F238E27FC236}">
                <a16:creationId xmlns:a16="http://schemas.microsoft.com/office/drawing/2014/main" id="{C6FF7CA3-1E22-DC38-C97E-83EE3406372F}"/>
              </a:ext>
            </a:extLst>
          </p:cNvPr>
          <p:cNvSpPr txBox="1">
            <a:spLocks/>
          </p:cNvSpPr>
          <p:nvPr/>
        </p:nvSpPr>
        <p:spPr>
          <a:xfrm>
            <a:off x="4795182" y="3265326"/>
            <a:ext cx="7239883" cy="11010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dirty="0">
                <a:solidFill>
                  <a:schemeClr val="bg1">
                    <a:lumMod val="95000"/>
                  </a:schemeClr>
                </a:solidFill>
                <a:latin typeface="Titillium Web" panose="00000300000000000000" pitchFamily="2" charset="0"/>
              </a:rPr>
              <a:t>AFECTAN LA </a:t>
            </a:r>
            <a:r>
              <a:rPr lang="es-PE" sz="2800" b="1">
                <a:solidFill>
                  <a:schemeClr val="bg1">
                    <a:lumMod val="95000"/>
                  </a:schemeClr>
                </a:solidFill>
                <a:latin typeface="Titillium Web" panose="00000300000000000000" pitchFamily="2" charset="0"/>
              </a:rPr>
              <a:t>INTEGRIDAD PÚBLICA</a:t>
            </a:r>
            <a:endParaRPr lang="es-PE" sz="2800" b="1" dirty="0">
              <a:solidFill>
                <a:schemeClr val="bg1">
                  <a:lumMod val="95000"/>
                </a:schemeClr>
              </a:solidFill>
              <a:latin typeface="Titillium Web" panose="00000300000000000000" pitchFamily="2" charset="0"/>
            </a:endParaRPr>
          </a:p>
        </p:txBody>
      </p:sp>
    </p:spTree>
    <p:extLst>
      <p:ext uri="{BB962C8B-B14F-4D97-AF65-F5344CB8AC3E}">
        <p14:creationId xmlns:p14="http://schemas.microsoft.com/office/powerpoint/2010/main" val="39654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6" name="2 Subtítulo"/>
          <p:cNvSpPr txBox="1">
            <a:spLocks/>
          </p:cNvSpPr>
          <p:nvPr/>
        </p:nvSpPr>
        <p:spPr>
          <a:xfrm>
            <a:off x="984738" y="2408452"/>
            <a:ext cx="10672525" cy="2755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ES" sz="2600" b="1" dirty="0">
                <a:solidFill>
                  <a:srgbClr val="000000"/>
                </a:solidFill>
                <a:latin typeface="Calibri"/>
                <a:ea typeface="Arial Unicode MS" pitchFamily="34" charset="-128"/>
                <a:cs typeface="Calibri"/>
              </a:rPr>
              <a:t> RESPONSABILIDAD PENAL:</a:t>
            </a:r>
          </a:p>
          <a:p>
            <a:pPr algn="just">
              <a:defRPr/>
            </a:pPr>
            <a:endParaRPr lang="es-ES" sz="2600" b="1" dirty="0">
              <a:latin typeface="Calibri"/>
              <a:ea typeface="Arial Unicode MS" pitchFamily="34" charset="-128"/>
              <a:cs typeface="Calibri"/>
            </a:endParaRPr>
          </a:p>
          <a:p>
            <a:pPr marL="0" indent="0" algn="just">
              <a:buNone/>
              <a:defRPr/>
            </a:pPr>
            <a:r>
              <a:rPr lang="es-ES" sz="2600" dirty="0">
                <a:latin typeface="Calibri"/>
                <a:ea typeface="Arial Unicode MS" pitchFamily="34" charset="-128"/>
                <a:cs typeface="Calibri"/>
              </a:rPr>
              <a:t>Es el tipo de responsabilidad en la cual el funcionario publico, en el ejercicio de sus funciones comete un hecho que previamente se encuentra tipificado como delito en el ordenamiento jurídico penal, ya sea por acción u omisión, dolo o culpa.</a:t>
            </a:r>
          </a:p>
          <a:p>
            <a:pPr marL="342900" indent="-342900" algn="just">
              <a:defRPr/>
            </a:pPr>
            <a:endParaRPr lang="es-ES" sz="2600" dirty="0">
              <a:solidFill>
                <a:srgbClr val="C00000"/>
              </a:solidFill>
              <a:latin typeface="Calibri"/>
              <a:ea typeface="Times New Roman"/>
              <a:cs typeface="Calibri"/>
            </a:endParaRPr>
          </a:p>
        </p:txBody>
      </p:sp>
      <p:sp>
        <p:nvSpPr>
          <p:cNvPr id="17" name="CuadroTexto 16"/>
          <p:cNvSpPr txBox="1"/>
          <p:nvPr/>
        </p:nvSpPr>
        <p:spPr>
          <a:xfrm>
            <a:off x="2229252" y="726909"/>
            <a:ext cx="8760326" cy="1055608"/>
          </a:xfrm>
          <a:prstGeom prst="roundRect">
            <a:avLst/>
          </a:prstGeom>
          <a:solidFill>
            <a:srgbClr val="CC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ES" sz="2800" b="1" dirty="0">
                <a:solidFill>
                  <a:schemeClr val="bg1">
                    <a:lumMod val="95000"/>
                  </a:schemeClr>
                </a:solidFill>
                <a:cs typeface="Calibri"/>
              </a:rPr>
              <a:t>CLASES DE RESPONSABILIDAD </a:t>
            </a:r>
          </a:p>
          <a:p>
            <a:pPr algn="ctr"/>
            <a:r>
              <a:rPr lang="es-ES" sz="2800" b="1" dirty="0">
                <a:solidFill>
                  <a:schemeClr val="bg1">
                    <a:lumMod val="95000"/>
                  </a:schemeClr>
                </a:solidFill>
                <a:cs typeface="Calibri"/>
              </a:rPr>
              <a:t>DE LOS FUNCIONARIOS Y SERVIDORES PÚBLICOS</a:t>
            </a:r>
            <a:endParaRPr lang="es-ES" sz="2800" b="1" dirty="0">
              <a:ln w="1905"/>
              <a:solidFill>
                <a:schemeClr val="bg1">
                  <a:lumMod val="95000"/>
                </a:schemeClr>
              </a:solidFill>
              <a:effectLst>
                <a:innerShdw blurRad="69850" dist="43180" dir="5400000">
                  <a:srgbClr val="000000">
                    <a:alpha val="65000"/>
                  </a:srgbClr>
                </a:innerShdw>
              </a:effectLst>
              <a:cs typeface="Calibri"/>
            </a:endParaRPr>
          </a:p>
        </p:txBody>
      </p:sp>
    </p:spTree>
    <p:extLst>
      <p:ext uri="{BB962C8B-B14F-4D97-AF65-F5344CB8AC3E}">
        <p14:creationId xmlns:p14="http://schemas.microsoft.com/office/powerpoint/2010/main" val="80211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2 Subtítulo"/>
          <p:cNvSpPr txBox="1">
            <a:spLocks/>
          </p:cNvSpPr>
          <p:nvPr/>
        </p:nvSpPr>
        <p:spPr>
          <a:xfrm>
            <a:off x="954916" y="2507768"/>
            <a:ext cx="10408242" cy="32671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ES" sz="2600" b="1" dirty="0">
                <a:latin typeface="Calibri"/>
                <a:ea typeface="Arial Unicode MS" pitchFamily="34" charset="-128"/>
                <a:cs typeface="Calibri"/>
              </a:rPr>
              <a:t> RESPONSABILIDAD ADMINISTRATIVA:</a:t>
            </a:r>
          </a:p>
          <a:p>
            <a:pPr algn="just">
              <a:defRPr/>
            </a:pPr>
            <a:endParaRPr lang="es-ES" sz="2600" b="1" dirty="0">
              <a:latin typeface="Calibri"/>
              <a:ea typeface="Arial Unicode MS" pitchFamily="34" charset="-128"/>
              <a:cs typeface="Calibri"/>
            </a:endParaRPr>
          </a:p>
          <a:p>
            <a:pPr marL="0" indent="0" algn="just">
              <a:buNone/>
              <a:defRPr/>
            </a:pPr>
            <a:r>
              <a:rPr lang="es-ES" sz="2600" dirty="0">
                <a:latin typeface="Calibri"/>
                <a:ea typeface="Arial Unicode MS" pitchFamily="34" charset="-128"/>
                <a:cs typeface="Calibri"/>
              </a:rPr>
              <a:t>Es aquella en la que incurren los servidores y funcionarios por haber contravenido el ordenamiento jurídico administrativo y las normas internas de la entidad a la que pertenecen, se encuentre vigente o extinguido el vínculo laboral o contractual al momento de su identificación durante el desarrollo de la acción de control.</a:t>
            </a:r>
          </a:p>
          <a:p>
            <a:pPr marL="342900" indent="-342900" algn="just">
              <a:defRPr/>
            </a:pPr>
            <a:endParaRPr lang="es-ES" sz="2600" dirty="0">
              <a:solidFill>
                <a:srgbClr val="C00000"/>
              </a:solidFill>
              <a:latin typeface="Calibri"/>
              <a:ea typeface="Times New Roman"/>
              <a:cs typeface="Calibri"/>
            </a:endParaRPr>
          </a:p>
        </p:txBody>
      </p:sp>
      <p:sp>
        <p:nvSpPr>
          <p:cNvPr id="15" name="CuadroTexto 14"/>
          <p:cNvSpPr txBox="1"/>
          <p:nvPr/>
        </p:nvSpPr>
        <p:spPr>
          <a:xfrm>
            <a:off x="2212474" y="1062469"/>
            <a:ext cx="9150684" cy="1055608"/>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800" b="1" dirty="0">
                <a:solidFill>
                  <a:schemeClr val="bg1">
                    <a:lumMod val="95000"/>
                  </a:schemeClr>
                </a:solidFill>
                <a:cs typeface="Calibri"/>
              </a:rPr>
              <a:t>CLASES DE RESPONSABILIDAD </a:t>
            </a:r>
          </a:p>
          <a:p>
            <a:pPr algn="ctr"/>
            <a:r>
              <a:rPr lang="es-ES" sz="2800" b="1" dirty="0">
                <a:solidFill>
                  <a:schemeClr val="bg1">
                    <a:lumMod val="95000"/>
                  </a:schemeClr>
                </a:solidFill>
                <a:cs typeface="Calibri"/>
              </a:rPr>
              <a:t>DE LOS FUNCIONARIOS Y SERVIDORES PÚBLICOS</a:t>
            </a:r>
            <a:endParaRPr lang="es-ES" sz="2800" b="1" dirty="0">
              <a:ln w="1905"/>
              <a:solidFill>
                <a:schemeClr val="bg1">
                  <a:lumMod val="95000"/>
                </a:schemeClr>
              </a:solidFill>
              <a:effectLst>
                <a:innerShdw blurRad="69850" dist="43180" dir="5400000">
                  <a:srgbClr val="000000">
                    <a:alpha val="65000"/>
                  </a:srgbClr>
                </a:innerShdw>
              </a:effectLst>
              <a:cs typeface="Calibri"/>
            </a:endParaRPr>
          </a:p>
        </p:txBody>
      </p:sp>
    </p:spTree>
    <p:extLst>
      <p:ext uri="{BB962C8B-B14F-4D97-AF65-F5344CB8AC3E}">
        <p14:creationId xmlns:p14="http://schemas.microsoft.com/office/powerpoint/2010/main" val="280848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2 Subtítulo"/>
          <p:cNvSpPr txBox="1">
            <a:spLocks/>
          </p:cNvSpPr>
          <p:nvPr/>
        </p:nvSpPr>
        <p:spPr>
          <a:xfrm>
            <a:off x="906996" y="2527289"/>
            <a:ext cx="5939573" cy="2286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s-ES" sz="2600" b="1" dirty="0">
                <a:latin typeface="Calibri"/>
                <a:ea typeface="Arial Unicode MS" pitchFamily="34" charset="-128"/>
                <a:cs typeface="Calibri"/>
              </a:rPr>
              <a:t>RESPONSABILIDAD POLÍTICA:</a:t>
            </a:r>
          </a:p>
          <a:p>
            <a:pPr marL="0" indent="0" algn="just">
              <a:buNone/>
              <a:defRPr/>
            </a:pPr>
            <a:endParaRPr lang="es-ES" sz="2600" b="1" dirty="0">
              <a:latin typeface="Calibri"/>
              <a:ea typeface="Arial Unicode MS" pitchFamily="34" charset="-128"/>
              <a:cs typeface="Calibri"/>
            </a:endParaRPr>
          </a:p>
          <a:p>
            <a:pPr marL="0" indent="0" algn="just">
              <a:buNone/>
              <a:defRPr/>
            </a:pPr>
            <a:r>
              <a:rPr lang="es-ES" sz="2600" dirty="0">
                <a:latin typeface="Calibri"/>
                <a:ea typeface="Arial Unicode MS" pitchFamily="34" charset="-128"/>
                <a:cs typeface="Calibri"/>
              </a:rPr>
              <a:t>Consiste en la imposición de sanciones, cuya naturaleza es puramente política, a los gobernantes por el modo en que estos ejercen el poder político.</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62861" y="2559926"/>
            <a:ext cx="4218087" cy="281515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uadroTexto 15"/>
          <p:cNvSpPr txBox="1"/>
          <p:nvPr/>
        </p:nvSpPr>
        <p:spPr>
          <a:xfrm>
            <a:off x="2212473" y="1062469"/>
            <a:ext cx="9020385" cy="1055608"/>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800" b="1" dirty="0">
                <a:solidFill>
                  <a:schemeClr val="bg1">
                    <a:lumMod val="95000"/>
                  </a:schemeClr>
                </a:solidFill>
                <a:cs typeface="Calibri"/>
              </a:rPr>
              <a:t>CLASES DE RESPONSABILIDAD </a:t>
            </a:r>
          </a:p>
          <a:p>
            <a:pPr algn="ctr"/>
            <a:r>
              <a:rPr lang="es-ES" sz="2800" b="1" dirty="0">
                <a:solidFill>
                  <a:schemeClr val="bg1">
                    <a:lumMod val="95000"/>
                  </a:schemeClr>
                </a:solidFill>
                <a:cs typeface="Calibri"/>
              </a:rPr>
              <a:t>DE LOS FUNCIONARIOS Y SERVIDORES PÚBLICOS</a:t>
            </a:r>
            <a:endParaRPr lang="es-ES" sz="2800" b="1" dirty="0">
              <a:ln w="1905"/>
              <a:solidFill>
                <a:schemeClr val="bg1">
                  <a:lumMod val="95000"/>
                </a:schemeClr>
              </a:solidFill>
              <a:effectLst>
                <a:innerShdw blurRad="69850" dist="43180" dir="5400000">
                  <a:srgbClr val="000000">
                    <a:alpha val="65000"/>
                  </a:srgbClr>
                </a:innerShdw>
              </a:effectLst>
              <a:cs typeface="Calibri"/>
            </a:endParaRPr>
          </a:p>
        </p:txBody>
      </p:sp>
    </p:spTree>
    <p:extLst>
      <p:ext uri="{BB962C8B-B14F-4D97-AF65-F5344CB8AC3E}">
        <p14:creationId xmlns:p14="http://schemas.microsoft.com/office/powerpoint/2010/main" val="68581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4 Rectángulo"/>
          <p:cNvSpPr/>
          <p:nvPr/>
        </p:nvSpPr>
        <p:spPr>
          <a:xfrm>
            <a:off x="2785145" y="574130"/>
            <a:ext cx="7611728"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s-ES" sz="4400" b="1" dirty="0">
                <a:ln w="1905"/>
                <a:solidFill>
                  <a:srgbClr val="CC3300"/>
                </a:solidFill>
                <a:effectLst>
                  <a:innerShdw blurRad="69850" dist="43180" dir="5400000">
                    <a:srgbClr val="000000">
                      <a:alpha val="65000"/>
                    </a:srgbClr>
                  </a:innerShdw>
                </a:effectLst>
              </a:rPr>
              <a:t>CASO LADRON DE GALLINA</a:t>
            </a:r>
            <a:endParaRPr lang="es-ES" sz="4400" b="1" cap="none" spc="0" dirty="0">
              <a:ln w="1905"/>
              <a:solidFill>
                <a:srgbClr val="CC3300"/>
              </a:solidFill>
              <a:effectLst>
                <a:innerShdw blurRad="69850" dist="43180" dir="5400000">
                  <a:srgbClr val="000000">
                    <a:alpha val="65000"/>
                  </a:srgbClr>
                </a:innerShdw>
              </a:effectLst>
            </a:endParaRPr>
          </a:p>
        </p:txBody>
      </p:sp>
      <p:pic>
        <p:nvPicPr>
          <p:cNvPr id="15" name="Picture 6" descr="C:\Users\JUAN\Downloads\abigeo-muere-extranamente-jpg_604x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6493" y="1453508"/>
            <a:ext cx="4753224" cy="316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4"/>
          <p:cNvSpPr txBox="1">
            <a:spLocks/>
          </p:cNvSpPr>
          <p:nvPr/>
        </p:nvSpPr>
        <p:spPr>
          <a:xfrm>
            <a:off x="1981133" y="4922875"/>
            <a:ext cx="8957388" cy="4247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dirty="0">
                <a:latin typeface="Cambria" pitchFamily="18" charset="0"/>
                <a:cs typeface="Arial" charset="0"/>
              </a:rPr>
              <a:t>Corte Suprema, Ejecutoria Suprema, R.N. Nº 695-2009-Junin</a:t>
            </a:r>
            <a:endParaRPr lang="es-ES" sz="2400" dirty="0">
              <a:latin typeface="Cambria" pitchFamily="18" charset="0"/>
              <a:cs typeface="Arial" charset="0"/>
            </a:endParaRPr>
          </a:p>
        </p:txBody>
      </p:sp>
    </p:spTree>
    <p:extLst>
      <p:ext uri="{BB962C8B-B14F-4D97-AF65-F5344CB8AC3E}">
        <p14:creationId xmlns:p14="http://schemas.microsoft.com/office/powerpoint/2010/main" val="3238638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0" y="2729766"/>
            <a:ext cx="12192000" cy="2172528"/>
          </a:xfrm>
          <a:prstGeom prst="rect">
            <a:avLst/>
          </a:prstGeom>
          <a:solidFill>
            <a:srgbClr val="D6060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800" b="1" dirty="0">
              <a:solidFill>
                <a:schemeClr val="bg1"/>
              </a:solidFill>
              <a:latin typeface="Calibri" panose="020F0502020204030204" pitchFamily="34" charset="0"/>
              <a:cs typeface="Calibri" panose="020F0502020204030204" pitchFamily="34" charset="0"/>
            </a:endParaRPr>
          </a:p>
        </p:txBody>
      </p:sp>
      <p:sp>
        <p:nvSpPr>
          <p:cNvPr id="15" name="CuadroTexto 5"/>
          <p:cNvSpPr txBox="1"/>
          <p:nvPr/>
        </p:nvSpPr>
        <p:spPr>
          <a:xfrm>
            <a:off x="2318407" y="3202597"/>
            <a:ext cx="7555185" cy="1226865"/>
          </a:xfrm>
          <a:prstGeom prst="rect">
            <a:avLst/>
          </a:prstGeom>
          <a:noFill/>
          <a:ln>
            <a:noFill/>
          </a:ln>
          <a:effectLst/>
        </p:spPr>
        <p:txBody>
          <a:bodyPr wrap="square" tIns="72000" rtlCol="0">
            <a:spAutoFit/>
          </a:bodyPr>
          <a:lstStyle/>
          <a:p>
            <a:pPr algn="ctr"/>
            <a:r>
              <a:rPr lang="es-ES" sz="3600" b="1" dirty="0">
                <a:solidFill>
                  <a:schemeClr val="bg1"/>
                </a:solidFill>
              </a:rPr>
              <a:t>DELITOS CONTRA LA ADMINISTRACIÓN PÚBLICA</a:t>
            </a:r>
            <a:endParaRPr lang="es-PE" sz="3600" b="1" dirty="0">
              <a:ln w="10541" cmpd="sng">
                <a:noFill/>
                <a:prstDash val="solid"/>
              </a:ln>
              <a:solidFill>
                <a:schemeClr val="bg1"/>
              </a:solidFill>
            </a:endParaRPr>
          </a:p>
        </p:txBody>
      </p:sp>
    </p:spTree>
    <p:extLst>
      <p:ext uri="{BB962C8B-B14F-4D97-AF65-F5344CB8AC3E}">
        <p14:creationId xmlns:p14="http://schemas.microsoft.com/office/powerpoint/2010/main" val="3771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graphicFrame>
        <p:nvGraphicFramePr>
          <p:cNvPr id="14" name="Diagrama 13"/>
          <p:cNvGraphicFramePr/>
          <p:nvPr>
            <p:extLst>
              <p:ext uri="{D42A27DB-BD31-4B8C-83A1-F6EECF244321}">
                <p14:modId xmlns:p14="http://schemas.microsoft.com/office/powerpoint/2010/main" val="2503987321"/>
              </p:ext>
            </p:extLst>
          </p:nvPr>
        </p:nvGraphicFramePr>
        <p:xfrm>
          <a:off x="2057405" y="1392905"/>
          <a:ext cx="8357938" cy="11496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ángulo 14"/>
          <p:cNvSpPr/>
          <p:nvPr/>
        </p:nvSpPr>
        <p:spPr>
          <a:xfrm>
            <a:off x="588516" y="3158633"/>
            <a:ext cx="5234425" cy="2308324"/>
          </a:xfrm>
          <a:prstGeom prst="rect">
            <a:avLst/>
          </a:prstGeom>
          <a:solidFill>
            <a:schemeClr val="bg1">
              <a:lumMod val="95000"/>
            </a:schemeClr>
          </a:solidFill>
          <a:ln w="57150">
            <a:noFill/>
            <a:prstDash val="sysDash"/>
          </a:ln>
        </p:spPr>
        <p:txBody>
          <a:bodyPr wrap="square">
            <a:spAutoFit/>
          </a:bodyPr>
          <a:lstStyle/>
          <a:p>
            <a:pPr algn="just"/>
            <a:r>
              <a:rPr lang="es-ES" b="1" dirty="0">
                <a:solidFill>
                  <a:srgbClr val="000000"/>
                </a:solidFill>
                <a:latin typeface="Calibri"/>
                <a:cs typeface="Calibri"/>
              </a:rPr>
              <a:t>ABUSO DE AUTORIDAD CONDICIONANDO  ILEGALMENTE LA ENTREGA DE BIENES Y SERVICIOS</a:t>
            </a:r>
          </a:p>
          <a:p>
            <a:pPr algn="just"/>
            <a:r>
              <a:rPr lang="es-ES" dirty="0">
                <a:solidFill>
                  <a:srgbClr val="000000"/>
                </a:solidFill>
                <a:latin typeface="Calibri"/>
                <a:cs typeface="Calibri"/>
              </a:rPr>
              <a:t>El que, valiéndose de su condición de funcionario o servidor público, condiciona la distribución de bienes o la prestación de servicios correspondientes a programas públicos de apoyo o desarrollo social, con la finalidad de obtener ventaja política y/o electoral de cualquier tipo en favor propio o de terceros.</a:t>
            </a:r>
            <a:endParaRPr lang="es-PE" dirty="0">
              <a:solidFill>
                <a:srgbClr val="000000"/>
              </a:solidFill>
              <a:latin typeface="Calibri"/>
              <a:cs typeface="Calibri"/>
            </a:endParaRPr>
          </a:p>
        </p:txBody>
      </p:sp>
      <p:sp>
        <p:nvSpPr>
          <p:cNvPr id="16" name="CuadroTexto 15"/>
          <p:cNvSpPr txBox="1"/>
          <p:nvPr/>
        </p:nvSpPr>
        <p:spPr>
          <a:xfrm>
            <a:off x="4043494" y="655003"/>
            <a:ext cx="4453200"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800" b="1" dirty="0">
                <a:solidFill>
                  <a:schemeClr val="bg1">
                    <a:lumMod val="95000"/>
                  </a:schemeClr>
                </a:solidFill>
                <a:cs typeface="Calibri"/>
              </a:rPr>
              <a:t>ABUSO DE AUTORIDAD</a:t>
            </a:r>
            <a:endParaRPr lang="es-ES" sz="2800" dirty="0">
              <a:solidFill>
                <a:schemeClr val="bg1">
                  <a:lumMod val="95000"/>
                </a:schemeClr>
              </a:solidFill>
              <a:cs typeface="Calibri"/>
            </a:endParaRPr>
          </a:p>
        </p:txBody>
      </p:sp>
      <p:sp>
        <p:nvSpPr>
          <p:cNvPr id="17" name="Rectángulo 16"/>
          <p:cNvSpPr/>
          <p:nvPr/>
        </p:nvSpPr>
        <p:spPr>
          <a:xfrm>
            <a:off x="6283355" y="2921987"/>
            <a:ext cx="5566160" cy="2585323"/>
          </a:xfrm>
          <a:prstGeom prst="rect">
            <a:avLst/>
          </a:prstGeom>
          <a:solidFill>
            <a:schemeClr val="bg1">
              <a:lumMod val="95000"/>
            </a:schemeClr>
          </a:solidFill>
          <a:ln w="57150">
            <a:noFill/>
            <a:prstDash val="sysDash"/>
          </a:ln>
        </p:spPr>
        <p:txBody>
          <a:bodyPr wrap="square">
            <a:spAutoFit/>
          </a:bodyPr>
          <a:lstStyle/>
          <a:p>
            <a:pPr algn="just"/>
            <a:r>
              <a:rPr lang="es-ES" b="1" dirty="0"/>
              <a:t>OTORGAMIENTO ILEGÍTIMO DE DERECHOS SOBRE INMUEBLES</a:t>
            </a:r>
          </a:p>
          <a:p>
            <a:pPr algn="just"/>
            <a:r>
              <a:rPr lang="es-ES" dirty="0"/>
              <a:t>El funcionario público que, en violación de sus atribuciones u obligaciones, otorga ilegítimamente derechos de posesión o emite títulos de propiedad sobre bienes de dominio público o bienes de dominio privado estatal, o bienes inmuebles de propiedad privada, sin cumplir con los requisitos establecidos por la normatividad vigente</a:t>
            </a:r>
            <a:endParaRPr lang="es-PE" dirty="0">
              <a:solidFill>
                <a:srgbClr val="000000"/>
              </a:solidFill>
              <a:latin typeface="Calibri"/>
              <a:cs typeface="Calibri"/>
            </a:endParaRPr>
          </a:p>
        </p:txBody>
      </p:sp>
    </p:spTree>
    <p:extLst>
      <p:ext uri="{BB962C8B-B14F-4D97-AF65-F5344CB8AC3E}">
        <p14:creationId xmlns:p14="http://schemas.microsoft.com/office/powerpoint/2010/main" val="213306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1270412" y="1886601"/>
            <a:ext cx="9705062" cy="830997"/>
          </a:xfrm>
          <a:prstGeom prst="rect">
            <a:avLst/>
          </a:prstGeom>
        </p:spPr>
        <p:txBody>
          <a:bodyPr wrap="square">
            <a:spAutoFit/>
          </a:bodyPr>
          <a:lstStyle/>
          <a:p>
            <a:pPr algn="ctr"/>
            <a:r>
              <a:rPr lang="es-ES" sz="2400" dirty="0">
                <a:solidFill>
                  <a:srgbClr val="000000"/>
                </a:solidFill>
                <a:latin typeface="Calibri"/>
                <a:cs typeface="Calibri"/>
              </a:rPr>
              <a:t>El funcionario público que, ilegalmente, omite, rehúsa o retarda </a:t>
            </a:r>
          </a:p>
          <a:p>
            <a:pPr algn="ctr"/>
            <a:r>
              <a:rPr lang="es-ES" sz="2400" dirty="0">
                <a:solidFill>
                  <a:srgbClr val="000000"/>
                </a:solidFill>
                <a:latin typeface="Calibri"/>
                <a:cs typeface="Calibri"/>
              </a:rPr>
              <a:t>algún acto de su cargo.</a:t>
            </a:r>
            <a:endParaRPr lang="es-PE" sz="2400" dirty="0">
              <a:latin typeface="Calibri"/>
              <a:cs typeface="Calibri"/>
            </a:endParaRPr>
          </a:p>
        </p:txBody>
      </p:sp>
      <p:sp>
        <p:nvSpPr>
          <p:cNvPr id="15" name="CuadroTexto 14"/>
          <p:cNvSpPr txBox="1"/>
          <p:nvPr/>
        </p:nvSpPr>
        <p:spPr>
          <a:xfrm>
            <a:off x="2156162" y="760465"/>
            <a:ext cx="8928369" cy="510778"/>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400" b="1" dirty="0">
                <a:solidFill>
                  <a:schemeClr val="bg1">
                    <a:lumMod val="95000"/>
                  </a:schemeClr>
                </a:solidFill>
                <a:cs typeface="Calibri"/>
              </a:rPr>
              <a:t>OMISIÓN, REHUSAMIENTO O DEMORA DE ACTOS FUNCIONALES</a:t>
            </a:r>
            <a:endParaRPr lang="es-PE" sz="2400" dirty="0">
              <a:solidFill>
                <a:schemeClr val="bg1">
                  <a:lumMod val="95000"/>
                </a:schemeClr>
              </a:solidFill>
              <a:cs typeface="Calibri"/>
            </a:endParaRPr>
          </a:p>
        </p:txBody>
      </p:sp>
      <p:pic>
        <p:nvPicPr>
          <p:cNvPr id="16" name="Picture 2" descr="Definición de Omisión - Qué es y Concep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874" y="2943701"/>
            <a:ext cx="2108043" cy="234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2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828658" y="2491956"/>
            <a:ext cx="5748312" cy="1569660"/>
          </a:xfrm>
          <a:prstGeom prst="rect">
            <a:avLst/>
          </a:prstGeom>
        </p:spPr>
        <p:txBody>
          <a:bodyPr wrap="square">
            <a:spAutoFit/>
          </a:bodyPr>
          <a:lstStyle/>
          <a:p>
            <a:pPr algn="ctr"/>
            <a:r>
              <a:rPr lang="es-ES" sz="2400" dirty="0">
                <a:solidFill>
                  <a:srgbClr val="000000"/>
                </a:solidFill>
                <a:latin typeface="Calibri"/>
                <a:cs typeface="Calibri"/>
              </a:rPr>
              <a:t>El funcionario o servidor público que, con daño del servicio, abandona su cargo sin haber cesado legalmente en el desempeño del mismo.</a:t>
            </a:r>
            <a:endParaRPr lang="es-PE" sz="2400" dirty="0">
              <a:latin typeface="Calibri"/>
              <a:cs typeface="Calibri"/>
            </a:endParaRPr>
          </a:p>
        </p:txBody>
      </p:sp>
      <p:pic>
        <p:nvPicPr>
          <p:cNvPr id="15" name="Picture 2" descr="El abandono del puesto de trabajo | El rincón juríd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1642" y="1906076"/>
            <a:ext cx="3120268" cy="337498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uadroTexto 15"/>
          <p:cNvSpPr txBox="1"/>
          <p:nvPr/>
        </p:nvSpPr>
        <p:spPr>
          <a:xfrm>
            <a:off x="3724712" y="810799"/>
            <a:ext cx="4840447"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chemeClr val="bg1">
                    <a:lumMod val="95000"/>
                  </a:schemeClr>
                </a:solidFill>
                <a:cs typeface="Calibri"/>
              </a:rPr>
              <a:t>ABANDONO DE CARGO</a:t>
            </a:r>
            <a:endParaRPr lang="es-PE" sz="2800" dirty="0">
              <a:solidFill>
                <a:schemeClr val="bg1">
                  <a:lumMod val="95000"/>
                </a:schemeClr>
              </a:solidFill>
              <a:cs typeface="Calibri"/>
            </a:endParaRPr>
          </a:p>
        </p:txBody>
      </p:sp>
    </p:spTree>
    <p:extLst>
      <p:ext uri="{BB962C8B-B14F-4D97-AF65-F5344CB8AC3E}">
        <p14:creationId xmlns:p14="http://schemas.microsoft.com/office/powerpoint/2010/main" val="74135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CuadroTexto 13"/>
          <p:cNvSpPr txBox="1"/>
          <p:nvPr/>
        </p:nvSpPr>
        <p:spPr>
          <a:xfrm>
            <a:off x="1041074" y="2930976"/>
            <a:ext cx="10109852" cy="954107"/>
          </a:xfrm>
          <a:prstGeom prst="rect">
            <a:avLst/>
          </a:prstGeom>
          <a:noFill/>
        </p:spPr>
        <p:txBody>
          <a:bodyPr wrap="square" rtlCol="0">
            <a:spAutoFit/>
          </a:bodyPr>
          <a:lstStyle/>
          <a:p>
            <a:pPr algn="just"/>
            <a:r>
              <a:rPr lang="es-PE" sz="2800" dirty="0"/>
              <a:t>El funcionario público que hace un nombramiento para cargo público a persona en quien no concurren los requisitos legales.</a:t>
            </a:r>
          </a:p>
        </p:txBody>
      </p:sp>
      <p:sp>
        <p:nvSpPr>
          <p:cNvPr id="15" name="CuadroTexto 14"/>
          <p:cNvSpPr txBox="1"/>
          <p:nvPr/>
        </p:nvSpPr>
        <p:spPr>
          <a:xfrm>
            <a:off x="2586790" y="1625177"/>
            <a:ext cx="7018420"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chemeClr val="bg1">
                    <a:lumMod val="95000"/>
                  </a:schemeClr>
                </a:solidFill>
                <a:cs typeface="Calibri"/>
              </a:rPr>
              <a:t>NOMBRAMIENTO O ACEPTACIÓN ILEGAL</a:t>
            </a:r>
            <a:endParaRPr lang="es-PE" sz="2800" dirty="0">
              <a:solidFill>
                <a:schemeClr val="bg1">
                  <a:lumMod val="95000"/>
                </a:schemeClr>
              </a:solidFill>
              <a:cs typeface="Calibri"/>
            </a:endParaRPr>
          </a:p>
        </p:txBody>
      </p:sp>
    </p:spTree>
    <p:extLst>
      <p:ext uri="{BB962C8B-B14F-4D97-AF65-F5344CB8AC3E}">
        <p14:creationId xmlns:p14="http://schemas.microsoft.com/office/powerpoint/2010/main" val="219322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762001" y="2393025"/>
            <a:ext cx="6149472" cy="2246769"/>
          </a:xfrm>
          <a:prstGeom prst="rect">
            <a:avLst/>
          </a:prstGeom>
        </p:spPr>
        <p:txBody>
          <a:bodyPr wrap="square">
            <a:spAutoFit/>
          </a:bodyPr>
          <a:lstStyle/>
          <a:p>
            <a:pPr algn="just"/>
            <a:r>
              <a:rPr lang="es-ES" sz="2800" dirty="0">
                <a:solidFill>
                  <a:srgbClr val="000000"/>
                </a:solidFill>
                <a:latin typeface="Calibri"/>
                <a:cs typeface="Calibri"/>
              </a:rPr>
              <a:t>El funcionario o servidor público que, abusando de su cargo, obliga o induce a una persona a dar o prometer indebidamente, para sí o para otro, un bien o un beneficio patrimonial.</a:t>
            </a:r>
            <a:endParaRPr lang="es-PE" sz="2800" dirty="0">
              <a:latin typeface="Calibri"/>
              <a:cs typeface="Calibri"/>
            </a:endParaRPr>
          </a:p>
        </p:txBody>
      </p:sp>
      <p:pic>
        <p:nvPicPr>
          <p:cNvPr id="15" name="Picture 2" descr="Capturan a funcionario judicial mientras recibía dinero ilega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3092" y="2488940"/>
            <a:ext cx="4770290" cy="223011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uadroTexto 15"/>
          <p:cNvSpPr txBox="1"/>
          <p:nvPr/>
        </p:nvSpPr>
        <p:spPr>
          <a:xfrm>
            <a:off x="4722396" y="1062469"/>
            <a:ext cx="2747209"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latin typeface="Calibri"/>
                <a:cs typeface="Calibri"/>
              </a:rPr>
              <a:t>CONCUSIÓN</a:t>
            </a:r>
            <a:endParaRPr lang="es-PE" sz="2800" dirty="0">
              <a:solidFill>
                <a:srgbClr val="FFFFFF"/>
              </a:solidFill>
              <a:latin typeface="Calibri"/>
              <a:cs typeface="Calibri"/>
            </a:endParaRPr>
          </a:p>
        </p:txBody>
      </p:sp>
    </p:spTree>
    <p:extLst>
      <p:ext uri="{BB962C8B-B14F-4D97-AF65-F5344CB8AC3E}">
        <p14:creationId xmlns:p14="http://schemas.microsoft.com/office/powerpoint/2010/main" val="237506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pic>
        <p:nvPicPr>
          <p:cNvPr id="15" name="Picture 2" descr="Resultado de imagen para EL ESTADO Y EL MONSTRUO DE LEVIAT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423" y="788254"/>
            <a:ext cx="8311318" cy="48659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3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CuadroTexto 13"/>
          <p:cNvSpPr txBox="1"/>
          <p:nvPr/>
        </p:nvSpPr>
        <p:spPr>
          <a:xfrm>
            <a:off x="1013400" y="2418953"/>
            <a:ext cx="5194453" cy="1938992"/>
          </a:xfrm>
          <a:prstGeom prst="rect">
            <a:avLst/>
          </a:prstGeom>
          <a:noFill/>
          <a:ln w="28575">
            <a:noFill/>
            <a:prstDash val="sysDash"/>
          </a:ln>
        </p:spPr>
        <p:txBody>
          <a:bodyPr wrap="square" rtlCol="0">
            <a:spAutoFit/>
          </a:bodyPr>
          <a:lstStyle/>
          <a:p>
            <a:pPr algn="just"/>
            <a:r>
              <a:rPr lang="es-ES" sz="2400" dirty="0">
                <a:latin typeface="Calibri"/>
                <a:cs typeface="Calibri"/>
              </a:rPr>
              <a:t>El funcionario o servidor público que , abusando de su cargo, exige o hace pagar o entregar contribuciones o emolumentos no debidos o en cantidad que excede a la tarifa legal.</a:t>
            </a:r>
            <a:endParaRPr lang="x-none" sz="2400" dirty="0">
              <a:latin typeface="Calibri"/>
              <a:cs typeface="Calibri"/>
            </a:endParaRPr>
          </a:p>
        </p:txBody>
      </p:sp>
      <p:pic>
        <p:nvPicPr>
          <p:cNvPr id="15" name="Picture 2" descr="https://ius360.com/wp-content/uploads/2020/02/delito-de-cobro-indebido-640x911.png"/>
          <p:cNvPicPr>
            <a:picLocks noChangeAspect="1" noChangeArrowheads="1"/>
          </p:cNvPicPr>
          <p:nvPr/>
        </p:nvPicPr>
        <p:blipFill rotWithShape="1">
          <a:blip r:embed="rId5">
            <a:extLst>
              <a:ext uri="{28A0092B-C50C-407E-A947-70E740481C1C}">
                <a14:useLocalDpi xmlns:a14="http://schemas.microsoft.com/office/drawing/2010/main" val="0"/>
              </a:ext>
            </a:extLst>
          </a:blip>
          <a:srcRect l="56679" t="11474" r="5628" b="69072"/>
          <a:stretch/>
        </p:blipFill>
        <p:spPr bwMode="auto">
          <a:xfrm>
            <a:off x="6969320" y="2184061"/>
            <a:ext cx="3774831" cy="277334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4486777" y="1062469"/>
            <a:ext cx="3218446"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cs typeface="Calibri"/>
              </a:rPr>
              <a:t>COBRO INDEBIDO</a:t>
            </a:r>
            <a:endParaRPr lang="es-PE" sz="2800" dirty="0">
              <a:solidFill>
                <a:srgbClr val="FFFFFF"/>
              </a:solidFill>
              <a:cs typeface="Calibri"/>
            </a:endParaRPr>
          </a:p>
        </p:txBody>
      </p:sp>
    </p:spTree>
    <p:extLst>
      <p:ext uri="{BB962C8B-B14F-4D97-AF65-F5344CB8AC3E}">
        <p14:creationId xmlns:p14="http://schemas.microsoft.com/office/powerpoint/2010/main" val="200535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6" name="Rectángulo 15"/>
          <p:cNvSpPr/>
          <p:nvPr/>
        </p:nvSpPr>
        <p:spPr>
          <a:xfrm>
            <a:off x="2101169" y="2545163"/>
            <a:ext cx="2150348" cy="461665"/>
          </a:xfrm>
          <a:prstGeom prst="rect">
            <a:avLst/>
          </a:prstGeom>
        </p:spPr>
        <p:txBody>
          <a:bodyPr wrap="none">
            <a:spAutoFit/>
          </a:bodyPr>
          <a:lstStyle/>
          <a:p>
            <a:pPr lvl="0" algn="ctr"/>
            <a:r>
              <a:rPr lang="es-ES" sz="2400" dirty="0">
                <a:solidFill>
                  <a:schemeClr val="bg1"/>
                </a:solidFill>
              </a:rPr>
              <a:t>Colusión simple</a:t>
            </a:r>
          </a:p>
        </p:txBody>
      </p:sp>
      <p:sp>
        <p:nvSpPr>
          <p:cNvPr id="17" name="CuadroTexto 16"/>
          <p:cNvSpPr txBox="1"/>
          <p:nvPr/>
        </p:nvSpPr>
        <p:spPr>
          <a:xfrm>
            <a:off x="7820476" y="2545163"/>
            <a:ext cx="2470598" cy="461665"/>
          </a:xfrm>
          <a:prstGeom prst="rect">
            <a:avLst/>
          </a:prstGeom>
          <a:noFill/>
        </p:spPr>
        <p:txBody>
          <a:bodyPr wrap="none" rtlCol="0">
            <a:spAutoFit/>
          </a:bodyPr>
          <a:lstStyle/>
          <a:p>
            <a:pPr lvl="0" algn="ctr"/>
            <a:r>
              <a:rPr lang="es-ES" sz="2400" dirty="0">
                <a:solidFill>
                  <a:schemeClr val="bg1"/>
                </a:solidFill>
              </a:rPr>
              <a:t>Colusión agravada</a:t>
            </a:r>
            <a:endParaRPr lang="es-ES" sz="2800" dirty="0">
              <a:solidFill>
                <a:schemeClr val="bg1"/>
              </a:solidFill>
            </a:endParaRPr>
          </a:p>
        </p:txBody>
      </p:sp>
      <p:cxnSp>
        <p:nvCxnSpPr>
          <p:cNvPr id="18" name="Conector recto 17"/>
          <p:cNvCxnSpPr/>
          <p:nvPr/>
        </p:nvCxnSpPr>
        <p:spPr>
          <a:xfrm>
            <a:off x="3178275" y="1822005"/>
            <a:ext cx="5895473" cy="13355"/>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4687303" y="889440"/>
            <a:ext cx="3218446"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cs typeface="Calibri"/>
              </a:rPr>
              <a:t>COLUSIÓN</a:t>
            </a:r>
            <a:endParaRPr lang="es-PE" sz="2800" dirty="0">
              <a:solidFill>
                <a:srgbClr val="FFFFFF"/>
              </a:solidFill>
              <a:cs typeface="Calibri"/>
            </a:endParaRPr>
          </a:p>
        </p:txBody>
      </p:sp>
      <p:sp>
        <p:nvSpPr>
          <p:cNvPr id="20" name="Rectángulo 19"/>
          <p:cNvSpPr/>
          <p:nvPr/>
        </p:nvSpPr>
        <p:spPr>
          <a:xfrm>
            <a:off x="1799396" y="2178667"/>
            <a:ext cx="2753894" cy="57484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5">
                  <a:lumMod val="50000"/>
                </a:schemeClr>
              </a:solidFill>
            </a:endParaRPr>
          </a:p>
        </p:txBody>
      </p:sp>
      <p:sp>
        <p:nvSpPr>
          <p:cNvPr id="21" name="Rectángulo 20"/>
          <p:cNvSpPr/>
          <p:nvPr/>
        </p:nvSpPr>
        <p:spPr>
          <a:xfrm>
            <a:off x="7678828" y="2229001"/>
            <a:ext cx="2753894" cy="57484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5">
                  <a:lumMod val="50000"/>
                </a:schemeClr>
              </a:solidFill>
            </a:endParaRPr>
          </a:p>
        </p:txBody>
      </p:sp>
      <p:grpSp>
        <p:nvGrpSpPr>
          <p:cNvPr id="2" name="Grupo 1">
            <a:extLst>
              <a:ext uri="{FF2B5EF4-FFF2-40B4-BE49-F238E27FC236}">
                <a16:creationId xmlns:a16="http://schemas.microsoft.com/office/drawing/2014/main" id="{C0199F03-4B63-3FD3-40C4-800A4632CD7D}"/>
              </a:ext>
            </a:extLst>
          </p:cNvPr>
          <p:cNvGrpSpPr/>
          <p:nvPr/>
        </p:nvGrpSpPr>
        <p:grpSpPr>
          <a:xfrm>
            <a:off x="609606" y="2754664"/>
            <a:ext cx="11217443" cy="2618034"/>
            <a:chOff x="609606" y="3224448"/>
            <a:chExt cx="11217443" cy="2618034"/>
          </a:xfrm>
        </p:grpSpPr>
        <p:sp>
          <p:nvSpPr>
            <p:cNvPr id="14" name="Rectángulo 13"/>
            <p:cNvSpPr/>
            <p:nvPr/>
          </p:nvSpPr>
          <p:spPr>
            <a:xfrm>
              <a:off x="609606" y="3728778"/>
              <a:ext cx="5133474" cy="2092881"/>
            </a:xfrm>
            <a:prstGeom prst="rect">
              <a:avLst/>
            </a:prstGeom>
            <a:solidFill>
              <a:schemeClr val="bg1">
                <a:lumMod val="95000"/>
              </a:schemeClr>
            </a:solidFill>
            <a:ln w="57150">
              <a:noFill/>
              <a:prstDash val="sysDash"/>
            </a:ln>
          </p:spPr>
          <p:txBody>
            <a:bodyPr wrap="square">
              <a:spAutoFit/>
            </a:bodyPr>
            <a:lstStyle/>
            <a:p>
              <a:pPr algn="just"/>
              <a:r>
                <a:rPr lang="es-ES" dirty="0">
                  <a:solidFill>
                    <a:srgbClr val="000000"/>
                  </a:solidFill>
                  <a:latin typeface="Calibri"/>
                  <a:cs typeface="Calibri"/>
                </a:rPr>
                <a:t>El funcionario o servidor público que, interviniendo directa o indirectamente, por razón de su cargo, en cualquier etapa de las modalidades de adquisición o contratación pública de bienes, obras o servicios, concesiones o cualquier operación a cargo del Estado </a:t>
              </a:r>
              <a:r>
                <a:rPr lang="es-ES" sz="2000" b="1" dirty="0">
                  <a:latin typeface="Calibri"/>
                  <a:cs typeface="Calibri"/>
                </a:rPr>
                <a:t>concierta con los interesados para defraudar al Estado </a:t>
              </a:r>
              <a:r>
                <a:rPr lang="es-ES" dirty="0">
                  <a:solidFill>
                    <a:srgbClr val="000000"/>
                  </a:solidFill>
                  <a:latin typeface="Calibri"/>
                  <a:cs typeface="Calibri"/>
                </a:rPr>
                <a:t>o entidad u organismo del Estado.</a:t>
              </a:r>
              <a:endParaRPr lang="es-PE" dirty="0">
                <a:latin typeface="Calibri"/>
                <a:cs typeface="Calibri"/>
              </a:endParaRPr>
            </a:p>
          </p:txBody>
        </p:sp>
        <p:sp>
          <p:nvSpPr>
            <p:cNvPr id="15" name="Rectángulo 14"/>
            <p:cNvSpPr/>
            <p:nvPr/>
          </p:nvSpPr>
          <p:spPr>
            <a:xfrm>
              <a:off x="6284502" y="3749601"/>
              <a:ext cx="5542547" cy="2092881"/>
            </a:xfrm>
            <a:prstGeom prst="rect">
              <a:avLst/>
            </a:prstGeom>
            <a:solidFill>
              <a:schemeClr val="bg1">
                <a:lumMod val="95000"/>
              </a:schemeClr>
            </a:solidFill>
            <a:ln w="57150">
              <a:noFill/>
              <a:prstDash val="sysDash"/>
            </a:ln>
          </p:spPr>
          <p:txBody>
            <a:bodyPr wrap="square">
              <a:spAutoFit/>
            </a:bodyPr>
            <a:lstStyle/>
            <a:p>
              <a:pPr algn="just"/>
              <a:r>
                <a:rPr lang="es-ES" dirty="0">
                  <a:solidFill>
                    <a:srgbClr val="000000"/>
                  </a:solidFill>
                  <a:latin typeface="Calibri"/>
                  <a:cs typeface="Calibri"/>
                </a:rPr>
                <a:t>El funcionario o servidor público que, interviniendo directa o indirectamente, por razón de su cargo, en las contrataciones y adquisiciones de bienes, obras o servicios, concesiones o cualquier operación a cargo del Estado mediante concertación con los interesados, </a:t>
              </a:r>
              <a:r>
                <a:rPr lang="es-ES" b="1" dirty="0">
                  <a:solidFill>
                    <a:srgbClr val="000000"/>
                  </a:solidFill>
                  <a:latin typeface="Calibri"/>
                  <a:cs typeface="Calibri"/>
                </a:rPr>
                <a:t>defraudare patrimonialmente al Estado o entidad u organismo del Estado.</a:t>
              </a:r>
              <a:endParaRPr lang="es-PE" b="1" dirty="0">
                <a:solidFill>
                  <a:srgbClr val="000000"/>
                </a:solidFill>
                <a:latin typeface="Calibri"/>
                <a:cs typeface="Calibri"/>
              </a:endParaRPr>
            </a:p>
          </p:txBody>
        </p:sp>
        <p:sp>
          <p:nvSpPr>
            <p:cNvPr id="22" name="Flecha abajo 21"/>
            <p:cNvSpPr/>
            <p:nvPr/>
          </p:nvSpPr>
          <p:spPr>
            <a:xfrm>
              <a:off x="2658985" y="3224448"/>
              <a:ext cx="1034716" cy="385011"/>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Flecha abajo 22"/>
            <p:cNvSpPr/>
            <p:nvPr/>
          </p:nvSpPr>
          <p:spPr>
            <a:xfrm>
              <a:off x="8538417" y="3263770"/>
              <a:ext cx="1034716" cy="385011"/>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24" name="Rectángulo 23"/>
          <p:cNvSpPr/>
          <p:nvPr/>
        </p:nvSpPr>
        <p:spPr>
          <a:xfrm>
            <a:off x="2152901" y="2252946"/>
            <a:ext cx="2150348" cy="461665"/>
          </a:xfrm>
          <a:prstGeom prst="rect">
            <a:avLst/>
          </a:prstGeom>
        </p:spPr>
        <p:txBody>
          <a:bodyPr wrap="none">
            <a:spAutoFit/>
          </a:bodyPr>
          <a:lstStyle/>
          <a:p>
            <a:pPr lvl="0" algn="ctr"/>
            <a:r>
              <a:rPr lang="es-ES" sz="2400" dirty="0">
                <a:solidFill>
                  <a:schemeClr val="bg1"/>
                </a:solidFill>
              </a:rPr>
              <a:t>Colusión simple</a:t>
            </a:r>
          </a:p>
        </p:txBody>
      </p:sp>
      <p:sp>
        <p:nvSpPr>
          <p:cNvPr id="25" name="CuadroTexto 24"/>
          <p:cNvSpPr txBox="1"/>
          <p:nvPr/>
        </p:nvSpPr>
        <p:spPr>
          <a:xfrm>
            <a:off x="7872208" y="2294891"/>
            <a:ext cx="2470598" cy="461665"/>
          </a:xfrm>
          <a:prstGeom prst="rect">
            <a:avLst/>
          </a:prstGeom>
          <a:noFill/>
        </p:spPr>
        <p:txBody>
          <a:bodyPr wrap="none" rtlCol="0">
            <a:spAutoFit/>
          </a:bodyPr>
          <a:lstStyle/>
          <a:p>
            <a:pPr lvl="0" algn="ctr"/>
            <a:r>
              <a:rPr lang="es-ES" sz="2400" dirty="0">
                <a:solidFill>
                  <a:schemeClr val="bg1"/>
                </a:solidFill>
              </a:rPr>
              <a:t>Colusión agravada</a:t>
            </a:r>
            <a:endParaRPr lang="es-ES" sz="2800" dirty="0">
              <a:solidFill>
                <a:schemeClr val="bg1"/>
              </a:solidFill>
            </a:endParaRPr>
          </a:p>
        </p:txBody>
      </p:sp>
      <p:cxnSp>
        <p:nvCxnSpPr>
          <p:cNvPr id="26" name="Conector recto 25"/>
          <p:cNvCxnSpPr/>
          <p:nvPr/>
        </p:nvCxnSpPr>
        <p:spPr>
          <a:xfrm flipV="1">
            <a:off x="3176343" y="1812033"/>
            <a:ext cx="0" cy="40105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7" name="Conector recto 26"/>
          <p:cNvCxnSpPr/>
          <p:nvPr/>
        </p:nvCxnSpPr>
        <p:spPr>
          <a:xfrm flipV="1">
            <a:off x="9055775" y="1832319"/>
            <a:ext cx="0" cy="40105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781582B2-8A03-A576-6E78-AD73E312E2EF}"/>
              </a:ext>
            </a:extLst>
          </p:cNvPr>
          <p:cNvCxnSpPr>
            <a:cxnSpLocks/>
            <a:stCxn id="19" idx="2"/>
          </p:cNvCxnSpPr>
          <p:nvPr/>
        </p:nvCxnSpPr>
        <p:spPr>
          <a:xfrm>
            <a:off x="6296526" y="1468322"/>
            <a:ext cx="0" cy="36399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559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pic>
        <p:nvPicPr>
          <p:cNvPr id="14" name="Picture 2" descr="ADMINISTRACIÓN DE EMPRESAS: ENFOQUE CLÁSICO DE LA ADMINISTR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9580" y="1875089"/>
            <a:ext cx="2900947" cy="35133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rgbClr val="FFFFFF"/>
                </a:solidFill>
              </a14:hiddenFill>
            </a:ext>
          </a:extLst>
        </p:spPr>
      </p:pic>
      <p:sp>
        <p:nvSpPr>
          <p:cNvPr id="15" name="CuadroTexto 14"/>
          <p:cNvSpPr txBox="1"/>
          <p:nvPr/>
        </p:nvSpPr>
        <p:spPr>
          <a:xfrm>
            <a:off x="4085439" y="1062469"/>
            <a:ext cx="3619784"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cs typeface="Calibri"/>
              </a:rPr>
              <a:t>PATROCINIO ILEGAL</a:t>
            </a:r>
            <a:endParaRPr lang="es-PE" sz="2800" dirty="0">
              <a:solidFill>
                <a:srgbClr val="FFFFFF"/>
              </a:solidFill>
              <a:cs typeface="Calibri"/>
            </a:endParaRPr>
          </a:p>
        </p:txBody>
      </p:sp>
      <p:sp>
        <p:nvSpPr>
          <p:cNvPr id="16" name="CuadroTexto 15"/>
          <p:cNvSpPr txBox="1"/>
          <p:nvPr/>
        </p:nvSpPr>
        <p:spPr>
          <a:xfrm>
            <a:off x="842212" y="2748602"/>
            <a:ext cx="7284751" cy="1384995"/>
          </a:xfrm>
          <a:prstGeom prst="rect">
            <a:avLst/>
          </a:prstGeom>
          <a:noFill/>
        </p:spPr>
        <p:txBody>
          <a:bodyPr wrap="square" rtlCol="0">
            <a:spAutoFit/>
          </a:bodyPr>
          <a:lstStyle/>
          <a:p>
            <a:pPr algn="ctr"/>
            <a:r>
              <a:rPr lang="es-ES" sz="2800" dirty="0"/>
              <a:t>El que, valiéndose de su calidad de funcionario o servidor público, patrocina intereses de particulares ante la administración pública.</a:t>
            </a:r>
          </a:p>
        </p:txBody>
      </p:sp>
    </p:spTree>
    <p:extLst>
      <p:ext uri="{BB962C8B-B14F-4D97-AF65-F5344CB8AC3E}">
        <p14:creationId xmlns:p14="http://schemas.microsoft.com/office/powerpoint/2010/main" val="293090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1163054" y="3695110"/>
            <a:ext cx="4719051" cy="1815882"/>
          </a:xfrm>
          <a:prstGeom prst="rect">
            <a:avLst/>
          </a:prstGeom>
          <a:solidFill>
            <a:schemeClr val="bg1">
              <a:lumMod val="95000"/>
            </a:schemeClr>
          </a:solidFill>
          <a:ln w="57150">
            <a:noFill/>
            <a:prstDash val="sysDash"/>
          </a:ln>
        </p:spPr>
        <p:txBody>
          <a:bodyPr wrap="square">
            <a:spAutoFit/>
          </a:bodyPr>
          <a:lstStyle/>
          <a:p>
            <a:pPr algn="just"/>
            <a:r>
              <a:rPr lang="es-ES" sz="2000" dirty="0">
                <a:solidFill>
                  <a:srgbClr val="000000"/>
                </a:solidFill>
                <a:latin typeface="Calibri"/>
                <a:cs typeface="Calibri"/>
              </a:rPr>
              <a:t>El funcionario o servidor público que </a:t>
            </a:r>
            <a:r>
              <a:rPr lang="es-ES" sz="2400" b="1" dirty="0">
                <a:solidFill>
                  <a:srgbClr val="FF0000"/>
                </a:solidFill>
                <a:latin typeface="Calibri"/>
                <a:cs typeface="Calibri"/>
              </a:rPr>
              <a:t>se apropia o utiliza</a:t>
            </a:r>
            <a:r>
              <a:rPr lang="es-ES" sz="2000" dirty="0">
                <a:solidFill>
                  <a:srgbClr val="000000"/>
                </a:solidFill>
                <a:latin typeface="Calibri"/>
                <a:cs typeface="Calibri"/>
              </a:rPr>
              <a:t>, en cualquier forma, </a:t>
            </a:r>
            <a:r>
              <a:rPr lang="es-ES" sz="2400" b="1" dirty="0">
                <a:solidFill>
                  <a:srgbClr val="FF0000"/>
                </a:solidFill>
                <a:latin typeface="Calibri"/>
                <a:cs typeface="Calibri"/>
              </a:rPr>
              <a:t>para sí o para otro</a:t>
            </a:r>
            <a:r>
              <a:rPr lang="es-ES" sz="2000" dirty="0">
                <a:solidFill>
                  <a:srgbClr val="000000"/>
                </a:solidFill>
                <a:latin typeface="Calibri"/>
                <a:cs typeface="Calibri"/>
              </a:rPr>
              <a:t>, caudales o efectos cuya percepción, administración o custodia le estén confiados por razón de su cargo</a:t>
            </a:r>
            <a:endParaRPr lang="es-PE" sz="2000" dirty="0">
              <a:solidFill>
                <a:srgbClr val="000000"/>
              </a:solidFill>
              <a:latin typeface="Calibri"/>
              <a:cs typeface="Calibri"/>
            </a:endParaRPr>
          </a:p>
        </p:txBody>
      </p:sp>
      <p:sp>
        <p:nvSpPr>
          <p:cNvPr id="15" name="Rectángulo 14"/>
          <p:cNvSpPr/>
          <p:nvPr/>
        </p:nvSpPr>
        <p:spPr>
          <a:xfrm>
            <a:off x="6283158" y="3695110"/>
            <a:ext cx="5387474" cy="2000548"/>
          </a:xfrm>
          <a:prstGeom prst="rect">
            <a:avLst/>
          </a:prstGeom>
          <a:solidFill>
            <a:schemeClr val="bg1">
              <a:lumMod val="95000"/>
            </a:schemeClr>
          </a:solidFill>
          <a:ln w="57150">
            <a:noFill/>
            <a:prstDash val="sysDash"/>
          </a:ln>
        </p:spPr>
        <p:txBody>
          <a:bodyPr wrap="square">
            <a:spAutoFit/>
          </a:bodyPr>
          <a:lstStyle/>
          <a:p>
            <a:pPr algn="just"/>
            <a:r>
              <a:rPr lang="es-ES" sz="2000" dirty="0">
                <a:solidFill>
                  <a:srgbClr val="000000"/>
                </a:solidFill>
                <a:latin typeface="Calibri"/>
                <a:cs typeface="Calibri"/>
              </a:rPr>
              <a:t>Da ocasión a que se efectúe por otra persona la sustracción de caudales o efectos, </a:t>
            </a:r>
          </a:p>
          <a:p>
            <a:pPr algn="just"/>
            <a:r>
              <a:rPr lang="es-ES" sz="2000" dirty="0">
                <a:solidFill>
                  <a:srgbClr val="000000"/>
                </a:solidFill>
                <a:latin typeface="Calibri"/>
                <a:cs typeface="Calibri"/>
              </a:rPr>
              <a:t>Constituye </a:t>
            </a:r>
            <a:r>
              <a:rPr lang="es-ES" sz="2400" b="1" dirty="0">
                <a:solidFill>
                  <a:srgbClr val="FF0000"/>
                </a:solidFill>
                <a:latin typeface="Calibri"/>
                <a:cs typeface="Calibri"/>
              </a:rPr>
              <a:t>circunstancia agravante </a:t>
            </a:r>
            <a:r>
              <a:rPr lang="es-ES" sz="2000" dirty="0">
                <a:solidFill>
                  <a:srgbClr val="000000"/>
                </a:solidFill>
                <a:latin typeface="Calibri"/>
                <a:cs typeface="Calibri"/>
              </a:rPr>
              <a:t>si los caudales o efectos estuvieran destinados a fines asistenciales o a </a:t>
            </a:r>
            <a:r>
              <a:rPr lang="es-ES" sz="2000" b="1" dirty="0">
                <a:solidFill>
                  <a:srgbClr val="FF0000"/>
                </a:solidFill>
                <a:latin typeface="Calibri"/>
                <a:cs typeface="Calibri"/>
              </a:rPr>
              <a:t>programas de apoyo o inclusión social</a:t>
            </a:r>
            <a:r>
              <a:rPr lang="es-ES" sz="2000" b="1" dirty="0">
                <a:solidFill>
                  <a:srgbClr val="000000"/>
                </a:solidFill>
                <a:latin typeface="Calibri"/>
                <a:cs typeface="Calibri"/>
              </a:rPr>
              <a:t>.</a:t>
            </a:r>
            <a:endParaRPr lang="es-PE" sz="2000" b="1" dirty="0">
              <a:solidFill>
                <a:srgbClr val="000000"/>
              </a:solidFill>
              <a:latin typeface="Calibri"/>
              <a:cs typeface="Calibri"/>
            </a:endParaRPr>
          </a:p>
        </p:txBody>
      </p:sp>
      <p:sp>
        <p:nvSpPr>
          <p:cNvPr id="16" name="CuadroTexto 15"/>
          <p:cNvSpPr txBox="1"/>
          <p:nvPr/>
        </p:nvSpPr>
        <p:spPr>
          <a:xfrm>
            <a:off x="4647198" y="1102575"/>
            <a:ext cx="3218446"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cs typeface="Calibri"/>
              </a:rPr>
              <a:t>PECULADO</a:t>
            </a:r>
            <a:endParaRPr lang="es-PE" sz="2800" dirty="0">
              <a:solidFill>
                <a:srgbClr val="FFFFFF"/>
              </a:solidFill>
              <a:cs typeface="Calibri"/>
            </a:endParaRPr>
          </a:p>
        </p:txBody>
      </p:sp>
      <p:sp>
        <p:nvSpPr>
          <p:cNvPr id="18" name="Flecha abajo 17"/>
          <p:cNvSpPr/>
          <p:nvPr/>
        </p:nvSpPr>
        <p:spPr>
          <a:xfrm>
            <a:off x="2658985" y="3224448"/>
            <a:ext cx="1034716" cy="385011"/>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Flecha abajo 18"/>
          <p:cNvSpPr/>
          <p:nvPr/>
        </p:nvSpPr>
        <p:spPr>
          <a:xfrm>
            <a:off x="8538417" y="3263770"/>
            <a:ext cx="1034716" cy="385011"/>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p:cNvSpPr/>
          <p:nvPr/>
        </p:nvSpPr>
        <p:spPr>
          <a:xfrm>
            <a:off x="2056389" y="2545163"/>
            <a:ext cx="2239916" cy="461665"/>
          </a:xfrm>
          <a:prstGeom prst="rect">
            <a:avLst/>
          </a:prstGeom>
        </p:spPr>
        <p:txBody>
          <a:bodyPr wrap="none">
            <a:spAutoFit/>
          </a:bodyPr>
          <a:lstStyle/>
          <a:p>
            <a:pPr lvl="0" algn="ctr"/>
            <a:r>
              <a:rPr lang="es-ES" sz="2400" dirty="0">
                <a:solidFill>
                  <a:schemeClr val="bg1"/>
                </a:solidFill>
              </a:rPr>
              <a:t>Peculado doloso</a:t>
            </a:r>
          </a:p>
        </p:txBody>
      </p:sp>
      <p:cxnSp>
        <p:nvCxnSpPr>
          <p:cNvPr id="21" name="Conector recto 20"/>
          <p:cNvCxnSpPr/>
          <p:nvPr/>
        </p:nvCxnSpPr>
        <p:spPr>
          <a:xfrm>
            <a:off x="3195053" y="2098842"/>
            <a:ext cx="5895473" cy="133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flipV="1">
            <a:off x="6293853" y="1708474"/>
            <a:ext cx="0" cy="401053"/>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ángulo 22"/>
          <p:cNvSpPr/>
          <p:nvPr/>
        </p:nvSpPr>
        <p:spPr>
          <a:xfrm>
            <a:off x="1799396" y="2522616"/>
            <a:ext cx="2753894" cy="57484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accent5">
                    <a:lumMod val="50000"/>
                  </a:schemeClr>
                </a:solidFill>
              </a:rPr>
              <a:t>peli</a:t>
            </a:r>
          </a:p>
        </p:txBody>
      </p:sp>
      <p:sp>
        <p:nvSpPr>
          <p:cNvPr id="24" name="Rectángulo 23"/>
          <p:cNvSpPr/>
          <p:nvPr/>
        </p:nvSpPr>
        <p:spPr>
          <a:xfrm>
            <a:off x="1799396" y="2522616"/>
            <a:ext cx="2753894" cy="574842"/>
          </a:xfrm>
          <a:prstGeom prst="rect">
            <a:avLst/>
          </a:prstGeom>
          <a:solidFill>
            <a:schemeClr val="bg1">
              <a:lumMod val="95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a:solidFill>
                  <a:schemeClr val="accent5">
                    <a:lumMod val="50000"/>
                  </a:schemeClr>
                </a:solidFill>
              </a:rPr>
              <a:t>Peculado doloso</a:t>
            </a:r>
          </a:p>
        </p:txBody>
      </p:sp>
      <p:grpSp>
        <p:nvGrpSpPr>
          <p:cNvPr id="5" name="Grupo 4">
            <a:extLst>
              <a:ext uri="{FF2B5EF4-FFF2-40B4-BE49-F238E27FC236}">
                <a16:creationId xmlns:a16="http://schemas.microsoft.com/office/drawing/2014/main" id="{A5F0C277-B409-C7F3-5F7A-D1BF45B2D46B}"/>
              </a:ext>
            </a:extLst>
          </p:cNvPr>
          <p:cNvGrpSpPr/>
          <p:nvPr/>
        </p:nvGrpSpPr>
        <p:grpSpPr>
          <a:xfrm>
            <a:off x="7678828" y="2522616"/>
            <a:ext cx="2753894" cy="574842"/>
            <a:chOff x="7678828" y="2522616"/>
            <a:chExt cx="2753894" cy="574842"/>
          </a:xfrm>
        </p:grpSpPr>
        <p:sp>
          <p:nvSpPr>
            <p:cNvPr id="17" name="Rectángulo 16"/>
            <p:cNvSpPr/>
            <p:nvPr/>
          </p:nvSpPr>
          <p:spPr>
            <a:xfrm>
              <a:off x="7678828" y="2522616"/>
              <a:ext cx="2753894" cy="574842"/>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accent5">
                    <a:lumMod val="50000"/>
                  </a:schemeClr>
                </a:solidFill>
              </a:endParaRPr>
            </a:p>
          </p:txBody>
        </p:sp>
        <p:sp>
          <p:nvSpPr>
            <p:cNvPr id="25" name="CuadroTexto 24"/>
            <p:cNvSpPr txBox="1"/>
            <p:nvPr/>
          </p:nvSpPr>
          <p:spPr>
            <a:xfrm>
              <a:off x="7871049" y="2545163"/>
              <a:ext cx="2369459" cy="461665"/>
            </a:xfrm>
            <a:prstGeom prst="rect">
              <a:avLst/>
            </a:prstGeom>
            <a:noFill/>
          </p:spPr>
          <p:txBody>
            <a:bodyPr wrap="none" rtlCol="0">
              <a:spAutoFit/>
            </a:bodyPr>
            <a:lstStyle/>
            <a:p>
              <a:pPr lvl="0" algn="ctr"/>
              <a:r>
                <a:rPr lang="es-ES" sz="2400" dirty="0">
                  <a:solidFill>
                    <a:schemeClr val="bg1"/>
                  </a:solidFill>
                </a:rPr>
                <a:t>Peculado culposo</a:t>
              </a:r>
              <a:endParaRPr lang="es-ES" sz="2800" dirty="0">
                <a:solidFill>
                  <a:schemeClr val="bg1"/>
                </a:solidFill>
              </a:endParaRPr>
            </a:p>
          </p:txBody>
        </p:sp>
      </p:grpSp>
      <p:cxnSp>
        <p:nvCxnSpPr>
          <p:cNvPr id="2" name="Conector recto 1">
            <a:extLst>
              <a:ext uri="{FF2B5EF4-FFF2-40B4-BE49-F238E27FC236}">
                <a16:creationId xmlns:a16="http://schemas.microsoft.com/office/drawing/2014/main" id="{49F5DECD-0A26-F4FA-1666-99879B9901EB}"/>
              </a:ext>
            </a:extLst>
          </p:cNvPr>
          <p:cNvCxnSpPr/>
          <p:nvPr/>
        </p:nvCxnSpPr>
        <p:spPr>
          <a:xfrm flipV="1">
            <a:off x="9080399" y="2095766"/>
            <a:ext cx="0" cy="401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Conector recto 3">
            <a:extLst>
              <a:ext uri="{FF2B5EF4-FFF2-40B4-BE49-F238E27FC236}">
                <a16:creationId xmlns:a16="http://schemas.microsoft.com/office/drawing/2014/main" id="{F7A612F6-D65E-2D19-57FF-79FDF58C67D6}"/>
              </a:ext>
            </a:extLst>
          </p:cNvPr>
          <p:cNvCxnSpPr/>
          <p:nvPr/>
        </p:nvCxnSpPr>
        <p:spPr>
          <a:xfrm flipV="1">
            <a:off x="3224877" y="2070599"/>
            <a:ext cx="0" cy="4010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415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705423" y="1694103"/>
            <a:ext cx="5719440" cy="2308324"/>
          </a:xfrm>
          <a:prstGeom prst="rect">
            <a:avLst/>
          </a:prstGeom>
        </p:spPr>
        <p:txBody>
          <a:bodyPr wrap="square">
            <a:spAutoFit/>
          </a:bodyPr>
          <a:lstStyle/>
          <a:p>
            <a:pPr algn="just"/>
            <a:r>
              <a:rPr lang="es-ES" sz="2400" dirty="0">
                <a:solidFill>
                  <a:srgbClr val="000000"/>
                </a:solidFill>
                <a:latin typeface="Calibri"/>
                <a:cs typeface="Calibri"/>
              </a:rPr>
              <a:t>El funcionario o servidor público que, para fines ajenos al servicio, usa o permite que otro use vehículos, máquinas o cualquier otro instrumento de trabajo pertenecientes a la administración pública o que se hallan bajo su guarda.</a:t>
            </a:r>
            <a:endParaRPr lang="es-PE" sz="2400" dirty="0">
              <a:latin typeface="Calibri"/>
              <a:cs typeface="Calibri"/>
            </a:endParaRPr>
          </a:p>
        </p:txBody>
      </p:sp>
      <p:sp>
        <p:nvSpPr>
          <p:cNvPr id="15" name="CuadroTexto 14"/>
          <p:cNvSpPr txBox="1"/>
          <p:nvPr/>
        </p:nvSpPr>
        <p:spPr>
          <a:xfrm>
            <a:off x="4486777" y="693353"/>
            <a:ext cx="3918992"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PE" sz="2800" b="1" dirty="0">
                <a:solidFill>
                  <a:srgbClr val="FFFFFF"/>
                </a:solidFill>
                <a:cs typeface="Calibri"/>
              </a:rPr>
              <a:t>PECULADO DE USO</a:t>
            </a:r>
            <a:endParaRPr lang="es-PE" sz="2800" dirty="0">
              <a:solidFill>
                <a:srgbClr val="FFFFFF"/>
              </a:solidFill>
              <a:cs typeface="Calibri"/>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738" y="1814505"/>
            <a:ext cx="4455074" cy="33743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Picture 4" descr="Fútbol tarjeta roja que muestra aislado en blanco Foto de archivo - 242100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767" y="3931651"/>
            <a:ext cx="1951228" cy="22676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8" name="Flecha derecha 17"/>
          <p:cNvSpPr/>
          <p:nvPr/>
        </p:nvSpPr>
        <p:spPr>
          <a:xfrm>
            <a:off x="5448135" y="4128703"/>
            <a:ext cx="1203158" cy="986590"/>
          </a:xfrm>
          <a:prstGeom prst="rightArrow">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0681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CuadroTexto 13"/>
          <p:cNvSpPr txBox="1"/>
          <p:nvPr/>
        </p:nvSpPr>
        <p:spPr>
          <a:xfrm>
            <a:off x="4620378" y="564461"/>
            <a:ext cx="3218446" cy="578882"/>
          </a:xfrm>
          <a:prstGeom prst="roundRect">
            <a:avLst/>
          </a:prstGeom>
          <a:solidFill>
            <a:srgbClr val="CC3300"/>
          </a:solidFill>
          <a:ln>
            <a:solidFill>
              <a:srgbClr val="CC3300"/>
            </a:solidFill>
          </a:ln>
        </p:spPr>
        <p:txBody>
          <a:bodyPr wrap="square" rtlCol="0">
            <a:spAutoFit/>
          </a:bodyPr>
          <a:lstStyle/>
          <a:p>
            <a:pPr algn="ctr"/>
            <a:r>
              <a:rPr lang="es-PE" sz="2800" b="1" dirty="0">
                <a:solidFill>
                  <a:srgbClr val="FFFFFF"/>
                </a:solidFill>
                <a:cs typeface="Calibri"/>
              </a:rPr>
              <a:t>COHECHO</a:t>
            </a:r>
            <a:endParaRPr lang="es-PE" sz="2800" dirty="0">
              <a:solidFill>
                <a:srgbClr val="FFFFFF"/>
              </a:solidFill>
              <a:cs typeface="Calibri"/>
            </a:endParaRPr>
          </a:p>
        </p:txBody>
      </p:sp>
      <p:graphicFrame>
        <p:nvGraphicFramePr>
          <p:cNvPr id="15" name="Diagrama 14"/>
          <p:cNvGraphicFramePr/>
          <p:nvPr>
            <p:extLst>
              <p:ext uri="{D42A27DB-BD31-4B8C-83A1-F6EECF244321}">
                <p14:modId xmlns:p14="http://schemas.microsoft.com/office/powerpoint/2010/main" val="2158107410"/>
              </p:ext>
            </p:extLst>
          </p:nvPr>
        </p:nvGraphicFramePr>
        <p:xfrm>
          <a:off x="6229601" y="3475342"/>
          <a:ext cx="5620252" cy="3290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ángulo 15"/>
          <p:cNvSpPr/>
          <p:nvPr/>
        </p:nvSpPr>
        <p:spPr>
          <a:xfrm>
            <a:off x="344488" y="3466951"/>
            <a:ext cx="5198811"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1600" b="1" dirty="0"/>
              <a:t>COHECHO ACTIVO</a:t>
            </a:r>
            <a:r>
              <a:rPr lang="es-ES" sz="1600" dirty="0"/>
              <a:t>: Delito cometido por parte de un particular y que corrompe o lo intenta con el funcionario público o autoridad.</a:t>
            </a:r>
            <a:endParaRPr lang="es-PE" sz="1600" dirty="0"/>
          </a:p>
        </p:txBody>
      </p:sp>
      <p:sp>
        <p:nvSpPr>
          <p:cNvPr id="17" name="Rectángulo 16"/>
          <p:cNvSpPr/>
          <p:nvPr/>
        </p:nvSpPr>
        <p:spPr>
          <a:xfrm>
            <a:off x="6145624" y="1457711"/>
            <a:ext cx="5620252"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1600" b="1" dirty="0"/>
              <a:t>COHECHO PASIVO</a:t>
            </a:r>
            <a:r>
              <a:rPr lang="es-ES" sz="1600" dirty="0"/>
              <a:t>. En este caso es el funcionario quien realiza el delito, solicitando, recibiendo o aceptando el soborno.</a:t>
            </a:r>
            <a:endParaRPr lang="es-PE" sz="1600" dirty="0"/>
          </a:p>
        </p:txBody>
      </p:sp>
      <p:graphicFrame>
        <p:nvGraphicFramePr>
          <p:cNvPr id="18" name="Diagrama 17"/>
          <p:cNvGraphicFramePr/>
          <p:nvPr>
            <p:extLst>
              <p:ext uri="{D42A27DB-BD31-4B8C-83A1-F6EECF244321}">
                <p14:modId xmlns:p14="http://schemas.microsoft.com/office/powerpoint/2010/main" val="1949820984"/>
              </p:ext>
            </p:extLst>
          </p:nvPr>
        </p:nvGraphicFramePr>
        <p:xfrm>
          <a:off x="146050" y="4463585"/>
          <a:ext cx="5397249" cy="16619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Picture 6" descr="Concepto - corrupción. hombre de negocios, en, un, traje, aceptar, un,  soborno | Foto Grati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7338"/>
          <a:stretch/>
        </p:blipFill>
        <p:spPr bwMode="auto">
          <a:xfrm>
            <a:off x="9221786" y="2048935"/>
            <a:ext cx="2462775" cy="11920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ué es el delito de cohecho y cómo se castiga? - JuicioPenal.com  información penal y jurídic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9005" y="1368981"/>
            <a:ext cx="2403745" cy="18253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471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sp>
        <p:nvSpPr>
          <p:cNvPr id="14" name="Rectángulo 13"/>
          <p:cNvSpPr/>
          <p:nvPr/>
        </p:nvSpPr>
        <p:spPr>
          <a:xfrm>
            <a:off x="606315" y="1644928"/>
            <a:ext cx="10979370" cy="1569660"/>
          </a:xfrm>
          <a:prstGeom prst="rect">
            <a:avLst/>
          </a:prstGeom>
        </p:spPr>
        <p:txBody>
          <a:bodyPr wrap="square">
            <a:spAutoFit/>
          </a:bodyPr>
          <a:lstStyle/>
          <a:p>
            <a:pPr algn="just"/>
            <a:r>
              <a:rPr lang="es-ES" sz="2400" dirty="0">
                <a:solidFill>
                  <a:srgbClr val="000000"/>
                </a:solidFill>
                <a:latin typeface="Calibri"/>
                <a:cs typeface="Calibri"/>
              </a:rPr>
              <a:t>El que, invocando o teniendo influencias reales o simuladas, recibe, hace dar o prometer para sí o para un tercero, donativo o promesa o cualquier otra ventaja o beneficio con el ofrecimiento de interceder ante un funcionario o servidor público que ha de conocer, esté conociendo o haya conocido un caso judicial o administrativo.</a:t>
            </a:r>
          </a:p>
        </p:txBody>
      </p:sp>
      <p:pic>
        <p:nvPicPr>
          <p:cNvPr id="15" name="Picture 2" descr="Lobby o Cabildeo, sí. Tráfico de influencias: el peligroso atajo ..."/>
          <p:cNvPicPr>
            <a:picLocks noChangeAspect="1" noChangeArrowheads="1"/>
          </p:cNvPicPr>
          <p:nvPr/>
        </p:nvPicPr>
        <p:blipFill rotWithShape="1">
          <a:blip r:embed="rId5">
            <a:extLst>
              <a:ext uri="{28A0092B-C50C-407E-A947-70E740481C1C}">
                <a14:useLocalDpi xmlns:a14="http://schemas.microsoft.com/office/drawing/2010/main" val="0"/>
              </a:ext>
            </a:extLst>
          </a:blip>
          <a:srcRect b="23076"/>
          <a:stretch/>
        </p:blipFill>
        <p:spPr bwMode="auto">
          <a:xfrm>
            <a:off x="4075481" y="3380157"/>
            <a:ext cx="3565176" cy="205248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uadroTexto 15"/>
          <p:cNvSpPr txBox="1"/>
          <p:nvPr/>
        </p:nvSpPr>
        <p:spPr>
          <a:xfrm>
            <a:off x="3771983" y="866522"/>
            <a:ext cx="4905485"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800" b="1" dirty="0">
                <a:solidFill>
                  <a:schemeClr val="bg1">
                    <a:lumMod val="95000"/>
                  </a:schemeClr>
                </a:solidFill>
                <a:cs typeface="Calibri"/>
              </a:rPr>
              <a:t>TRÁFICO DE INFLUENCIAS</a:t>
            </a:r>
            <a:endParaRPr lang="es-ES" sz="2800" dirty="0">
              <a:solidFill>
                <a:schemeClr val="bg1">
                  <a:lumMod val="95000"/>
                </a:schemeClr>
              </a:solidFill>
              <a:cs typeface="Calibri"/>
            </a:endParaRPr>
          </a:p>
        </p:txBody>
      </p:sp>
    </p:spTree>
    <p:extLst>
      <p:ext uri="{BB962C8B-B14F-4D97-AF65-F5344CB8AC3E}">
        <p14:creationId xmlns:p14="http://schemas.microsoft.com/office/powerpoint/2010/main" val="158282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30" name="Imagen 29">
            <a:extLst>
              <a:ext uri="{FF2B5EF4-FFF2-40B4-BE49-F238E27FC236}">
                <a16:creationId xmlns:a16="http://schemas.microsoft.com/office/drawing/2014/main" id="{5AC03C24-14D5-4C18-BA77-8C5973AF742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31" name="Imagen 30">
            <a:extLst>
              <a:ext uri="{FF2B5EF4-FFF2-40B4-BE49-F238E27FC236}">
                <a16:creationId xmlns:a16="http://schemas.microsoft.com/office/drawing/2014/main" id="{0806255E-34D1-4010-9DDC-2344D4AEFF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C010F5-8474-01C2-58C1-0704F2549B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98960" y="5652771"/>
            <a:ext cx="1443612" cy="708189"/>
          </a:xfrm>
          <a:prstGeom prst="rect">
            <a:avLst/>
          </a:prstGeom>
        </p:spPr>
      </p:pic>
      <p:pic>
        <p:nvPicPr>
          <p:cNvPr id="14" name="Picture 2" descr="https://maicolin.files.wordpress.com/2010/05/castigo-al-enriquecimiento-ilici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534" y="3258043"/>
            <a:ext cx="3544589" cy="192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ángulo 14"/>
          <p:cNvSpPr/>
          <p:nvPr/>
        </p:nvSpPr>
        <p:spPr>
          <a:xfrm>
            <a:off x="748632" y="1971390"/>
            <a:ext cx="10788316" cy="830997"/>
          </a:xfrm>
          <a:prstGeom prst="rect">
            <a:avLst/>
          </a:prstGeom>
        </p:spPr>
        <p:txBody>
          <a:bodyPr wrap="square">
            <a:spAutoFit/>
          </a:bodyPr>
          <a:lstStyle/>
          <a:p>
            <a:pPr algn="ctr"/>
            <a:r>
              <a:rPr lang="es-ES" sz="2400" dirty="0">
                <a:solidFill>
                  <a:srgbClr val="000000"/>
                </a:solidFill>
                <a:latin typeface="Calibri"/>
                <a:cs typeface="Calibri"/>
              </a:rPr>
              <a:t>El funcionario o servidor público que, abusando de su cargo, incrementa ilícitamente su patrimonio respecto de sus ingresos legítimos.</a:t>
            </a:r>
          </a:p>
        </p:txBody>
      </p:sp>
      <p:sp>
        <p:nvSpPr>
          <p:cNvPr id="16" name="CuadroTexto 15"/>
          <p:cNvSpPr txBox="1"/>
          <p:nvPr/>
        </p:nvSpPr>
        <p:spPr>
          <a:xfrm>
            <a:off x="3771984" y="1062469"/>
            <a:ext cx="4741612" cy="578882"/>
          </a:xfrm>
          <a:prstGeom prst="roundRect">
            <a:avLst/>
          </a:prstGeom>
          <a:solidFill>
            <a:srgbClr val="CC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ES" sz="2800" b="1" dirty="0">
                <a:solidFill>
                  <a:srgbClr val="FFFFFF"/>
                </a:solidFill>
                <a:cs typeface="Calibri"/>
              </a:rPr>
              <a:t>ENRIQUECIMIENTO ILÍCITO</a:t>
            </a:r>
            <a:endParaRPr lang="es-ES" sz="2800" dirty="0">
              <a:solidFill>
                <a:srgbClr val="FFFFFF"/>
              </a:solidFill>
              <a:cs typeface="Calibri"/>
            </a:endParaRPr>
          </a:p>
        </p:txBody>
      </p:sp>
    </p:spTree>
    <p:extLst>
      <p:ext uri="{BB962C8B-B14F-4D97-AF65-F5344CB8AC3E}">
        <p14:creationId xmlns:p14="http://schemas.microsoft.com/office/powerpoint/2010/main" val="263461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a:extLst>
              <a:ext uri="{FF2B5EF4-FFF2-40B4-BE49-F238E27FC236}">
                <a16:creationId xmlns:a16="http://schemas.microsoft.com/office/drawing/2014/main" id="{0AC9FD31-E621-412A-98CD-5580D842FFC5}"/>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Triángulo isósceles 7">
            <a:extLst>
              <a:ext uri="{FF2B5EF4-FFF2-40B4-BE49-F238E27FC236}">
                <a16:creationId xmlns:a16="http://schemas.microsoft.com/office/drawing/2014/main" id="{13CBC222-C224-4D39-8146-C031ADFC0911}"/>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A1283900-CB77-4279-BD45-B3C3438C10CF}"/>
              </a:ext>
            </a:extLst>
          </p:cNvPr>
          <p:cNvSpPr/>
          <p:nvPr/>
        </p:nvSpPr>
        <p:spPr>
          <a:xfrm>
            <a:off x="1" y="2415746"/>
            <a:ext cx="12192000" cy="2075936"/>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666CA71D-BA8F-4474-B993-2DD6911CEBD1}"/>
              </a:ext>
            </a:extLst>
          </p:cNvPr>
          <p:cNvSpPr>
            <a:spLocks noGrp="1"/>
          </p:cNvSpPr>
          <p:nvPr>
            <p:ph type="ctrTitle"/>
          </p:nvPr>
        </p:nvSpPr>
        <p:spPr>
          <a:xfrm>
            <a:off x="2476058" y="2799296"/>
            <a:ext cx="7239883" cy="1259408"/>
          </a:xfrm>
        </p:spPr>
        <p:txBody>
          <a:bodyPr>
            <a:noAutofit/>
          </a:bodyPr>
          <a:lstStyle/>
          <a:p>
            <a:r>
              <a:rPr lang="es-PE" sz="6600" b="1" dirty="0">
                <a:solidFill>
                  <a:schemeClr val="bg1"/>
                </a:solidFill>
                <a:latin typeface="Titillium Web" panose="00000300000000000000" pitchFamily="2" charset="0"/>
              </a:rPr>
              <a:t>Muchas gracias</a:t>
            </a:r>
            <a:endParaRPr lang="es-PE" sz="6600" b="1" dirty="0">
              <a:solidFill>
                <a:schemeClr val="bg1"/>
              </a:solidFill>
            </a:endParaRPr>
          </a:p>
        </p:txBody>
      </p:sp>
      <p:sp>
        <p:nvSpPr>
          <p:cNvPr id="10" name="Rectángulo 9">
            <a:extLst>
              <a:ext uri="{FF2B5EF4-FFF2-40B4-BE49-F238E27FC236}">
                <a16:creationId xmlns:a16="http://schemas.microsoft.com/office/drawing/2014/main" id="{564E6629-8B4D-4D93-A8EB-51FE17196067}"/>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A9EB320C-9526-4CBE-936B-155E94C8BC4A}"/>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867522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9644C5A-CC3D-41F0-9449-16162182E9A1}"/>
              </a:ext>
            </a:extLst>
          </p:cNvPr>
          <p:cNvSpPr/>
          <p:nvPr/>
        </p:nvSpPr>
        <p:spPr>
          <a:xfrm>
            <a:off x="0" y="0"/>
            <a:ext cx="12192000" cy="6858000"/>
          </a:xfrm>
          <a:prstGeom prst="rect">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6" name="Imagen 5">
            <a:extLst>
              <a:ext uri="{FF2B5EF4-FFF2-40B4-BE49-F238E27FC236}">
                <a16:creationId xmlns:a16="http://schemas.microsoft.com/office/drawing/2014/main" id="{614A5DEF-9D9B-4791-AAD2-C9A35C49484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1554" t="21350" r="20251" b="28882"/>
          <a:stretch/>
        </p:blipFill>
        <p:spPr>
          <a:xfrm>
            <a:off x="6573795" y="2996513"/>
            <a:ext cx="2365820" cy="864974"/>
          </a:xfrm>
          <a:prstGeom prst="rect">
            <a:avLst/>
          </a:prstGeom>
        </p:spPr>
      </p:pic>
      <p:pic>
        <p:nvPicPr>
          <p:cNvPr id="8" name="Imagen 7">
            <a:extLst>
              <a:ext uri="{FF2B5EF4-FFF2-40B4-BE49-F238E27FC236}">
                <a16:creationId xmlns:a16="http://schemas.microsoft.com/office/drawing/2014/main" id="{75F92064-730E-4801-AAC6-26D2835B373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5206" t="35333" r="24609" b="34331"/>
          <a:stretch/>
        </p:blipFill>
        <p:spPr>
          <a:xfrm>
            <a:off x="3052119" y="2996513"/>
            <a:ext cx="3202550" cy="864974"/>
          </a:xfrm>
          <a:prstGeom prst="rect">
            <a:avLst/>
          </a:prstGeom>
        </p:spPr>
      </p:pic>
    </p:spTree>
    <p:extLst>
      <p:ext uri="{BB962C8B-B14F-4D97-AF65-F5344CB8AC3E}">
        <p14:creationId xmlns:p14="http://schemas.microsoft.com/office/powerpoint/2010/main" val="13446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pic>
        <p:nvPicPr>
          <p:cNvPr id="9" name="Picture 4" descr="Resultado de imagen para EL ESTADO Y EL MONSTRUO DE LEVIAT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724" y="1306042"/>
            <a:ext cx="4236352" cy="4236353"/>
          </a:xfrm>
          <a:prstGeom prst="rect">
            <a:avLst/>
          </a:prstGeom>
          <a:solidFill>
            <a:schemeClr val="accent2">
              <a:lumMod val="50000"/>
            </a:schemeClr>
          </a:solidFill>
          <a:ln>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14" name="3 Diagrama"/>
          <p:cNvGraphicFramePr/>
          <p:nvPr/>
        </p:nvGraphicFramePr>
        <p:xfrm>
          <a:off x="0" y="1298758"/>
          <a:ext cx="6951663"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4 Igual que"/>
          <p:cNvSpPr/>
          <p:nvPr/>
        </p:nvSpPr>
        <p:spPr>
          <a:xfrm>
            <a:off x="5607514" y="3078730"/>
            <a:ext cx="1344149" cy="504056"/>
          </a:xfrm>
          <a:prstGeom prst="mathEqual">
            <a:avLst/>
          </a:prstGeom>
          <a:solidFill>
            <a:schemeClr val="accent2">
              <a:lumMod val="60000"/>
              <a:lumOff val="4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339527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42" name="Imagen 41">
            <a:extLst>
              <a:ext uri="{FF2B5EF4-FFF2-40B4-BE49-F238E27FC236}">
                <a16:creationId xmlns:a16="http://schemas.microsoft.com/office/drawing/2014/main" id="{30C35EC2-1585-4423-81C8-ACB431CEDD1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43" name="Imagen 42">
            <a:extLst>
              <a:ext uri="{FF2B5EF4-FFF2-40B4-BE49-F238E27FC236}">
                <a16:creationId xmlns:a16="http://schemas.microsoft.com/office/drawing/2014/main" id="{AF0D9E75-2AF3-4DA8-B534-C4DB35D4A0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BFDF9F2C-F0A4-F17E-E196-B9F8255D22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sp>
        <p:nvSpPr>
          <p:cNvPr id="14" name="Triángulo isósceles 13"/>
          <p:cNvSpPr/>
          <p:nvPr/>
        </p:nvSpPr>
        <p:spPr>
          <a:xfrm>
            <a:off x="4251738" y="2458192"/>
            <a:ext cx="4013488" cy="22910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n w="0"/>
                <a:solidFill>
                  <a:schemeClr val="bg1"/>
                </a:solidFill>
              </a:rPr>
              <a:t>TRIÁNGULO ESTRATÉGICO MARK MOORE</a:t>
            </a:r>
          </a:p>
          <a:p>
            <a:pPr algn="ctr"/>
            <a:endParaRPr lang="es-PE" sz="2000" dirty="0">
              <a:solidFill>
                <a:schemeClr val="bg1"/>
              </a:solidFill>
            </a:endParaRPr>
          </a:p>
        </p:txBody>
      </p:sp>
      <p:sp>
        <p:nvSpPr>
          <p:cNvPr id="15" name="CuadroTexto 14"/>
          <p:cNvSpPr txBox="1"/>
          <p:nvPr/>
        </p:nvSpPr>
        <p:spPr>
          <a:xfrm>
            <a:off x="4509150" y="1156043"/>
            <a:ext cx="3613572" cy="1138773"/>
          </a:xfrm>
          <a:prstGeom prst="rect">
            <a:avLst/>
          </a:prstGeom>
          <a:solidFill>
            <a:schemeClr val="accent2">
              <a:lumMod val="40000"/>
              <a:lumOff val="60000"/>
            </a:schemeClr>
          </a:solidFill>
          <a:ln w="28575">
            <a:solidFill>
              <a:srgbClr val="C00000"/>
            </a:solidFill>
            <a:prstDash val="sysDash"/>
          </a:ln>
        </p:spPr>
        <p:txBody>
          <a:bodyPr wrap="square" rtlCol="0">
            <a:spAutoFit/>
          </a:bodyPr>
          <a:lstStyle/>
          <a:p>
            <a:pPr algn="ctr"/>
            <a:r>
              <a:rPr lang="es-PE" sz="2000" b="1" dirty="0"/>
              <a:t>PROPOSICIÓN DE VALOR</a:t>
            </a:r>
          </a:p>
          <a:p>
            <a:pPr marL="285750" indent="-285750" algn="ctr">
              <a:buFont typeface="Arial" panose="020B0604020202020204" pitchFamily="34" charset="0"/>
              <a:buChar char="•"/>
            </a:pPr>
            <a:r>
              <a:rPr lang="es-PE" sz="2400" b="1" dirty="0">
                <a:effectLst>
                  <a:outerShdw blurRad="38100" dist="38100" dir="2700000" algn="tl">
                    <a:srgbClr val="000000">
                      <a:alpha val="43137"/>
                    </a:srgbClr>
                  </a:outerShdw>
                </a:effectLst>
              </a:rPr>
              <a:t>Misión</a:t>
            </a:r>
          </a:p>
          <a:p>
            <a:pPr marL="285750" indent="-285750" algn="ctr">
              <a:buFont typeface="Arial" panose="020B0604020202020204" pitchFamily="34" charset="0"/>
              <a:buChar char="•"/>
            </a:pPr>
            <a:r>
              <a:rPr lang="es-PE" sz="2400" b="1" dirty="0">
                <a:effectLst>
                  <a:outerShdw blurRad="38100" dist="38100" dir="2700000" algn="tl">
                    <a:srgbClr val="000000">
                      <a:alpha val="43137"/>
                    </a:srgbClr>
                  </a:outerShdw>
                </a:effectLst>
              </a:rPr>
              <a:t>Valores</a:t>
            </a:r>
          </a:p>
        </p:txBody>
      </p:sp>
      <p:sp>
        <p:nvSpPr>
          <p:cNvPr id="16" name="CuadroTexto 15"/>
          <p:cNvSpPr txBox="1"/>
          <p:nvPr/>
        </p:nvSpPr>
        <p:spPr>
          <a:xfrm>
            <a:off x="8638675" y="4295289"/>
            <a:ext cx="3248526" cy="1323439"/>
          </a:xfrm>
          <a:prstGeom prst="rect">
            <a:avLst/>
          </a:prstGeom>
          <a:noFill/>
          <a:ln w="28575">
            <a:solidFill>
              <a:schemeClr val="accent3">
                <a:lumMod val="60000"/>
                <a:lumOff val="40000"/>
              </a:schemeClr>
            </a:solidFill>
            <a:prstDash val="sysDash"/>
          </a:ln>
        </p:spPr>
        <p:txBody>
          <a:bodyPr wrap="square" rtlCol="0">
            <a:spAutoFit/>
          </a:bodyPr>
          <a:lstStyle>
            <a:defPPr>
              <a:defRPr lang="es-PE"/>
            </a:defPPr>
            <a:lvl1pPr algn="ctr">
              <a:defRPr sz="2000" b="1"/>
            </a:lvl1pPr>
          </a:lstStyle>
          <a:p>
            <a:r>
              <a:rPr lang="es-PE" dirty="0"/>
              <a:t>LEGITIMIDAD Y APOYO</a:t>
            </a:r>
          </a:p>
          <a:p>
            <a:pPr marL="342900" indent="-342900" algn="l">
              <a:buFont typeface="Arial" panose="020B0604020202020204" pitchFamily="34" charset="0"/>
              <a:buChar char="•"/>
            </a:pPr>
            <a:r>
              <a:rPr lang="es-PE" b="0" dirty="0"/>
              <a:t>Ajuste con el entorno</a:t>
            </a:r>
          </a:p>
          <a:p>
            <a:pPr marL="342900" indent="-342900" algn="l">
              <a:buFont typeface="Arial" panose="020B0604020202020204" pitchFamily="34" charset="0"/>
              <a:buChar char="•"/>
            </a:pPr>
            <a:r>
              <a:rPr lang="es-PE" b="0" dirty="0"/>
              <a:t>Definición del alcance del foco estratégico</a:t>
            </a:r>
          </a:p>
        </p:txBody>
      </p:sp>
      <p:sp>
        <p:nvSpPr>
          <p:cNvPr id="17" name="CuadroTexto 16"/>
          <p:cNvSpPr txBox="1"/>
          <p:nvPr/>
        </p:nvSpPr>
        <p:spPr>
          <a:xfrm>
            <a:off x="686699" y="4603065"/>
            <a:ext cx="3248526" cy="1015663"/>
          </a:xfrm>
          <a:prstGeom prst="rect">
            <a:avLst/>
          </a:prstGeom>
          <a:noFill/>
          <a:ln w="28575">
            <a:solidFill>
              <a:schemeClr val="accent3">
                <a:lumMod val="60000"/>
                <a:lumOff val="40000"/>
              </a:schemeClr>
            </a:solidFill>
            <a:prstDash val="sysDash"/>
          </a:ln>
        </p:spPr>
        <p:txBody>
          <a:bodyPr wrap="square" rtlCol="0">
            <a:spAutoFit/>
          </a:bodyPr>
          <a:lstStyle>
            <a:defPPr>
              <a:defRPr lang="es-PE"/>
            </a:defPPr>
            <a:lvl1pPr algn="ctr">
              <a:defRPr sz="2000" b="1"/>
            </a:lvl1pPr>
          </a:lstStyle>
          <a:p>
            <a:r>
              <a:rPr lang="es-PE" dirty="0"/>
              <a:t>CAPACIDAD OPERACIONAL</a:t>
            </a:r>
          </a:p>
          <a:p>
            <a:pPr marL="342900" indent="-342900">
              <a:buFont typeface="Arial" panose="020B0604020202020204" pitchFamily="34" charset="0"/>
              <a:buChar char="•"/>
            </a:pPr>
            <a:r>
              <a:rPr lang="es-PE" b="0" dirty="0"/>
              <a:t>Dimensión estratégica</a:t>
            </a:r>
          </a:p>
          <a:p>
            <a:pPr marL="342900" indent="-342900">
              <a:buFont typeface="Arial" panose="020B0604020202020204" pitchFamily="34" charset="0"/>
              <a:buChar char="•"/>
            </a:pPr>
            <a:r>
              <a:rPr lang="es-PE" b="0" dirty="0"/>
              <a:t>Ventaja competitiva</a:t>
            </a:r>
          </a:p>
        </p:txBody>
      </p:sp>
      <p:sp>
        <p:nvSpPr>
          <p:cNvPr id="18" name="CuadroTexto 17"/>
          <p:cNvSpPr txBox="1"/>
          <p:nvPr/>
        </p:nvSpPr>
        <p:spPr>
          <a:xfrm>
            <a:off x="9529011" y="1156043"/>
            <a:ext cx="2358190" cy="954107"/>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rgbClr val="FF0000"/>
                </a:solidFill>
                <a:effectLst>
                  <a:outerShdw blurRad="38100" dist="38100" dir="2700000" algn="tl">
                    <a:srgbClr val="000000">
                      <a:alpha val="43137"/>
                    </a:srgbClr>
                  </a:outerShdw>
                </a:effectLst>
              </a:rPr>
              <a:t>NEUTRALIDAD</a:t>
            </a:r>
          </a:p>
          <a:p>
            <a:pPr marL="285750" indent="-285750">
              <a:buFont typeface="Arial" panose="020B0604020202020204" pitchFamily="34" charset="0"/>
              <a:buChar char="•"/>
            </a:pPr>
            <a:r>
              <a:rPr lang="es-ES" b="1" dirty="0">
                <a:solidFill>
                  <a:srgbClr val="FF0000"/>
                </a:solidFill>
                <a:effectLst>
                  <a:outerShdw blurRad="38100" dist="38100" dir="2700000" algn="tl">
                    <a:srgbClr val="000000">
                      <a:alpha val="43137"/>
                    </a:srgbClr>
                  </a:outerShdw>
                </a:effectLst>
              </a:rPr>
              <a:t>TRANSPARENCIA </a:t>
            </a:r>
          </a:p>
          <a:p>
            <a:pPr marL="285750" indent="-285750">
              <a:buFont typeface="Arial" panose="020B0604020202020204" pitchFamily="34" charset="0"/>
              <a:buChar char="•"/>
            </a:pPr>
            <a:r>
              <a:rPr lang="es-ES" b="1" dirty="0">
                <a:solidFill>
                  <a:srgbClr val="FF0000"/>
                </a:solidFill>
                <a:effectLst>
                  <a:outerShdw blurRad="38100" dist="38100" dir="2700000" algn="tl">
                    <a:srgbClr val="000000">
                      <a:alpha val="43137"/>
                    </a:srgbClr>
                  </a:outerShdw>
                </a:effectLst>
              </a:rPr>
              <a:t>ÈTICA</a:t>
            </a:r>
            <a:endParaRPr lang="es-419" b="1" dirty="0">
              <a:solidFill>
                <a:srgbClr val="FF0000"/>
              </a:solidFill>
              <a:effectLst>
                <a:outerShdw blurRad="38100" dist="38100" dir="2700000" algn="tl">
                  <a:srgbClr val="000000">
                    <a:alpha val="43137"/>
                  </a:srgbClr>
                </a:outerShdw>
              </a:effectLst>
            </a:endParaRPr>
          </a:p>
        </p:txBody>
      </p:sp>
      <p:sp>
        <p:nvSpPr>
          <p:cNvPr id="19" name="Flecha derecha 18"/>
          <p:cNvSpPr/>
          <p:nvPr/>
        </p:nvSpPr>
        <p:spPr>
          <a:xfrm>
            <a:off x="8265226" y="1347537"/>
            <a:ext cx="950963" cy="649705"/>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182711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sp>
        <p:nvSpPr>
          <p:cNvPr id="9" name="7 Rectángulo"/>
          <p:cNvSpPr/>
          <p:nvPr/>
        </p:nvSpPr>
        <p:spPr>
          <a:xfrm>
            <a:off x="3029017" y="5026728"/>
            <a:ext cx="8575588" cy="738664"/>
          </a:xfrm>
          <a:prstGeom prst="rect">
            <a:avLst/>
          </a:prstGeom>
          <a:scene3d>
            <a:camera prst="perspectiveBelow"/>
            <a:lightRig rig="threePt" dir="t"/>
          </a:scene3d>
        </p:spPr>
        <p:txBody>
          <a:bodyPr wrap="square">
            <a:spAutoFit/>
          </a:bodyPr>
          <a:lstStyle/>
          <a:p>
            <a:pPr algn="ctr"/>
            <a:r>
              <a:rPr lang="es-ES" b="1" dirty="0">
                <a:ln w="10541" cmpd="sng">
                  <a:solidFill>
                    <a:srgbClr val="C0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rPr>
              <a:t>LA REPÚBLICA DEL PERÚ ES </a:t>
            </a:r>
            <a:r>
              <a:rPr lang="es-ES" sz="2400" b="1" dirty="0">
                <a:ln w="10541" cmpd="sng">
                  <a:solidFill>
                    <a:srgbClr val="C0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rPr>
              <a:t>DEMOCRÁTICA</a:t>
            </a:r>
            <a:r>
              <a:rPr lang="es-ES" b="1" dirty="0">
                <a:ln w="10541" cmpd="sng">
                  <a:solidFill>
                    <a:srgbClr val="C0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rPr>
              <a:t>, SOCIAL, INDEPENDIENTE Y SOBERANA. </a:t>
            </a:r>
          </a:p>
          <a:p>
            <a:pPr algn="ctr"/>
            <a:r>
              <a:rPr lang="es-ES" b="1" dirty="0">
                <a:ln w="10541" cmpd="sng">
                  <a:solidFill>
                    <a:srgbClr val="C00000"/>
                  </a:solidFill>
                  <a:prstDash val="solid"/>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rPr>
              <a:t>EL ESTADO ES UNO E INDIVISIBLE.      </a:t>
            </a:r>
          </a:p>
        </p:txBody>
      </p:sp>
      <p:pic>
        <p:nvPicPr>
          <p:cNvPr id="14" name="Picture 15" descr="Resultado de imagen para MAPA DEL PERU CON POBL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619" y="1206294"/>
            <a:ext cx="2625204" cy="3715673"/>
          </a:xfrm>
          <a:prstGeom prst="rect">
            <a:avLst/>
          </a:prstGeom>
          <a:noFill/>
          <a:extLst>
            <a:ext uri="{909E8E84-426E-40DD-AFC4-6F175D3DCCD1}">
              <a14:hiddenFill xmlns:a14="http://schemas.microsoft.com/office/drawing/2010/main">
                <a:solidFill>
                  <a:srgbClr val="FFFFFF"/>
                </a:solidFill>
              </a14:hiddenFill>
            </a:ext>
          </a:extLst>
        </p:spPr>
      </p:pic>
      <p:sp>
        <p:nvSpPr>
          <p:cNvPr id="15" name="12 CuadroTexto"/>
          <p:cNvSpPr txBox="1"/>
          <p:nvPr/>
        </p:nvSpPr>
        <p:spPr>
          <a:xfrm>
            <a:off x="1788449" y="2404462"/>
            <a:ext cx="3212757" cy="430887"/>
          </a:xfrm>
          <a:prstGeom prst="rect">
            <a:avLst/>
          </a:prstGeom>
          <a:noFill/>
        </p:spPr>
        <p:txBody>
          <a:bodyPr wrap="square" rtlCol="0">
            <a:spAutoFit/>
          </a:bodyPr>
          <a:lstStyle/>
          <a:p>
            <a:r>
              <a:rPr lang="es-ES" sz="2100" dirty="0">
                <a:solidFill>
                  <a:prstClr val="black"/>
                </a:solidFill>
                <a:latin typeface="Gill Sans MT Condensed" pitchFamily="34" charset="0"/>
              </a:rPr>
              <a:t>Defender la soberanía nacional</a:t>
            </a:r>
          </a:p>
        </p:txBody>
      </p:sp>
      <p:sp>
        <p:nvSpPr>
          <p:cNvPr id="16" name="22 CuadroTexto"/>
          <p:cNvSpPr txBox="1"/>
          <p:nvPr/>
        </p:nvSpPr>
        <p:spPr>
          <a:xfrm>
            <a:off x="7316811" y="1772896"/>
            <a:ext cx="4804204" cy="430887"/>
          </a:xfrm>
          <a:prstGeom prst="rect">
            <a:avLst/>
          </a:prstGeom>
          <a:noFill/>
        </p:spPr>
        <p:txBody>
          <a:bodyPr wrap="square" rtlCol="0">
            <a:spAutoFit/>
          </a:bodyPr>
          <a:lstStyle>
            <a:defPPr>
              <a:defRPr lang="es-PE"/>
            </a:defPPr>
            <a:lvl1pPr>
              <a:defRPr sz="2400">
                <a:latin typeface="Gill Sans MT Condensed" pitchFamily="34" charset="0"/>
              </a:defRPr>
            </a:lvl1pPr>
          </a:lstStyle>
          <a:p>
            <a:r>
              <a:rPr lang="es-ES" sz="2200" dirty="0">
                <a:solidFill>
                  <a:prstClr val="black"/>
                </a:solidFill>
              </a:rPr>
              <a:t>Garantizar la plena vigencia de los derechos humanos</a:t>
            </a:r>
          </a:p>
        </p:txBody>
      </p:sp>
      <p:sp>
        <p:nvSpPr>
          <p:cNvPr id="17" name="23 CuadroTexto"/>
          <p:cNvSpPr txBox="1"/>
          <p:nvPr/>
        </p:nvSpPr>
        <p:spPr>
          <a:xfrm>
            <a:off x="7238823" y="2856382"/>
            <a:ext cx="5006579" cy="415498"/>
          </a:xfrm>
          <a:prstGeom prst="rect">
            <a:avLst/>
          </a:prstGeom>
          <a:noFill/>
        </p:spPr>
        <p:txBody>
          <a:bodyPr wrap="square" rtlCol="0">
            <a:spAutoFit/>
          </a:bodyPr>
          <a:lstStyle>
            <a:defPPr>
              <a:defRPr lang="es-PE"/>
            </a:defPPr>
            <a:lvl1pPr>
              <a:defRPr sz="2400">
                <a:latin typeface="Gill Sans MT Condensed" pitchFamily="34" charset="0"/>
              </a:defRPr>
            </a:lvl1pPr>
          </a:lstStyle>
          <a:p>
            <a:r>
              <a:rPr lang="es-ES" sz="2100" dirty="0">
                <a:solidFill>
                  <a:prstClr val="black"/>
                </a:solidFill>
              </a:rPr>
              <a:t>Proteger a la población de amenazas contra la seguridad</a:t>
            </a:r>
          </a:p>
        </p:txBody>
      </p:sp>
      <p:sp>
        <p:nvSpPr>
          <p:cNvPr id="18" name="24 CuadroTexto"/>
          <p:cNvSpPr txBox="1"/>
          <p:nvPr/>
        </p:nvSpPr>
        <p:spPr>
          <a:xfrm>
            <a:off x="7316811" y="3775289"/>
            <a:ext cx="4630983" cy="738664"/>
          </a:xfrm>
          <a:prstGeom prst="rect">
            <a:avLst/>
          </a:prstGeom>
          <a:noFill/>
        </p:spPr>
        <p:txBody>
          <a:bodyPr wrap="square" rtlCol="0">
            <a:spAutoFit/>
          </a:bodyPr>
          <a:lstStyle/>
          <a:p>
            <a:r>
              <a:rPr lang="es-ES" sz="2100" dirty="0">
                <a:solidFill>
                  <a:prstClr val="black"/>
                </a:solidFill>
                <a:latin typeface="Gill Sans MT Condensed" pitchFamily="34" charset="0"/>
              </a:rPr>
              <a:t>Promover</a:t>
            </a:r>
            <a:r>
              <a:rPr lang="es-ES" dirty="0">
                <a:solidFill>
                  <a:prstClr val="black"/>
                </a:solidFill>
              </a:rPr>
              <a:t> </a:t>
            </a:r>
            <a:r>
              <a:rPr lang="es-ES" sz="2100" dirty="0">
                <a:solidFill>
                  <a:prstClr val="black"/>
                </a:solidFill>
                <a:latin typeface="Gill Sans MT Condensed" pitchFamily="34" charset="0"/>
              </a:rPr>
              <a:t>el bienestar general: </a:t>
            </a:r>
          </a:p>
          <a:p>
            <a:r>
              <a:rPr lang="es-ES" sz="2100" dirty="0">
                <a:solidFill>
                  <a:prstClr val="black"/>
                </a:solidFill>
                <a:latin typeface="Gill Sans MT Condensed" pitchFamily="34" charset="0"/>
              </a:rPr>
              <a:t> Justicia, Desarrollo Integral y Equilibrado de la Nación</a:t>
            </a:r>
          </a:p>
        </p:txBody>
      </p:sp>
      <p:sp>
        <p:nvSpPr>
          <p:cNvPr id="19" name="25 CuadroTexto"/>
          <p:cNvSpPr txBox="1"/>
          <p:nvPr/>
        </p:nvSpPr>
        <p:spPr>
          <a:xfrm>
            <a:off x="2732454" y="3567540"/>
            <a:ext cx="2852799" cy="415498"/>
          </a:xfrm>
          <a:prstGeom prst="rect">
            <a:avLst/>
          </a:prstGeom>
          <a:noFill/>
        </p:spPr>
        <p:txBody>
          <a:bodyPr wrap="square" rtlCol="0">
            <a:spAutoFit/>
          </a:bodyPr>
          <a:lstStyle/>
          <a:p>
            <a:r>
              <a:rPr lang="es-ES" sz="2100" dirty="0">
                <a:solidFill>
                  <a:prstClr val="black"/>
                </a:solidFill>
                <a:latin typeface="Gill Sans MT Condensed" pitchFamily="34" charset="0"/>
              </a:rPr>
              <a:t>Establecer la política fronteriza</a:t>
            </a:r>
          </a:p>
        </p:txBody>
      </p:sp>
      <p:sp>
        <p:nvSpPr>
          <p:cNvPr id="20" name="26 CuadroTexto"/>
          <p:cNvSpPr txBox="1"/>
          <p:nvPr/>
        </p:nvSpPr>
        <p:spPr>
          <a:xfrm>
            <a:off x="3512624" y="740229"/>
            <a:ext cx="4827194" cy="33855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scene3d>
            <a:camera prst="perspectiveBelow"/>
            <a:lightRig rig="threePt" dir="t"/>
          </a:scene3d>
          <a:sp3d>
            <a:bevelT prst="slope"/>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ES" sz="1600" dirty="0">
                <a:solidFill>
                  <a:srgbClr val="002060"/>
                </a:solidFill>
                <a:effectLst>
                  <a:outerShdw blurRad="38100" dist="38100" dir="2700000" algn="tl">
                    <a:srgbClr val="000000">
                      <a:alpha val="43137"/>
                    </a:srgbClr>
                  </a:outerShdw>
                </a:effectLst>
                <a:latin typeface="Bodoni Bd BT" pitchFamily="18" charset="0"/>
              </a:rPr>
              <a:t>EL PODER DEL ESTADO EMANA DEL PUEBLO</a:t>
            </a:r>
          </a:p>
        </p:txBody>
      </p:sp>
      <p:sp>
        <p:nvSpPr>
          <p:cNvPr id="21" name="3 Rectángulo"/>
          <p:cNvSpPr/>
          <p:nvPr/>
        </p:nvSpPr>
        <p:spPr>
          <a:xfrm>
            <a:off x="4110728" y="-99006"/>
            <a:ext cx="5108714" cy="523220"/>
          </a:xfrm>
          <a:prstGeom prst="rect">
            <a:avLst/>
          </a:prstGeom>
          <a:noFill/>
        </p:spPr>
        <p:txBody>
          <a:bodyPr wrap="square" lIns="91440" tIns="45720" rIns="91440" bIns="45720">
            <a:spAutoFit/>
          </a:bodyPr>
          <a:lstStyle/>
          <a:p>
            <a:pPr algn="ctr"/>
            <a:r>
              <a:rPr lang="es-ES" sz="2800" b="1" dirty="0">
                <a:ln w="10541" cmpd="sng">
                  <a:solidFill>
                    <a:srgbClr val="C00000"/>
                  </a:solidFill>
                  <a:prstDash val="solid"/>
                </a:ln>
                <a:solidFill>
                  <a:srgbClr val="FF0000"/>
                </a:solidFill>
              </a:rPr>
              <a:t>DEBERES DEL ESTADO</a:t>
            </a:r>
          </a:p>
        </p:txBody>
      </p:sp>
    </p:spTree>
    <p:extLst>
      <p:ext uri="{BB962C8B-B14F-4D97-AF65-F5344CB8AC3E}">
        <p14:creationId xmlns:p14="http://schemas.microsoft.com/office/powerpoint/2010/main" val="70640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sp>
        <p:nvSpPr>
          <p:cNvPr id="9" name="Rectángulo 8"/>
          <p:cNvSpPr/>
          <p:nvPr/>
        </p:nvSpPr>
        <p:spPr>
          <a:xfrm>
            <a:off x="2994210" y="1126449"/>
            <a:ext cx="7897908" cy="3354765"/>
          </a:xfrm>
          <a:prstGeom prst="rect">
            <a:avLst/>
          </a:prstGeom>
        </p:spPr>
        <p:txBody>
          <a:bodyPr wrap="square">
            <a:spAutoFit/>
          </a:bodyPr>
          <a:lstStyle/>
          <a:p>
            <a:pPr algn="just"/>
            <a:r>
              <a:rPr lang="es-ES" sz="3200" b="1" dirty="0"/>
              <a:t>LA FUNCIÓN PÚBLICA </a:t>
            </a:r>
          </a:p>
          <a:p>
            <a:pPr algn="just"/>
            <a:endParaRPr lang="es-ES" sz="2400" dirty="0"/>
          </a:p>
          <a:p>
            <a:pPr algn="just"/>
            <a:r>
              <a:rPr lang="es-ES" sz="2400" dirty="0"/>
              <a:t>Conforme al artículo 2° de la Ley N° 27815, Ley del Código de Ética de la función pública, se entiende por función pública toda actividad temporal o permanente, remunerada u honoraria, realizada por una persona en nombre o </a:t>
            </a:r>
            <a:r>
              <a:rPr lang="es-ES" sz="2800" b="1" dirty="0">
                <a:solidFill>
                  <a:srgbClr val="FF0000"/>
                </a:solidFill>
              </a:rPr>
              <a:t>al servicio de las entidades de la administración pública </a:t>
            </a:r>
            <a:r>
              <a:rPr lang="es-ES" sz="2400" dirty="0"/>
              <a:t>en cualquiera de sus niveles jerárquicos.</a:t>
            </a:r>
            <a:endParaRPr lang="es-PE" sz="2400" dirty="0"/>
          </a:p>
        </p:txBody>
      </p:sp>
      <p:pic>
        <p:nvPicPr>
          <p:cNvPr id="14" name="Imagen 13"/>
          <p:cNvPicPr>
            <a:picLocks noChangeAspect="1"/>
          </p:cNvPicPr>
          <p:nvPr/>
        </p:nvPicPr>
        <p:blipFill rotWithShape="1">
          <a:blip r:embed="rId5"/>
          <a:srcRect l="43118" t="24479" r="39166" b="44010"/>
          <a:stretch/>
        </p:blipFill>
        <p:spPr>
          <a:xfrm>
            <a:off x="8324850" y="4481214"/>
            <a:ext cx="2343150" cy="1786236"/>
          </a:xfrm>
          <a:prstGeom prst="rect">
            <a:avLst/>
          </a:prstGeom>
        </p:spPr>
      </p:pic>
    </p:spTree>
    <p:extLst>
      <p:ext uri="{BB962C8B-B14F-4D97-AF65-F5344CB8AC3E}">
        <p14:creationId xmlns:p14="http://schemas.microsoft.com/office/powerpoint/2010/main" val="351829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2549"/>
          <a:stretch/>
        </p:blipFill>
        <p:spPr bwMode="auto">
          <a:xfrm>
            <a:off x="1602297" y="1857055"/>
            <a:ext cx="9580228" cy="253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4 Marcador de pie de página"/>
          <p:cNvSpPr>
            <a:spLocks noGrp="1"/>
          </p:cNvSpPr>
          <p:nvPr>
            <p:ph type="ftr" sz="quarter" idx="11"/>
          </p:nvPr>
        </p:nvSpPr>
        <p:spPr>
          <a:xfrm>
            <a:off x="5693806" y="4585774"/>
            <a:ext cx="5077325" cy="84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ES" sz="1800" dirty="0"/>
              <a:t>Sentencia del Tribunal Constitucional, Proceso de Inconstitucional</a:t>
            </a:r>
          </a:p>
          <a:p>
            <a:pPr algn="just"/>
            <a:r>
              <a:rPr lang="es-ES" sz="1800" dirty="0"/>
              <a:t> </a:t>
            </a:r>
            <a:r>
              <a:rPr lang="es-ES" sz="1800" dirty="0" err="1"/>
              <a:t>Exp</a:t>
            </a:r>
            <a:r>
              <a:rPr lang="es-ES" sz="1800" dirty="0"/>
              <a:t>. Nº 017-2011-PI/TC</a:t>
            </a:r>
          </a:p>
        </p:txBody>
      </p:sp>
      <p:sp>
        <p:nvSpPr>
          <p:cNvPr id="15" name="Rectángulo 14"/>
          <p:cNvSpPr/>
          <p:nvPr/>
        </p:nvSpPr>
        <p:spPr>
          <a:xfrm>
            <a:off x="1355622" y="587753"/>
            <a:ext cx="9826903" cy="954107"/>
          </a:xfrm>
          <a:prstGeom prst="rect">
            <a:avLst/>
          </a:prstGeom>
          <a:solidFill>
            <a:srgbClr val="CC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2800" b="1"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LA ADMINISTRACIÓN PÚBLICA COMO BIEN  JURÍDICO GENÉRICO</a:t>
            </a:r>
            <a:endParaRPr lang="es-PE" sz="2800" b="1" dirty="0">
              <a:solidFill>
                <a:schemeClr val="bg1">
                  <a:lumMod val="95000"/>
                </a:schemeClr>
              </a:solidFill>
            </a:endParaRPr>
          </a:p>
        </p:txBody>
      </p:sp>
    </p:spTree>
    <p:extLst>
      <p:ext uri="{BB962C8B-B14F-4D97-AF65-F5344CB8AC3E}">
        <p14:creationId xmlns:p14="http://schemas.microsoft.com/office/powerpoint/2010/main" val="32935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sp>
        <p:nvSpPr>
          <p:cNvPr id="9" name="Rectángulo 8"/>
          <p:cNvSpPr/>
          <p:nvPr/>
        </p:nvSpPr>
        <p:spPr>
          <a:xfrm>
            <a:off x="1605366" y="1732394"/>
            <a:ext cx="8778240" cy="3046988"/>
          </a:xfrm>
          <a:prstGeom prst="rect">
            <a:avLst/>
          </a:prstGeom>
          <a:ln w="38100">
            <a:solidFill>
              <a:schemeClr val="bg1">
                <a:lumMod val="50000"/>
              </a:schemeClr>
            </a:solidFill>
            <a:prstDash val="sysDash"/>
          </a:ln>
        </p:spPr>
        <p:txBody>
          <a:bodyPr wrap="square">
            <a:spAutoFit/>
          </a:bodyPr>
          <a:lstStyle/>
          <a:p>
            <a:pPr algn="just"/>
            <a:r>
              <a:rPr lang="es-ES" sz="2400" dirty="0"/>
              <a:t>El bien jurídico protegido es el normal y recto desenvolvimiento de la administración pública, en razón a que se protege el prestigio, imparcialidad y el decoro de la administración pública, que tiene como objetivo que los poderes e investidura que se otorgan a los funcionarios y servidores públicos no sean empleados para generar posiciones de ventaja y privilegios a usar indebidamente en perjuicio de los demás ciudadanos que no cuentan con tal apoyo. </a:t>
            </a:r>
          </a:p>
          <a:p>
            <a:pPr algn="just"/>
            <a:r>
              <a:rPr lang="es-ES" sz="2400" dirty="0"/>
              <a:t>(Salinas </a:t>
            </a:r>
            <a:r>
              <a:rPr lang="es-ES" sz="2400" dirty="0" err="1"/>
              <a:t>Siccha</a:t>
            </a:r>
            <a:r>
              <a:rPr lang="es-ES" sz="2400" dirty="0"/>
              <a:t>, Ramiro)</a:t>
            </a:r>
            <a:endParaRPr lang="es-PE" sz="2400" dirty="0"/>
          </a:p>
        </p:txBody>
      </p:sp>
      <p:sp>
        <p:nvSpPr>
          <p:cNvPr id="14" name="Rectángulo 13"/>
          <p:cNvSpPr/>
          <p:nvPr/>
        </p:nvSpPr>
        <p:spPr>
          <a:xfrm>
            <a:off x="3691156" y="795536"/>
            <a:ext cx="4941116" cy="523220"/>
          </a:xfrm>
          <a:prstGeom prst="rect">
            <a:avLst/>
          </a:prstGeom>
          <a:solidFill>
            <a:srgbClr val="CC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s-ES" sz="2800" b="1" dirty="0">
                <a:solidFill>
                  <a:schemeClr val="bg1">
                    <a:lumMod val="95000"/>
                  </a:schemeClr>
                </a:solidFill>
              </a:rPr>
              <a:t>BIEN JURÍDICO PROTEGIDO </a:t>
            </a:r>
          </a:p>
        </p:txBody>
      </p:sp>
    </p:spTree>
    <p:extLst>
      <p:ext uri="{BB962C8B-B14F-4D97-AF65-F5344CB8AC3E}">
        <p14:creationId xmlns:p14="http://schemas.microsoft.com/office/powerpoint/2010/main" val="383640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EB488AB-F039-409E-91D3-5FBFC6774B23}"/>
              </a:ext>
            </a:extLst>
          </p:cNvPr>
          <p:cNvSpPr/>
          <p:nvPr/>
        </p:nvSpPr>
        <p:spPr>
          <a:xfrm rot="5400000">
            <a:off x="-79992" y="79992"/>
            <a:ext cx="2098431" cy="1938447"/>
          </a:xfrm>
          <a:prstGeom prst="triangle">
            <a:avLst>
              <a:gd name="adj" fmla="val 48331"/>
            </a:avLst>
          </a:prstGeom>
          <a:solidFill>
            <a:srgbClr val="E61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Triángulo isósceles 10">
            <a:extLst>
              <a:ext uri="{FF2B5EF4-FFF2-40B4-BE49-F238E27FC236}">
                <a16:creationId xmlns:a16="http://schemas.microsoft.com/office/drawing/2014/main" id="{FBAFECE2-4499-4BDB-9EBB-0E5E576A572C}"/>
              </a:ext>
            </a:extLst>
          </p:cNvPr>
          <p:cNvSpPr/>
          <p:nvPr/>
        </p:nvSpPr>
        <p:spPr>
          <a:xfrm rot="10800000">
            <a:off x="0" y="-2"/>
            <a:ext cx="3108062" cy="832337"/>
          </a:xfrm>
          <a:prstGeom prst="triangle">
            <a:avLst/>
          </a:prstGeom>
          <a:solidFill>
            <a:srgbClr val="A9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61218502-9D8E-475B-B80A-6D065612AA23}"/>
              </a:ext>
            </a:extLst>
          </p:cNvPr>
          <p:cNvSpPr/>
          <p:nvPr/>
        </p:nvSpPr>
        <p:spPr>
          <a:xfrm>
            <a:off x="-1" y="6647935"/>
            <a:ext cx="1718558" cy="210065"/>
          </a:xfrm>
          <a:prstGeom prst="rect">
            <a:avLst/>
          </a:prstGeom>
          <a:solidFill>
            <a:srgbClr val="474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BEB59C2C-1E40-4207-BD3A-A3B547F10FB0}"/>
              </a:ext>
            </a:extLst>
          </p:cNvPr>
          <p:cNvSpPr/>
          <p:nvPr/>
        </p:nvSpPr>
        <p:spPr>
          <a:xfrm>
            <a:off x="1718557" y="6647935"/>
            <a:ext cx="10473443" cy="210065"/>
          </a:xfrm>
          <a:prstGeom prst="rect">
            <a:avLst/>
          </a:prstGeom>
          <a:solidFill>
            <a:srgbClr val="E73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24" name="Imagen 23">
            <a:extLst>
              <a:ext uri="{FF2B5EF4-FFF2-40B4-BE49-F238E27FC236}">
                <a16:creationId xmlns:a16="http://schemas.microsoft.com/office/drawing/2014/main" id="{E6943345-2041-477E-9A63-FE4BD9E34B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06" t="35333" r="24609" b="34331"/>
          <a:stretch/>
        </p:blipFill>
        <p:spPr>
          <a:xfrm>
            <a:off x="5693806" y="5746502"/>
            <a:ext cx="2585696" cy="660266"/>
          </a:xfrm>
          <a:prstGeom prst="rect">
            <a:avLst/>
          </a:prstGeom>
        </p:spPr>
      </p:pic>
      <p:pic>
        <p:nvPicPr>
          <p:cNvPr id="25" name="Imagen 24">
            <a:extLst>
              <a:ext uri="{FF2B5EF4-FFF2-40B4-BE49-F238E27FC236}">
                <a16:creationId xmlns:a16="http://schemas.microsoft.com/office/drawing/2014/main" id="{462EBFEF-B892-4BA6-B606-D3AC74ACE3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6694" y="5801319"/>
            <a:ext cx="1709987" cy="561024"/>
          </a:xfrm>
          <a:prstGeom prst="rect">
            <a:avLst/>
          </a:prstGeom>
        </p:spPr>
      </p:pic>
      <p:pic>
        <p:nvPicPr>
          <p:cNvPr id="3" name="Imagen 2">
            <a:extLst>
              <a:ext uri="{FF2B5EF4-FFF2-40B4-BE49-F238E27FC236}">
                <a16:creationId xmlns:a16="http://schemas.microsoft.com/office/drawing/2014/main" id="{177BB5B0-530D-41CD-3E61-48701322F4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06681" y="5698579"/>
            <a:ext cx="1443612" cy="708189"/>
          </a:xfrm>
          <a:prstGeom prst="rect">
            <a:avLst/>
          </a:prstGeom>
        </p:spPr>
      </p:pic>
      <p:sp>
        <p:nvSpPr>
          <p:cNvPr id="9" name="2 Subtítulo"/>
          <p:cNvSpPr txBox="1">
            <a:spLocks/>
          </p:cNvSpPr>
          <p:nvPr/>
        </p:nvSpPr>
        <p:spPr>
          <a:xfrm>
            <a:off x="1718557" y="1545138"/>
            <a:ext cx="7037251" cy="35562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3200" dirty="0">
                <a:latin typeface="Cambria" pitchFamily="18" charset="0"/>
                <a:ea typeface="Times New Roman" pitchFamily="18" charset="0"/>
                <a:cs typeface="Arial" charset="0"/>
              </a:rPr>
              <a:t>La ley establece la responsabilidad de los funcionarios y servidores públicos, así como el plazo de su inhabilitación para la función pública.</a:t>
            </a:r>
          </a:p>
          <a:p>
            <a:pPr algn="just"/>
            <a:endParaRPr lang="es-ES" sz="1100" dirty="0">
              <a:latin typeface="Cambria" pitchFamily="18" charset="0"/>
              <a:ea typeface="Times New Roman" pitchFamily="18" charset="0"/>
              <a:cs typeface="Arial" charset="0"/>
            </a:endParaRPr>
          </a:p>
          <a:p>
            <a:pPr algn="just"/>
            <a:r>
              <a:rPr lang="es-ES" sz="3200" dirty="0">
                <a:latin typeface="Cambria" pitchFamily="18" charset="0"/>
                <a:ea typeface="Times New Roman" pitchFamily="18" charset="0"/>
                <a:cs typeface="Arial" charset="0"/>
              </a:rPr>
              <a:t>El plazo de prescripción se duplica en caso de delitos cometidos contra el patrimonio del Estado.</a:t>
            </a:r>
          </a:p>
          <a:p>
            <a:pPr algn="just"/>
            <a:endParaRPr lang="es-ES" sz="3200" dirty="0">
              <a:solidFill>
                <a:srgbClr val="C00000"/>
              </a:solidFill>
              <a:ea typeface="Times New Roman" pitchFamily="18" charset="0"/>
              <a:cs typeface="Arial"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251" y="2002338"/>
            <a:ext cx="2546521" cy="336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4 Rectángulo"/>
          <p:cNvSpPr/>
          <p:nvPr/>
        </p:nvSpPr>
        <p:spPr>
          <a:xfrm>
            <a:off x="3363985" y="418149"/>
            <a:ext cx="6476301"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s-ES" sz="5400" b="1" cap="none" spc="0" dirty="0">
                <a:ln w="1905"/>
                <a:solidFill>
                  <a:srgbClr val="CC3300"/>
                </a:solidFill>
                <a:effectLst>
                  <a:innerShdw blurRad="69850" dist="43180" dir="5400000">
                    <a:srgbClr val="000000">
                      <a:alpha val="65000"/>
                    </a:srgbClr>
                  </a:innerShdw>
                </a:effectLst>
              </a:rPr>
              <a:t>RESPONSABILIDAD</a:t>
            </a:r>
          </a:p>
        </p:txBody>
      </p:sp>
    </p:spTree>
    <p:extLst>
      <p:ext uri="{BB962C8B-B14F-4D97-AF65-F5344CB8AC3E}">
        <p14:creationId xmlns:p14="http://schemas.microsoft.com/office/powerpoint/2010/main" val="39569650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1381</Words>
  <Application>Microsoft Office PowerPoint</Application>
  <PresentationFormat>Panorámica</PresentationFormat>
  <Paragraphs>112</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Bodoni Bd BT</vt:lpstr>
      <vt:lpstr>Calibri</vt:lpstr>
      <vt:lpstr>Calibri Light</vt:lpstr>
      <vt:lpstr>Cambria</vt:lpstr>
      <vt:lpstr>Gill Sans MT Condensed</vt:lpstr>
      <vt:lpstr>Titillium Web</vt:lpstr>
      <vt:lpstr>Tema de Office</vt:lpstr>
      <vt:lpstr>DELITOS CONTRA LA ADMINISTRACIÓN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Aporte de la SBN a la implementación del Sistema de Alerta Sísmico Peruano (SASPe)</dc:title>
  <dc:creator>Santiago Gonzalez Da Silva</dc:creator>
  <cp:lastModifiedBy>Fanny Greysi Valdivia Guerreros</cp:lastModifiedBy>
  <cp:revision>27</cp:revision>
  <dcterms:created xsi:type="dcterms:W3CDTF">2022-02-28T16:25:11Z</dcterms:created>
  <dcterms:modified xsi:type="dcterms:W3CDTF">2023-04-14T17:16:59Z</dcterms:modified>
</cp:coreProperties>
</file>