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6.xml" ContentType="application/vnd.openxmlformats-officedocument.presentationml.tags+xml"/>
  <Override PartName="/ppt/notesSlides/notesSlide14.xml" ContentType="application/vnd.openxmlformats-officedocument.presentationml.notesSlide+xml"/>
  <Override PartName="/ppt/tags/tag7.xml" ContentType="application/vnd.openxmlformats-officedocument.presentationml.tags+xml"/>
  <Override PartName="/ppt/notesSlides/notesSlide15.xml" ContentType="application/vnd.openxmlformats-officedocument.presentationml.notesSlide+xml"/>
  <Override PartName="/ppt/media/image31.jpg" ContentType="image/png"/>
  <Override PartName="/ppt/tags/tag8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media/image35.jpg" ContentType="image/jpg"/>
  <Override PartName="/ppt/media/image36.jpg" ContentType="image/jpg"/>
  <Override PartName="/ppt/media/image38.jpg" ContentType="image/jpg"/>
  <Override PartName="/ppt/tags/tag9.xml" ContentType="application/vnd.openxmlformats-officedocument.presentationml.tags+xml"/>
  <Override PartName="/ppt/notesSlides/notesSlide20.xml" ContentType="application/vnd.openxmlformats-officedocument.presentationml.notesSlide+xml"/>
  <Override PartName="/ppt/tags/tag10.xml" ContentType="application/vnd.openxmlformats-officedocument.presentationml.tags+xml"/>
  <Override PartName="/ppt/notesSlides/notesSlide21.xml" ContentType="application/vnd.openxmlformats-officedocument.presentationml.notesSlide+xml"/>
  <Override PartName="/ppt/tags/tag11.xml" ContentType="application/vnd.openxmlformats-officedocument.presentationml.tags+xml"/>
  <Override PartName="/ppt/notesSlides/notesSlide22.xml" ContentType="application/vnd.openxmlformats-officedocument.presentationml.notesSlide+xml"/>
  <Override PartName="/ppt/tags/tag12.xml" ContentType="application/vnd.openxmlformats-officedocument.presentationml.tags+xml"/>
  <Override PartName="/ppt/notesSlides/notesSlide23.xml" ContentType="application/vnd.openxmlformats-officedocument.presentationml.notesSlide+xml"/>
  <Override PartName="/ppt/tags/tag13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80" r:id="rId2"/>
    <p:sldMasterId id="2147483692" r:id="rId3"/>
    <p:sldMasterId id="2147483739" r:id="rId4"/>
    <p:sldMasterId id="2147483751" r:id="rId5"/>
  </p:sldMasterIdLst>
  <p:notesMasterIdLst>
    <p:notesMasterId r:id="rId45"/>
  </p:notesMasterIdLst>
  <p:sldIdLst>
    <p:sldId id="401" r:id="rId6"/>
    <p:sldId id="406" r:id="rId7"/>
    <p:sldId id="288" r:id="rId8"/>
    <p:sldId id="289" r:id="rId9"/>
    <p:sldId id="389" r:id="rId10"/>
    <p:sldId id="327" r:id="rId11"/>
    <p:sldId id="402" r:id="rId12"/>
    <p:sldId id="328" r:id="rId13"/>
    <p:sldId id="411" r:id="rId14"/>
    <p:sldId id="329" r:id="rId15"/>
    <p:sldId id="268" r:id="rId16"/>
    <p:sldId id="330" r:id="rId17"/>
    <p:sldId id="415" r:id="rId18"/>
    <p:sldId id="416" r:id="rId19"/>
    <p:sldId id="417" r:id="rId20"/>
    <p:sldId id="418" r:id="rId21"/>
    <p:sldId id="419" r:id="rId22"/>
    <p:sldId id="420" r:id="rId23"/>
    <p:sldId id="421" r:id="rId24"/>
    <p:sldId id="403" r:id="rId25"/>
    <p:sldId id="404" r:id="rId26"/>
    <p:sldId id="405" r:id="rId27"/>
    <p:sldId id="338" r:id="rId28"/>
    <p:sldId id="390" r:id="rId29"/>
    <p:sldId id="391" r:id="rId30"/>
    <p:sldId id="341" r:id="rId31"/>
    <p:sldId id="336" r:id="rId32"/>
    <p:sldId id="392" r:id="rId33"/>
    <p:sldId id="393" r:id="rId34"/>
    <p:sldId id="412" r:id="rId35"/>
    <p:sldId id="413" r:id="rId36"/>
    <p:sldId id="414" r:id="rId37"/>
    <p:sldId id="394" r:id="rId38"/>
    <p:sldId id="395" r:id="rId39"/>
    <p:sldId id="399" r:id="rId40"/>
    <p:sldId id="397" r:id="rId41"/>
    <p:sldId id="409" r:id="rId42"/>
    <p:sldId id="410" r:id="rId43"/>
    <p:sldId id="398" r:id="rId44"/>
  </p:sldIdLst>
  <p:sldSz cx="12192000" cy="6858000"/>
  <p:notesSz cx="9180513" cy="6894513"/>
  <p:embeddedFontLst>
    <p:embeddedFont>
      <p:font typeface="Trebuchet MS" panose="020B0603020202020204" pitchFamily="34" charset="0"/>
      <p:regular r:id="rId46"/>
      <p:bold r:id="rId47"/>
      <p:italic r:id="rId48"/>
      <p:boldItalic r:id="rId49"/>
    </p:embeddedFont>
    <p:embeddedFont>
      <p:font typeface="Helvetica Neue" panose="020B0604020202020204" charset="0"/>
      <p:regular r:id="rId50"/>
      <p:bold r:id="rId51"/>
      <p:italic r:id="rId52"/>
      <p:boldItalic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Franklin Gothic Medium" panose="020B0603020102020204" pitchFamily="34" charset="0"/>
      <p:regular r:id="rId58"/>
      <p:italic r:id="rId59"/>
    </p:embeddedFont>
    <p:embeddedFont>
      <p:font typeface="Century Gothic" panose="020B0502020202020204" pitchFamily="34" charset="0"/>
      <p:regular r:id="rId60"/>
      <p:bold r:id="rId61"/>
      <p:italic r:id="rId62"/>
      <p:boldItalic r:id="rId63"/>
    </p:embeddedFont>
    <p:embeddedFont>
      <p:font typeface="Franklin Gothic Demi" panose="020B0703020102020204" pitchFamily="34" charset="0"/>
      <p:regular r:id="rId64"/>
      <p:italic r:id="rId65"/>
    </p:embeddedFont>
    <p:embeddedFont>
      <p:font typeface="Calibri Light" panose="020F0302020204030204" pitchFamily="34" charset="0"/>
      <p:regular r:id="rId66"/>
      <p:italic r:id="rId67"/>
    </p:embeddedFont>
    <p:embeddedFont>
      <p:font typeface="Poppins Light" panose="00000400000000000000" pitchFamily="2" charset="0"/>
      <p:regular r:id="rId68"/>
      <p:italic r:id="rId69"/>
    </p:embeddedFont>
    <p:embeddedFont>
      <p:font typeface="Helvetica" pitchFamily="2" charset="0"/>
      <p:regular r:id="rId70"/>
      <p:bold r:id="rId71"/>
      <p:italic r:id="rId72"/>
      <p:boldItalic r:id="rId73"/>
    </p:embeddedFont>
    <p:embeddedFont>
      <p:font typeface="Poppins" panose="00000500000000000000" pitchFamily="2" charset="0"/>
      <p:regular r:id="rId74"/>
      <p:bold r:id="rId75"/>
      <p:italic r:id="rId76"/>
      <p:boldItalic r:id="rId7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43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10" roundtripDataSignature="AMtx7miT0Br09baXE2F0NWb8qDjjJA+hM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447A"/>
    <a:srgbClr val="EDEDED"/>
    <a:srgbClr val="203864"/>
    <a:srgbClr val="7F7F7F"/>
    <a:srgbClr val="B9CAE4"/>
    <a:srgbClr val="00DF69"/>
    <a:srgbClr val="F14444"/>
    <a:srgbClr val="FEE600"/>
    <a:srgbClr val="D6C200"/>
    <a:srgbClr val="EED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53" y="413"/>
      </p:cViewPr>
      <p:guideLst>
        <p:guide orient="horz" pos="243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font" Target="fonts/font2.fntdata"/><Relationship Id="rId63" Type="http://schemas.openxmlformats.org/officeDocument/2006/relationships/font" Target="fonts/font18.fntdata"/><Relationship Id="rId68" Type="http://schemas.openxmlformats.org/officeDocument/2006/relationships/font" Target="fonts/font23.fntdata"/><Relationship Id="rId112" Type="http://schemas.openxmlformats.org/officeDocument/2006/relationships/viewProps" Target="viewProp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74" Type="http://schemas.openxmlformats.org/officeDocument/2006/relationships/font" Target="fonts/font29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16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font" Target="fonts/font19.fntdata"/><Relationship Id="rId69" Type="http://schemas.openxmlformats.org/officeDocument/2006/relationships/font" Target="fonts/font24.fntdata"/><Relationship Id="rId77" Type="http://schemas.openxmlformats.org/officeDocument/2006/relationships/font" Target="fonts/font32.fntdata"/><Relationship Id="rId113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font" Target="fonts/font6.fntdata"/><Relationship Id="rId72" Type="http://schemas.openxmlformats.org/officeDocument/2006/relationships/font" Target="fonts/font2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font" Target="fonts/font22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70" Type="http://schemas.openxmlformats.org/officeDocument/2006/relationships/font" Target="fonts/font25.fntdata"/><Relationship Id="rId75" Type="http://schemas.openxmlformats.org/officeDocument/2006/relationships/font" Target="fonts/font30.fntdata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14" Type="http://schemas.openxmlformats.org/officeDocument/2006/relationships/tableStyles" Target="tableStyle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font" Target="fonts/font20.fntdata"/><Relationship Id="rId73" Type="http://schemas.openxmlformats.org/officeDocument/2006/relationships/font" Target="fonts/font2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6" Type="http://schemas.openxmlformats.org/officeDocument/2006/relationships/font" Target="fonts/font31.fntdata"/><Relationship Id="rId7" Type="http://schemas.openxmlformats.org/officeDocument/2006/relationships/slide" Target="slides/slide2.xml"/><Relationship Id="rId71" Type="http://schemas.openxmlformats.org/officeDocument/2006/relationships/font" Target="fonts/font26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66" Type="http://schemas.openxmlformats.org/officeDocument/2006/relationships/font" Target="fonts/font21.fntdata"/><Relationship Id="rId110" Type="http://customschemas.google.com/relationships/presentationmetadata" Target="meta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F7F978-4653-4DF7-B3DD-0AAEE1A2F970}" type="doc">
      <dgm:prSet loTypeId="urn:microsoft.com/office/officeart/2008/layout/IncreasingCircleProcess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PE"/>
        </a:p>
      </dgm:t>
    </dgm:pt>
    <dgm:pt modelId="{616A6637-E6D3-4AD1-B199-DA4A430A90EC}">
      <dgm:prSet phldrT="[Texto]"/>
      <dgm:spPr/>
      <dgm:t>
        <a:bodyPr/>
        <a:lstStyle/>
        <a:p>
          <a:r>
            <a:rPr lang="es-PE" dirty="0" smtClean="0">
              <a:latin typeface="Century Gothic" panose="020B0502020202020204" pitchFamily="34" charset="0"/>
            </a:rPr>
            <a:t>Ser eficientes y eficaces con los servicios que brindamos.</a:t>
          </a:r>
          <a:endParaRPr lang="es-PE" dirty="0">
            <a:latin typeface="Century Gothic" panose="020B0502020202020204" pitchFamily="34" charset="0"/>
          </a:endParaRPr>
        </a:p>
      </dgm:t>
    </dgm:pt>
    <dgm:pt modelId="{69357265-5A2A-4DFC-A54F-03BA34AAB220}" type="parTrans" cxnId="{D89CA804-2EE5-4E5D-AA53-18FCA98C848C}">
      <dgm:prSet/>
      <dgm:spPr/>
      <dgm:t>
        <a:bodyPr/>
        <a:lstStyle/>
        <a:p>
          <a:endParaRPr lang="es-PE"/>
        </a:p>
      </dgm:t>
    </dgm:pt>
    <dgm:pt modelId="{8073982A-B6A0-4654-86F3-9F2C600AA033}" type="sibTrans" cxnId="{D89CA804-2EE5-4E5D-AA53-18FCA98C848C}">
      <dgm:prSet/>
      <dgm:spPr/>
      <dgm:t>
        <a:bodyPr/>
        <a:lstStyle/>
        <a:p>
          <a:endParaRPr lang="es-PE"/>
        </a:p>
      </dgm:t>
    </dgm:pt>
    <dgm:pt modelId="{C7C118AE-2A13-45F8-9F97-B8B62F8BFC8A}">
      <dgm:prSet/>
      <dgm:spPr/>
      <dgm:t>
        <a:bodyPr/>
        <a:lstStyle/>
        <a:p>
          <a:r>
            <a:rPr lang="es-MX" dirty="0" smtClean="0">
              <a:latin typeface="Century Gothic" panose="020B0502020202020204" pitchFamily="34" charset="0"/>
            </a:rPr>
            <a:t>Producir un impacto positivo y buena atención a todos/as peruanos/as</a:t>
          </a:r>
          <a:endParaRPr lang="es-PE" dirty="0">
            <a:latin typeface="Century Gothic" panose="020B0502020202020204" pitchFamily="34" charset="0"/>
          </a:endParaRPr>
        </a:p>
      </dgm:t>
    </dgm:pt>
    <dgm:pt modelId="{0A66AE34-8F59-44CF-9CF7-DAE57347F391}" type="parTrans" cxnId="{7701BFEA-433D-4B02-A464-89E11EB19F05}">
      <dgm:prSet/>
      <dgm:spPr/>
      <dgm:t>
        <a:bodyPr/>
        <a:lstStyle/>
        <a:p>
          <a:endParaRPr lang="es-PE"/>
        </a:p>
      </dgm:t>
    </dgm:pt>
    <dgm:pt modelId="{6CF86890-4E7C-43EA-BFD5-7897F3CFFBEA}" type="sibTrans" cxnId="{7701BFEA-433D-4B02-A464-89E11EB19F05}">
      <dgm:prSet/>
      <dgm:spPr/>
      <dgm:t>
        <a:bodyPr/>
        <a:lstStyle/>
        <a:p>
          <a:endParaRPr lang="es-PE"/>
        </a:p>
      </dgm:t>
    </dgm:pt>
    <dgm:pt modelId="{48334A20-F089-4B71-B1E9-DCE2F0017D89}">
      <dgm:prSet/>
      <dgm:spPr/>
      <dgm:t>
        <a:bodyPr/>
        <a:lstStyle/>
        <a:p>
          <a:r>
            <a:rPr lang="es-MX" dirty="0" smtClean="0">
              <a:latin typeface="Century Gothic" panose="020B0502020202020204" pitchFamily="34" charset="0"/>
            </a:rPr>
            <a:t>Recuperar y fortalecer la confianza de la ciudadanía</a:t>
          </a:r>
          <a:endParaRPr lang="es-PE" dirty="0">
            <a:latin typeface="Century Gothic" panose="020B0502020202020204" pitchFamily="34" charset="0"/>
          </a:endParaRPr>
        </a:p>
      </dgm:t>
    </dgm:pt>
    <dgm:pt modelId="{BE65127B-DF92-44AC-B83D-EC5C92DA7F9B}" type="parTrans" cxnId="{BAD87FEA-9011-4C36-AE77-BB43E3BA3129}">
      <dgm:prSet/>
      <dgm:spPr/>
      <dgm:t>
        <a:bodyPr/>
        <a:lstStyle/>
        <a:p>
          <a:endParaRPr lang="es-PE"/>
        </a:p>
      </dgm:t>
    </dgm:pt>
    <dgm:pt modelId="{182CB533-2A20-49FC-975F-ACD232AE215A}" type="sibTrans" cxnId="{BAD87FEA-9011-4C36-AE77-BB43E3BA3129}">
      <dgm:prSet/>
      <dgm:spPr/>
      <dgm:t>
        <a:bodyPr/>
        <a:lstStyle/>
        <a:p>
          <a:endParaRPr lang="es-PE"/>
        </a:p>
      </dgm:t>
    </dgm:pt>
    <dgm:pt modelId="{132F2562-7032-484E-B410-02117486A898}" type="pres">
      <dgm:prSet presAssocID="{68F7F978-4653-4DF7-B3DD-0AAEE1A2F970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  <dgm:t>
        <a:bodyPr/>
        <a:lstStyle/>
        <a:p>
          <a:endParaRPr lang="es-PE"/>
        </a:p>
      </dgm:t>
    </dgm:pt>
    <dgm:pt modelId="{34B9BA7E-5C0C-4091-B744-DB2A558DECCA}" type="pres">
      <dgm:prSet presAssocID="{616A6637-E6D3-4AD1-B199-DA4A430A90EC}" presName="composite" presStyleCnt="0"/>
      <dgm:spPr/>
    </dgm:pt>
    <dgm:pt modelId="{D856E173-F004-4073-85F3-DB38B662E19B}" type="pres">
      <dgm:prSet presAssocID="{616A6637-E6D3-4AD1-B199-DA4A430A90EC}" presName="BackAccent" presStyleLbl="bgShp" presStyleIdx="0" presStyleCnt="3"/>
      <dgm:spPr/>
    </dgm:pt>
    <dgm:pt modelId="{62072AF1-1C42-4AD3-8AC2-C6316C4B1A91}" type="pres">
      <dgm:prSet presAssocID="{616A6637-E6D3-4AD1-B199-DA4A430A90EC}" presName="Accent" presStyleLbl="alignNode1" presStyleIdx="0" presStyleCnt="3"/>
      <dgm:spPr/>
    </dgm:pt>
    <dgm:pt modelId="{B12ED79B-E1DF-4823-B167-83EF8975F50E}" type="pres">
      <dgm:prSet presAssocID="{616A6637-E6D3-4AD1-B199-DA4A430A90EC}" presName="Child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9CE5A802-AF01-4E3A-B2AF-B07A6F4B66BB}" type="pres">
      <dgm:prSet presAssocID="{616A6637-E6D3-4AD1-B199-DA4A430A90EC}" presName="Parent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0263655D-4E76-404E-9CA0-397C1601DCAE}" type="pres">
      <dgm:prSet presAssocID="{8073982A-B6A0-4654-86F3-9F2C600AA033}" presName="sibTrans" presStyleCnt="0"/>
      <dgm:spPr/>
    </dgm:pt>
    <dgm:pt modelId="{06BB2FB9-F274-43A0-9658-0AE4235F3202}" type="pres">
      <dgm:prSet presAssocID="{C7C118AE-2A13-45F8-9F97-B8B62F8BFC8A}" presName="composite" presStyleCnt="0"/>
      <dgm:spPr/>
    </dgm:pt>
    <dgm:pt modelId="{C87B2AD1-484A-474C-AA3B-B29CFCC48EF1}" type="pres">
      <dgm:prSet presAssocID="{C7C118AE-2A13-45F8-9F97-B8B62F8BFC8A}" presName="BackAccent" presStyleLbl="bgShp" presStyleIdx="1" presStyleCnt="3"/>
      <dgm:spPr/>
    </dgm:pt>
    <dgm:pt modelId="{CB9C57FA-EB83-43CA-A288-731A15894742}" type="pres">
      <dgm:prSet presAssocID="{C7C118AE-2A13-45F8-9F97-B8B62F8BFC8A}" presName="Accent" presStyleLbl="alignNode1" presStyleIdx="1" presStyleCnt="3"/>
      <dgm:spPr/>
    </dgm:pt>
    <dgm:pt modelId="{9D133A07-08CE-4E2A-ADE1-18DADBDBBBC7}" type="pres">
      <dgm:prSet presAssocID="{C7C118AE-2A13-45F8-9F97-B8B62F8BFC8A}" presName="Child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47FB93CF-ED00-47DF-AC04-251418BCBC1B}" type="pres">
      <dgm:prSet presAssocID="{C7C118AE-2A13-45F8-9F97-B8B62F8BFC8A}" presName="Parent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4E44D794-1580-4BFB-87CC-7BAAE4748166}" type="pres">
      <dgm:prSet presAssocID="{6CF86890-4E7C-43EA-BFD5-7897F3CFFBEA}" presName="sibTrans" presStyleCnt="0"/>
      <dgm:spPr/>
    </dgm:pt>
    <dgm:pt modelId="{FFAB251D-E3B5-40B3-AF5C-A077A772ABB1}" type="pres">
      <dgm:prSet presAssocID="{48334A20-F089-4B71-B1E9-DCE2F0017D89}" presName="composite" presStyleCnt="0"/>
      <dgm:spPr/>
    </dgm:pt>
    <dgm:pt modelId="{744B48BE-C0ED-4DD8-9C04-CC0389829071}" type="pres">
      <dgm:prSet presAssocID="{48334A20-F089-4B71-B1E9-DCE2F0017D89}" presName="BackAccent" presStyleLbl="bgShp" presStyleIdx="2" presStyleCnt="3"/>
      <dgm:spPr/>
    </dgm:pt>
    <dgm:pt modelId="{CE6A9CB4-CF15-4430-BE59-2406B1E4225A}" type="pres">
      <dgm:prSet presAssocID="{48334A20-F089-4B71-B1E9-DCE2F0017D89}" presName="Accent" presStyleLbl="alignNode1" presStyleIdx="2" presStyleCnt="3"/>
      <dgm:spPr/>
    </dgm:pt>
    <dgm:pt modelId="{ED9DA704-6F18-4B5F-AB7F-36498F37981F}" type="pres">
      <dgm:prSet presAssocID="{48334A20-F089-4B71-B1E9-DCE2F0017D89}" presName="Child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3A55E26A-F930-41C3-9924-662228A64D2A}" type="pres">
      <dgm:prSet presAssocID="{48334A20-F089-4B71-B1E9-DCE2F0017D89}" presName="Parent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BAD87FEA-9011-4C36-AE77-BB43E3BA3129}" srcId="{68F7F978-4653-4DF7-B3DD-0AAEE1A2F970}" destId="{48334A20-F089-4B71-B1E9-DCE2F0017D89}" srcOrd="2" destOrd="0" parTransId="{BE65127B-DF92-44AC-B83D-EC5C92DA7F9B}" sibTransId="{182CB533-2A20-49FC-975F-ACD232AE215A}"/>
    <dgm:cxn modelId="{50CBD1AD-F3D2-46BF-B31F-CB45F304F950}" type="presOf" srcId="{616A6637-E6D3-4AD1-B199-DA4A430A90EC}" destId="{9CE5A802-AF01-4E3A-B2AF-B07A6F4B66BB}" srcOrd="0" destOrd="0" presId="urn:microsoft.com/office/officeart/2008/layout/IncreasingCircleProcess"/>
    <dgm:cxn modelId="{102167DF-A3D3-433D-85D1-0306824D06A0}" type="presOf" srcId="{68F7F978-4653-4DF7-B3DD-0AAEE1A2F970}" destId="{132F2562-7032-484E-B410-02117486A898}" srcOrd="0" destOrd="0" presId="urn:microsoft.com/office/officeart/2008/layout/IncreasingCircleProcess"/>
    <dgm:cxn modelId="{7701BFEA-433D-4B02-A464-89E11EB19F05}" srcId="{68F7F978-4653-4DF7-B3DD-0AAEE1A2F970}" destId="{C7C118AE-2A13-45F8-9F97-B8B62F8BFC8A}" srcOrd="1" destOrd="0" parTransId="{0A66AE34-8F59-44CF-9CF7-DAE57347F391}" sibTransId="{6CF86890-4E7C-43EA-BFD5-7897F3CFFBEA}"/>
    <dgm:cxn modelId="{D89CA804-2EE5-4E5D-AA53-18FCA98C848C}" srcId="{68F7F978-4653-4DF7-B3DD-0AAEE1A2F970}" destId="{616A6637-E6D3-4AD1-B199-DA4A430A90EC}" srcOrd="0" destOrd="0" parTransId="{69357265-5A2A-4DFC-A54F-03BA34AAB220}" sibTransId="{8073982A-B6A0-4654-86F3-9F2C600AA033}"/>
    <dgm:cxn modelId="{DE2AF9F6-9F12-4868-BB61-A4A243BC8DBD}" type="presOf" srcId="{48334A20-F089-4B71-B1E9-DCE2F0017D89}" destId="{3A55E26A-F930-41C3-9924-662228A64D2A}" srcOrd="0" destOrd="0" presId="urn:microsoft.com/office/officeart/2008/layout/IncreasingCircleProcess"/>
    <dgm:cxn modelId="{28EA3DC1-A5EF-4C15-8D56-1BB006538CD6}" type="presOf" srcId="{C7C118AE-2A13-45F8-9F97-B8B62F8BFC8A}" destId="{47FB93CF-ED00-47DF-AC04-251418BCBC1B}" srcOrd="0" destOrd="0" presId="urn:microsoft.com/office/officeart/2008/layout/IncreasingCircleProcess"/>
    <dgm:cxn modelId="{68DF2160-A3F7-4E60-94A6-D97B056E3CE9}" type="presParOf" srcId="{132F2562-7032-484E-B410-02117486A898}" destId="{34B9BA7E-5C0C-4091-B744-DB2A558DECCA}" srcOrd="0" destOrd="0" presId="urn:microsoft.com/office/officeart/2008/layout/IncreasingCircleProcess"/>
    <dgm:cxn modelId="{E936F39C-CD8D-4584-8CF0-885473F2B7BB}" type="presParOf" srcId="{34B9BA7E-5C0C-4091-B744-DB2A558DECCA}" destId="{D856E173-F004-4073-85F3-DB38B662E19B}" srcOrd="0" destOrd="0" presId="urn:microsoft.com/office/officeart/2008/layout/IncreasingCircleProcess"/>
    <dgm:cxn modelId="{FA805B39-AE65-450E-99EC-322A8CF51BB6}" type="presParOf" srcId="{34B9BA7E-5C0C-4091-B744-DB2A558DECCA}" destId="{62072AF1-1C42-4AD3-8AC2-C6316C4B1A91}" srcOrd="1" destOrd="0" presId="urn:microsoft.com/office/officeart/2008/layout/IncreasingCircleProcess"/>
    <dgm:cxn modelId="{FF9DCE9B-3B78-43A4-9BF5-62C0DE109B4A}" type="presParOf" srcId="{34B9BA7E-5C0C-4091-B744-DB2A558DECCA}" destId="{B12ED79B-E1DF-4823-B167-83EF8975F50E}" srcOrd="2" destOrd="0" presId="urn:microsoft.com/office/officeart/2008/layout/IncreasingCircleProcess"/>
    <dgm:cxn modelId="{E7E28A16-93DD-4073-88F6-0D46893D3021}" type="presParOf" srcId="{34B9BA7E-5C0C-4091-B744-DB2A558DECCA}" destId="{9CE5A802-AF01-4E3A-B2AF-B07A6F4B66BB}" srcOrd="3" destOrd="0" presId="urn:microsoft.com/office/officeart/2008/layout/IncreasingCircleProcess"/>
    <dgm:cxn modelId="{A372F97A-39B8-4E10-A7D1-0DC8981947BB}" type="presParOf" srcId="{132F2562-7032-484E-B410-02117486A898}" destId="{0263655D-4E76-404E-9CA0-397C1601DCAE}" srcOrd="1" destOrd="0" presId="urn:microsoft.com/office/officeart/2008/layout/IncreasingCircleProcess"/>
    <dgm:cxn modelId="{6C7FDE3A-CDFB-4FC6-B216-13C41054B8A3}" type="presParOf" srcId="{132F2562-7032-484E-B410-02117486A898}" destId="{06BB2FB9-F274-43A0-9658-0AE4235F3202}" srcOrd="2" destOrd="0" presId="urn:microsoft.com/office/officeart/2008/layout/IncreasingCircleProcess"/>
    <dgm:cxn modelId="{52CD90A4-9E57-4CA2-BB7B-9C7DDC658E8D}" type="presParOf" srcId="{06BB2FB9-F274-43A0-9658-0AE4235F3202}" destId="{C87B2AD1-484A-474C-AA3B-B29CFCC48EF1}" srcOrd="0" destOrd="0" presId="urn:microsoft.com/office/officeart/2008/layout/IncreasingCircleProcess"/>
    <dgm:cxn modelId="{D1AE18D2-6C03-44E4-94C4-A5E026D3A309}" type="presParOf" srcId="{06BB2FB9-F274-43A0-9658-0AE4235F3202}" destId="{CB9C57FA-EB83-43CA-A288-731A15894742}" srcOrd="1" destOrd="0" presId="urn:microsoft.com/office/officeart/2008/layout/IncreasingCircleProcess"/>
    <dgm:cxn modelId="{90B397A2-1AC9-4E16-86DB-B5E487F109EC}" type="presParOf" srcId="{06BB2FB9-F274-43A0-9658-0AE4235F3202}" destId="{9D133A07-08CE-4E2A-ADE1-18DADBDBBBC7}" srcOrd="2" destOrd="0" presId="urn:microsoft.com/office/officeart/2008/layout/IncreasingCircleProcess"/>
    <dgm:cxn modelId="{CEB49F56-C65F-4F69-8652-6922E85C7D30}" type="presParOf" srcId="{06BB2FB9-F274-43A0-9658-0AE4235F3202}" destId="{47FB93CF-ED00-47DF-AC04-251418BCBC1B}" srcOrd="3" destOrd="0" presId="urn:microsoft.com/office/officeart/2008/layout/IncreasingCircleProcess"/>
    <dgm:cxn modelId="{4912C6E8-4541-4B1C-8B3B-240E417F7722}" type="presParOf" srcId="{132F2562-7032-484E-B410-02117486A898}" destId="{4E44D794-1580-4BFB-87CC-7BAAE4748166}" srcOrd="3" destOrd="0" presId="urn:microsoft.com/office/officeart/2008/layout/IncreasingCircleProcess"/>
    <dgm:cxn modelId="{026E6A1F-86D8-4E49-9694-923A0F52DA53}" type="presParOf" srcId="{132F2562-7032-484E-B410-02117486A898}" destId="{FFAB251D-E3B5-40B3-AF5C-A077A772ABB1}" srcOrd="4" destOrd="0" presId="urn:microsoft.com/office/officeart/2008/layout/IncreasingCircleProcess"/>
    <dgm:cxn modelId="{5001AAB8-258F-4E1F-9718-44EC7F622700}" type="presParOf" srcId="{FFAB251D-E3B5-40B3-AF5C-A077A772ABB1}" destId="{744B48BE-C0ED-4DD8-9C04-CC0389829071}" srcOrd="0" destOrd="0" presId="urn:microsoft.com/office/officeart/2008/layout/IncreasingCircleProcess"/>
    <dgm:cxn modelId="{5C24D252-B659-4C0F-90FD-CFCD109D9EC7}" type="presParOf" srcId="{FFAB251D-E3B5-40B3-AF5C-A077A772ABB1}" destId="{CE6A9CB4-CF15-4430-BE59-2406B1E4225A}" srcOrd="1" destOrd="0" presId="urn:microsoft.com/office/officeart/2008/layout/IncreasingCircleProcess"/>
    <dgm:cxn modelId="{184BF825-A18A-4B0A-A4E7-B6667C3F4BA6}" type="presParOf" srcId="{FFAB251D-E3B5-40B3-AF5C-A077A772ABB1}" destId="{ED9DA704-6F18-4B5F-AB7F-36498F37981F}" srcOrd="2" destOrd="0" presId="urn:microsoft.com/office/officeart/2008/layout/IncreasingCircleProcess"/>
    <dgm:cxn modelId="{34F90B8F-3849-4333-9BF9-C83B12924641}" type="presParOf" srcId="{FFAB251D-E3B5-40B3-AF5C-A077A772ABB1}" destId="{3A55E26A-F930-41C3-9924-662228A64D2A}" srcOrd="3" destOrd="0" presId="urn:microsoft.com/office/officeart/2008/layout/IncreasingCircleProcess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D515BCF-9D81-47C2-9DA1-BB95224268C6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PE"/>
        </a:p>
      </dgm:t>
    </dgm:pt>
    <dgm:pt modelId="{ADA07B56-A4CE-435B-B03C-CD387386EBED}">
      <dgm:prSet phldrT="[Texto]"/>
      <dgm:spPr/>
      <dgm:t>
        <a:bodyPr/>
        <a:lstStyle/>
        <a:p>
          <a:r>
            <a:rPr lang="es-MX" b="1" dirty="0" smtClean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¿La decisión está de acuerdo con los valores y principios del MVCS? </a:t>
          </a:r>
          <a:endParaRPr lang="es-PE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549D2037-601B-4FF6-826E-91E57AE41DDF}" type="parTrans" cxnId="{2A93698D-14F3-4C0A-9401-01265FC29250}">
      <dgm:prSet/>
      <dgm:spPr/>
      <dgm:t>
        <a:bodyPr/>
        <a:lstStyle/>
        <a:p>
          <a:endParaRPr lang="es-PE" b="1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C50139EB-FA54-4B5A-A658-C74DDC9D952C}" type="sibTrans" cxnId="{2A93698D-14F3-4C0A-9401-01265FC29250}">
      <dgm:prSet/>
      <dgm:spPr/>
      <dgm:t>
        <a:bodyPr/>
        <a:lstStyle/>
        <a:p>
          <a:endParaRPr lang="es-PE" b="1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3BA23DF8-E2C6-4CF0-9CFB-0C4C15809805}">
      <dgm:prSet/>
      <dgm:spPr/>
      <dgm:t>
        <a:bodyPr/>
        <a:lstStyle/>
        <a:p>
          <a:r>
            <a:rPr lang="es-MX" b="1" dirty="0" smtClean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¿Afectaría esta decisión a los demás?</a:t>
          </a:r>
          <a:endParaRPr lang="es-MX" b="1" dirty="0">
            <a:solidFill>
              <a:schemeClr val="tx1">
                <a:lumMod val="95000"/>
                <a:lumOff val="5000"/>
              </a:schemeClr>
            </a:solidFill>
            <a:latin typeface="Century Gothic" panose="020B0502020202020204" pitchFamily="34" charset="0"/>
            <a:cs typeface="Times New Roman" panose="02020603050405020304" pitchFamily="18" charset="0"/>
          </a:endParaRPr>
        </a:p>
      </dgm:t>
    </dgm:pt>
    <dgm:pt modelId="{4E534B1D-4C4C-468D-BA94-DE8D774D289C}" type="parTrans" cxnId="{51B54E76-68CE-4B23-A684-181430DC62D5}">
      <dgm:prSet/>
      <dgm:spPr/>
      <dgm:t>
        <a:bodyPr/>
        <a:lstStyle/>
        <a:p>
          <a:endParaRPr lang="es-PE" b="1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142AD8CC-2A44-4F53-B25C-75FBC420CD6D}" type="sibTrans" cxnId="{51B54E76-68CE-4B23-A684-181430DC62D5}">
      <dgm:prSet/>
      <dgm:spPr/>
      <dgm:t>
        <a:bodyPr/>
        <a:lstStyle/>
        <a:p>
          <a:endParaRPr lang="es-PE" b="1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DAAC3E04-1DCA-4F3C-8843-F06EF4D749B1}">
      <dgm:prSet/>
      <dgm:spPr/>
      <dgm:t>
        <a:bodyPr/>
        <a:lstStyle/>
        <a:p>
          <a:r>
            <a:rPr lang="es-MX" b="1" smtClean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¿La decisión podría dañar la reputación del MVCS?</a:t>
          </a:r>
          <a:endParaRPr lang="es-MX" b="1" dirty="0">
            <a:solidFill>
              <a:schemeClr val="tx1">
                <a:lumMod val="95000"/>
                <a:lumOff val="5000"/>
              </a:schemeClr>
            </a:solidFill>
            <a:latin typeface="Century Gothic" panose="020B0502020202020204" pitchFamily="34" charset="0"/>
            <a:cs typeface="Times New Roman" panose="02020603050405020304" pitchFamily="18" charset="0"/>
          </a:endParaRPr>
        </a:p>
      </dgm:t>
    </dgm:pt>
    <dgm:pt modelId="{E2E825C7-2F53-4A44-B238-C6709EBC326B}" type="parTrans" cxnId="{ED11553E-5C36-4B63-8868-7392686C555C}">
      <dgm:prSet/>
      <dgm:spPr/>
      <dgm:t>
        <a:bodyPr/>
        <a:lstStyle/>
        <a:p>
          <a:endParaRPr lang="es-PE" b="1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7E9FB794-9D27-4796-AEB8-8B76BD085184}" type="sibTrans" cxnId="{ED11553E-5C36-4B63-8868-7392686C555C}">
      <dgm:prSet/>
      <dgm:spPr/>
      <dgm:t>
        <a:bodyPr/>
        <a:lstStyle/>
        <a:p>
          <a:endParaRPr lang="es-PE" b="1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00C68C57-774D-4265-8F92-87112C01B870}">
      <dgm:prSet/>
      <dgm:spPr/>
      <dgm:t>
        <a:bodyPr/>
        <a:lstStyle/>
        <a:p>
          <a:r>
            <a:rPr lang="es-MX" b="1" dirty="0" smtClean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¿Me sentiría cómodo si se hiciera pública mi decisión? </a:t>
          </a:r>
          <a:endParaRPr lang="es-MX" b="1" dirty="0">
            <a:solidFill>
              <a:schemeClr val="tx1">
                <a:lumMod val="95000"/>
                <a:lumOff val="5000"/>
              </a:schemeClr>
            </a:solidFill>
            <a:latin typeface="Century Gothic" panose="020B0502020202020204" pitchFamily="34" charset="0"/>
            <a:cs typeface="Times New Roman" panose="02020603050405020304" pitchFamily="18" charset="0"/>
          </a:endParaRPr>
        </a:p>
      </dgm:t>
    </dgm:pt>
    <dgm:pt modelId="{7A34CB49-C16A-40C8-84D3-28DC29D9B999}" type="parTrans" cxnId="{CE9E1DFC-EF24-41DF-B3E1-3B01E640C54B}">
      <dgm:prSet/>
      <dgm:spPr/>
      <dgm:t>
        <a:bodyPr/>
        <a:lstStyle/>
        <a:p>
          <a:endParaRPr lang="es-PE" b="1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3EC59D23-BD61-4295-BDFA-3C18A1FC09E1}" type="sibTrans" cxnId="{CE9E1DFC-EF24-41DF-B3E1-3B01E640C54B}">
      <dgm:prSet/>
      <dgm:spPr/>
      <dgm:t>
        <a:bodyPr/>
        <a:lstStyle/>
        <a:p>
          <a:endParaRPr lang="es-PE" b="1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6B5C50E6-420D-44FF-980E-59B6BD649289}" type="pres">
      <dgm:prSet presAssocID="{BD515BCF-9D81-47C2-9DA1-BB95224268C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D8996FEA-11C3-4859-A27F-72814B6A7562}" type="pres">
      <dgm:prSet presAssocID="{ADA07B56-A4CE-435B-B03C-CD387386EBED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85C32AE4-C8A4-405A-AE50-7BA225BBCC8A}" type="pres">
      <dgm:prSet presAssocID="{C50139EB-FA54-4B5A-A658-C74DDC9D952C}" presName="sibTrans" presStyleCnt="0"/>
      <dgm:spPr/>
    </dgm:pt>
    <dgm:pt modelId="{2F377428-C557-4159-A743-BAB6FAE12ED1}" type="pres">
      <dgm:prSet presAssocID="{3BA23DF8-E2C6-4CF0-9CFB-0C4C15809805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D202B4F7-A320-4731-AF5F-27FE05CB8C10}" type="pres">
      <dgm:prSet presAssocID="{142AD8CC-2A44-4F53-B25C-75FBC420CD6D}" presName="sibTrans" presStyleCnt="0"/>
      <dgm:spPr/>
    </dgm:pt>
    <dgm:pt modelId="{A5C7762E-BA42-4A61-BF64-DB8ED4A782D0}" type="pres">
      <dgm:prSet presAssocID="{DAAC3E04-1DCA-4F3C-8843-F06EF4D749B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01CD9CC4-6924-44AB-B210-96F70967B713}" type="pres">
      <dgm:prSet presAssocID="{7E9FB794-9D27-4796-AEB8-8B76BD085184}" presName="sibTrans" presStyleCnt="0"/>
      <dgm:spPr/>
    </dgm:pt>
    <dgm:pt modelId="{2BE9A3F9-C530-4D5B-9934-59AE1A664C85}" type="pres">
      <dgm:prSet presAssocID="{00C68C57-774D-4265-8F92-87112C01B870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502C6642-44AF-46FA-92D1-9F07209FFFA0}" type="presOf" srcId="{BD515BCF-9D81-47C2-9DA1-BB95224268C6}" destId="{6B5C50E6-420D-44FF-980E-59B6BD649289}" srcOrd="0" destOrd="0" presId="urn:microsoft.com/office/officeart/2005/8/layout/default"/>
    <dgm:cxn modelId="{2A93698D-14F3-4C0A-9401-01265FC29250}" srcId="{BD515BCF-9D81-47C2-9DA1-BB95224268C6}" destId="{ADA07B56-A4CE-435B-B03C-CD387386EBED}" srcOrd="0" destOrd="0" parTransId="{549D2037-601B-4FF6-826E-91E57AE41DDF}" sibTransId="{C50139EB-FA54-4B5A-A658-C74DDC9D952C}"/>
    <dgm:cxn modelId="{73FBBCB8-122E-434C-88DE-F85611D33B3E}" type="presOf" srcId="{DAAC3E04-1DCA-4F3C-8843-F06EF4D749B1}" destId="{A5C7762E-BA42-4A61-BF64-DB8ED4A782D0}" srcOrd="0" destOrd="0" presId="urn:microsoft.com/office/officeart/2005/8/layout/default"/>
    <dgm:cxn modelId="{577159EE-2726-4958-9D94-89FD695C0768}" type="presOf" srcId="{00C68C57-774D-4265-8F92-87112C01B870}" destId="{2BE9A3F9-C530-4D5B-9934-59AE1A664C85}" srcOrd="0" destOrd="0" presId="urn:microsoft.com/office/officeart/2005/8/layout/default"/>
    <dgm:cxn modelId="{CC817EF4-CCDA-43B3-B9FA-68E6CCB5D360}" type="presOf" srcId="{ADA07B56-A4CE-435B-B03C-CD387386EBED}" destId="{D8996FEA-11C3-4859-A27F-72814B6A7562}" srcOrd="0" destOrd="0" presId="urn:microsoft.com/office/officeart/2005/8/layout/default"/>
    <dgm:cxn modelId="{51B54E76-68CE-4B23-A684-181430DC62D5}" srcId="{BD515BCF-9D81-47C2-9DA1-BB95224268C6}" destId="{3BA23DF8-E2C6-4CF0-9CFB-0C4C15809805}" srcOrd="1" destOrd="0" parTransId="{4E534B1D-4C4C-468D-BA94-DE8D774D289C}" sibTransId="{142AD8CC-2A44-4F53-B25C-75FBC420CD6D}"/>
    <dgm:cxn modelId="{CE9E1DFC-EF24-41DF-B3E1-3B01E640C54B}" srcId="{BD515BCF-9D81-47C2-9DA1-BB95224268C6}" destId="{00C68C57-774D-4265-8F92-87112C01B870}" srcOrd="3" destOrd="0" parTransId="{7A34CB49-C16A-40C8-84D3-28DC29D9B999}" sibTransId="{3EC59D23-BD61-4295-BDFA-3C18A1FC09E1}"/>
    <dgm:cxn modelId="{6BE1D7D3-CE6C-4826-8151-15B84123F220}" type="presOf" srcId="{3BA23DF8-E2C6-4CF0-9CFB-0C4C15809805}" destId="{2F377428-C557-4159-A743-BAB6FAE12ED1}" srcOrd="0" destOrd="0" presId="urn:microsoft.com/office/officeart/2005/8/layout/default"/>
    <dgm:cxn modelId="{ED11553E-5C36-4B63-8868-7392686C555C}" srcId="{BD515BCF-9D81-47C2-9DA1-BB95224268C6}" destId="{DAAC3E04-1DCA-4F3C-8843-F06EF4D749B1}" srcOrd="2" destOrd="0" parTransId="{E2E825C7-2F53-4A44-B238-C6709EBC326B}" sibTransId="{7E9FB794-9D27-4796-AEB8-8B76BD085184}"/>
    <dgm:cxn modelId="{36881578-9EA6-4BD7-B6D0-DB2377D96506}" type="presParOf" srcId="{6B5C50E6-420D-44FF-980E-59B6BD649289}" destId="{D8996FEA-11C3-4859-A27F-72814B6A7562}" srcOrd="0" destOrd="0" presId="urn:microsoft.com/office/officeart/2005/8/layout/default"/>
    <dgm:cxn modelId="{FEBBA520-2BC8-408F-B01A-803E1EAE6857}" type="presParOf" srcId="{6B5C50E6-420D-44FF-980E-59B6BD649289}" destId="{85C32AE4-C8A4-405A-AE50-7BA225BBCC8A}" srcOrd="1" destOrd="0" presId="urn:microsoft.com/office/officeart/2005/8/layout/default"/>
    <dgm:cxn modelId="{244F50F7-EEF4-4322-AB0A-5101BD0B0A6A}" type="presParOf" srcId="{6B5C50E6-420D-44FF-980E-59B6BD649289}" destId="{2F377428-C557-4159-A743-BAB6FAE12ED1}" srcOrd="2" destOrd="0" presId="urn:microsoft.com/office/officeart/2005/8/layout/default"/>
    <dgm:cxn modelId="{CABD3D8F-7AFC-4EE2-BD37-935FFC02B1FC}" type="presParOf" srcId="{6B5C50E6-420D-44FF-980E-59B6BD649289}" destId="{D202B4F7-A320-4731-AF5F-27FE05CB8C10}" srcOrd="3" destOrd="0" presId="urn:microsoft.com/office/officeart/2005/8/layout/default"/>
    <dgm:cxn modelId="{2FF45B40-8B6F-4153-A9E3-D972A7A8DAFA}" type="presParOf" srcId="{6B5C50E6-420D-44FF-980E-59B6BD649289}" destId="{A5C7762E-BA42-4A61-BF64-DB8ED4A782D0}" srcOrd="4" destOrd="0" presId="urn:microsoft.com/office/officeart/2005/8/layout/default"/>
    <dgm:cxn modelId="{91034E9A-64BF-4230-8E65-67A0C7425B72}" type="presParOf" srcId="{6B5C50E6-420D-44FF-980E-59B6BD649289}" destId="{01CD9CC4-6924-44AB-B210-96F70967B713}" srcOrd="5" destOrd="0" presId="urn:microsoft.com/office/officeart/2005/8/layout/default"/>
    <dgm:cxn modelId="{2B37AC4E-7736-4D22-BC0E-C909DE592358}" type="presParOf" srcId="{6B5C50E6-420D-44FF-980E-59B6BD649289}" destId="{2BE9A3F9-C530-4D5B-9934-59AE1A664C85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9E1721B-952C-4737-971C-A79CB383595D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9562616-3915-4076-BBC3-97E99EAF9470}">
      <dgm:prSet custT="1"/>
      <dgm:spPr>
        <a:solidFill>
          <a:srgbClr val="00AC99"/>
        </a:solidFill>
      </dgm:spPr>
      <dgm:t>
        <a:bodyPr/>
        <a:lstStyle/>
        <a:p>
          <a:pPr algn="ctr"/>
          <a:r>
            <a:rPr lang="es-ES" sz="2600" b="1" dirty="0">
              <a:latin typeface="Century Gothic" panose="020B0502020202020204" pitchFamily="34" charset="0"/>
            </a:rPr>
            <a:t>Coherencia entre el pensar, decir y actuar</a:t>
          </a:r>
          <a:endParaRPr lang="en-US" sz="2600" b="1" dirty="0">
            <a:latin typeface="Century Gothic" panose="020B0502020202020204" pitchFamily="34" charset="0"/>
          </a:endParaRPr>
        </a:p>
      </dgm:t>
    </dgm:pt>
    <dgm:pt modelId="{04D96B77-DC5B-437E-BE13-88B724E0278F}" type="parTrans" cxnId="{D6C59A55-E2B5-42A2-A628-FD0521413565}">
      <dgm:prSet/>
      <dgm:spPr/>
      <dgm:t>
        <a:bodyPr/>
        <a:lstStyle/>
        <a:p>
          <a:pPr algn="ctr"/>
          <a:endParaRPr lang="en-US" sz="2600" b="1">
            <a:latin typeface="Century Gothic" panose="020B0502020202020204" pitchFamily="34" charset="0"/>
          </a:endParaRPr>
        </a:p>
      </dgm:t>
    </dgm:pt>
    <dgm:pt modelId="{D7DA867D-B1F5-46D7-B437-186FE08F7B94}" type="sibTrans" cxnId="{D6C59A55-E2B5-42A2-A628-FD0521413565}">
      <dgm:prSet/>
      <dgm:spPr/>
      <dgm:t>
        <a:bodyPr/>
        <a:lstStyle/>
        <a:p>
          <a:pPr algn="ctr"/>
          <a:endParaRPr lang="en-US" sz="2600" b="1">
            <a:latin typeface="Century Gothic" panose="020B0502020202020204" pitchFamily="34" charset="0"/>
          </a:endParaRPr>
        </a:p>
      </dgm:t>
    </dgm:pt>
    <dgm:pt modelId="{04DD1244-F1DC-4866-967E-D8F906260318}">
      <dgm:prSet custT="1"/>
      <dgm:spPr>
        <a:solidFill>
          <a:srgbClr val="F14444"/>
        </a:solidFill>
      </dgm:spPr>
      <dgm:t>
        <a:bodyPr/>
        <a:lstStyle/>
        <a:p>
          <a:pPr algn="ctr"/>
          <a:r>
            <a:rPr lang="es-ES" sz="2600" b="1" dirty="0">
              <a:latin typeface="Century Gothic" panose="020B0502020202020204" pitchFamily="34" charset="0"/>
            </a:rPr>
            <a:t>Hacer lo correcto cuando nadie nos ve</a:t>
          </a:r>
          <a:endParaRPr lang="en-US" sz="2600" b="1" dirty="0">
            <a:latin typeface="Century Gothic" panose="020B0502020202020204" pitchFamily="34" charset="0"/>
          </a:endParaRPr>
        </a:p>
      </dgm:t>
    </dgm:pt>
    <dgm:pt modelId="{FB77F1E6-37CB-4687-856D-08547F1C1E38}" type="parTrans" cxnId="{0C428CCA-E1C6-43D4-A878-5D3ADB150795}">
      <dgm:prSet/>
      <dgm:spPr/>
      <dgm:t>
        <a:bodyPr/>
        <a:lstStyle/>
        <a:p>
          <a:pPr algn="ctr"/>
          <a:endParaRPr lang="en-US" sz="2600" b="1">
            <a:latin typeface="Century Gothic" panose="020B0502020202020204" pitchFamily="34" charset="0"/>
          </a:endParaRPr>
        </a:p>
      </dgm:t>
    </dgm:pt>
    <dgm:pt modelId="{D8591303-1BDB-4F54-A604-F46355637013}" type="sibTrans" cxnId="{0C428CCA-E1C6-43D4-A878-5D3ADB150795}">
      <dgm:prSet/>
      <dgm:spPr/>
      <dgm:t>
        <a:bodyPr/>
        <a:lstStyle/>
        <a:p>
          <a:pPr algn="ctr"/>
          <a:endParaRPr lang="en-US" sz="2600" b="1">
            <a:latin typeface="Century Gothic" panose="020B0502020202020204" pitchFamily="34" charset="0"/>
          </a:endParaRPr>
        </a:p>
      </dgm:t>
    </dgm:pt>
    <dgm:pt modelId="{1343F837-AE74-49AA-A254-73044AE92799}">
      <dgm:prSet custT="1"/>
      <dgm:spPr>
        <a:solidFill>
          <a:srgbClr val="E2A14D"/>
        </a:solidFill>
      </dgm:spPr>
      <dgm:t>
        <a:bodyPr/>
        <a:lstStyle/>
        <a:p>
          <a:r>
            <a:rPr lang="es-PE" sz="2600" b="1" dirty="0">
              <a:latin typeface="Century Gothic" panose="020B0502020202020204" pitchFamily="34" charset="0"/>
            </a:rPr>
            <a:t>Coherencia entre valores, principios y normas </a:t>
          </a:r>
          <a:endParaRPr lang="en-US" sz="2600" b="1" dirty="0">
            <a:latin typeface="Century Gothic" panose="020B0502020202020204" pitchFamily="34" charset="0"/>
          </a:endParaRPr>
        </a:p>
      </dgm:t>
    </dgm:pt>
    <dgm:pt modelId="{1BB558AB-4393-4A6B-8B9A-9163220A3BD9}" type="parTrans" cxnId="{5BBC948C-71D1-4171-B211-99EC473320E9}">
      <dgm:prSet/>
      <dgm:spPr/>
      <dgm:t>
        <a:bodyPr/>
        <a:lstStyle/>
        <a:p>
          <a:pPr algn="ctr"/>
          <a:endParaRPr lang="en-US" sz="2600" b="1">
            <a:latin typeface="Century Gothic" panose="020B0502020202020204" pitchFamily="34" charset="0"/>
          </a:endParaRPr>
        </a:p>
      </dgm:t>
    </dgm:pt>
    <dgm:pt modelId="{DF882A92-0A41-4FDF-95D1-2EA8B50AC080}" type="sibTrans" cxnId="{5BBC948C-71D1-4171-B211-99EC473320E9}">
      <dgm:prSet/>
      <dgm:spPr/>
      <dgm:t>
        <a:bodyPr/>
        <a:lstStyle/>
        <a:p>
          <a:pPr algn="ctr"/>
          <a:endParaRPr lang="en-US" sz="2600" b="1">
            <a:latin typeface="Century Gothic" panose="020B0502020202020204" pitchFamily="34" charset="0"/>
          </a:endParaRPr>
        </a:p>
      </dgm:t>
    </dgm:pt>
    <dgm:pt modelId="{F41CB589-78BD-4E5B-A7BA-0EB4CD67C713}">
      <dgm:prSet custT="1"/>
      <dgm:spPr>
        <a:solidFill>
          <a:srgbClr val="011643"/>
        </a:solidFill>
      </dgm:spPr>
      <dgm:t>
        <a:bodyPr/>
        <a:lstStyle/>
        <a:p>
          <a:r>
            <a:rPr lang="es-ES" sz="2600" b="1" dirty="0">
              <a:latin typeface="Century Gothic" panose="020B0502020202020204" pitchFamily="34" charset="0"/>
            </a:rPr>
            <a:t>Ser indivisible</a:t>
          </a:r>
          <a:endParaRPr lang="en-US" sz="2600" b="1" dirty="0">
            <a:latin typeface="Century Gothic" panose="020B0502020202020204" pitchFamily="34" charset="0"/>
          </a:endParaRPr>
        </a:p>
      </dgm:t>
    </dgm:pt>
    <dgm:pt modelId="{D6C40B2A-8356-4C35-B79C-8BCB3FAD9398}" type="parTrans" cxnId="{36AC5368-57EF-43AD-8D84-F19B41C3B28D}">
      <dgm:prSet/>
      <dgm:spPr/>
      <dgm:t>
        <a:bodyPr/>
        <a:lstStyle/>
        <a:p>
          <a:endParaRPr lang="es-PE" sz="2600" b="1">
            <a:latin typeface="Century Gothic" panose="020B0502020202020204" pitchFamily="34" charset="0"/>
          </a:endParaRPr>
        </a:p>
      </dgm:t>
    </dgm:pt>
    <dgm:pt modelId="{6797704D-D50E-4B13-97E4-E73C63AD98A4}" type="sibTrans" cxnId="{36AC5368-57EF-43AD-8D84-F19B41C3B28D}">
      <dgm:prSet/>
      <dgm:spPr/>
      <dgm:t>
        <a:bodyPr/>
        <a:lstStyle/>
        <a:p>
          <a:endParaRPr lang="es-PE" sz="2600" b="1">
            <a:latin typeface="Century Gothic" panose="020B0502020202020204" pitchFamily="34" charset="0"/>
          </a:endParaRPr>
        </a:p>
      </dgm:t>
    </dgm:pt>
    <dgm:pt modelId="{C38DED70-4306-4DE0-9F70-CD784717F8E3}" type="pres">
      <dgm:prSet presAssocID="{D9E1721B-952C-4737-971C-A79CB383595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60F03C79-84C9-4102-8E7A-27EE18A91366}" type="pres">
      <dgm:prSet presAssocID="{49562616-3915-4076-BBC3-97E99EAF9470}" presName="node" presStyleLbl="node1" presStyleIdx="0" presStyleCnt="4" custScaleX="188638" custScaleY="91734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AE74E9FB-17D1-4565-A3E9-4AA16514CF6B}" type="pres">
      <dgm:prSet presAssocID="{D7DA867D-B1F5-46D7-B437-186FE08F7B94}" presName="sibTrans" presStyleCnt="0"/>
      <dgm:spPr/>
    </dgm:pt>
    <dgm:pt modelId="{AB6F985F-E801-4C88-B332-B3F9EC92EC66}" type="pres">
      <dgm:prSet presAssocID="{F41CB589-78BD-4E5B-A7BA-0EB4CD67C713}" presName="node" presStyleLbl="node1" presStyleIdx="1" presStyleCnt="4" custScaleX="188638" custScaleY="91734" custLinFactNeighborX="1236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F11C52D5-1116-407C-9D60-E129B1E5C130}" type="pres">
      <dgm:prSet presAssocID="{6797704D-D50E-4B13-97E4-E73C63AD98A4}" presName="sibTrans" presStyleCnt="0"/>
      <dgm:spPr/>
    </dgm:pt>
    <dgm:pt modelId="{7DCC5097-A110-49B9-80D5-4E4E1A24A462}" type="pres">
      <dgm:prSet presAssocID="{04DD1244-F1DC-4866-967E-D8F906260318}" presName="node" presStyleLbl="node1" presStyleIdx="2" presStyleCnt="4" custScaleX="188638" custScaleY="91734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BD5E3612-9D10-44D6-8F6B-A11AD5ED1FA1}" type="pres">
      <dgm:prSet presAssocID="{D8591303-1BDB-4F54-A604-F46355637013}" presName="sibTrans" presStyleCnt="0"/>
      <dgm:spPr/>
    </dgm:pt>
    <dgm:pt modelId="{433DADFB-E9FB-49EE-A4EB-F340F7D9F87D}" type="pres">
      <dgm:prSet presAssocID="{1343F837-AE74-49AA-A254-73044AE92799}" presName="node" presStyleLbl="node1" presStyleIdx="3" presStyleCnt="4" custScaleX="188638" custScaleY="91734" custLinFactNeighborX="1429" custLinFactNeighborY="-51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0C428CCA-E1C6-43D4-A878-5D3ADB150795}" srcId="{D9E1721B-952C-4737-971C-A79CB383595D}" destId="{04DD1244-F1DC-4866-967E-D8F906260318}" srcOrd="2" destOrd="0" parTransId="{FB77F1E6-37CB-4687-856D-08547F1C1E38}" sibTransId="{D8591303-1BDB-4F54-A604-F46355637013}"/>
    <dgm:cxn modelId="{5BBC948C-71D1-4171-B211-99EC473320E9}" srcId="{D9E1721B-952C-4737-971C-A79CB383595D}" destId="{1343F837-AE74-49AA-A254-73044AE92799}" srcOrd="3" destOrd="0" parTransId="{1BB558AB-4393-4A6B-8B9A-9163220A3BD9}" sibTransId="{DF882A92-0A41-4FDF-95D1-2EA8B50AC080}"/>
    <dgm:cxn modelId="{B2D07C84-2D9F-4DD9-8E4C-2798AA1E295F}" type="presOf" srcId="{F41CB589-78BD-4E5B-A7BA-0EB4CD67C713}" destId="{AB6F985F-E801-4C88-B332-B3F9EC92EC66}" srcOrd="0" destOrd="0" presId="urn:microsoft.com/office/officeart/2005/8/layout/default"/>
    <dgm:cxn modelId="{3A1B94AB-39C4-4196-9A41-53212044FE9D}" type="presOf" srcId="{D9E1721B-952C-4737-971C-A79CB383595D}" destId="{C38DED70-4306-4DE0-9F70-CD784717F8E3}" srcOrd="0" destOrd="0" presId="urn:microsoft.com/office/officeart/2005/8/layout/default"/>
    <dgm:cxn modelId="{28EF312B-561A-4987-9DC4-2E406D084F5C}" type="presOf" srcId="{1343F837-AE74-49AA-A254-73044AE92799}" destId="{433DADFB-E9FB-49EE-A4EB-F340F7D9F87D}" srcOrd="0" destOrd="0" presId="urn:microsoft.com/office/officeart/2005/8/layout/default"/>
    <dgm:cxn modelId="{D6C59A55-E2B5-42A2-A628-FD0521413565}" srcId="{D9E1721B-952C-4737-971C-A79CB383595D}" destId="{49562616-3915-4076-BBC3-97E99EAF9470}" srcOrd="0" destOrd="0" parTransId="{04D96B77-DC5B-437E-BE13-88B724E0278F}" sibTransId="{D7DA867D-B1F5-46D7-B437-186FE08F7B94}"/>
    <dgm:cxn modelId="{36AC5368-57EF-43AD-8D84-F19B41C3B28D}" srcId="{D9E1721B-952C-4737-971C-A79CB383595D}" destId="{F41CB589-78BD-4E5B-A7BA-0EB4CD67C713}" srcOrd="1" destOrd="0" parTransId="{D6C40B2A-8356-4C35-B79C-8BCB3FAD9398}" sibTransId="{6797704D-D50E-4B13-97E4-E73C63AD98A4}"/>
    <dgm:cxn modelId="{098AE213-6D82-421C-BA32-18AB6385DD3F}" type="presOf" srcId="{04DD1244-F1DC-4866-967E-D8F906260318}" destId="{7DCC5097-A110-49B9-80D5-4E4E1A24A462}" srcOrd="0" destOrd="0" presId="urn:microsoft.com/office/officeart/2005/8/layout/default"/>
    <dgm:cxn modelId="{A181CD59-D76D-472F-B422-6F3FF05FB4DF}" type="presOf" srcId="{49562616-3915-4076-BBC3-97E99EAF9470}" destId="{60F03C79-84C9-4102-8E7A-27EE18A91366}" srcOrd="0" destOrd="0" presId="urn:microsoft.com/office/officeart/2005/8/layout/default"/>
    <dgm:cxn modelId="{AB240845-0710-49FD-95F2-175B03031D73}" type="presParOf" srcId="{C38DED70-4306-4DE0-9F70-CD784717F8E3}" destId="{60F03C79-84C9-4102-8E7A-27EE18A91366}" srcOrd="0" destOrd="0" presId="urn:microsoft.com/office/officeart/2005/8/layout/default"/>
    <dgm:cxn modelId="{A411B7BA-D294-4E06-AACE-3187C7B3808B}" type="presParOf" srcId="{C38DED70-4306-4DE0-9F70-CD784717F8E3}" destId="{AE74E9FB-17D1-4565-A3E9-4AA16514CF6B}" srcOrd="1" destOrd="0" presId="urn:microsoft.com/office/officeart/2005/8/layout/default"/>
    <dgm:cxn modelId="{1CC3998E-543A-40C8-B76D-C2C510CEF207}" type="presParOf" srcId="{C38DED70-4306-4DE0-9F70-CD784717F8E3}" destId="{AB6F985F-E801-4C88-B332-B3F9EC92EC66}" srcOrd="2" destOrd="0" presId="urn:microsoft.com/office/officeart/2005/8/layout/default"/>
    <dgm:cxn modelId="{F7EF52C4-F78B-4143-8968-BAC6C56A4B6D}" type="presParOf" srcId="{C38DED70-4306-4DE0-9F70-CD784717F8E3}" destId="{F11C52D5-1116-407C-9D60-E129B1E5C130}" srcOrd="3" destOrd="0" presId="urn:microsoft.com/office/officeart/2005/8/layout/default"/>
    <dgm:cxn modelId="{7C1617F5-F605-4B36-97AD-BF8ED92017F5}" type="presParOf" srcId="{C38DED70-4306-4DE0-9F70-CD784717F8E3}" destId="{7DCC5097-A110-49B9-80D5-4E4E1A24A462}" srcOrd="4" destOrd="0" presId="urn:microsoft.com/office/officeart/2005/8/layout/default"/>
    <dgm:cxn modelId="{27D8F935-8262-413D-ACC1-AA59B8D32FF8}" type="presParOf" srcId="{C38DED70-4306-4DE0-9F70-CD784717F8E3}" destId="{BD5E3612-9D10-44D6-8F6B-A11AD5ED1FA1}" srcOrd="5" destOrd="0" presId="urn:microsoft.com/office/officeart/2005/8/layout/default"/>
    <dgm:cxn modelId="{CDE46AF0-86C1-4CC1-852B-9EB1CF8475FE}" type="presParOf" srcId="{C38DED70-4306-4DE0-9F70-CD784717F8E3}" destId="{433DADFB-E9FB-49EE-A4EB-F340F7D9F87D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061BAFB-20C2-4F46-A70C-E73F31FEBFC5}" type="doc">
      <dgm:prSet loTypeId="urn:microsoft.com/office/officeart/2005/8/layout/defaul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PE"/>
        </a:p>
      </dgm:t>
    </dgm:pt>
    <dgm:pt modelId="{3AF50B7C-6E49-4D45-B014-E7423337CC5C}">
      <dgm:prSet phldrT="[Texto]"/>
      <dgm:spPr/>
      <dgm:t>
        <a:bodyPr/>
        <a:lstStyle/>
        <a:p>
          <a:r>
            <a:rPr lang="es-MX" b="0" i="0" u="none" strike="noStrike" smtClean="0">
              <a:effectLst/>
              <a:latin typeface="Century Gothic" panose="020B0502020202020204" pitchFamily="34" charset="0"/>
            </a:rPr>
            <a:t>Nombre y apellido completo, domicilio y, de ser el caso, número telefónico y correo electrónico del denunciante, referenciado el respectivo número de documento nacional de identidad.</a:t>
          </a:r>
          <a:endParaRPr lang="es-PE"/>
        </a:p>
      </dgm:t>
    </dgm:pt>
    <dgm:pt modelId="{8FBBC523-C575-4676-8107-42A8E7304182}" type="parTrans" cxnId="{4A84D8CD-2C6B-40CF-AA8D-9E4E21189552}">
      <dgm:prSet/>
      <dgm:spPr/>
      <dgm:t>
        <a:bodyPr/>
        <a:lstStyle/>
        <a:p>
          <a:endParaRPr lang="es-PE"/>
        </a:p>
      </dgm:t>
    </dgm:pt>
    <dgm:pt modelId="{0FF018AF-03DB-4112-88F2-E41840794178}" type="sibTrans" cxnId="{4A84D8CD-2C6B-40CF-AA8D-9E4E21189552}">
      <dgm:prSet/>
      <dgm:spPr/>
      <dgm:t>
        <a:bodyPr/>
        <a:lstStyle/>
        <a:p>
          <a:endParaRPr lang="es-PE"/>
        </a:p>
      </dgm:t>
    </dgm:pt>
    <dgm:pt modelId="{CF0D3F75-9BA4-4C3B-ACD4-5F5051CAA896}">
      <dgm:prSet/>
      <dgm:spPr/>
      <dgm:t>
        <a:bodyPr/>
        <a:lstStyle/>
        <a:p>
          <a:r>
            <a:rPr lang="es-MX" b="0" i="0" u="none" strike="noStrike" dirty="0" smtClean="0">
              <a:effectLst/>
              <a:latin typeface="Century Gothic" panose="020B0502020202020204" pitchFamily="34" charset="0"/>
            </a:rPr>
            <a:t>Los actos materia de denuncia deben ser expuestos en forma detallada y coherente, incluyendo la identificación de los autores de los hechos denunciados, de conocerse. Acompañado de documentación, original o copia, que le dé sustento.</a:t>
          </a:r>
          <a:endParaRPr lang="es-MX" b="0" i="0" u="none" strike="noStrike" dirty="0">
            <a:effectLst/>
            <a:latin typeface="Century Gothic" panose="020B0502020202020204" pitchFamily="34" charset="0"/>
          </a:endParaRPr>
        </a:p>
      </dgm:t>
    </dgm:pt>
    <dgm:pt modelId="{B1B437D4-AB67-4CB4-B103-CCF09864FEFB}" type="parTrans" cxnId="{C71F5824-72A8-4E97-882B-8AF83FC05CD3}">
      <dgm:prSet/>
      <dgm:spPr/>
      <dgm:t>
        <a:bodyPr/>
        <a:lstStyle/>
        <a:p>
          <a:endParaRPr lang="es-PE"/>
        </a:p>
      </dgm:t>
    </dgm:pt>
    <dgm:pt modelId="{CF711612-E273-42E7-AB97-F49B1F75F31B}" type="sibTrans" cxnId="{C71F5824-72A8-4E97-882B-8AF83FC05CD3}">
      <dgm:prSet/>
      <dgm:spPr/>
      <dgm:t>
        <a:bodyPr/>
        <a:lstStyle/>
        <a:p>
          <a:endParaRPr lang="es-PE"/>
        </a:p>
      </dgm:t>
    </dgm:pt>
    <dgm:pt modelId="{030ECBC1-A0E3-4042-A1A3-EC046692123C}">
      <dgm:prSet/>
      <dgm:spPr/>
      <dgm:t>
        <a:bodyPr/>
        <a:lstStyle/>
        <a:p>
          <a:r>
            <a:rPr lang="es-MX" b="0" i="0" u="none" strike="noStrike" smtClean="0">
              <a:effectLst/>
              <a:latin typeface="Century Gothic" panose="020B0502020202020204" pitchFamily="34" charset="0"/>
            </a:rPr>
            <a:t>De no contar con documentación que acredite la comisión del acto de corrupción, se indica la unidad o dependencia que cuente con la misma, a efectos de que se incorpore en el legajo de la denuncia.</a:t>
          </a:r>
          <a:endParaRPr lang="es-MX" b="0" i="0" u="none" strike="noStrike" dirty="0">
            <a:effectLst/>
            <a:latin typeface="Century Gothic" panose="020B0502020202020204" pitchFamily="34" charset="0"/>
          </a:endParaRPr>
        </a:p>
      </dgm:t>
    </dgm:pt>
    <dgm:pt modelId="{42E28220-48C1-44EA-9881-9FB8BFF2666A}" type="parTrans" cxnId="{40950D10-877D-4464-969D-8CB3A70B3EFB}">
      <dgm:prSet/>
      <dgm:spPr/>
      <dgm:t>
        <a:bodyPr/>
        <a:lstStyle/>
        <a:p>
          <a:endParaRPr lang="es-PE"/>
        </a:p>
      </dgm:t>
    </dgm:pt>
    <dgm:pt modelId="{4DBD6902-519D-43EE-A8FA-E789E667D18C}" type="sibTrans" cxnId="{40950D10-877D-4464-969D-8CB3A70B3EFB}">
      <dgm:prSet/>
      <dgm:spPr/>
      <dgm:t>
        <a:bodyPr/>
        <a:lstStyle/>
        <a:p>
          <a:endParaRPr lang="es-PE"/>
        </a:p>
      </dgm:t>
    </dgm:pt>
    <dgm:pt modelId="{4EB69E91-388A-4C02-B8E0-D08208C2852C}" type="pres">
      <dgm:prSet presAssocID="{D061BAFB-20C2-4F46-A70C-E73F31FEBFC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615CEE93-DEB9-4B73-908C-30B2C9726598}" type="pres">
      <dgm:prSet presAssocID="{3AF50B7C-6E49-4D45-B014-E7423337CC5C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2864C271-3907-4A9E-BC63-DB5752EA2174}" type="pres">
      <dgm:prSet presAssocID="{0FF018AF-03DB-4112-88F2-E41840794178}" presName="sibTrans" presStyleCnt="0"/>
      <dgm:spPr/>
    </dgm:pt>
    <dgm:pt modelId="{52B64CAE-1AFE-4C60-923B-BE40FE65DC1B}" type="pres">
      <dgm:prSet presAssocID="{CF0D3F75-9BA4-4C3B-ACD4-5F5051CAA89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4CF678FE-8E6C-4848-986A-2335144729C9}" type="pres">
      <dgm:prSet presAssocID="{CF711612-E273-42E7-AB97-F49B1F75F31B}" presName="sibTrans" presStyleCnt="0"/>
      <dgm:spPr/>
    </dgm:pt>
    <dgm:pt modelId="{F4583425-82B3-40E9-B1F4-6459945D9180}" type="pres">
      <dgm:prSet presAssocID="{030ECBC1-A0E3-4042-A1A3-EC046692123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F0370C95-170D-401D-ABB7-006B2295DAFE}" type="presOf" srcId="{CF0D3F75-9BA4-4C3B-ACD4-5F5051CAA896}" destId="{52B64CAE-1AFE-4C60-923B-BE40FE65DC1B}" srcOrd="0" destOrd="0" presId="urn:microsoft.com/office/officeart/2005/8/layout/default"/>
    <dgm:cxn modelId="{C71F5824-72A8-4E97-882B-8AF83FC05CD3}" srcId="{D061BAFB-20C2-4F46-A70C-E73F31FEBFC5}" destId="{CF0D3F75-9BA4-4C3B-ACD4-5F5051CAA896}" srcOrd="1" destOrd="0" parTransId="{B1B437D4-AB67-4CB4-B103-CCF09864FEFB}" sibTransId="{CF711612-E273-42E7-AB97-F49B1F75F31B}"/>
    <dgm:cxn modelId="{EF9925AB-0035-4DC1-9404-6F08B7416ABA}" type="presOf" srcId="{030ECBC1-A0E3-4042-A1A3-EC046692123C}" destId="{F4583425-82B3-40E9-B1F4-6459945D9180}" srcOrd="0" destOrd="0" presId="urn:microsoft.com/office/officeart/2005/8/layout/default"/>
    <dgm:cxn modelId="{0A94B96B-41FB-486F-80EE-382DFF5DA626}" type="presOf" srcId="{3AF50B7C-6E49-4D45-B014-E7423337CC5C}" destId="{615CEE93-DEB9-4B73-908C-30B2C9726598}" srcOrd="0" destOrd="0" presId="urn:microsoft.com/office/officeart/2005/8/layout/default"/>
    <dgm:cxn modelId="{4A84D8CD-2C6B-40CF-AA8D-9E4E21189552}" srcId="{D061BAFB-20C2-4F46-A70C-E73F31FEBFC5}" destId="{3AF50B7C-6E49-4D45-B014-E7423337CC5C}" srcOrd="0" destOrd="0" parTransId="{8FBBC523-C575-4676-8107-42A8E7304182}" sibTransId="{0FF018AF-03DB-4112-88F2-E41840794178}"/>
    <dgm:cxn modelId="{DDD5789B-565E-4CD6-B939-CB262FE908E5}" type="presOf" srcId="{D061BAFB-20C2-4F46-A70C-E73F31FEBFC5}" destId="{4EB69E91-388A-4C02-B8E0-D08208C2852C}" srcOrd="0" destOrd="0" presId="urn:microsoft.com/office/officeart/2005/8/layout/default"/>
    <dgm:cxn modelId="{40950D10-877D-4464-969D-8CB3A70B3EFB}" srcId="{D061BAFB-20C2-4F46-A70C-E73F31FEBFC5}" destId="{030ECBC1-A0E3-4042-A1A3-EC046692123C}" srcOrd="2" destOrd="0" parTransId="{42E28220-48C1-44EA-9881-9FB8BFF2666A}" sibTransId="{4DBD6902-519D-43EE-A8FA-E789E667D18C}"/>
    <dgm:cxn modelId="{47A8E684-0277-43AC-8488-EDE72455F39C}" type="presParOf" srcId="{4EB69E91-388A-4C02-B8E0-D08208C2852C}" destId="{615CEE93-DEB9-4B73-908C-30B2C9726598}" srcOrd="0" destOrd="0" presId="urn:microsoft.com/office/officeart/2005/8/layout/default"/>
    <dgm:cxn modelId="{8576CDEB-D534-4246-BAEB-9F795CF07259}" type="presParOf" srcId="{4EB69E91-388A-4C02-B8E0-D08208C2852C}" destId="{2864C271-3907-4A9E-BC63-DB5752EA2174}" srcOrd="1" destOrd="0" presId="urn:microsoft.com/office/officeart/2005/8/layout/default"/>
    <dgm:cxn modelId="{798E31C1-3C7C-4E86-B7FA-71DBF16CB8C5}" type="presParOf" srcId="{4EB69E91-388A-4C02-B8E0-D08208C2852C}" destId="{52B64CAE-1AFE-4C60-923B-BE40FE65DC1B}" srcOrd="2" destOrd="0" presId="urn:microsoft.com/office/officeart/2005/8/layout/default"/>
    <dgm:cxn modelId="{24F7A780-D75C-4C68-B51B-81A7FD7D27B5}" type="presParOf" srcId="{4EB69E91-388A-4C02-B8E0-D08208C2852C}" destId="{4CF678FE-8E6C-4848-986A-2335144729C9}" srcOrd="3" destOrd="0" presId="urn:microsoft.com/office/officeart/2005/8/layout/default"/>
    <dgm:cxn modelId="{96F5BFE2-AAAD-4BCB-83AE-D80ED3FA59F5}" type="presParOf" srcId="{4EB69E91-388A-4C02-B8E0-D08208C2852C}" destId="{F4583425-82B3-40E9-B1F4-6459945D9180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56E173-F004-4073-85F3-DB38B662E19B}">
      <dsp:nvSpPr>
        <dsp:cNvPr id="0" name=""/>
        <dsp:cNvSpPr/>
      </dsp:nvSpPr>
      <dsp:spPr>
        <a:xfrm>
          <a:off x="1639" y="0"/>
          <a:ext cx="869838" cy="869838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072AF1-1C42-4AD3-8AC2-C6316C4B1A91}">
      <dsp:nvSpPr>
        <dsp:cNvPr id="0" name=""/>
        <dsp:cNvSpPr/>
      </dsp:nvSpPr>
      <dsp:spPr>
        <a:xfrm>
          <a:off x="88622" y="86983"/>
          <a:ext cx="695870" cy="695870"/>
        </a:xfrm>
        <a:prstGeom prst="chord">
          <a:avLst>
            <a:gd name="adj1" fmla="val 1168272"/>
            <a:gd name="adj2" fmla="val 9631728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E5A802-AF01-4E3A-B2AF-B07A6F4B66BB}">
      <dsp:nvSpPr>
        <dsp:cNvPr id="0" name=""/>
        <dsp:cNvSpPr/>
      </dsp:nvSpPr>
      <dsp:spPr>
        <a:xfrm>
          <a:off x="1052693" y="0"/>
          <a:ext cx="2573270" cy="8698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500" kern="1200" dirty="0" smtClean="0">
              <a:latin typeface="Century Gothic" panose="020B0502020202020204" pitchFamily="34" charset="0"/>
            </a:rPr>
            <a:t>Ser eficientes y eficaces con los servicios que brindamos.</a:t>
          </a:r>
          <a:endParaRPr lang="es-PE" sz="1500" kern="1200" dirty="0">
            <a:latin typeface="Century Gothic" panose="020B0502020202020204" pitchFamily="34" charset="0"/>
          </a:endParaRPr>
        </a:p>
      </dsp:txBody>
      <dsp:txXfrm>
        <a:off x="1052693" y="0"/>
        <a:ext cx="2573270" cy="869838"/>
      </dsp:txXfrm>
    </dsp:sp>
    <dsp:sp modelId="{C87B2AD1-484A-474C-AA3B-B29CFCC48EF1}">
      <dsp:nvSpPr>
        <dsp:cNvPr id="0" name=""/>
        <dsp:cNvSpPr/>
      </dsp:nvSpPr>
      <dsp:spPr>
        <a:xfrm>
          <a:off x="3807180" y="0"/>
          <a:ext cx="869838" cy="869838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9C57FA-EB83-43CA-A288-731A15894742}">
      <dsp:nvSpPr>
        <dsp:cNvPr id="0" name=""/>
        <dsp:cNvSpPr/>
      </dsp:nvSpPr>
      <dsp:spPr>
        <a:xfrm>
          <a:off x="3894164" y="86983"/>
          <a:ext cx="695870" cy="695870"/>
        </a:xfrm>
        <a:prstGeom prst="chord">
          <a:avLst>
            <a:gd name="adj1" fmla="val 20431728"/>
            <a:gd name="adj2" fmla="val 11968272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254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FB93CF-ED00-47DF-AC04-251418BCBC1B}">
      <dsp:nvSpPr>
        <dsp:cNvPr id="0" name=""/>
        <dsp:cNvSpPr/>
      </dsp:nvSpPr>
      <dsp:spPr>
        <a:xfrm>
          <a:off x="4858234" y="0"/>
          <a:ext cx="2573270" cy="8698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Century Gothic" panose="020B0502020202020204" pitchFamily="34" charset="0"/>
            </a:rPr>
            <a:t>Producir un impacto positivo y buena atención a todos/as peruanos/as</a:t>
          </a:r>
          <a:endParaRPr lang="es-PE" sz="1500" kern="1200" dirty="0">
            <a:latin typeface="Century Gothic" panose="020B0502020202020204" pitchFamily="34" charset="0"/>
          </a:endParaRPr>
        </a:p>
      </dsp:txBody>
      <dsp:txXfrm>
        <a:off x="4858234" y="0"/>
        <a:ext cx="2573270" cy="869838"/>
      </dsp:txXfrm>
    </dsp:sp>
    <dsp:sp modelId="{744B48BE-C0ED-4DD8-9C04-CC0389829071}">
      <dsp:nvSpPr>
        <dsp:cNvPr id="0" name=""/>
        <dsp:cNvSpPr/>
      </dsp:nvSpPr>
      <dsp:spPr>
        <a:xfrm>
          <a:off x="7612721" y="0"/>
          <a:ext cx="869838" cy="869838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6A9CB4-CF15-4430-BE59-2406B1E4225A}">
      <dsp:nvSpPr>
        <dsp:cNvPr id="0" name=""/>
        <dsp:cNvSpPr/>
      </dsp:nvSpPr>
      <dsp:spPr>
        <a:xfrm>
          <a:off x="7699705" y="86983"/>
          <a:ext cx="695870" cy="695870"/>
        </a:xfrm>
        <a:prstGeom prst="chord">
          <a:avLst>
            <a:gd name="adj1" fmla="val 16200000"/>
            <a:gd name="adj2" fmla="val 1620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254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55E26A-F930-41C3-9924-662228A64D2A}">
      <dsp:nvSpPr>
        <dsp:cNvPr id="0" name=""/>
        <dsp:cNvSpPr/>
      </dsp:nvSpPr>
      <dsp:spPr>
        <a:xfrm>
          <a:off x="8663776" y="0"/>
          <a:ext cx="2573270" cy="8698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Century Gothic" panose="020B0502020202020204" pitchFamily="34" charset="0"/>
            </a:rPr>
            <a:t>Recuperar y fortalecer la confianza de la ciudadanía</a:t>
          </a:r>
          <a:endParaRPr lang="es-PE" sz="1500" kern="1200" dirty="0">
            <a:latin typeface="Century Gothic" panose="020B0502020202020204" pitchFamily="34" charset="0"/>
          </a:endParaRPr>
        </a:p>
      </dsp:txBody>
      <dsp:txXfrm>
        <a:off x="8663776" y="0"/>
        <a:ext cx="2573270" cy="8698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996FEA-11C3-4859-A27F-72814B6A7562}">
      <dsp:nvSpPr>
        <dsp:cNvPr id="0" name=""/>
        <dsp:cNvSpPr/>
      </dsp:nvSpPr>
      <dsp:spPr>
        <a:xfrm>
          <a:off x="807270" y="272"/>
          <a:ext cx="2205833" cy="13235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7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¿La decisión está de acuerdo con los valores y principios del MVCS? </a:t>
          </a:r>
          <a:endParaRPr lang="es-PE" sz="17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807270" y="272"/>
        <a:ext cx="2205833" cy="1323500"/>
      </dsp:txXfrm>
    </dsp:sp>
    <dsp:sp modelId="{2F377428-C557-4159-A743-BAB6FAE12ED1}">
      <dsp:nvSpPr>
        <dsp:cNvPr id="0" name=""/>
        <dsp:cNvSpPr/>
      </dsp:nvSpPr>
      <dsp:spPr>
        <a:xfrm>
          <a:off x="3233686" y="272"/>
          <a:ext cx="2205833" cy="13235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7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¿Afectaría esta decisión a los demás?</a:t>
          </a:r>
          <a:endParaRPr lang="es-MX" sz="1700" b="1" kern="1200" dirty="0">
            <a:solidFill>
              <a:schemeClr val="tx1">
                <a:lumMod val="95000"/>
                <a:lumOff val="5000"/>
              </a:schemeClr>
            </a:solidFill>
            <a:latin typeface="Century Gothic" panose="020B0502020202020204" pitchFamily="34" charset="0"/>
            <a:cs typeface="Times New Roman" panose="02020603050405020304" pitchFamily="18" charset="0"/>
          </a:endParaRPr>
        </a:p>
      </dsp:txBody>
      <dsp:txXfrm>
        <a:off x="3233686" y="272"/>
        <a:ext cx="2205833" cy="1323500"/>
      </dsp:txXfrm>
    </dsp:sp>
    <dsp:sp modelId="{A5C7762E-BA42-4A61-BF64-DB8ED4A782D0}">
      <dsp:nvSpPr>
        <dsp:cNvPr id="0" name=""/>
        <dsp:cNvSpPr/>
      </dsp:nvSpPr>
      <dsp:spPr>
        <a:xfrm>
          <a:off x="5660103" y="272"/>
          <a:ext cx="2205833" cy="13235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700" b="1" kern="1200" smtClean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¿La decisión podría dañar la reputación del MVCS?</a:t>
          </a:r>
          <a:endParaRPr lang="es-MX" sz="1700" b="1" kern="1200" dirty="0">
            <a:solidFill>
              <a:schemeClr val="tx1">
                <a:lumMod val="95000"/>
                <a:lumOff val="5000"/>
              </a:schemeClr>
            </a:solidFill>
            <a:latin typeface="Century Gothic" panose="020B0502020202020204" pitchFamily="34" charset="0"/>
            <a:cs typeface="Times New Roman" panose="02020603050405020304" pitchFamily="18" charset="0"/>
          </a:endParaRPr>
        </a:p>
      </dsp:txBody>
      <dsp:txXfrm>
        <a:off x="5660103" y="272"/>
        <a:ext cx="2205833" cy="1323500"/>
      </dsp:txXfrm>
    </dsp:sp>
    <dsp:sp modelId="{2BE9A3F9-C530-4D5B-9934-59AE1A664C85}">
      <dsp:nvSpPr>
        <dsp:cNvPr id="0" name=""/>
        <dsp:cNvSpPr/>
      </dsp:nvSpPr>
      <dsp:spPr>
        <a:xfrm>
          <a:off x="8086520" y="272"/>
          <a:ext cx="2205833" cy="13235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7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¿Me sentiría cómodo si se hiciera pública mi decisión? </a:t>
          </a:r>
          <a:endParaRPr lang="es-MX" sz="1700" b="1" kern="1200" dirty="0">
            <a:solidFill>
              <a:schemeClr val="tx1">
                <a:lumMod val="95000"/>
                <a:lumOff val="5000"/>
              </a:schemeClr>
            </a:solidFill>
            <a:latin typeface="Century Gothic" panose="020B0502020202020204" pitchFamily="34" charset="0"/>
            <a:cs typeface="Times New Roman" panose="02020603050405020304" pitchFamily="18" charset="0"/>
          </a:endParaRPr>
        </a:p>
      </dsp:txBody>
      <dsp:txXfrm>
        <a:off x="8086520" y="272"/>
        <a:ext cx="2205833" cy="13235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F03C79-84C9-4102-8E7A-27EE18A91366}">
      <dsp:nvSpPr>
        <dsp:cNvPr id="0" name=""/>
        <dsp:cNvSpPr/>
      </dsp:nvSpPr>
      <dsp:spPr>
        <a:xfrm>
          <a:off x="7132" y="403140"/>
          <a:ext cx="4464400" cy="1302613"/>
        </a:xfrm>
        <a:prstGeom prst="rect">
          <a:avLst/>
        </a:prstGeom>
        <a:solidFill>
          <a:srgbClr val="00AC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b="1" kern="1200" dirty="0">
              <a:latin typeface="Century Gothic" panose="020B0502020202020204" pitchFamily="34" charset="0"/>
            </a:rPr>
            <a:t>Coherencia entre el pensar, decir y actuar</a:t>
          </a:r>
          <a:endParaRPr lang="en-US" sz="2600" b="1" kern="1200" dirty="0">
            <a:latin typeface="Century Gothic" panose="020B0502020202020204" pitchFamily="34" charset="0"/>
          </a:endParaRPr>
        </a:p>
      </dsp:txBody>
      <dsp:txXfrm>
        <a:off x="7132" y="403140"/>
        <a:ext cx="4464400" cy="1302613"/>
      </dsp:txXfrm>
    </dsp:sp>
    <dsp:sp modelId="{AB6F985F-E801-4C88-B332-B3F9EC92EC66}">
      <dsp:nvSpPr>
        <dsp:cNvPr id="0" name=""/>
        <dsp:cNvSpPr/>
      </dsp:nvSpPr>
      <dsp:spPr>
        <a:xfrm>
          <a:off x="4715330" y="403140"/>
          <a:ext cx="4464400" cy="1302613"/>
        </a:xfrm>
        <a:prstGeom prst="rect">
          <a:avLst/>
        </a:prstGeom>
        <a:solidFill>
          <a:srgbClr val="01164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b="1" kern="1200" dirty="0">
              <a:latin typeface="Century Gothic" panose="020B0502020202020204" pitchFamily="34" charset="0"/>
            </a:rPr>
            <a:t>Ser indivisible</a:t>
          </a:r>
          <a:endParaRPr lang="en-US" sz="2600" b="1" kern="1200" dirty="0">
            <a:latin typeface="Century Gothic" panose="020B0502020202020204" pitchFamily="34" charset="0"/>
          </a:endParaRPr>
        </a:p>
      </dsp:txBody>
      <dsp:txXfrm>
        <a:off x="4715330" y="403140"/>
        <a:ext cx="4464400" cy="1302613"/>
      </dsp:txXfrm>
    </dsp:sp>
    <dsp:sp modelId="{7DCC5097-A110-49B9-80D5-4E4E1A24A462}">
      <dsp:nvSpPr>
        <dsp:cNvPr id="0" name=""/>
        <dsp:cNvSpPr/>
      </dsp:nvSpPr>
      <dsp:spPr>
        <a:xfrm>
          <a:off x="7132" y="1942418"/>
          <a:ext cx="4464400" cy="1302613"/>
        </a:xfrm>
        <a:prstGeom prst="rect">
          <a:avLst/>
        </a:prstGeom>
        <a:solidFill>
          <a:srgbClr val="F1444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b="1" kern="1200" dirty="0">
              <a:latin typeface="Century Gothic" panose="020B0502020202020204" pitchFamily="34" charset="0"/>
            </a:rPr>
            <a:t>Hacer lo correcto cuando nadie nos ve</a:t>
          </a:r>
          <a:endParaRPr lang="en-US" sz="2600" b="1" kern="1200" dirty="0">
            <a:latin typeface="Century Gothic" panose="020B0502020202020204" pitchFamily="34" charset="0"/>
          </a:endParaRPr>
        </a:p>
      </dsp:txBody>
      <dsp:txXfrm>
        <a:off x="7132" y="1942418"/>
        <a:ext cx="4464400" cy="1302613"/>
      </dsp:txXfrm>
    </dsp:sp>
    <dsp:sp modelId="{433DADFB-E9FB-49EE-A4EB-F340F7D9F87D}">
      <dsp:nvSpPr>
        <dsp:cNvPr id="0" name=""/>
        <dsp:cNvSpPr/>
      </dsp:nvSpPr>
      <dsp:spPr>
        <a:xfrm>
          <a:off x="4715330" y="1935106"/>
          <a:ext cx="4464400" cy="1302613"/>
        </a:xfrm>
        <a:prstGeom prst="rect">
          <a:avLst/>
        </a:prstGeom>
        <a:solidFill>
          <a:srgbClr val="E2A14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600" b="1" kern="1200" dirty="0">
              <a:latin typeface="Century Gothic" panose="020B0502020202020204" pitchFamily="34" charset="0"/>
            </a:rPr>
            <a:t>Coherencia entre valores, principios y normas </a:t>
          </a:r>
          <a:endParaRPr lang="en-US" sz="2600" b="1" kern="1200" dirty="0">
            <a:latin typeface="Century Gothic" panose="020B0502020202020204" pitchFamily="34" charset="0"/>
          </a:endParaRPr>
        </a:p>
      </dsp:txBody>
      <dsp:txXfrm>
        <a:off x="4715330" y="1935106"/>
        <a:ext cx="4464400" cy="130261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5CEE93-DEB9-4B73-908C-30B2C9726598}">
      <dsp:nvSpPr>
        <dsp:cNvPr id="0" name=""/>
        <dsp:cNvSpPr/>
      </dsp:nvSpPr>
      <dsp:spPr>
        <a:xfrm>
          <a:off x="0" y="887687"/>
          <a:ext cx="3496901" cy="2098140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b="0" i="0" u="none" strike="noStrike" kern="1200" smtClean="0">
              <a:effectLst/>
              <a:latin typeface="Century Gothic" panose="020B0502020202020204" pitchFamily="34" charset="0"/>
            </a:rPr>
            <a:t>Nombre y apellido completo, domicilio y, de ser el caso, número telefónico y correo electrónico del denunciante, referenciado el respectivo número de documento nacional de identidad.</a:t>
          </a:r>
          <a:endParaRPr lang="es-PE" sz="1500" kern="1200"/>
        </a:p>
      </dsp:txBody>
      <dsp:txXfrm>
        <a:off x="0" y="887687"/>
        <a:ext cx="3496901" cy="2098140"/>
      </dsp:txXfrm>
    </dsp:sp>
    <dsp:sp modelId="{52B64CAE-1AFE-4C60-923B-BE40FE65DC1B}">
      <dsp:nvSpPr>
        <dsp:cNvPr id="0" name=""/>
        <dsp:cNvSpPr/>
      </dsp:nvSpPr>
      <dsp:spPr>
        <a:xfrm>
          <a:off x="3846591" y="887687"/>
          <a:ext cx="3496901" cy="2098140"/>
        </a:xfrm>
        <a:prstGeom prst="rect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b="0" i="0" u="none" strike="noStrike" kern="1200" dirty="0" smtClean="0">
              <a:effectLst/>
              <a:latin typeface="Century Gothic" panose="020B0502020202020204" pitchFamily="34" charset="0"/>
            </a:rPr>
            <a:t>Los actos materia de denuncia deben ser expuestos en forma detallada y coherente, incluyendo la identificación de los autores de los hechos denunciados, de conocerse. Acompañado de documentación, original o copia, que le dé sustento.</a:t>
          </a:r>
          <a:endParaRPr lang="es-MX" sz="1500" b="0" i="0" u="none" strike="noStrike" kern="1200" dirty="0">
            <a:effectLst/>
            <a:latin typeface="Century Gothic" panose="020B0502020202020204" pitchFamily="34" charset="0"/>
          </a:endParaRPr>
        </a:p>
      </dsp:txBody>
      <dsp:txXfrm>
        <a:off x="3846591" y="887687"/>
        <a:ext cx="3496901" cy="2098140"/>
      </dsp:txXfrm>
    </dsp:sp>
    <dsp:sp modelId="{F4583425-82B3-40E9-B1F4-6459945D9180}">
      <dsp:nvSpPr>
        <dsp:cNvPr id="0" name=""/>
        <dsp:cNvSpPr/>
      </dsp:nvSpPr>
      <dsp:spPr>
        <a:xfrm>
          <a:off x="7693182" y="887687"/>
          <a:ext cx="3496901" cy="2098140"/>
        </a:xfrm>
        <a:prstGeom prst="rect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b="0" i="0" u="none" strike="noStrike" kern="1200" smtClean="0">
              <a:effectLst/>
              <a:latin typeface="Century Gothic" panose="020B0502020202020204" pitchFamily="34" charset="0"/>
            </a:rPr>
            <a:t>De no contar con documentación que acredite la comisión del acto de corrupción, se indica la unidad o dependencia que cuente con la misma, a efectos de que se incorpore en el legajo de la denuncia.</a:t>
          </a:r>
          <a:endParaRPr lang="es-MX" sz="1500" b="0" i="0" u="none" strike="noStrike" kern="1200" dirty="0">
            <a:effectLst/>
            <a:latin typeface="Century Gothic" panose="020B0502020202020204" pitchFamily="34" charset="0"/>
          </a:endParaRPr>
        </a:p>
      </dsp:txBody>
      <dsp:txXfrm>
        <a:off x="7693182" y="887687"/>
        <a:ext cx="3496901" cy="20981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IncreasingCircleProcess">
  <dgm:title val=""/>
  <dgm:desc val=""/>
  <dgm:catLst>
    <dgm:cat type="list" pri="8300"/>
    <dgm:cat type="process" pri="43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  <dgm:param type="horzAlign" val="ctr"/>
          <dgm:param type="vertAlign" val="t"/>
        </dgm:alg>
      </dgm:if>
      <dgm:else name="Name3">
        <dgm:alg type="lin">
          <dgm:param type="linDir" val="fromR"/>
          <dgm:param type="horzAlign" val="ctr"/>
          <dgm:param type="vertAlign" val="t"/>
        </dgm:alg>
      </dgm:else>
    </dgm:choose>
    <dgm:shape xmlns:r="http://schemas.openxmlformats.org/officeDocument/2006/relationships" r:blip="">
      <dgm:adjLst/>
    </dgm:shape>
    <dgm:constrLst>
      <dgm:constr type="primFontSz" for="des" forName="Child" val="65"/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h" refFor="ch" refForName="composite" op="equ" fact="0.04"/>
    </dgm:constrLst>
    <dgm:forEach name="nodesForEach" axis="ch" ptType="node" cnt="7">
      <dgm:layoutNode name="composite">
        <dgm:alg type="composite">
          <dgm:param type="ar" val="0.8"/>
        </dgm:alg>
        <dgm:choose name="Name4">
          <dgm:if name="Name5" func="var" arg="dir" op="equ" val="norm">
            <dgm:constrLst>
              <dgm:constr type="l" for="ch" forName="Child" refType="w" fact="0.29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l" for="ch" forName="Parent" refType="w" fact="0.29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l" for="ch" forName="BackAccent" refType="w" fact="0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l" for="ch" forName="Accent" refType="w" fact="0.024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if>
          <dgm:else name="Name6">
            <dgm:constrLst>
              <dgm:constr type="r" for="ch" forName="Child" refType="w" fact="0.71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r" for="ch" forName="Parent" refType="w" fact="0.71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r" for="ch" forName="BackAccent" refType="w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r" for="ch" forName="Accent" refType="w" fact="0.976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else>
        </dgm:choose>
        <dgm:layoutNode name="BackAccent" styleLbl="bgShp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Accent" styleLbl="alignNode1">
          <dgm:alg type="sp"/>
          <dgm:choose name="Name7">
            <dgm:if name="Name8" axis="precedSib" ptType="node" func="cnt" op="equ" val="0">
              <dgm:choose name="Name9">
                <dgm:if name="Name1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11" axis="followSib" ptType="node" func="cnt" op="equ" val="1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12" axis="followSib" ptType="node" func="cnt" op="equ" val="2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if name="Name13" axis="followSib" ptType="node" func="cnt" op="equ" val="3">
                  <dgm:shape xmlns:r="http://schemas.openxmlformats.org/officeDocument/2006/relationships" type="chord" r:blip="">
                    <dgm:adjLst>
                      <dgm:adj idx="1" val="30"/>
                      <dgm:adj idx="2" val="150"/>
                    </dgm:adjLst>
                  </dgm:shape>
                </dgm:if>
                <dgm:if name="Name14" axis="followSib" ptType="node" func="cnt" op="equ" val="4">
                  <dgm:shape xmlns:r="http://schemas.openxmlformats.org/officeDocument/2006/relationships" type="chord" r:blip="">
                    <dgm:adjLst>
                      <dgm:adj idx="1" val="38.8699"/>
                      <dgm:adj idx="2" val="143.1301"/>
                    </dgm:adjLst>
                  </dgm:shape>
                </dgm:if>
                <dgm:if name="Name15" axis="followSib" ptType="node" func="cnt" op="equ" val="5">
                  <dgm:shape xmlns:r="http://schemas.openxmlformats.org/officeDocument/2006/relationships" type="chord" r:blip="">
                    <dgm:adjLst>
                      <dgm:adj idx="1" val="41.8103"/>
                      <dgm:adj idx="2" val="138.1897"/>
                    </dgm:adjLst>
                  </dgm:shape>
                </dgm:if>
                <dgm:else name="Name16">
                  <dgm:shape xmlns:r="http://schemas.openxmlformats.org/officeDocument/2006/relationships" type="chord" r:blip="">
                    <dgm:adjLst>
                      <dgm:adj idx="1" val="45.5847"/>
                      <dgm:adj idx="2" val="134.4153"/>
                    </dgm:adjLst>
                  </dgm:shape>
                </dgm:else>
              </dgm:choose>
            </dgm:if>
            <dgm:if name="Name17" axis="precedSib" ptType="node" func="cnt" op="equ" val="1">
              <dgm:choose name="Name18">
                <dgm:if name="Name19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0" axis="followSib" ptType="node" func="cnt" op="equ" val="1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if name="Name21" axis="followSib" ptType="node" func="cnt" op="equ" val="2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22" axis="followSib" ptType="node" func="cnt" op="equ" val="3">
                  <dgm:shape xmlns:r="http://schemas.openxmlformats.org/officeDocument/2006/relationships" type="chord" r:blip="">
                    <dgm:adjLst>
                      <dgm:adj idx="1" val="11.537"/>
                      <dgm:adj idx="2" val="168.463"/>
                    </dgm:adjLst>
                  </dgm:shape>
                </dgm:if>
                <dgm:if name="Name23" axis="followSib" ptType="node" func="cnt" op="equ" val="4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else name="Name24">
                  <dgm:shape xmlns:r="http://schemas.openxmlformats.org/officeDocument/2006/relationships" type="chord" r:blip="">
                    <dgm:adjLst>
                      <dgm:adj idx="1" val="25.3769"/>
                      <dgm:adj idx="2" val="154.6231"/>
                    </dgm:adjLst>
                  </dgm:shape>
                </dgm:else>
              </dgm:choose>
            </dgm:if>
            <dgm:if name="Name25" axis="precedSib" ptType="node" func="cnt" op="equ" val="2">
              <dgm:choose name="Name26">
                <dgm:if name="Name27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8" axis="followSib" ptType="node" func="cnt" op="equ" val="1">
                  <dgm:shape xmlns:r="http://schemas.openxmlformats.org/officeDocument/2006/relationships" type="chord" r:blip="">
                    <dgm:adjLst>
                      <dgm:adj idx="1" val="-30"/>
                      <dgm:adj idx="2" val="-150"/>
                    </dgm:adjLst>
                  </dgm:shape>
                </dgm:if>
                <dgm:if name="Name29" axis="followSib" ptType="node" func="cnt" op="equ" val="2">
                  <dgm:shape xmlns:r="http://schemas.openxmlformats.org/officeDocument/2006/relationships" type="chord" r:blip="">
                    <dgm:adjLst>
                      <dgm:adj idx="1" val="-11.537"/>
                      <dgm:adj idx="2" val="-168.463"/>
                    </dgm:adjLst>
                  </dgm:shape>
                </dgm:if>
                <dgm:if name="Name30" axis="followSib" ptType="node" func="cnt" op="equ" val="3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else name="Name31">
                  <dgm:shape xmlns:r="http://schemas.openxmlformats.org/officeDocument/2006/relationships" type="chord" r:blip="">
                    <dgm:adjLst>
                      <dgm:adj idx="1" val="8.2133"/>
                      <dgm:adj idx="2" val="171.7867"/>
                    </dgm:adjLst>
                  </dgm:shape>
                </dgm:else>
              </dgm:choose>
            </dgm:if>
            <dgm:if name="Name32" axis="precedSib" ptType="node" func="cnt" op="equ" val="3">
              <dgm:choose name="Name33">
                <dgm:if name="Name34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35" axis="followSib" ptType="node" func="cnt" op="equ" val="1">
                  <dgm:shape xmlns:r="http://schemas.openxmlformats.org/officeDocument/2006/relationships" type="chord" r:blip="">
                    <dgm:adjLst>
                      <dgm:adj idx="1" val="-38.8699"/>
                      <dgm:adj idx="2" val="-143.1301"/>
                    </dgm:adjLst>
                  </dgm:shape>
                </dgm:if>
                <dgm:if name="Name36" axis="followSib" ptType="node" func="cnt" op="equ" val="2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else name="Name37">
                  <dgm:shape xmlns:r="http://schemas.openxmlformats.org/officeDocument/2006/relationships" type="chord" r:blip="">
                    <dgm:adjLst>
                      <dgm:adj idx="1" val="-8.2133"/>
                      <dgm:adj idx="2" val="-171.7867"/>
                    </dgm:adjLst>
                  </dgm:shape>
                </dgm:else>
              </dgm:choose>
            </dgm:if>
            <dgm:if name="Name38" axis="precedSib" ptType="node" func="cnt" op="equ" val="4">
              <dgm:choose name="Name39">
                <dgm:if name="Name4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41" axis="followSib" ptType="node" func="cnt" op="equ" val="1">
                  <dgm:shape xmlns:r="http://schemas.openxmlformats.org/officeDocument/2006/relationships" type="chord" r:blip="">
                    <dgm:adjLst>
                      <dgm:adj idx="1" val="-41.8103"/>
                      <dgm:adj idx="2" val="-138.1897"/>
                    </dgm:adjLst>
                  </dgm:shape>
                </dgm:if>
                <dgm:else name="Name42">
                  <dgm:shape xmlns:r="http://schemas.openxmlformats.org/officeDocument/2006/relationships" type="chord" r:blip="">
                    <dgm:adjLst>
                      <dgm:adj idx="1" val="-25.3769"/>
                      <dgm:adj idx="2" val="-154.6231"/>
                    </dgm:adjLst>
                  </dgm:shape>
                </dgm:else>
              </dgm:choose>
            </dgm:if>
            <dgm:if name="Name43" axis="precedSib" ptType="node" func="cnt" op="equ" val="5">
              <dgm:choose name="Name44">
                <dgm:if name="Name45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else name="Name46">
                  <dgm:shape xmlns:r="http://schemas.openxmlformats.org/officeDocument/2006/relationships" type="chord" r:blip="">
                    <dgm:adjLst>
                      <dgm:adj idx="1" val="-45.5847"/>
                      <dgm:adj idx="2" val="-134.4153"/>
                    </dgm:adjLst>
                  </dgm:shape>
                </dgm:else>
              </dgm:choose>
            </dgm:if>
            <dgm:else name="Name47">
              <dgm:shape xmlns:r="http://schemas.openxmlformats.org/officeDocument/2006/relationships" type="chord" r:blip="">
                <dgm:adjLst>
                  <dgm:adj idx="1" val="-90"/>
                  <dgm:adj idx="2" val="-90"/>
                </dgm:adjLst>
              </dgm:shape>
            </dgm:else>
          </dgm:choose>
          <dgm:presOf/>
        </dgm:layoutNode>
        <dgm:layoutNode name="Child" styleLbl="revTx">
          <dgm:varLst>
            <dgm:chMax val="0"/>
            <dgm:chPref val="0"/>
            <dgm:bulletEnabled val="1"/>
          </dgm:varLst>
          <dgm:choose name="Name48">
            <dgm:if name="Name49" func="var" arg="dir" op="equ" val="norm">
              <dgm:alg type="tx">
                <dgm:param type="parTxLTRAlign" val="l"/>
                <dgm:param type="parTxRTLAlign" val="l"/>
                <dgm:param type="txAnchorVert" val="t"/>
              </dgm:alg>
            </dgm:if>
            <dgm:else name="Name50">
              <dgm:alg type="tx">
                <dgm:param type="parTxLTRAlign" val="r"/>
                <dgm:param type="parTxRTLAlign" val="r"/>
                <dgm:param type="txAnchorVert" val="t"/>
              </dgm:alg>
            </dgm:else>
          </dgm:choose>
          <dgm:choose name="Name51">
            <dgm:if name="Name52" axis="ch" ptType="node" func="cnt" op="gte" val="1">
              <dgm:shape xmlns:r="http://schemas.openxmlformats.org/officeDocument/2006/relationships" type="rect" r:blip="">
                <dgm:adjLst/>
              </dgm:shape>
            </dgm:if>
            <dgm:else name="Name53">
              <dgm:shape xmlns:r="http://schemas.openxmlformats.org/officeDocument/2006/relationships" type="rect" r:blip="" hideGeom="1">
                <dgm:adjLst/>
              </dgm:shape>
            </dgm:else>
          </dgm:choose>
          <dgm:choose name="Name54">
            <dgm:if name="Name55" axis="ch" ptType="node" func="cnt" op="gte" val="1">
              <dgm:presOf axis="des" ptType="node"/>
            </dgm:if>
            <dgm:else name="Name56">
              <dgm:presOf/>
            </dgm:else>
          </dgm:choose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Parent" styleLbl="revTx">
          <dgm:varLst>
            <dgm:chMax val="1"/>
            <dgm:chPref val="1"/>
            <dgm:bulletEnabled val="1"/>
          </dgm:varLst>
          <dgm:choose name="Name57">
            <dgm:if name="Name58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txAnchorVertCh" val="b"/>
              </dgm:alg>
            </dgm:if>
            <dgm:else name="Name59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txAnchorVertCh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3977868" cy="345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675" tIns="45325" rIns="90675" bIns="453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200523" y="0"/>
            <a:ext cx="3977868" cy="345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675" tIns="45325" rIns="90675" bIns="453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520950" y="860425"/>
            <a:ext cx="4141788" cy="232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9113" y="3318081"/>
            <a:ext cx="7344410" cy="2714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675" tIns="45325" rIns="90675" bIns="453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6548583"/>
            <a:ext cx="3977868" cy="345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675" tIns="45325" rIns="90675" bIns="453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200523" y="6548583"/>
            <a:ext cx="3977868" cy="345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675" tIns="45325" rIns="90675" bIns="453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096777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24150" y="793750"/>
            <a:ext cx="3811588" cy="2143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2:notes"/>
          <p:cNvSpPr txBox="1">
            <a:spLocks noGrp="1"/>
          </p:cNvSpPr>
          <p:nvPr>
            <p:ph type="body" idx="1"/>
          </p:nvPr>
        </p:nvSpPr>
        <p:spPr>
          <a:xfrm>
            <a:off x="926199" y="3056387"/>
            <a:ext cx="7409587" cy="2500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77" name="Google Shape;177;p2:notes"/>
          <p:cNvSpPr txBox="1">
            <a:spLocks noGrp="1"/>
          </p:cNvSpPr>
          <p:nvPr>
            <p:ph type="sldNum" idx="12"/>
          </p:nvPr>
        </p:nvSpPr>
        <p:spPr>
          <a:xfrm>
            <a:off x="5246314" y="6032286"/>
            <a:ext cx="4013527" cy="318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E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82134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CB0D9-F463-4B5A-B602-E6350B122A9B}" type="slidenum">
              <a:rPr lang="es-PE" smtClean="0"/>
              <a:t>15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415634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CB0D9-F463-4B5A-B602-E6350B122A9B}" type="slidenum">
              <a:rPr lang="es-PE" smtClean="0"/>
              <a:t>17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218030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Acepto su generosa oferta ya que sé que el hará un buen trabajo con el poco presupuesto que me queda.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CB0D9-F463-4B5A-B602-E6350B122A9B}" type="slidenum">
              <a:rPr lang="es-PE" smtClean="0"/>
              <a:t>18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39354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CB0D9-F463-4B5A-B602-E6350B122A9B}" type="slidenum">
              <a:rPr lang="es-PE" smtClean="0"/>
              <a:t>19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941359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24150" y="793750"/>
            <a:ext cx="3811588" cy="2143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2:notes"/>
          <p:cNvSpPr txBox="1">
            <a:spLocks noGrp="1"/>
          </p:cNvSpPr>
          <p:nvPr>
            <p:ph type="body" idx="1"/>
          </p:nvPr>
        </p:nvSpPr>
        <p:spPr>
          <a:xfrm>
            <a:off x="926199" y="3056387"/>
            <a:ext cx="7409587" cy="2500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77" name="Google Shape;177;p2:notes"/>
          <p:cNvSpPr txBox="1">
            <a:spLocks noGrp="1"/>
          </p:cNvSpPr>
          <p:nvPr>
            <p:ph type="sldNum" idx="12"/>
          </p:nvPr>
        </p:nvSpPr>
        <p:spPr>
          <a:xfrm>
            <a:off x="5246314" y="6032286"/>
            <a:ext cx="4013527" cy="318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E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65185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24150" y="793750"/>
            <a:ext cx="3811588" cy="2143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2:notes"/>
          <p:cNvSpPr txBox="1">
            <a:spLocks noGrp="1"/>
          </p:cNvSpPr>
          <p:nvPr>
            <p:ph type="body" idx="1"/>
          </p:nvPr>
        </p:nvSpPr>
        <p:spPr>
          <a:xfrm>
            <a:off x="926199" y="3056387"/>
            <a:ext cx="7409587" cy="2500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77" name="Google Shape;177;p2:notes"/>
          <p:cNvSpPr txBox="1">
            <a:spLocks noGrp="1"/>
          </p:cNvSpPr>
          <p:nvPr>
            <p:ph type="sldNum" idx="12"/>
          </p:nvPr>
        </p:nvSpPr>
        <p:spPr>
          <a:xfrm>
            <a:off x="5246314" y="6032286"/>
            <a:ext cx="4013527" cy="318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E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09206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24150" y="793750"/>
            <a:ext cx="3811588" cy="2143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2:notes"/>
          <p:cNvSpPr txBox="1">
            <a:spLocks noGrp="1"/>
          </p:cNvSpPr>
          <p:nvPr>
            <p:ph type="body" idx="1"/>
          </p:nvPr>
        </p:nvSpPr>
        <p:spPr>
          <a:xfrm>
            <a:off x="926199" y="3056387"/>
            <a:ext cx="7409587" cy="2500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77" name="Google Shape;177;p2:notes"/>
          <p:cNvSpPr txBox="1">
            <a:spLocks noGrp="1"/>
          </p:cNvSpPr>
          <p:nvPr>
            <p:ph type="sldNum" idx="12"/>
          </p:nvPr>
        </p:nvSpPr>
        <p:spPr>
          <a:xfrm>
            <a:off x="5246314" y="6032286"/>
            <a:ext cx="4013527" cy="318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E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62409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24150" y="793750"/>
            <a:ext cx="3811588" cy="2143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2:notes"/>
          <p:cNvSpPr txBox="1">
            <a:spLocks noGrp="1"/>
          </p:cNvSpPr>
          <p:nvPr>
            <p:ph type="body" idx="1"/>
          </p:nvPr>
        </p:nvSpPr>
        <p:spPr>
          <a:xfrm>
            <a:off x="926199" y="3056387"/>
            <a:ext cx="7409587" cy="2500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77" name="Google Shape;177;p2:notes"/>
          <p:cNvSpPr txBox="1">
            <a:spLocks noGrp="1"/>
          </p:cNvSpPr>
          <p:nvPr>
            <p:ph type="sldNum" idx="12"/>
          </p:nvPr>
        </p:nvSpPr>
        <p:spPr>
          <a:xfrm>
            <a:off x="5246314" y="6032286"/>
            <a:ext cx="4013527" cy="318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E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12249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40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s-PE"/>
              <a:t>Recordar conversación con jefe de Reniec</a:t>
            </a:r>
            <a:endParaRPr/>
          </a:p>
        </p:txBody>
      </p:sp>
      <p:sp>
        <p:nvSpPr>
          <p:cNvPr id="892" name="Google Shape;892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75045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24150" y="793750"/>
            <a:ext cx="3811588" cy="2143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2:notes"/>
          <p:cNvSpPr txBox="1">
            <a:spLocks noGrp="1"/>
          </p:cNvSpPr>
          <p:nvPr>
            <p:ph type="body" idx="1"/>
          </p:nvPr>
        </p:nvSpPr>
        <p:spPr>
          <a:xfrm>
            <a:off x="926199" y="3056387"/>
            <a:ext cx="7409587" cy="2500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77" name="Google Shape;177;p2:notes"/>
          <p:cNvSpPr txBox="1">
            <a:spLocks noGrp="1"/>
          </p:cNvSpPr>
          <p:nvPr>
            <p:ph type="sldNum" idx="12"/>
          </p:nvPr>
        </p:nvSpPr>
        <p:spPr>
          <a:xfrm>
            <a:off x="5246314" y="6032286"/>
            <a:ext cx="4013527" cy="318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E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7432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24150" y="793750"/>
            <a:ext cx="3811588" cy="2143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2:notes"/>
          <p:cNvSpPr txBox="1">
            <a:spLocks noGrp="1"/>
          </p:cNvSpPr>
          <p:nvPr>
            <p:ph type="body" idx="1"/>
          </p:nvPr>
        </p:nvSpPr>
        <p:spPr>
          <a:xfrm>
            <a:off x="926199" y="3056387"/>
            <a:ext cx="7409587" cy="2500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77" name="Google Shape;177;p2:notes"/>
          <p:cNvSpPr txBox="1">
            <a:spLocks noGrp="1"/>
          </p:cNvSpPr>
          <p:nvPr>
            <p:ph type="sldNum" idx="12"/>
          </p:nvPr>
        </p:nvSpPr>
        <p:spPr>
          <a:xfrm>
            <a:off x="5246314" y="6032286"/>
            <a:ext cx="4013527" cy="318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E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78416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24150" y="793750"/>
            <a:ext cx="3811588" cy="2143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2:notes"/>
          <p:cNvSpPr txBox="1">
            <a:spLocks noGrp="1"/>
          </p:cNvSpPr>
          <p:nvPr>
            <p:ph type="body" idx="1"/>
          </p:nvPr>
        </p:nvSpPr>
        <p:spPr>
          <a:xfrm>
            <a:off x="926199" y="3056387"/>
            <a:ext cx="7409587" cy="2500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77" name="Google Shape;177;p2:notes"/>
          <p:cNvSpPr txBox="1">
            <a:spLocks noGrp="1"/>
          </p:cNvSpPr>
          <p:nvPr>
            <p:ph type="sldNum" idx="12"/>
          </p:nvPr>
        </p:nvSpPr>
        <p:spPr>
          <a:xfrm>
            <a:off x="5246314" y="6032286"/>
            <a:ext cx="4013527" cy="318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E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70631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24150" y="793750"/>
            <a:ext cx="3811588" cy="2143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2:notes"/>
          <p:cNvSpPr txBox="1">
            <a:spLocks noGrp="1"/>
          </p:cNvSpPr>
          <p:nvPr>
            <p:ph type="body" idx="1"/>
          </p:nvPr>
        </p:nvSpPr>
        <p:spPr>
          <a:xfrm>
            <a:off x="926199" y="3056387"/>
            <a:ext cx="7409587" cy="2500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77" name="Google Shape;177;p2:notes"/>
          <p:cNvSpPr txBox="1">
            <a:spLocks noGrp="1"/>
          </p:cNvSpPr>
          <p:nvPr>
            <p:ph type="sldNum" idx="12"/>
          </p:nvPr>
        </p:nvSpPr>
        <p:spPr>
          <a:xfrm>
            <a:off x="5246314" y="6032286"/>
            <a:ext cx="4013527" cy="318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s-ES"/>
              <a:pPr algn="r">
                <a:buSzPts val="1400"/>
              </a:pPr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88816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24150" y="793750"/>
            <a:ext cx="3811588" cy="2143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2:notes"/>
          <p:cNvSpPr txBox="1">
            <a:spLocks noGrp="1"/>
          </p:cNvSpPr>
          <p:nvPr>
            <p:ph type="body" idx="1"/>
          </p:nvPr>
        </p:nvSpPr>
        <p:spPr>
          <a:xfrm>
            <a:off x="926199" y="3056387"/>
            <a:ext cx="7409587" cy="2500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77" name="Google Shape;177;p2:notes"/>
          <p:cNvSpPr txBox="1">
            <a:spLocks noGrp="1"/>
          </p:cNvSpPr>
          <p:nvPr>
            <p:ph type="sldNum" idx="12"/>
          </p:nvPr>
        </p:nvSpPr>
        <p:spPr>
          <a:xfrm>
            <a:off x="5246314" y="6032286"/>
            <a:ext cx="4013527" cy="318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E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55951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24150" y="793750"/>
            <a:ext cx="3811588" cy="2143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2:notes"/>
          <p:cNvSpPr txBox="1">
            <a:spLocks noGrp="1"/>
          </p:cNvSpPr>
          <p:nvPr>
            <p:ph type="body" idx="1"/>
          </p:nvPr>
        </p:nvSpPr>
        <p:spPr>
          <a:xfrm>
            <a:off x="926199" y="3056387"/>
            <a:ext cx="7409587" cy="2500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77" name="Google Shape;177;p2:notes"/>
          <p:cNvSpPr txBox="1">
            <a:spLocks noGrp="1"/>
          </p:cNvSpPr>
          <p:nvPr>
            <p:ph type="sldNum" idx="12"/>
          </p:nvPr>
        </p:nvSpPr>
        <p:spPr>
          <a:xfrm>
            <a:off x="5246314" y="6032286"/>
            <a:ext cx="4013527" cy="318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E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59138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24150" y="793750"/>
            <a:ext cx="3811588" cy="2143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2:notes"/>
          <p:cNvSpPr txBox="1">
            <a:spLocks noGrp="1"/>
          </p:cNvSpPr>
          <p:nvPr>
            <p:ph type="body" idx="1"/>
          </p:nvPr>
        </p:nvSpPr>
        <p:spPr>
          <a:xfrm>
            <a:off x="926199" y="3056387"/>
            <a:ext cx="7409587" cy="2500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77" name="Google Shape;177;p2:notes"/>
          <p:cNvSpPr txBox="1">
            <a:spLocks noGrp="1"/>
          </p:cNvSpPr>
          <p:nvPr>
            <p:ph type="sldNum" idx="12"/>
          </p:nvPr>
        </p:nvSpPr>
        <p:spPr>
          <a:xfrm>
            <a:off x="5246314" y="6032286"/>
            <a:ext cx="4013527" cy="318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s-ES"/>
              <a:pPr algn="r">
                <a:buSzPts val="1400"/>
              </a:pPr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49703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24150" y="793750"/>
            <a:ext cx="3811588" cy="2143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2:notes"/>
          <p:cNvSpPr txBox="1">
            <a:spLocks noGrp="1"/>
          </p:cNvSpPr>
          <p:nvPr>
            <p:ph type="body" idx="1"/>
          </p:nvPr>
        </p:nvSpPr>
        <p:spPr>
          <a:xfrm>
            <a:off x="926199" y="3056387"/>
            <a:ext cx="7409587" cy="2500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77" name="Google Shape;177;p2:notes"/>
          <p:cNvSpPr txBox="1">
            <a:spLocks noGrp="1"/>
          </p:cNvSpPr>
          <p:nvPr>
            <p:ph type="sldNum" idx="12"/>
          </p:nvPr>
        </p:nvSpPr>
        <p:spPr>
          <a:xfrm>
            <a:off x="5246314" y="6032286"/>
            <a:ext cx="4013527" cy="318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s-ES"/>
              <a:pPr algn="r">
                <a:buSzPts val="1400"/>
              </a:pPr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03503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24150" y="793750"/>
            <a:ext cx="3811588" cy="2143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2:notes"/>
          <p:cNvSpPr txBox="1">
            <a:spLocks noGrp="1"/>
          </p:cNvSpPr>
          <p:nvPr>
            <p:ph type="body" idx="1"/>
          </p:nvPr>
        </p:nvSpPr>
        <p:spPr>
          <a:xfrm>
            <a:off x="926199" y="3056387"/>
            <a:ext cx="7409587" cy="2500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77" name="Google Shape;177;p2:notes"/>
          <p:cNvSpPr txBox="1">
            <a:spLocks noGrp="1"/>
          </p:cNvSpPr>
          <p:nvPr>
            <p:ph type="sldNum" idx="12"/>
          </p:nvPr>
        </p:nvSpPr>
        <p:spPr>
          <a:xfrm>
            <a:off x="5246314" y="6032286"/>
            <a:ext cx="4013527" cy="318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s-ES"/>
              <a:pPr algn="r">
                <a:buSzPts val="1400"/>
              </a:pPr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79252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24150" y="793750"/>
            <a:ext cx="3811588" cy="2143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2:notes"/>
          <p:cNvSpPr txBox="1">
            <a:spLocks noGrp="1"/>
          </p:cNvSpPr>
          <p:nvPr>
            <p:ph type="body" idx="1"/>
          </p:nvPr>
        </p:nvSpPr>
        <p:spPr>
          <a:xfrm>
            <a:off x="926199" y="3056387"/>
            <a:ext cx="7409587" cy="2500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77" name="Google Shape;177;p2:notes"/>
          <p:cNvSpPr txBox="1">
            <a:spLocks noGrp="1"/>
          </p:cNvSpPr>
          <p:nvPr>
            <p:ph type="sldNum" idx="12"/>
          </p:nvPr>
        </p:nvSpPr>
        <p:spPr>
          <a:xfrm>
            <a:off x="5246314" y="6032286"/>
            <a:ext cx="4013527" cy="318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E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89801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24150" y="793750"/>
            <a:ext cx="3811588" cy="2143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2:notes"/>
          <p:cNvSpPr txBox="1">
            <a:spLocks noGrp="1"/>
          </p:cNvSpPr>
          <p:nvPr>
            <p:ph type="body" idx="1"/>
          </p:nvPr>
        </p:nvSpPr>
        <p:spPr>
          <a:xfrm>
            <a:off x="926199" y="3056387"/>
            <a:ext cx="7409587" cy="2500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77" name="Google Shape;177;p2:notes"/>
          <p:cNvSpPr txBox="1">
            <a:spLocks noGrp="1"/>
          </p:cNvSpPr>
          <p:nvPr>
            <p:ph type="sldNum" idx="12"/>
          </p:nvPr>
        </p:nvSpPr>
        <p:spPr>
          <a:xfrm>
            <a:off x="5246314" y="6032286"/>
            <a:ext cx="4013527" cy="318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E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4204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24150" y="793750"/>
            <a:ext cx="3811588" cy="2143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2:notes"/>
          <p:cNvSpPr txBox="1">
            <a:spLocks noGrp="1"/>
          </p:cNvSpPr>
          <p:nvPr>
            <p:ph type="body" idx="1"/>
          </p:nvPr>
        </p:nvSpPr>
        <p:spPr>
          <a:xfrm>
            <a:off x="926199" y="3056387"/>
            <a:ext cx="7409587" cy="2500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77" name="Google Shape;177;p2:notes"/>
          <p:cNvSpPr txBox="1">
            <a:spLocks noGrp="1"/>
          </p:cNvSpPr>
          <p:nvPr>
            <p:ph type="sldNum" idx="12"/>
          </p:nvPr>
        </p:nvSpPr>
        <p:spPr>
          <a:xfrm>
            <a:off x="5246314" y="6032286"/>
            <a:ext cx="4013527" cy="318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E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5295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24150" y="793750"/>
            <a:ext cx="3811588" cy="2143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2:notes"/>
          <p:cNvSpPr txBox="1">
            <a:spLocks noGrp="1"/>
          </p:cNvSpPr>
          <p:nvPr>
            <p:ph type="body" idx="1"/>
          </p:nvPr>
        </p:nvSpPr>
        <p:spPr>
          <a:xfrm>
            <a:off x="926199" y="3056387"/>
            <a:ext cx="7409587" cy="2500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77" name="Google Shape;177;p2:notes"/>
          <p:cNvSpPr txBox="1">
            <a:spLocks noGrp="1"/>
          </p:cNvSpPr>
          <p:nvPr>
            <p:ph type="sldNum" idx="12"/>
          </p:nvPr>
        </p:nvSpPr>
        <p:spPr>
          <a:xfrm>
            <a:off x="5246314" y="6032286"/>
            <a:ext cx="4013527" cy="318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E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8638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24150" y="793750"/>
            <a:ext cx="3811588" cy="2143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2:notes"/>
          <p:cNvSpPr txBox="1">
            <a:spLocks noGrp="1"/>
          </p:cNvSpPr>
          <p:nvPr>
            <p:ph type="body" idx="1"/>
          </p:nvPr>
        </p:nvSpPr>
        <p:spPr>
          <a:xfrm>
            <a:off x="926199" y="3056387"/>
            <a:ext cx="7409587" cy="2500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77" name="Google Shape;177;p2:notes"/>
          <p:cNvSpPr txBox="1">
            <a:spLocks noGrp="1"/>
          </p:cNvSpPr>
          <p:nvPr>
            <p:ph type="sldNum" idx="12"/>
          </p:nvPr>
        </p:nvSpPr>
        <p:spPr>
          <a:xfrm>
            <a:off x="5246314" y="6032286"/>
            <a:ext cx="4013527" cy="318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E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6782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24150" y="793750"/>
            <a:ext cx="3811588" cy="2143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2:notes"/>
          <p:cNvSpPr txBox="1">
            <a:spLocks noGrp="1"/>
          </p:cNvSpPr>
          <p:nvPr>
            <p:ph type="body" idx="1"/>
          </p:nvPr>
        </p:nvSpPr>
        <p:spPr>
          <a:xfrm>
            <a:off x="926199" y="3056387"/>
            <a:ext cx="7409587" cy="2500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77" name="Google Shape;177;p2:notes"/>
          <p:cNvSpPr txBox="1">
            <a:spLocks noGrp="1"/>
          </p:cNvSpPr>
          <p:nvPr>
            <p:ph type="sldNum" idx="12"/>
          </p:nvPr>
        </p:nvSpPr>
        <p:spPr>
          <a:xfrm>
            <a:off x="5246314" y="6032286"/>
            <a:ext cx="4013527" cy="318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E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3858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24150" y="793750"/>
            <a:ext cx="3811588" cy="2143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2:notes"/>
          <p:cNvSpPr txBox="1">
            <a:spLocks noGrp="1"/>
          </p:cNvSpPr>
          <p:nvPr>
            <p:ph type="body" idx="1"/>
          </p:nvPr>
        </p:nvSpPr>
        <p:spPr>
          <a:xfrm>
            <a:off x="926199" y="3056387"/>
            <a:ext cx="7409587" cy="2500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77" name="Google Shape;177;p2:notes"/>
          <p:cNvSpPr txBox="1">
            <a:spLocks noGrp="1"/>
          </p:cNvSpPr>
          <p:nvPr>
            <p:ph type="sldNum" idx="12"/>
          </p:nvPr>
        </p:nvSpPr>
        <p:spPr>
          <a:xfrm>
            <a:off x="5246314" y="6032286"/>
            <a:ext cx="4013527" cy="318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E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3771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Estoy ampliando el segundo piso de mi casa y el maestro abandonó la obra a medio hacer a pesar que le había entregado casi todo el dinero que tenía presupuestado.</a:t>
            </a:r>
            <a:endParaRPr lang="es-MX" dirty="0"/>
          </a:p>
          <a:p>
            <a:r>
              <a:rPr lang="es-MX" dirty="0"/>
              <a:t>Soy jefe de abastecimiento de una entidad pública dedicada a la atención de obras públicas. Entre los muchos constructores que </a:t>
            </a:r>
            <a:r>
              <a:rPr lang="es-MX" dirty="0" smtClean="0"/>
              <a:t>contrato </a:t>
            </a:r>
            <a:r>
              <a:rPr lang="es-MX" dirty="0"/>
              <a:t>hay un constructor que </a:t>
            </a:r>
            <a:r>
              <a:rPr lang="es-MX" dirty="0" smtClean="0"/>
              <a:t>suele ganar </a:t>
            </a:r>
            <a:r>
              <a:rPr lang="es-MX" dirty="0"/>
              <a:t>la buena pro de los proyectos, por el buen trabajo que realiza.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/>
              <a:t>Al saber de mi situación se ofrece a ayudarme un bajísimo monto.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MX" sz="3200" b="1" dirty="0"/>
              <a:t>Solicitar un presupuesto real. </a:t>
            </a:r>
            <a:r>
              <a:rPr lang="es-MX" dirty="0"/>
              <a:t>Le pido un presupuesto real porque confío en la calidad y seriedad de su trabajo y así evito generar la retribución de favores laborales con mis asuntos personales.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MX" sz="3200" b="1" dirty="0"/>
              <a:t>Aceptar la generosa oferta. </a:t>
            </a:r>
            <a:r>
              <a:rPr lang="es-MX" dirty="0"/>
              <a:t>Acepto su generosa oferta ya que sé que el hará un buen trabajo con el poco presupuesto que me queda.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MX" sz="3200" b="1" dirty="0"/>
              <a:t>Rechazo el ofrecimiento. </a:t>
            </a:r>
            <a:r>
              <a:rPr lang="es-MX" dirty="0"/>
              <a:t>Siendo el responsable de las contrataciones me complica mezclar mi situación personal con la laboral y quedar en deuda con el proveedor.</a:t>
            </a:r>
            <a:endParaRPr lang="es-PE" dirty="0"/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s-MX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s-P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dirty="0"/>
          </a:p>
          <a:p>
            <a:endParaRPr lang="es-MX" dirty="0"/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CB0D9-F463-4B5A-B602-E6350B122A9B}" type="slidenum">
              <a:rPr lang="es-PE" smtClean="0"/>
              <a:t>13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37590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CB0D9-F463-4B5A-B602-E6350B122A9B}" type="slidenum">
              <a:rPr lang="es-PE" smtClean="0"/>
              <a:t>14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89212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E5ADB9E-F6B6-D646-9812-CA8FF50B0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0128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5E8B80A4-552B-5D45-BFF0-7E1522296F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95350"/>
          </a:xfrm>
          <a:prstGeom prst="rect">
            <a:avLst/>
          </a:prstGeom>
        </p:spPr>
      </p:pic>
      <p:sp>
        <p:nvSpPr>
          <p:cNvPr id="8" name="Marcador de contenido 2">
            <a:extLst>
              <a:ext uri="{FF2B5EF4-FFF2-40B4-BE49-F238E27FC236}">
                <a16:creationId xmlns="" xmlns:a16="http://schemas.microsoft.com/office/drawing/2014/main" id="{FBC1DB26-5F63-4C4E-AE36-377CE7EAC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15311"/>
            <a:ext cx="10515600" cy="330243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011643"/>
                </a:solidFill>
              </a:defRPr>
            </a:lvl1pPr>
            <a:lvl2pPr>
              <a:defRPr sz="2000">
                <a:solidFill>
                  <a:srgbClr val="011643"/>
                </a:solidFill>
              </a:defRPr>
            </a:lvl2pPr>
            <a:lvl3pPr>
              <a:defRPr sz="2000">
                <a:solidFill>
                  <a:srgbClr val="011643"/>
                </a:solidFill>
              </a:defRPr>
            </a:lvl3pPr>
            <a:lvl4pPr>
              <a:defRPr sz="2000">
                <a:solidFill>
                  <a:srgbClr val="011643"/>
                </a:solidFill>
              </a:defRPr>
            </a:lvl4pPr>
            <a:lvl5pPr>
              <a:defRPr sz="2000">
                <a:solidFill>
                  <a:srgbClr val="011643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067257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C2C91959-A4D3-7E43-A640-64F36DF50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34950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C82A666B-065D-F44A-AA8F-76F13A0508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422651"/>
            <a:ext cx="5157787" cy="24983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 dirty="0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001337A6-BE88-2440-9C84-31C6A2665D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3495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6802DAEF-6E04-3F41-B80A-449C814968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422651"/>
            <a:ext cx="5183188" cy="24983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C2DA0F9F-E0C9-9041-8A71-356F0A7D11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95350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="" xmlns:a16="http://schemas.microsoft.com/office/drawing/2014/main" id="{95BEDFFC-3956-9D44-87AD-E7A475ECBA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348775"/>
            <a:ext cx="10515600" cy="619726"/>
          </a:xfrm>
        </p:spPr>
        <p:txBody>
          <a:bodyPr/>
          <a:lstStyle/>
          <a:p>
            <a:r>
              <a:rPr lang="es-ES" dirty="0"/>
              <a:t>Título de Tema</a:t>
            </a:r>
            <a:endParaRPr lang="es-PE" dirty="0"/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7A19D81F-EA3F-D849-B91B-ACE40BE7B9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1968500"/>
            <a:ext cx="4341850" cy="9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66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C2C91959-A4D3-7E43-A640-64F36DF50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34950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C82A666B-065D-F44A-AA8F-76F13A0508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422651"/>
            <a:ext cx="5157787" cy="24983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 dirty="0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001337A6-BE88-2440-9C84-31C6A2665D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3495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6802DAEF-6E04-3F41-B80A-449C814968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422651"/>
            <a:ext cx="5183188" cy="24983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C2DA0F9F-E0C9-9041-8A71-356F0A7D11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95350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="" xmlns:a16="http://schemas.microsoft.com/office/drawing/2014/main" id="{95BEDFFC-3956-9D44-87AD-E7A475ECBA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348775"/>
            <a:ext cx="10515600" cy="619726"/>
          </a:xfrm>
        </p:spPr>
        <p:txBody>
          <a:bodyPr/>
          <a:lstStyle/>
          <a:p>
            <a:r>
              <a:rPr lang="es-ES" dirty="0"/>
              <a:t>Título de Tema</a:t>
            </a:r>
            <a:endParaRPr lang="es-PE" dirty="0"/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7A19D81F-EA3F-D849-B91B-ACE40BE7B9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1968500"/>
            <a:ext cx="4341850" cy="9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78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C2C91959-A4D3-7E43-A640-64F36DF50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34950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C82A666B-065D-F44A-AA8F-76F13A0508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422651"/>
            <a:ext cx="5157787" cy="24983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 dirty="0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001337A6-BE88-2440-9C84-31C6A2665D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3495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6802DAEF-6E04-3F41-B80A-449C814968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422651"/>
            <a:ext cx="5183188" cy="24983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C2DA0F9F-E0C9-9041-8A71-356F0A7D11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95350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="" xmlns:a16="http://schemas.microsoft.com/office/drawing/2014/main" id="{95BEDFFC-3956-9D44-87AD-E7A475ECBA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348775"/>
            <a:ext cx="10515600" cy="619726"/>
          </a:xfrm>
        </p:spPr>
        <p:txBody>
          <a:bodyPr/>
          <a:lstStyle/>
          <a:p>
            <a:r>
              <a:rPr lang="es-ES" dirty="0"/>
              <a:t>Título de Tema</a:t>
            </a:r>
            <a:endParaRPr lang="es-PE" dirty="0"/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7A19D81F-EA3F-D849-B91B-ACE40BE7B9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1968500"/>
            <a:ext cx="4341850" cy="9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12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E5ADB9E-F6B6-D646-9812-CA8FF50B0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0128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5E8B80A4-552B-5D45-BFF0-7E1522296F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95350"/>
          </a:xfrm>
          <a:prstGeom prst="rect">
            <a:avLst/>
          </a:prstGeom>
        </p:spPr>
      </p:pic>
      <p:sp>
        <p:nvSpPr>
          <p:cNvPr id="8" name="Marcador de contenido 2">
            <a:extLst>
              <a:ext uri="{FF2B5EF4-FFF2-40B4-BE49-F238E27FC236}">
                <a16:creationId xmlns="" xmlns:a16="http://schemas.microsoft.com/office/drawing/2014/main" id="{FBC1DB26-5F63-4C4E-AE36-377CE7EAC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15311"/>
            <a:ext cx="10515600" cy="330243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011643"/>
                </a:solidFill>
              </a:defRPr>
            </a:lvl1pPr>
            <a:lvl2pPr>
              <a:defRPr sz="2000">
                <a:solidFill>
                  <a:srgbClr val="011643"/>
                </a:solidFill>
              </a:defRPr>
            </a:lvl2pPr>
            <a:lvl3pPr>
              <a:defRPr sz="2000">
                <a:solidFill>
                  <a:srgbClr val="011643"/>
                </a:solidFill>
              </a:defRPr>
            </a:lvl3pPr>
            <a:lvl4pPr>
              <a:defRPr sz="2000">
                <a:solidFill>
                  <a:srgbClr val="011643"/>
                </a:solidFill>
              </a:defRPr>
            </a:lvl4pPr>
            <a:lvl5pPr>
              <a:defRPr sz="2000">
                <a:solidFill>
                  <a:srgbClr val="011643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372920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E5ADB9E-F6B6-D646-9812-CA8FF50B0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0128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5E8B80A4-552B-5D45-BFF0-7E1522296F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95350"/>
          </a:xfrm>
          <a:prstGeom prst="rect">
            <a:avLst/>
          </a:prstGeom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xmlns="" id="{FBC1DB26-5F63-4C4E-AE36-377CE7EAC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15311"/>
            <a:ext cx="10515600" cy="330243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011643"/>
                </a:solidFill>
              </a:defRPr>
            </a:lvl1pPr>
            <a:lvl2pPr>
              <a:defRPr sz="2000">
                <a:solidFill>
                  <a:srgbClr val="011643"/>
                </a:solidFill>
              </a:defRPr>
            </a:lvl2pPr>
            <a:lvl3pPr>
              <a:defRPr sz="2000">
                <a:solidFill>
                  <a:srgbClr val="011643"/>
                </a:solidFill>
              </a:defRPr>
            </a:lvl3pPr>
            <a:lvl4pPr>
              <a:defRPr sz="2000">
                <a:solidFill>
                  <a:srgbClr val="011643"/>
                </a:solidFill>
              </a:defRPr>
            </a:lvl4pPr>
            <a:lvl5pPr>
              <a:defRPr sz="2000">
                <a:solidFill>
                  <a:srgbClr val="011643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1346657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E5ADB9E-F6B6-D646-9812-CA8FF50B0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0128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5E8B80A4-552B-5D45-BFF0-7E1522296F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95350"/>
          </a:xfrm>
          <a:prstGeom prst="rect">
            <a:avLst/>
          </a:prstGeom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xmlns="" id="{FBC1DB26-5F63-4C4E-AE36-377CE7EAC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15311"/>
            <a:ext cx="10515600" cy="330243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011643"/>
                </a:solidFill>
              </a:defRPr>
            </a:lvl1pPr>
            <a:lvl2pPr>
              <a:defRPr sz="2000">
                <a:solidFill>
                  <a:srgbClr val="011643"/>
                </a:solidFill>
              </a:defRPr>
            </a:lvl2pPr>
            <a:lvl3pPr>
              <a:defRPr sz="2000">
                <a:solidFill>
                  <a:srgbClr val="011643"/>
                </a:solidFill>
              </a:defRPr>
            </a:lvl3pPr>
            <a:lvl4pPr>
              <a:defRPr sz="2000">
                <a:solidFill>
                  <a:srgbClr val="011643"/>
                </a:solidFill>
              </a:defRPr>
            </a:lvl4pPr>
            <a:lvl5pPr>
              <a:defRPr sz="2000">
                <a:solidFill>
                  <a:srgbClr val="011643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8126885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6F60B-4869-4E97-A9C5-3C2BF33C0D57}" type="datetimeFigureOut">
              <a:rPr lang="es-PE" smtClean="0"/>
              <a:t>29/08/2023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82A27-18A9-4195-AE68-D3DBC946000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6446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96BDEAF-98C6-3563-054A-E97D87FA0C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72126583-2238-CEB4-214B-4FF20F847F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91A81A7-AB93-630D-E41C-A63E12024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475-99D2-6040-86F3-FB2411DAF9A8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29/08/2023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930D14D-CA16-D736-C788-B5A964094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A0A50F5-73E2-49B2-07D3-6974CAD5F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8CDA-1222-D547-9BC9-A009548068F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4820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576241B-D595-3AE2-06A1-523079920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6F3B2A9-A1B8-D360-919B-F858C620C4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17BB429-F48F-88CE-CD87-D9F74A1C4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475-99D2-6040-86F3-FB2411DAF9A8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29/08/2023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D6048A7-3CA6-CE3C-90F0-DD95427B6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8679C7F-7BE6-D4A4-3EDC-F99AF33EC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8CDA-1222-D547-9BC9-A009548068F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389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8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" name="Google Shape;25;p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F214AA3-6C0E-CE7C-9DB1-EE812AE21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2D1DF029-9225-2EE1-2634-1A2C0E6E40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E47B9C4-8A48-BF3E-E290-4E415825E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475-99D2-6040-86F3-FB2411DAF9A8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29/08/2023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A566E16-DCDF-02B8-77F3-A039F47E4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F71CD94-C277-B38B-14CD-358F0AD03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8CDA-1222-D547-9BC9-A009548068F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7806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E312CFA-AA82-7CAF-0779-67498C28F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ADF725D-ABB1-91A2-4C46-3C893C97AB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7C18AAAD-01AF-0E6C-974E-589890318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51C84959-15F0-C01D-00B1-B808BB732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475-99D2-6040-86F3-FB2411DAF9A8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29/08/2023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636D6F13-8B4B-2C9A-E2DE-9A994DE49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FE0B2572-925E-0339-9947-140F0B608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8CDA-1222-D547-9BC9-A009548068F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5352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B038711-A2F0-3BFD-2837-279ACB5A6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49504580-EE28-80C7-6D36-A99948D52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9F30A84F-59B6-DCAD-CA04-356E2FE10D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07FE44E1-9EF2-6A59-9B4E-632A1BC8EB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28146037-F8AE-0DFD-DC63-3686A67E82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C6DF8BCD-256E-8F25-643B-CBDCB404D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475-99D2-6040-86F3-FB2411DAF9A8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29/08/2023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C2E94F84-A3FB-C8EF-9F23-F05B1BAF2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D7E5871E-08D1-338D-5929-9CFC0FB44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8CDA-1222-D547-9BC9-A009548068F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4999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1E6D37A-2D94-9038-CF79-B7770837C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5ED17ABE-61A3-28CF-CA20-2F2EB1102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475-99D2-6040-86F3-FB2411DAF9A8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29/08/2023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5B7E5E48-CA19-3599-3851-4964EA5DA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40D45A88-BE31-C428-8CA2-65803D28B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8CDA-1222-D547-9BC9-A009548068F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524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A577E49D-929A-662A-8BC6-5668E7E4E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475-99D2-6040-86F3-FB2411DAF9A8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29/08/2023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48308DBF-5715-F5EC-28D7-F5C82B398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663E50EF-1468-3BCC-1AED-09B42C7C4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8CDA-1222-D547-9BC9-A009548068F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7676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012061F-C33C-B8A2-CB3A-EE69CDCE5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A519F2F-7826-B98E-8E49-2568CC08B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3C698682-9356-7305-28A0-605BB5FA61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9794B566-DB99-CD85-7823-91A4914D5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475-99D2-6040-86F3-FB2411DAF9A8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29/08/2023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EF1CA054-53D3-787A-502E-2B133A47D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6B7AEEEC-D0D1-0A4E-6AF4-031C94A05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8CDA-1222-D547-9BC9-A009548068F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5874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EC9F527-0268-E551-8301-947F49363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33D639AB-6A7B-90D4-76D2-42FD2FAD23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453FEA3E-EFAB-0646-23CD-AD570E1CCB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ADF4B432-D4EC-1643-8A53-75F198BC8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475-99D2-6040-86F3-FB2411DAF9A8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29/08/2023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86A35488-CEF4-2726-1EC6-9B1692C3F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AE228F58-EF68-BB38-0C95-68DA6CD2D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8CDA-1222-D547-9BC9-A009548068F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5779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EAC127A-2DD3-A5E8-EE71-2BC058A8E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12F9EF0F-5A58-5492-2C92-166BE2EF2A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5D3249E-766E-C2A1-F1A5-C3648F12A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475-99D2-6040-86F3-FB2411DAF9A8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29/08/2023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0E676241-4CEC-04F7-F4D8-61B6D7922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06D86B7-0BD2-9DB3-0E26-AC1DB7A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8CDA-1222-D547-9BC9-A009548068F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4512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0972EB24-D2BB-2CB2-4673-12FD5AFEB4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5767D324-042B-3338-B338-2A2ECCB064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F383086-3E40-A324-F743-93398C7E7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475-99D2-6040-86F3-FB2411DAF9A8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29/08/2023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C021378-6CE3-D5E8-7E34-77C8DD865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14B9A96-6F06-84FC-1965-735FDA6A9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8CDA-1222-D547-9BC9-A009548068F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5085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96BDEAF-98C6-3563-054A-E97D87FA0C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72126583-2238-CEB4-214B-4FF20F847F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91A81A7-AB93-630D-E41C-A63E12024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475-99D2-6040-86F3-FB2411DAF9A8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29/08/2023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930D14D-CA16-D736-C788-B5A964094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A0A50F5-73E2-49B2-07D3-6974CAD5F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8CDA-1222-D547-9BC9-A009548068F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026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8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576241B-D595-3AE2-06A1-523079920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6F3B2A9-A1B8-D360-919B-F858C620C4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17BB429-F48F-88CE-CD87-D9F74A1C4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475-99D2-6040-86F3-FB2411DAF9A8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29/08/2023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D6048A7-3CA6-CE3C-90F0-DD95427B6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8679C7F-7BE6-D4A4-3EDC-F99AF33EC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8CDA-1222-D547-9BC9-A009548068F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3226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F214AA3-6C0E-CE7C-9DB1-EE812AE21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2D1DF029-9225-2EE1-2634-1A2C0E6E40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E47B9C4-8A48-BF3E-E290-4E415825E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475-99D2-6040-86F3-FB2411DAF9A8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29/08/2023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A566E16-DCDF-02B8-77F3-A039F47E4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F71CD94-C277-B38B-14CD-358F0AD03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8CDA-1222-D547-9BC9-A009548068F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1616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E312CFA-AA82-7CAF-0779-67498C28F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ADF725D-ABB1-91A2-4C46-3C893C97AB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7C18AAAD-01AF-0E6C-974E-589890318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51C84959-15F0-C01D-00B1-B808BB732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475-99D2-6040-86F3-FB2411DAF9A8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29/08/2023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636D6F13-8B4B-2C9A-E2DE-9A994DE49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FE0B2572-925E-0339-9947-140F0B608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8CDA-1222-D547-9BC9-A009548068F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1338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B038711-A2F0-3BFD-2837-279ACB5A6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49504580-EE28-80C7-6D36-A99948D52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9F30A84F-59B6-DCAD-CA04-356E2FE10D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07FE44E1-9EF2-6A59-9B4E-632A1BC8EB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28146037-F8AE-0DFD-DC63-3686A67E82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C6DF8BCD-256E-8F25-643B-CBDCB404D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475-99D2-6040-86F3-FB2411DAF9A8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29/08/2023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C2E94F84-A3FB-C8EF-9F23-F05B1BAF2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D7E5871E-08D1-338D-5929-9CFC0FB44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8CDA-1222-D547-9BC9-A009548068F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5540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1E6D37A-2D94-9038-CF79-B7770837C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5ED17ABE-61A3-28CF-CA20-2F2EB1102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475-99D2-6040-86F3-FB2411DAF9A8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29/08/2023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5B7E5E48-CA19-3599-3851-4964EA5DA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40D45A88-BE31-C428-8CA2-65803D28B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8CDA-1222-D547-9BC9-A009548068F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2903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A577E49D-929A-662A-8BC6-5668E7E4E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475-99D2-6040-86F3-FB2411DAF9A8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29/08/2023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48308DBF-5715-F5EC-28D7-F5C82B398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663E50EF-1468-3BCC-1AED-09B42C7C4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8CDA-1222-D547-9BC9-A009548068F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7446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012061F-C33C-B8A2-CB3A-EE69CDCE5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A519F2F-7826-B98E-8E49-2568CC08B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3C698682-9356-7305-28A0-605BB5FA61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9794B566-DB99-CD85-7823-91A4914D5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475-99D2-6040-86F3-FB2411DAF9A8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29/08/2023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EF1CA054-53D3-787A-502E-2B133A47D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6B7AEEEC-D0D1-0A4E-6AF4-031C94A05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8CDA-1222-D547-9BC9-A009548068F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4209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EC9F527-0268-E551-8301-947F49363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33D639AB-6A7B-90D4-76D2-42FD2FAD23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453FEA3E-EFAB-0646-23CD-AD570E1CCB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ADF4B432-D4EC-1643-8A53-75F198BC8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475-99D2-6040-86F3-FB2411DAF9A8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29/08/2023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86A35488-CEF4-2726-1EC6-9B1692C3F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AE228F58-EF68-BB38-0C95-68DA6CD2D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8CDA-1222-D547-9BC9-A009548068F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6894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EAC127A-2DD3-A5E8-EE71-2BC058A8E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12F9EF0F-5A58-5492-2C92-166BE2EF2A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5D3249E-766E-C2A1-F1A5-C3648F12A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475-99D2-6040-86F3-FB2411DAF9A8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29/08/2023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0E676241-4CEC-04F7-F4D8-61B6D7922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06D86B7-0BD2-9DB3-0E26-AC1DB7A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8CDA-1222-D547-9BC9-A009548068F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9927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0972EB24-D2BB-2CB2-4673-12FD5AFEB4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5767D324-042B-3338-B338-2A2ECCB064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F383086-3E40-A324-F743-93398C7E7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475-99D2-6040-86F3-FB2411DAF9A8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29/08/2023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C021378-6CE3-D5E8-7E34-77C8DD865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14B9A96-6F06-84FC-1965-735FDA6A9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8CDA-1222-D547-9BC9-A009548068F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972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8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8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8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8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96BDEAF-98C6-3563-054A-E97D87FA0C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72126583-2238-CEB4-214B-4FF20F847F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291A81A7-AB93-630D-E41C-A63E12024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475-99D2-6040-86F3-FB2411DAF9A8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29/08/2023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C930D14D-CA16-D736-C788-B5A964094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CA0A50F5-73E2-49B2-07D3-6974CAD5F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8CDA-1222-D547-9BC9-A009548068F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9329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576241B-D595-3AE2-06A1-523079920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B6F3B2A9-A1B8-D360-919B-F858C620C4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C17BB429-F48F-88CE-CD87-D9F74A1C4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475-99D2-6040-86F3-FB2411DAF9A8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29/08/2023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6D6048A7-3CA6-CE3C-90F0-DD95427B6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98679C7F-7BE6-D4A4-3EDC-F99AF33EC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8CDA-1222-D547-9BC9-A009548068F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9283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F214AA3-6C0E-CE7C-9DB1-EE812AE21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2D1DF029-9225-2EE1-2634-1A2C0E6E40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6E47B9C4-8A48-BF3E-E290-4E415825E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475-99D2-6040-86F3-FB2411DAF9A8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29/08/2023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FA566E16-DCDF-02B8-77F3-A039F47E4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3F71CD94-C277-B38B-14CD-358F0AD03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8CDA-1222-D547-9BC9-A009548068F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7170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E312CFA-AA82-7CAF-0779-67498C28F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AADF725D-ABB1-91A2-4C46-3C893C97AB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7C18AAAD-01AF-0E6C-974E-589890318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51C84959-15F0-C01D-00B1-B808BB732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475-99D2-6040-86F3-FB2411DAF9A8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29/08/2023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636D6F13-8B4B-2C9A-E2DE-9A994DE49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FE0B2572-925E-0339-9947-140F0B608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8CDA-1222-D547-9BC9-A009548068F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0044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B038711-A2F0-3BFD-2837-279ACB5A6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49504580-EE28-80C7-6D36-A99948D52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9F30A84F-59B6-DCAD-CA04-356E2FE10D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07FE44E1-9EF2-6A59-9B4E-632A1BC8EB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28146037-F8AE-0DFD-DC63-3686A67E82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C6DF8BCD-256E-8F25-643B-CBDCB404D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475-99D2-6040-86F3-FB2411DAF9A8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29/08/2023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C2E94F84-A3FB-C8EF-9F23-F05B1BAF2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D7E5871E-08D1-338D-5929-9CFC0FB44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8CDA-1222-D547-9BC9-A009548068F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995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1E6D37A-2D94-9038-CF79-B7770837C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5ED17ABE-61A3-28CF-CA20-2F2EB1102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475-99D2-6040-86F3-FB2411DAF9A8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29/08/2023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5B7E5E48-CA19-3599-3851-4964EA5DA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40D45A88-BE31-C428-8CA2-65803D28B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8CDA-1222-D547-9BC9-A009548068F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6949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A577E49D-929A-662A-8BC6-5668E7E4E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475-99D2-6040-86F3-FB2411DAF9A8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29/08/2023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48308DBF-5715-F5EC-28D7-F5C82B398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663E50EF-1468-3BCC-1AED-09B42C7C4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8CDA-1222-D547-9BC9-A009548068F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0906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012061F-C33C-B8A2-CB3A-EE69CDCE5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EA519F2F-7826-B98E-8E49-2568CC08B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3C698682-9356-7305-28A0-605BB5FA61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9794B566-DB99-CD85-7823-91A4914D5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475-99D2-6040-86F3-FB2411DAF9A8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29/08/2023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EF1CA054-53D3-787A-502E-2B133A47D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6B7AEEEC-D0D1-0A4E-6AF4-031C94A05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8CDA-1222-D547-9BC9-A009548068F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7686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EC9F527-0268-E551-8301-947F49363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33D639AB-6A7B-90D4-76D2-42FD2FAD23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453FEA3E-EFAB-0646-23CD-AD570E1CCB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ADF4B432-D4EC-1643-8A53-75F198BC8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475-99D2-6040-86F3-FB2411DAF9A8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29/08/2023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86A35488-CEF4-2726-1EC6-9B1692C3F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AE228F58-EF68-BB38-0C95-68DA6CD2D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8CDA-1222-D547-9BC9-A009548068F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4319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EAC127A-2DD3-A5E8-EE71-2BC058A8E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12F9EF0F-5A58-5492-2C92-166BE2EF2A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B5D3249E-766E-C2A1-F1A5-C3648F12A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475-99D2-6040-86F3-FB2411DAF9A8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29/08/2023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0E676241-4CEC-04F7-F4D8-61B6D7922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006D86B7-0BD2-9DB3-0E26-AC1DB7A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8CDA-1222-D547-9BC9-A009548068F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22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8" name="Google Shape;58;p9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" name="Google Shape;59;p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0972EB24-D2BB-2CB2-4673-12FD5AFEB4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5767D324-042B-3338-B338-2A2ECCB064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EF383086-3E40-A324-F743-93398C7E7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475-99D2-6040-86F3-FB2411DAF9A8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29/08/2023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1C021378-6CE3-D5E8-7E34-77C8DD865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314B9A96-6F06-84FC-1965-735FDA6A9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8CDA-1222-D547-9BC9-A009548068F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3290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En blanc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ES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02733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8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" name="Google Shape;25;p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ES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22267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Encabezado de sección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8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ES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33908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Comparació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8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8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8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8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ES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08681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Contenido con título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8" name="Google Shape;58;p9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" name="Google Shape;59;p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ES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82398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Título y texto vertical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9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9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ES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53215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Título vertical y texto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9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9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9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9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9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ES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87458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95"/>
          <p:cNvSpPr/>
          <p:nvPr/>
        </p:nvSpPr>
        <p:spPr>
          <a:xfrm>
            <a:off x="0" y="44319"/>
            <a:ext cx="12192000" cy="2800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82275" tIns="41125" rIns="82275" bIns="41125" anchor="ctr" anchorCtr="0">
            <a:noAutofit/>
          </a:bodyPr>
          <a:lstStyle/>
          <a:p>
            <a:pPr algn="ctr">
              <a:buSzPts val="1100"/>
            </a:pPr>
            <a:endParaRPr sz="1320">
              <a:solidFill>
                <a:srgbClr val="FFFFFF"/>
              </a:solidFill>
            </a:endParaRPr>
          </a:p>
        </p:txBody>
      </p:sp>
      <p:sp>
        <p:nvSpPr>
          <p:cNvPr id="83" name="Google Shape;83;p95"/>
          <p:cNvSpPr txBox="1"/>
          <p:nvPr/>
        </p:nvSpPr>
        <p:spPr>
          <a:xfrm>
            <a:off x="380533" y="44319"/>
            <a:ext cx="8204400" cy="2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75" tIns="41125" rIns="82275" bIns="41125" anchor="ctr" anchorCtr="0">
            <a:noAutofit/>
          </a:bodyPr>
          <a:lstStyle/>
          <a:p>
            <a:pPr>
              <a:buClr>
                <a:srgbClr val="FFFFFF"/>
              </a:buClr>
              <a:buSzPts val="1080"/>
            </a:pPr>
            <a:r>
              <a:rPr lang="es-ES" sz="1080">
                <a:solidFill>
                  <a:srgbClr val="FFFFFF"/>
                </a:solidFill>
              </a:rPr>
              <a:t>MVCS – Programa Nacional de Vivienda Rural - PNVR</a:t>
            </a:r>
            <a:endParaRPr sz="216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74074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texto vertical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E5ADB9E-F6B6-D646-9812-CA8FF50B0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0128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5E8B80A4-552B-5D45-BFF0-7E1522296F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95350"/>
          </a:xfrm>
          <a:prstGeom prst="rect">
            <a:avLst/>
          </a:prstGeom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xmlns="" id="{FBC1DB26-5F63-4C4E-AE36-377CE7EAC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15311"/>
            <a:ext cx="10515600" cy="330243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011643"/>
                </a:solidFill>
              </a:defRPr>
            </a:lvl1pPr>
            <a:lvl2pPr>
              <a:defRPr sz="2000">
                <a:solidFill>
                  <a:srgbClr val="011643"/>
                </a:solidFill>
              </a:defRPr>
            </a:lvl2pPr>
            <a:lvl3pPr>
              <a:defRPr sz="2000">
                <a:solidFill>
                  <a:srgbClr val="011643"/>
                </a:solidFill>
              </a:defRPr>
            </a:lvl3pPr>
            <a:lvl4pPr>
              <a:defRPr sz="2000">
                <a:solidFill>
                  <a:srgbClr val="011643"/>
                </a:solidFill>
              </a:defRPr>
            </a:lvl4pPr>
            <a:lvl5pPr>
              <a:defRPr sz="2000">
                <a:solidFill>
                  <a:srgbClr val="011643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899357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9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9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texto vertical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E5ADB9E-F6B6-D646-9812-CA8FF50B0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0128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5E8B80A4-552B-5D45-BFF0-7E1522296F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95350"/>
          </a:xfrm>
          <a:prstGeom prst="rect">
            <a:avLst/>
          </a:prstGeom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xmlns="" id="{FBC1DB26-5F63-4C4E-AE36-377CE7EAC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15311"/>
            <a:ext cx="10515600" cy="330243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011643"/>
                </a:solidFill>
              </a:defRPr>
            </a:lvl1pPr>
            <a:lvl2pPr>
              <a:defRPr sz="2000">
                <a:solidFill>
                  <a:srgbClr val="011643"/>
                </a:solidFill>
              </a:defRPr>
            </a:lvl2pPr>
            <a:lvl3pPr>
              <a:defRPr sz="2000">
                <a:solidFill>
                  <a:srgbClr val="011643"/>
                </a:solidFill>
              </a:defRPr>
            </a:lvl3pPr>
            <a:lvl4pPr>
              <a:defRPr sz="2000">
                <a:solidFill>
                  <a:srgbClr val="011643"/>
                </a:solidFill>
              </a:defRPr>
            </a:lvl4pPr>
            <a:lvl5pPr>
              <a:defRPr sz="2000">
                <a:solidFill>
                  <a:srgbClr val="011643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7514195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ació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2C91959-A4D3-7E43-A640-64F36DF50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34950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C82A666B-065D-F44A-AA8F-76F13A0508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422651"/>
            <a:ext cx="5157787" cy="24983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001337A6-BE88-2440-9C84-31C6A2665D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3495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6802DAEF-6E04-3F41-B80A-449C814968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422651"/>
            <a:ext cx="5183188" cy="24983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C2DA0F9F-E0C9-9041-8A71-356F0A7D11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95350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95BEDFFC-3956-9D44-87AD-E7A475ECBA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348775"/>
            <a:ext cx="10515600" cy="619726"/>
          </a:xfrm>
        </p:spPr>
        <p:txBody>
          <a:bodyPr/>
          <a:lstStyle/>
          <a:p>
            <a:r>
              <a:rPr lang="es-ES" dirty="0"/>
              <a:t>Título de Tema</a:t>
            </a:r>
            <a:endParaRPr lang="es-PE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7A19D81F-EA3F-D849-B91B-ACE40BE7B9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1968500"/>
            <a:ext cx="4341850" cy="9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631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mparació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2C91959-A4D3-7E43-A640-64F36DF50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34950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C82A666B-065D-F44A-AA8F-76F13A0508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422651"/>
            <a:ext cx="5157787" cy="24983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001337A6-BE88-2440-9C84-31C6A2665D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3495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6802DAEF-6E04-3F41-B80A-449C814968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422651"/>
            <a:ext cx="5183188" cy="24983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C2DA0F9F-E0C9-9041-8A71-356F0A7D11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95350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95BEDFFC-3956-9D44-87AD-E7A475ECBA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348775"/>
            <a:ext cx="10515600" cy="619726"/>
          </a:xfrm>
        </p:spPr>
        <p:txBody>
          <a:bodyPr/>
          <a:lstStyle/>
          <a:p>
            <a:r>
              <a:rPr lang="es-ES" dirty="0"/>
              <a:t>Título de Tema</a:t>
            </a:r>
            <a:endParaRPr lang="es-PE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7A19D81F-EA3F-D849-B91B-ACE40BE7B9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1968500"/>
            <a:ext cx="4341850" cy="9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708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mparació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2C91959-A4D3-7E43-A640-64F36DF50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34950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C82A666B-065D-F44A-AA8F-76F13A0508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422651"/>
            <a:ext cx="5157787" cy="24983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001337A6-BE88-2440-9C84-31C6A2665D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3495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6802DAEF-6E04-3F41-B80A-449C814968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422651"/>
            <a:ext cx="5183188" cy="24983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C2DA0F9F-E0C9-9041-8A71-356F0A7D11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95350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95BEDFFC-3956-9D44-87AD-E7A475ECBA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348775"/>
            <a:ext cx="10515600" cy="619726"/>
          </a:xfrm>
        </p:spPr>
        <p:txBody>
          <a:bodyPr/>
          <a:lstStyle/>
          <a:p>
            <a:r>
              <a:rPr lang="es-ES" dirty="0"/>
              <a:t>Título de Tema</a:t>
            </a:r>
            <a:endParaRPr lang="es-PE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7A19D81F-EA3F-D849-B91B-ACE40BE7B9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1968500"/>
            <a:ext cx="4341850" cy="9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6820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y texto vertical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E5ADB9E-F6B6-D646-9812-CA8FF50B0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0128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5E8B80A4-552B-5D45-BFF0-7E1522296F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95350"/>
          </a:xfrm>
          <a:prstGeom prst="rect">
            <a:avLst/>
          </a:prstGeom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xmlns="" id="{FBC1DB26-5F63-4C4E-AE36-377CE7EAC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15311"/>
            <a:ext cx="10515600" cy="330243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011643"/>
                </a:solidFill>
              </a:defRPr>
            </a:lvl1pPr>
            <a:lvl2pPr>
              <a:defRPr sz="2000">
                <a:solidFill>
                  <a:srgbClr val="011643"/>
                </a:solidFill>
              </a:defRPr>
            </a:lvl2pPr>
            <a:lvl3pPr>
              <a:defRPr sz="2000">
                <a:solidFill>
                  <a:srgbClr val="011643"/>
                </a:solidFill>
              </a:defRPr>
            </a:lvl3pPr>
            <a:lvl4pPr>
              <a:defRPr sz="2000">
                <a:solidFill>
                  <a:srgbClr val="011643"/>
                </a:solidFill>
              </a:defRPr>
            </a:lvl4pPr>
            <a:lvl5pPr>
              <a:defRPr sz="2000">
                <a:solidFill>
                  <a:srgbClr val="011643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0586742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6F60B-4869-4E97-A9C5-3C2BF33C0D57}" type="datetimeFigureOut">
              <a:rPr lang="es-PE" smtClean="0"/>
              <a:pPr/>
              <a:t>29/08/2023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82A27-18A9-4195-AE68-D3DBC9460000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3294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E312CFA-AA82-7CAF-0779-67498C28F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ADF725D-ABB1-91A2-4C46-3C893C97AB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7C18AAAD-01AF-0E6C-974E-589890318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51C84959-15F0-C01D-00B1-B808BB732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475-99D2-6040-86F3-FB2411DAF9A8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29/08/2023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636D6F13-8B4B-2C9A-E2DE-9A994DE49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FE0B2572-925E-0339-9947-140F0B608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8CDA-1222-D547-9BC9-A009548068F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705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9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9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9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9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9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1_Título y objeto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95"/>
          <p:cNvSpPr/>
          <p:nvPr/>
        </p:nvSpPr>
        <p:spPr>
          <a:xfrm>
            <a:off x="0" y="44319"/>
            <a:ext cx="12192000" cy="2800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82275" tIns="41125" rIns="82275" bIns="411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32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95"/>
          <p:cNvSpPr txBox="1"/>
          <p:nvPr/>
        </p:nvSpPr>
        <p:spPr>
          <a:xfrm>
            <a:off x="380533" y="44319"/>
            <a:ext cx="8204400" cy="2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75" tIns="41125" rIns="82275" bIns="411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80"/>
              <a:buFont typeface="Arial"/>
              <a:buNone/>
            </a:pPr>
            <a:r>
              <a:rPr lang="es-ES" sz="108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MVCS – Programa Nacional de Vivienda Rural - PNVR</a:t>
            </a:r>
            <a:endParaRPr sz="216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E5ADB9E-F6B6-D646-9812-CA8FF50B0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0128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5E8B80A4-552B-5D45-BFF0-7E1522296F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95350"/>
          </a:xfrm>
          <a:prstGeom prst="rect">
            <a:avLst/>
          </a:prstGeom>
        </p:spPr>
      </p:pic>
      <p:sp>
        <p:nvSpPr>
          <p:cNvPr id="8" name="Marcador de contenido 2">
            <a:extLst>
              <a:ext uri="{FF2B5EF4-FFF2-40B4-BE49-F238E27FC236}">
                <a16:creationId xmlns="" xmlns:a16="http://schemas.microsoft.com/office/drawing/2014/main" id="{FBC1DB26-5F63-4C4E-AE36-377CE7EAC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15311"/>
            <a:ext cx="10515600" cy="330243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011643"/>
                </a:solidFill>
              </a:defRPr>
            </a:lvl1pPr>
            <a:lvl2pPr>
              <a:defRPr sz="2000">
                <a:solidFill>
                  <a:srgbClr val="011643"/>
                </a:solidFill>
              </a:defRPr>
            </a:lvl2pPr>
            <a:lvl3pPr>
              <a:defRPr sz="2000">
                <a:solidFill>
                  <a:srgbClr val="011643"/>
                </a:solidFill>
              </a:defRPr>
            </a:lvl3pPr>
            <a:lvl4pPr>
              <a:defRPr sz="2000">
                <a:solidFill>
                  <a:srgbClr val="011643"/>
                </a:solidFill>
              </a:defRPr>
            </a:lvl4pPr>
            <a:lvl5pPr>
              <a:defRPr sz="2000">
                <a:solidFill>
                  <a:srgbClr val="011643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746885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7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4" r:id="rId4"/>
    <p:sldLayoutId id="2147483656" r:id="rId5"/>
    <p:sldLayoutId id="2147483658" r:id="rId6"/>
    <p:sldLayoutId id="2147483659" r:id="rId7"/>
    <p:sldLayoutId id="2147483660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717" r:id="rId15"/>
    <p:sldLayoutId id="2147483719" r:id="rId16"/>
    <p:sldLayoutId id="2147483768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5B98E7F1-AF40-7376-1CEB-895917B4D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791732EC-50A5-4400-8677-01F06C97F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191D64B-2489-2EB0-17B6-2CF188CB20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6FDEC475-99D2-6040-86F3-FB2411DAF9A8}" type="datetimeFigureOut">
              <a:rPr lang="es-P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>
                <a:buClrTx/>
                <a:buFontTx/>
                <a:buNone/>
              </a:pPr>
              <a:t>29/08/2023</a:t>
            </a:fld>
            <a:endParaRPr lang="es-P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010561B-C60F-84D4-D2AF-DC91B7AE6B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s-P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AA685BB-E379-7802-8F09-0B95F45B37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0B448CDA-1222-D547-9BC9-A009548068F9}" type="slidenum">
              <a:rPr lang="es-P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>
                <a:buClrTx/>
                <a:buFontTx/>
                <a:buNone/>
              </a:pPr>
              <a:t>‹Nº›</a:t>
            </a:fld>
            <a:endParaRPr lang="es-P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34707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5B98E7F1-AF40-7376-1CEB-895917B4D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791732EC-50A5-4400-8677-01F06C97F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191D64B-2489-2EB0-17B6-2CF188CB20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6FDEC475-99D2-6040-86F3-FB2411DAF9A8}" type="datetimeFigureOut">
              <a:rPr lang="es-P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>
                <a:buClrTx/>
                <a:buFontTx/>
                <a:buNone/>
              </a:pPr>
              <a:t>29/08/2023</a:t>
            </a:fld>
            <a:endParaRPr lang="es-P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010561B-C60F-84D4-D2AF-DC91B7AE6B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s-P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AA685BB-E379-7802-8F09-0B95F45B37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0B448CDA-1222-D547-9BC9-A009548068F9}" type="slidenum">
              <a:rPr lang="es-P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>
                <a:buClrTx/>
                <a:buFontTx/>
                <a:buNone/>
              </a:pPr>
              <a:t>‹Nº›</a:t>
            </a:fld>
            <a:endParaRPr lang="es-P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74557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5B98E7F1-AF40-7376-1CEB-895917B4D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91732EC-50A5-4400-8677-01F06C97F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4191D64B-2489-2EB0-17B6-2CF188CB20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6FDEC475-99D2-6040-86F3-FB2411DAF9A8}" type="datetimeFigureOut">
              <a:rPr lang="es-P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>
                <a:buClrTx/>
                <a:buFontTx/>
                <a:buNone/>
              </a:pPr>
              <a:t>29/08/2023</a:t>
            </a:fld>
            <a:endParaRPr lang="es-P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F010561B-C60F-84D4-D2AF-DC91B7AE6B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s-P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3AA685BB-E379-7802-8F09-0B95F45B37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0B448CDA-1222-D547-9BC9-A009548068F9}" type="slidenum">
              <a:rPr lang="es-P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>
                <a:buClrTx/>
                <a:buFontTx/>
                <a:buNone/>
              </a:pPr>
              <a:t>‹Nº›</a:t>
            </a:fld>
            <a:endParaRPr lang="es-P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77410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7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ES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02143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microsoft.com/office/2007/relationships/hdphoto" Target="../media/hdphoto2.wdp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microsoft.com/office/2007/relationships/diagramDrawing" Target="../diagrams/drawing2.xml"/><Relationship Id="rId3" Type="http://schemas.openxmlformats.org/officeDocument/2006/relationships/image" Target="../media/image8.png"/><Relationship Id="rId12" Type="http://schemas.openxmlformats.org/officeDocument/2006/relationships/diagramColors" Target="../diagrams/colors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11" Type="http://schemas.openxmlformats.org/officeDocument/2006/relationships/diagramQuickStyle" Target="../diagrams/quickStyle2.xml"/><Relationship Id="rId5" Type="http://schemas.openxmlformats.org/officeDocument/2006/relationships/image" Target="../media/image9.png"/><Relationship Id="rId10" Type="http://schemas.openxmlformats.org/officeDocument/2006/relationships/diagramLayout" Target="../diagrams/layout2.xml"/><Relationship Id="rId4" Type="http://schemas.microsoft.com/office/2007/relationships/hdphoto" Target="../media/hdphoto2.wdp"/><Relationship Id="rId9" Type="http://schemas.openxmlformats.org/officeDocument/2006/relationships/diagramData" Target="../diagrams/data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.svg"/><Relationship Id="rId5" Type="http://schemas.openxmlformats.org/officeDocument/2006/relationships/image" Target="../media/image9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6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31.jpg"/><Relationship Id="rId4" Type="http://schemas.openxmlformats.org/officeDocument/2006/relationships/image" Target="../media/image11.png"/><Relationship Id="rId9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8.xml"/><Relationship Id="rId6" Type="http://schemas.microsoft.com/office/2007/relationships/hdphoto" Target="../media/hdphoto6.wdp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image" Target="../media/image11.png"/><Relationship Id="rId7" Type="http://schemas.openxmlformats.org/officeDocument/2006/relationships/image" Target="../media/image9.svg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.png"/><Relationship Id="rId11" Type="http://schemas.openxmlformats.org/officeDocument/2006/relationships/diagramColors" Target="../diagrams/colors3.xml"/><Relationship Id="rId5" Type="http://schemas.microsoft.com/office/2007/relationships/hdphoto" Target="../media/hdphoto1.wdp"/><Relationship Id="rId10" Type="http://schemas.openxmlformats.org/officeDocument/2006/relationships/diagramQuickStyle" Target="../diagrams/quickStyle3.xml"/><Relationship Id="rId4" Type="http://schemas.openxmlformats.org/officeDocument/2006/relationships/image" Target="../media/image8.png"/><Relationship Id="rId9" Type="http://schemas.openxmlformats.org/officeDocument/2006/relationships/diagramLayout" Target="../diagrams/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1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33.png"/><Relationship Id="rId4" Type="http://schemas.openxmlformats.org/officeDocument/2006/relationships/image" Target="../media/image8.png"/><Relationship Id="rId9" Type="http://schemas.microsoft.com/office/2007/relationships/hdphoto" Target="../media/hdphoto7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38.jpg"/><Relationship Id="rId3" Type="http://schemas.openxmlformats.org/officeDocument/2006/relationships/image" Target="../media/image11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.png"/><Relationship Id="rId11" Type="http://schemas.openxmlformats.org/officeDocument/2006/relationships/image" Target="../media/image36.jpg"/><Relationship Id="rId5" Type="http://schemas.microsoft.com/office/2007/relationships/hdphoto" Target="../media/hdphoto6.wdp"/><Relationship Id="rId10" Type="http://schemas.openxmlformats.org/officeDocument/2006/relationships/image" Target="../media/image35.jpg"/><Relationship Id="rId4" Type="http://schemas.openxmlformats.org/officeDocument/2006/relationships/image" Target="../media/image8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.svg"/><Relationship Id="rId5" Type="http://schemas.openxmlformats.org/officeDocument/2006/relationships/image" Target="../media/image9.png"/><Relationship Id="rId4" Type="http://schemas.microsoft.com/office/2007/relationships/hdphoto" Target="../media/hdphoto8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21.xml"/><Relationship Id="rId7" Type="http://schemas.microsoft.com/office/2007/relationships/hdphoto" Target="../media/hdphoto1.wdp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10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41.jp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2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9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11.xml"/><Relationship Id="rId6" Type="http://schemas.microsoft.com/office/2007/relationships/hdphoto" Target="../media/hdphoto9.wdp"/><Relationship Id="rId5" Type="http://schemas.openxmlformats.org/officeDocument/2006/relationships/image" Target="../media/image8.png"/><Relationship Id="rId10" Type="http://schemas.openxmlformats.org/officeDocument/2006/relationships/image" Target="../media/image43.png"/><Relationship Id="rId4" Type="http://schemas.openxmlformats.org/officeDocument/2006/relationships/image" Target="../media/image11.png"/><Relationship Id="rId9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8.png"/><Relationship Id="rId7" Type="http://schemas.openxmlformats.org/officeDocument/2006/relationships/image" Target="../media/image9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9.png"/><Relationship Id="rId10" Type="http://schemas.openxmlformats.org/officeDocument/2006/relationships/image" Target="../media/image46.png"/><Relationship Id="rId4" Type="http://schemas.microsoft.com/office/2007/relationships/hdphoto" Target="../media/hdphoto10.wdp"/><Relationship Id="rId9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12.xml"/><Relationship Id="rId6" Type="http://schemas.microsoft.com/office/2007/relationships/hdphoto" Target="../media/hdphoto9.wdp"/><Relationship Id="rId5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47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13.xml"/><Relationship Id="rId6" Type="http://schemas.microsoft.com/office/2007/relationships/hdphoto" Target="../media/hdphoto11.wdp"/><Relationship Id="rId5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diagramColors" Target="../diagrams/colors4.xml"/><Relationship Id="rId3" Type="http://schemas.openxmlformats.org/officeDocument/2006/relationships/image" Target="../media/image8.png"/><Relationship Id="rId12" Type="http://schemas.openxmlformats.org/officeDocument/2006/relationships/diagramQuickStyle" Target="../diagrams/quickStyle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6.xml"/><Relationship Id="rId11" Type="http://schemas.openxmlformats.org/officeDocument/2006/relationships/diagramLayout" Target="../diagrams/layout4.xml"/><Relationship Id="rId5" Type="http://schemas.openxmlformats.org/officeDocument/2006/relationships/image" Target="../media/image9.png"/><Relationship Id="rId10" Type="http://schemas.openxmlformats.org/officeDocument/2006/relationships/diagramData" Target="../diagrams/data4.xml"/><Relationship Id="rId4" Type="http://schemas.microsoft.com/office/2007/relationships/hdphoto" Target="../media/hdphoto2.wdp"/><Relationship Id="rId9" Type="http://schemas.openxmlformats.org/officeDocument/2006/relationships/image" Target="../media/image49.png"/><Relationship Id="rId14" Type="http://schemas.microsoft.com/office/2007/relationships/diagramDrawing" Target="../diagrams/drawing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1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3.jpg"/><Relationship Id="rId5" Type="http://schemas.openxmlformats.org/officeDocument/2006/relationships/image" Target="../media/image52.png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6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0.xml"/><Relationship Id="rId6" Type="http://schemas.openxmlformats.org/officeDocument/2006/relationships/hyperlink" Target="mailto:oilcc@vivienda.gob.pe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3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12.jpg"/><Relationship Id="rId9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diagramColors" Target="../diagrams/colors1.xml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.png"/><Relationship Id="rId12" Type="http://schemas.openxmlformats.org/officeDocument/2006/relationships/diagramQuickStyle" Target="../diagrams/quickStyl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microsoft.com/office/2007/relationships/hdphoto" Target="../media/hdphoto2.wdp"/><Relationship Id="rId11" Type="http://schemas.openxmlformats.org/officeDocument/2006/relationships/diagramLayout" Target="../diagrams/layout1.xml"/><Relationship Id="rId5" Type="http://schemas.openxmlformats.org/officeDocument/2006/relationships/image" Target="../media/image8.png"/><Relationship Id="rId10" Type="http://schemas.openxmlformats.org/officeDocument/2006/relationships/diagramData" Target="../diagrams/data1.xml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.svg"/><Relationship Id="rId5" Type="http://schemas.openxmlformats.org/officeDocument/2006/relationships/image" Target="../media/image9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5.wdp"/><Relationship Id="rId7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Relationship Id="rId11" Type="http://schemas.openxmlformats.org/officeDocument/2006/relationships/image" Target="../media/image19.png"/><Relationship Id="rId10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4F69AD6-AE95-632B-A515-4DDF5D42F7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28478"/>
            <a:ext cx="9144000" cy="1132322"/>
          </a:xfrm>
        </p:spPr>
        <p:txBody>
          <a:bodyPr anchor="ctr">
            <a:normAutofit/>
          </a:bodyPr>
          <a:lstStyle/>
          <a:p>
            <a:r>
              <a:rPr lang="es-PE" b="1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Integridad Pública</a:t>
            </a:r>
            <a:endParaRPr lang="es-PE" b="1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A6079F78-9C65-AE40-AAF8-1AE8C61CD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86901"/>
            <a:ext cx="9144000" cy="587090"/>
          </a:xfrm>
        </p:spPr>
        <p:txBody>
          <a:bodyPr/>
          <a:lstStyle/>
          <a:p>
            <a:r>
              <a:rPr lang="es-MX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Oficina de Integridad y Lucha Contra la Corrupción</a:t>
            </a:r>
          </a:p>
        </p:txBody>
      </p:sp>
      <p:cxnSp>
        <p:nvCxnSpPr>
          <p:cNvPr id="7" name="Google Shape;58;p13">
            <a:extLst>
              <a:ext uri="{FF2B5EF4-FFF2-40B4-BE49-F238E27FC236}">
                <a16:creationId xmlns="" xmlns:a16="http://schemas.microsoft.com/office/drawing/2014/main" id="{1E209F4C-1C48-EB82-A1E8-4A0A040CB6D8}"/>
              </a:ext>
            </a:extLst>
          </p:cNvPr>
          <p:cNvCxnSpPr>
            <a:cxnSpLocks/>
          </p:cNvCxnSpPr>
          <p:nvPr/>
        </p:nvCxnSpPr>
        <p:spPr>
          <a:xfrm>
            <a:off x="3790650" y="4514368"/>
            <a:ext cx="4610700" cy="0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64C71279-B97B-ED2D-8BAE-80ED6FE39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368" y="-1095130"/>
            <a:ext cx="2350478" cy="827368"/>
          </a:xfrm>
          <a:prstGeom prst="rect">
            <a:avLst/>
          </a:prstGeom>
        </p:spPr>
      </p:pic>
      <p:sp>
        <p:nvSpPr>
          <p:cNvPr id="14" name="Subtítulo 2">
            <a:extLst>
              <a:ext uri="{FF2B5EF4-FFF2-40B4-BE49-F238E27FC236}">
                <a16:creationId xmlns="" xmlns:a16="http://schemas.microsoft.com/office/drawing/2014/main" id="{B609CA9B-2F09-A86A-787B-F663259DFFB9}"/>
              </a:ext>
            </a:extLst>
          </p:cNvPr>
          <p:cNvSpPr txBox="1">
            <a:spLocks/>
          </p:cNvSpPr>
          <p:nvPr/>
        </p:nvSpPr>
        <p:spPr>
          <a:xfrm>
            <a:off x="5078437" y="6034015"/>
            <a:ext cx="2035126" cy="58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s-PE" sz="2800" spc="300" dirty="0">
                <a:solidFill>
                  <a:prstClr val="white"/>
                </a:solidFill>
                <a:latin typeface="Poppins Light" pitchFamily="2" charset="77"/>
                <a:cs typeface="Poppins Light" pitchFamily="2" charset="77"/>
              </a:rPr>
              <a:t>2023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="" xmlns:a16="http://schemas.microsoft.com/office/drawing/2014/main" id="{53E9AA65-613B-B9D5-8E56-E3846938D0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3369" y="79138"/>
            <a:ext cx="1372222" cy="827368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="" xmlns:a16="http://schemas.microsoft.com/office/drawing/2014/main" id="{7F8A33C9-0439-501A-71E1-B51CB7077C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4303" y="199277"/>
            <a:ext cx="2836096" cy="58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85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o 23"/>
          <p:cNvGrpSpPr/>
          <p:nvPr/>
        </p:nvGrpSpPr>
        <p:grpSpPr>
          <a:xfrm>
            <a:off x="0" y="-39690"/>
            <a:ext cx="12192000" cy="966615"/>
            <a:chOff x="0" y="-41015"/>
            <a:chExt cx="12192000" cy="966615"/>
          </a:xfrm>
        </p:grpSpPr>
        <p:pic>
          <p:nvPicPr>
            <p:cNvPr id="25" name="Google Shape;179;p2"/>
            <p:cNvPicPr preferRelativeResize="0"/>
            <p:nvPr/>
          </p:nvPicPr>
          <p:blipFill rotWithShape="1">
            <a:blip r:embed="rId2">
              <a:alphaModFix/>
            </a:blip>
            <a:srcRect t="48145"/>
            <a:stretch/>
          </p:blipFill>
          <p:spPr>
            <a:xfrm>
              <a:off x="0" y="142875"/>
              <a:ext cx="12192000" cy="7827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" name="Grupo 25"/>
            <p:cNvGrpSpPr/>
            <p:nvPr/>
          </p:nvGrpSpPr>
          <p:grpSpPr>
            <a:xfrm>
              <a:off x="0" y="-41015"/>
              <a:ext cx="12192000" cy="829994"/>
              <a:chOff x="0" y="0"/>
              <a:chExt cx="12192000" cy="829994"/>
            </a:xfrm>
          </p:grpSpPr>
          <p:sp>
            <p:nvSpPr>
              <p:cNvPr id="27" name="Redondear rectángulo de esquina del mismo lado 26">
                <a:extLst>
                  <a:ext uri="{FF2B5EF4-FFF2-40B4-BE49-F238E27FC236}">
                    <a16:creationId xmlns="" xmlns:a16="http://schemas.microsoft.com/office/drawing/2014/main" id="{6DD21BAC-7DC9-CF35-C7C4-82DF33465054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12192000" cy="829994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pic>
            <p:nvPicPr>
              <p:cNvPr id="28" name="Imagen 27">
                <a:extLst>
                  <a:ext uri="{FF2B5EF4-FFF2-40B4-BE49-F238E27FC236}">
                    <a16:creationId xmlns="" xmlns:a16="http://schemas.microsoft.com/office/drawing/2014/main" id="{A97A4EBE-6AAA-05D1-E352-17EFDBB325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288416" y="79138"/>
                <a:ext cx="1065384" cy="642363"/>
              </a:xfrm>
              <a:prstGeom prst="rect">
                <a:avLst/>
              </a:prstGeom>
            </p:spPr>
          </p:pic>
          <p:pic>
            <p:nvPicPr>
              <p:cNvPr id="29" name="Gráfico 4">
                <a:extLst>
                  <a:ext uri="{FF2B5EF4-FFF2-40B4-BE49-F238E27FC236}">
                    <a16:creationId xmlns="" xmlns:a16="http://schemas.microsoft.com/office/drawing/2014/main" id="{16A9A137-4906-AC99-5A61-2F600FC6E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55496" y="204670"/>
                <a:ext cx="2171608" cy="449536"/>
              </a:xfrm>
              <a:prstGeom prst="rect">
                <a:avLst/>
              </a:prstGeom>
            </p:spPr>
          </p:pic>
        </p:grpSp>
      </p:grpSp>
      <p:sp>
        <p:nvSpPr>
          <p:cNvPr id="2" name="Rectángulo redondeado 1"/>
          <p:cNvSpPr/>
          <p:nvPr/>
        </p:nvSpPr>
        <p:spPr>
          <a:xfrm>
            <a:off x="874988" y="2417377"/>
            <a:ext cx="3996964" cy="3984806"/>
          </a:xfrm>
          <a:prstGeom prst="roundRect">
            <a:avLst>
              <a:gd name="adj" fmla="val 862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9EF6B716-9FF6-604E-BCC6-CB38C7B3BDE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66533" y="2834731"/>
            <a:ext cx="3071813" cy="620712"/>
          </a:xfrm>
        </p:spPr>
        <p:txBody>
          <a:bodyPr>
            <a:noAutofit/>
          </a:bodyPr>
          <a:lstStyle/>
          <a:p>
            <a:pPr algn="ctr">
              <a:lnSpc>
                <a:spcPts val="3600"/>
              </a:lnSpc>
            </a:pPr>
            <a:r>
              <a:rPr lang="es-PE" sz="4000" b="1" kern="1200" dirty="0">
                <a:solidFill>
                  <a:srgbClr val="011643"/>
                </a:solidFill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¿Por qué?</a:t>
            </a:r>
          </a:p>
        </p:txBody>
      </p:sp>
      <p:sp>
        <p:nvSpPr>
          <p:cNvPr id="21" name="Marcador de contenido 4"/>
          <p:cNvSpPr txBox="1">
            <a:spLocks/>
          </p:cNvSpPr>
          <p:nvPr/>
        </p:nvSpPr>
        <p:spPr>
          <a:xfrm>
            <a:off x="1091881" y="3841646"/>
            <a:ext cx="3421118" cy="2370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C00000"/>
              </a:buClr>
            </a:pPr>
            <a:r>
              <a:rPr lang="es-MX" sz="2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Nos guía hacia el logro de los objetivos institucionales, promoviendo y fortaleciendo una cultura de integridad en la entidad. a través de conductas adecuadas</a:t>
            </a:r>
          </a:p>
        </p:txBody>
      </p:sp>
      <p:sp>
        <p:nvSpPr>
          <p:cNvPr id="30" name="Rectángulo redondeado 29"/>
          <p:cNvSpPr/>
          <p:nvPr/>
        </p:nvSpPr>
        <p:spPr>
          <a:xfrm>
            <a:off x="6667759" y="2417378"/>
            <a:ext cx="5029200" cy="3984806"/>
          </a:xfrm>
          <a:prstGeom prst="roundRect">
            <a:avLst>
              <a:gd name="adj" fmla="val 862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9EF6B716-9FF6-604E-BCC6-CB38C7B3BDEF}"/>
              </a:ext>
            </a:extLst>
          </p:cNvPr>
          <p:cNvSpPr txBox="1">
            <a:spLocks/>
          </p:cNvSpPr>
          <p:nvPr/>
        </p:nvSpPr>
        <p:spPr>
          <a:xfrm>
            <a:off x="6096000" y="2833056"/>
            <a:ext cx="6032937" cy="6197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11643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3600"/>
              </a:lnSpc>
            </a:pPr>
            <a:r>
              <a:rPr lang="es-PE" sz="4000" dirty="0"/>
              <a:t>¿Para qué?</a:t>
            </a:r>
          </a:p>
        </p:txBody>
      </p:sp>
      <p:sp>
        <p:nvSpPr>
          <p:cNvPr id="20" name="Marcador de contenido 4"/>
          <p:cNvSpPr txBox="1">
            <a:spLocks/>
          </p:cNvSpPr>
          <p:nvPr/>
        </p:nvSpPr>
        <p:spPr>
          <a:xfrm>
            <a:off x="7122924" y="3871120"/>
            <a:ext cx="3979090" cy="20863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s-MX" sz="2000" b="1" dirty="0" smtClean="0">
                <a:solidFill>
                  <a:srgbClr val="011643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Orientar </a:t>
            </a:r>
            <a:r>
              <a:rPr lang="es-MX" sz="2000" b="1" dirty="0">
                <a:solidFill>
                  <a:srgbClr val="011643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la correcta, eficiente y trasparente actuación </a:t>
            </a:r>
            <a:r>
              <a:rPr lang="es-MX" sz="2000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. </a:t>
            </a:r>
            <a:endParaRPr lang="es-MX" sz="200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s-MX" sz="2000" b="1" dirty="0">
                <a:solidFill>
                  <a:srgbClr val="F14444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Renovar permanentemente el compromiso </a:t>
            </a:r>
            <a:r>
              <a:rPr lang="es-MX" sz="2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institucional de los/as servidores/as  a través la interiorización de su contenido. </a:t>
            </a:r>
          </a:p>
        </p:txBody>
      </p:sp>
      <p:sp>
        <p:nvSpPr>
          <p:cNvPr id="31" name="Título 1">
            <a:extLst>
              <a:ext uri="{FF2B5EF4-FFF2-40B4-BE49-F238E27FC236}">
                <a16:creationId xmlns:a16="http://schemas.microsoft.com/office/drawing/2014/main" xmlns="" id="{9EF6B716-9FF6-604E-BCC6-CB38C7B3BDEF}"/>
              </a:ext>
            </a:extLst>
          </p:cNvPr>
          <p:cNvSpPr txBox="1">
            <a:spLocks/>
          </p:cNvSpPr>
          <p:nvPr/>
        </p:nvSpPr>
        <p:spPr>
          <a:xfrm>
            <a:off x="699731" y="1341836"/>
            <a:ext cx="3375571" cy="619726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MX" sz="4000" b="1" kern="1200" dirty="0" smtClean="0">
                <a:solidFill>
                  <a:srgbClr val="F14444"/>
                </a:solidFill>
                <a:latin typeface="Century Gothic" panose="020B0502020202020204" pitchFamily="34" charset="0"/>
                <a:ea typeface="+mj-ea"/>
                <a:cs typeface="+mj-cs"/>
              </a:rPr>
              <a:t>Importancia</a:t>
            </a:r>
            <a:endParaRPr lang="es-MX" sz="4000" b="1" kern="1200" dirty="0">
              <a:solidFill>
                <a:srgbClr val="F14444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729" y="2971056"/>
            <a:ext cx="2314195" cy="413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74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/>
          <p:cNvGrpSpPr/>
          <p:nvPr/>
        </p:nvGrpSpPr>
        <p:grpSpPr>
          <a:xfrm>
            <a:off x="0" y="39448"/>
            <a:ext cx="12192000" cy="966615"/>
            <a:chOff x="0" y="-41015"/>
            <a:chExt cx="12192000" cy="966615"/>
          </a:xfrm>
        </p:grpSpPr>
        <p:pic>
          <p:nvPicPr>
            <p:cNvPr id="24" name="Google Shape;179;p2"/>
            <p:cNvPicPr preferRelativeResize="0"/>
            <p:nvPr/>
          </p:nvPicPr>
          <p:blipFill rotWithShape="1">
            <a:blip r:embed="rId4">
              <a:alphaModFix/>
            </a:blip>
            <a:srcRect t="48145"/>
            <a:stretch/>
          </p:blipFill>
          <p:spPr>
            <a:xfrm>
              <a:off x="0" y="142875"/>
              <a:ext cx="12192000" cy="7827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5" name="Grupo 24"/>
            <p:cNvGrpSpPr/>
            <p:nvPr/>
          </p:nvGrpSpPr>
          <p:grpSpPr>
            <a:xfrm>
              <a:off x="0" y="-41015"/>
              <a:ext cx="12192000" cy="829994"/>
              <a:chOff x="0" y="0"/>
              <a:chExt cx="12192000" cy="829994"/>
            </a:xfrm>
          </p:grpSpPr>
          <p:sp>
            <p:nvSpPr>
              <p:cNvPr id="26" name="Redondear rectángulo de esquina del mismo lado 25">
                <a:extLst>
                  <a:ext uri="{FF2B5EF4-FFF2-40B4-BE49-F238E27FC236}">
                    <a16:creationId xmlns="" xmlns:a16="http://schemas.microsoft.com/office/drawing/2014/main" id="{6DD21BAC-7DC9-CF35-C7C4-82DF33465054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12192000" cy="829994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pic>
            <p:nvPicPr>
              <p:cNvPr id="27" name="Imagen 26">
                <a:extLst>
                  <a:ext uri="{FF2B5EF4-FFF2-40B4-BE49-F238E27FC236}">
                    <a16:creationId xmlns="" xmlns:a16="http://schemas.microsoft.com/office/drawing/2014/main" id="{A97A4EBE-6AAA-05D1-E352-17EFDBB325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288416" y="79138"/>
                <a:ext cx="1065384" cy="642363"/>
              </a:xfrm>
              <a:prstGeom prst="rect">
                <a:avLst/>
              </a:prstGeom>
            </p:spPr>
          </p:pic>
          <p:pic>
            <p:nvPicPr>
              <p:cNvPr id="28" name="Gráfico 4">
                <a:extLst>
                  <a:ext uri="{FF2B5EF4-FFF2-40B4-BE49-F238E27FC236}">
                    <a16:creationId xmlns="" xmlns:a16="http://schemas.microsoft.com/office/drawing/2014/main" id="{16A9A137-4906-AC99-5A61-2F600FC6E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55496" y="204670"/>
                <a:ext cx="2171608" cy="449536"/>
              </a:xfrm>
              <a:prstGeom prst="rect">
                <a:avLst/>
              </a:prstGeom>
            </p:spPr>
          </p:pic>
        </p:grpSp>
      </p:grpSp>
      <p:sp>
        <p:nvSpPr>
          <p:cNvPr id="20" name="Título 1">
            <a:extLst>
              <a:ext uri="{FF2B5EF4-FFF2-40B4-BE49-F238E27FC236}">
                <a16:creationId xmlns:a16="http://schemas.microsoft.com/office/drawing/2014/main" xmlns="" id="{9EF6B716-9FF6-604E-BCC6-CB38C7B3BDEF}"/>
              </a:ext>
            </a:extLst>
          </p:cNvPr>
          <p:cNvSpPr txBox="1">
            <a:spLocks/>
          </p:cNvSpPr>
          <p:nvPr/>
        </p:nvSpPr>
        <p:spPr>
          <a:xfrm>
            <a:off x="838200" y="1102297"/>
            <a:ext cx="10515600" cy="619726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MX" sz="4000" b="1" kern="1200" dirty="0">
                <a:solidFill>
                  <a:srgbClr val="011643"/>
                </a:solidFill>
                <a:latin typeface="Century Gothic" panose="020B0502020202020204" pitchFamily="34" charset="0"/>
                <a:ea typeface="+mj-ea"/>
                <a:cs typeface="+mj-cs"/>
              </a:rPr>
              <a:t>Código de Ética y Conducta Del MVCS</a:t>
            </a:r>
          </a:p>
        </p:txBody>
      </p:sp>
      <p:sp>
        <p:nvSpPr>
          <p:cNvPr id="21" name="Marcador de contenido 4"/>
          <p:cNvSpPr txBox="1">
            <a:spLocks/>
          </p:cNvSpPr>
          <p:nvPr/>
        </p:nvSpPr>
        <p:spPr>
          <a:xfrm>
            <a:off x="610394" y="3693721"/>
            <a:ext cx="5209382" cy="264763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b="1" dirty="0">
                <a:solidFill>
                  <a:srgbClr val="F14444"/>
                </a:solidFill>
                <a:latin typeface="Century Gothic" panose="020B0502020202020204" pitchFamily="34" charset="0"/>
              </a:rPr>
              <a:t>Objetivo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>
                <a:solidFill>
                  <a:srgbClr val="5F5F5F"/>
                </a:solidFill>
                <a:latin typeface="Century Gothic" panose="020B0502020202020204" pitchFamily="34" charset="0"/>
              </a:rPr>
              <a:t>Fomentar y fortalecer los valores institucionales en base a la integridad y transparencia.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>
                <a:solidFill>
                  <a:srgbClr val="5F5F5F"/>
                </a:solidFill>
                <a:latin typeface="Century Gothic" panose="020B0502020202020204" pitchFamily="34" charset="0"/>
              </a:rPr>
              <a:t>Establecer principios de carácter ético, deberes y prohibiciones que orienten la conducta de los/as servidores/as civiles del MVCS, y sus Programas. 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1042497" y="2142960"/>
            <a:ext cx="10357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b="1" dirty="0">
                <a:solidFill>
                  <a:srgbClr val="00AC9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Instrumento orientador del comportamiento de los/las servidores/as civiles en el ejercicio de sus funciones, desde un enfoque preventivo, que recoge valores institucionales, principios de carácter ético, y deberes, </a:t>
            </a:r>
            <a:r>
              <a:rPr lang="es-MX" sz="2000" b="1" dirty="0">
                <a:solidFill>
                  <a:srgbClr val="00AC99"/>
                </a:solidFill>
                <a:latin typeface="Century Gothic" panose="020B0502020202020204" pitchFamily="34" charset="0"/>
              </a:rPr>
              <a:t>presentado ejemplos de conductas adecuadas para su comprensión y cumplimiento.</a:t>
            </a:r>
            <a:endParaRPr lang="es-ES" sz="2000" b="1" dirty="0">
              <a:solidFill>
                <a:srgbClr val="00AC99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ángulo redondeado 22"/>
          <p:cNvSpPr/>
          <p:nvPr/>
        </p:nvSpPr>
        <p:spPr>
          <a:xfrm>
            <a:off x="874713" y="2093392"/>
            <a:ext cx="10525756" cy="1373007"/>
          </a:xfrm>
          <a:prstGeom prst="roundRect">
            <a:avLst>
              <a:gd name="adj" fmla="val 6993"/>
            </a:avLst>
          </a:prstGeom>
          <a:noFill/>
          <a:ln>
            <a:solidFill>
              <a:srgbClr val="01164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Marcador de contenido 4"/>
          <p:cNvSpPr txBox="1">
            <a:spLocks/>
          </p:cNvSpPr>
          <p:nvPr/>
        </p:nvSpPr>
        <p:spPr>
          <a:xfrm>
            <a:off x="6355211" y="3693721"/>
            <a:ext cx="5209382" cy="3912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b="1" dirty="0" smtClean="0">
                <a:solidFill>
                  <a:srgbClr val="F14444"/>
                </a:solidFill>
                <a:latin typeface="Century Gothic" panose="020B0502020202020204" pitchFamily="34" charset="0"/>
              </a:rPr>
              <a:t>Contenido</a:t>
            </a:r>
            <a:endParaRPr lang="es-MX" sz="2000" dirty="0">
              <a:solidFill>
                <a:srgbClr val="5F5F5F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480313" y="4184374"/>
            <a:ext cx="21766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AC99"/>
              </a:buClr>
              <a:buFont typeface="Arial" panose="020B0604020202020204" pitchFamily="34" charset="0"/>
              <a:buChar char="•"/>
            </a:pPr>
            <a:r>
              <a:rPr lang="es-PE" sz="2000" kern="1200" dirty="0" smtClean="0">
                <a:solidFill>
                  <a:srgbClr val="5F5F5F"/>
                </a:solidFill>
                <a:latin typeface="Century Gothic" panose="020B0502020202020204" pitchFamily="34" charset="0"/>
                <a:ea typeface="+mn-ea"/>
                <a:cs typeface="+mn-cs"/>
              </a:rPr>
              <a:t>Valores</a:t>
            </a:r>
          </a:p>
          <a:p>
            <a:pPr marL="285750" indent="-285750">
              <a:buClr>
                <a:srgbClr val="00AC99"/>
              </a:buClr>
              <a:buFont typeface="Arial" panose="020B0604020202020204" pitchFamily="34" charset="0"/>
              <a:buChar char="•"/>
            </a:pPr>
            <a:endParaRPr lang="es-PE" sz="2000" kern="1200" dirty="0">
              <a:solidFill>
                <a:srgbClr val="5F5F5F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marL="285750" indent="-285750">
              <a:buClr>
                <a:srgbClr val="00AC99"/>
              </a:buClr>
              <a:buFont typeface="Arial" panose="020B0604020202020204" pitchFamily="34" charset="0"/>
              <a:buChar char="•"/>
            </a:pPr>
            <a:r>
              <a:rPr lang="es-PE" sz="2000" kern="1200" dirty="0" smtClean="0">
                <a:solidFill>
                  <a:srgbClr val="5F5F5F"/>
                </a:solidFill>
                <a:latin typeface="Century Gothic" panose="020B0502020202020204" pitchFamily="34" charset="0"/>
                <a:ea typeface="+mn-ea"/>
                <a:cs typeface="+mn-cs"/>
              </a:rPr>
              <a:t>Deberes</a:t>
            </a:r>
          </a:p>
          <a:p>
            <a:pPr marL="285750" indent="-285750">
              <a:buClr>
                <a:srgbClr val="00AC99"/>
              </a:buClr>
              <a:buFont typeface="Arial" panose="020B0604020202020204" pitchFamily="34" charset="0"/>
              <a:buChar char="•"/>
            </a:pPr>
            <a:endParaRPr lang="es-PE" sz="2000" kern="1200" dirty="0">
              <a:solidFill>
                <a:srgbClr val="5F5F5F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marL="285750" indent="-285750">
              <a:buClr>
                <a:srgbClr val="00AC99"/>
              </a:buClr>
              <a:buFont typeface="Arial" panose="020B0604020202020204" pitchFamily="34" charset="0"/>
              <a:buChar char="•"/>
            </a:pPr>
            <a:r>
              <a:rPr lang="es-PE" sz="2000" kern="1200" dirty="0" smtClean="0">
                <a:solidFill>
                  <a:srgbClr val="5F5F5F"/>
                </a:solidFill>
                <a:latin typeface="Century Gothic" panose="020B0502020202020204" pitchFamily="34" charset="0"/>
                <a:ea typeface="+mn-ea"/>
                <a:cs typeface="+mn-cs"/>
              </a:rPr>
              <a:t>Principios</a:t>
            </a:r>
          </a:p>
          <a:p>
            <a:pPr marL="285750" indent="-285750">
              <a:buClr>
                <a:srgbClr val="00AC99"/>
              </a:buClr>
              <a:buFont typeface="Arial" panose="020B0604020202020204" pitchFamily="34" charset="0"/>
              <a:buChar char="•"/>
            </a:pPr>
            <a:endParaRPr lang="es-PE" sz="2000" kern="1200" dirty="0">
              <a:solidFill>
                <a:srgbClr val="5F5F5F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marL="285750" indent="-285750">
              <a:buClr>
                <a:srgbClr val="00AC99"/>
              </a:buClr>
              <a:buFont typeface="Arial" panose="020B0604020202020204" pitchFamily="34" charset="0"/>
              <a:buChar char="•"/>
            </a:pPr>
            <a:r>
              <a:rPr lang="es-PE" sz="2000" kern="1200" dirty="0">
                <a:solidFill>
                  <a:srgbClr val="5F5F5F"/>
                </a:solidFill>
                <a:latin typeface="Century Gothic" panose="020B0502020202020204" pitchFamily="34" charset="0"/>
                <a:ea typeface="+mn-ea"/>
                <a:cs typeface="+mn-cs"/>
              </a:rPr>
              <a:t>Prohibiciones</a:t>
            </a:r>
          </a:p>
        </p:txBody>
      </p:sp>
      <p:sp>
        <p:nvSpPr>
          <p:cNvPr id="40" name="CuadroTexto 39"/>
          <p:cNvSpPr txBox="1"/>
          <p:nvPr/>
        </p:nvSpPr>
        <p:spPr>
          <a:xfrm>
            <a:off x="8412070" y="3979261"/>
            <a:ext cx="40827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5F5F5F"/>
                </a:solidFill>
                <a:latin typeface="Century Gothic" panose="020B0502020202020204" pitchFamily="34" charset="0"/>
              </a:rPr>
              <a:t>PEI 2020- 2024 del MVCS</a:t>
            </a:r>
          </a:p>
          <a:p>
            <a:pPr algn="ctr"/>
            <a:r>
              <a:rPr lang="es-ES" b="1" dirty="0">
                <a:solidFill>
                  <a:srgbClr val="5F5F5F"/>
                </a:solidFill>
                <a:latin typeface="Century Gothic" panose="020B0502020202020204" pitchFamily="34" charset="0"/>
              </a:rPr>
              <a:t>aprobado por </a:t>
            </a:r>
          </a:p>
          <a:p>
            <a:pPr algn="ctr"/>
            <a:r>
              <a:rPr lang="es-ES" b="1" dirty="0">
                <a:solidFill>
                  <a:srgbClr val="5F5F5F"/>
                </a:solidFill>
                <a:latin typeface="Century Gothic" panose="020B0502020202020204" pitchFamily="34" charset="0"/>
              </a:rPr>
              <a:t>RM N° </a:t>
            </a:r>
            <a:r>
              <a:rPr lang="es-ES" b="1" dirty="0" smtClean="0">
                <a:solidFill>
                  <a:srgbClr val="5F5F5F"/>
                </a:solidFill>
                <a:latin typeface="Century Gothic" panose="020B0502020202020204" pitchFamily="34" charset="0"/>
              </a:rPr>
              <a:t>341-2020-VIVIENDA</a:t>
            </a:r>
          </a:p>
          <a:p>
            <a:pPr algn="ctr"/>
            <a:r>
              <a:rPr lang="es-ES" b="1" dirty="0" smtClean="0">
                <a:solidFill>
                  <a:srgbClr val="5F5F5F"/>
                </a:solidFill>
                <a:latin typeface="Century Gothic" panose="020B0502020202020204" pitchFamily="34" charset="0"/>
              </a:rPr>
              <a:t>RM N° 103-2022-VIVIENDA</a:t>
            </a:r>
            <a:endParaRPr lang="es-PE" b="1" dirty="0">
              <a:solidFill>
                <a:srgbClr val="5F5F5F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1" name="Conector recto de flecha 40">
            <a:extLst>
              <a:ext uri="{FF2B5EF4-FFF2-40B4-BE49-F238E27FC236}">
                <a16:creationId xmlns:a16="http://schemas.microsoft.com/office/drawing/2014/main" xmlns="" id="{2A8C9DCC-FA02-46E4-97A4-37F8EA2ACF18}"/>
              </a:ext>
            </a:extLst>
          </p:cNvPr>
          <p:cNvCxnSpPr>
            <a:cxnSpLocks/>
          </p:cNvCxnSpPr>
          <p:nvPr/>
        </p:nvCxnSpPr>
        <p:spPr>
          <a:xfrm>
            <a:off x="7980146" y="4370523"/>
            <a:ext cx="1094280" cy="2076"/>
          </a:xfrm>
          <a:prstGeom prst="straightConnector1">
            <a:avLst/>
          </a:prstGeom>
          <a:ln>
            <a:solidFill>
              <a:srgbClr val="FF7C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de flecha 42">
            <a:extLst>
              <a:ext uri="{FF2B5EF4-FFF2-40B4-BE49-F238E27FC236}">
                <a16:creationId xmlns:a16="http://schemas.microsoft.com/office/drawing/2014/main" xmlns="" id="{2A8C9DCC-FA02-46E4-97A4-37F8EA2ACF18}"/>
              </a:ext>
            </a:extLst>
          </p:cNvPr>
          <p:cNvCxnSpPr>
            <a:cxnSpLocks/>
          </p:cNvCxnSpPr>
          <p:nvPr/>
        </p:nvCxnSpPr>
        <p:spPr>
          <a:xfrm>
            <a:off x="8109843" y="5032759"/>
            <a:ext cx="1202514" cy="363570"/>
          </a:xfrm>
          <a:prstGeom prst="straightConnector1">
            <a:avLst/>
          </a:prstGeom>
          <a:ln>
            <a:solidFill>
              <a:srgbClr val="FF7C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uadroTexto 43"/>
          <p:cNvSpPr txBox="1"/>
          <p:nvPr/>
        </p:nvSpPr>
        <p:spPr>
          <a:xfrm>
            <a:off x="9312357" y="5218908"/>
            <a:ext cx="22821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rgbClr val="5F5F5F"/>
                </a:solidFill>
                <a:latin typeface="Century Gothic" panose="020B0502020202020204" pitchFamily="34" charset="0"/>
              </a:rPr>
              <a:t>Ley Nº 27815,</a:t>
            </a:r>
          </a:p>
          <a:p>
            <a:pPr algn="ctr"/>
            <a:r>
              <a:rPr lang="es-MX" b="1" dirty="0">
                <a:solidFill>
                  <a:srgbClr val="5F5F5F"/>
                </a:solidFill>
                <a:latin typeface="Century Gothic" panose="020B0502020202020204" pitchFamily="34" charset="0"/>
              </a:rPr>
              <a:t>Ley del Código de Ética de la Función Pública</a:t>
            </a:r>
            <a:endParaRPr lang="es-PE" b="1" dirty="0">
              <a:solidFill>
                <a:srgbClr val="5F5F5F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xmlns="" id="{2A8C9DCC-FA02-46E4-97A4-37F8EA2ACF18}"/>
              </a:ext>
            </a:extLst>
          </p:cNvPr>
          <p:cNvCxnSpPr>
            <a:cxnSpLocks/>
          </p:cNvCxnSpPr>
          <p:nvPr/>
        </p:nvCxnSpPr>
        <p:spPr>
          <a:xfrm>
            <a:off x="8109843" y="5594383"/>
            <a:ext cx="1094280" cy="2076"/>
          </a:xfrm>
          <a:prstGeom prst="straightConnector1">
            <a:avLst/>
          </a:prstGeom>
          <a:ln>
            <a:solidFill>
              <a:srgbClr val="FF7C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de flecha 45">
            <a:extLst>
              <a:ext uri="{FF2B5EF4-FFF2-40B4-BE49-F238E27FC236}">
                <a16:creationId xmlns:a16="http://schemas.microsoft.com/office/drawing/2014/main" xmlns="" id="{2A8C9DCC-FA02-46E4-97A4-37F8EA2ACF18}"/>
              </a:ext>
            </a:extLst>
          </p:cNvPr>
          <p:cNvCxnSpPr>
            <a:cxnSpLocks/>
          </p:cNvCxnSpPr>
          <p:nvPr/>
        </p:nvCxnSpPr>
        <p:spPr>
          <a:xfrm flipV="1">
            <a:off x="8541767" y="5794513"/>
            <a:ext cx="770590" cy="440007"/>
          </a:xfrm>
          <a:prstGeom prst="straightConnector1">
            <a:avLst/>
          </a:prstGeom>
          <a:ln>
            <a:solidFill>
              <a:srgbClr val="FF7C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007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53"/>
    </mc:Choice>
    <mc:Fallback xmlns="">
      <p:transition spd="slow" advTm="34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 animBg="1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/>
          <p:cNvGrpSpPr/>
          <p:nvPr/>
        </p:nvGrpSpPr>
        <p:grpSpPr>
          <a:xfrm>
            <a:off x="0" y="0"/>
            <a:ext cx="12192000" cy="966615"/>
            <a:chOff x="0" y="-41015"/>
            <a:chExt cx="12192000" cy="966615"/>
          </a:xfrm>
        </p:grpSpPr>
        <p:pic>
          <p:nvPicPr>
            <p:cNvPr id="14" name="Google Shape;179;p2"/>
            <p:cNvPicPr preferRelativeResize="0"/>
            <p:nvPr/>
          </p:nvPicPr>
          <p:blipFill rotWithShape="1">
            <a:blip r:embed="rId2">
              <a:alphaModFix/>
            </a:blip>
            <a:srcRect t="48145"/>
            <a:stretch/>
          </p:blipFill>
          <p:spPr>
            <a:xfrm>
              <a:off x="0" y="142875"/>
              <a:ext cx="12192000" cy="7827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" name="Grupo 14"/>
            <p:cNvGrpSpPr/>
            <p:nvPr/>
          </p:nvGrpSpPr>
          <p:grpSpPr>
            <a:xfrm>
              <a:off x="0" y="-41015"/>
              <a:ext cx="12192000" cy="829994"/>
              <a:chOff x="0" y="0"/>
              <a:chExt cx="12192000" cy="829994"/>
            </a:xfrm>
          </p:grpSpPr>
          <p:sp>
            <p:nvSpPr>
              <p:cNvPr id="16" name="Redondear rectángulo de esquina del mismo lado 15">
                <a:extLst>
                  <a:ext uri="{FF2B5EF4-FFF2-40B4-BE49-F238E27FC236}">
                    <a16:creationId xmlns="" xmlns:a16="http://schemas.microsoft.com/office/drawing/2014/main" id="{6DD21BAC-7DC9-CF35-C7C4-82DF33465054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12192000" cy="829994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pic>
            <p:nvPicPr>
              <p:cNvPr id="17" name="Imagen 16">
                <a:extLst>
                  <a:ext uri="{FF2B5EF4-FFF2-40B4-BE49-F238E27FC236}">
                    <a16:creationId xmlns="" xmlns:a16="http://schemas.microsoft.com/office/drawing/2014/main" id="{A97A4EBE-6AAA-05D1-E352-17EFDBB325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288416" y="79138"/>
                <a:ext cx="1065384" cy="642363"/>
              </a:xfrm>
              <a:prstGeom prst="rect">
                <a:avLst/>
              </a:prstGeom>
            </p:spPr>
          </p:pic>
          <p:pic>
            <p:nvPicPr>
              <p:cNvPr id="18" name="Gráfico 4">
                <a:extLst>
                  <a:ext uri="{FF2B5EF4-FFF2-40B4-BE49-F238E27FC236}">
                    <a16:creationId xmlns="" xmlns:a16="http://schemas.microsoft.com/office/drawing/2014/main" id="{16A9A137-4906-AC99-5A61-2F600FC6E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55496" y="204670"/>
                <a:ext cx="2171608" cy="449536"/>
              </a:xfrm>
              <a:prstGeom prst="rect">
                <a:avLst/>
              </a:prstGeom>
            </p:spPr>
          </p:pic>
        </p:grp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EF6B716-9FF6-604E-BCC6-CB38C7B3BDE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9559" y="1373911"/>
            <a:ext cx="7800975" cy="620712"/>
          </a:xfrm>
        </p:spPr>
        <p:txBody>
          <a:bodyPr>
            <a:noAutofit/>
          </a:bodyPr>
          <a:lstStyle/>
          <a:p>
            <a:r>
              <a:rPr lang="es-MX" sz="4000" b="1" kern="1200" dirty="0">
                <a:solidFill>
                  <a:srgbClr val="011643"/>
                </a:solidFill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¿Cómo nos guía el </a:t>
            </a:r>
            <a:br>
              <a:rPr lang="es-MX" sz="4000" b="1" kern="1200" dirty="0">
                <a:solidFill>
                  <a:srgbClr val="011643"/>
                </a:solidFill>
                <a:latin typeface="Century Gothic" panose="020B0502020202020204" pitchFamily="34" charset="0"/>
                <a:ea typeface="+mj-ea"/>
                <a:cs typeface="+mj-cs"/>
                <a:sym typeface="Arial"/>
              </a:rPr>
            </a:br>
            <a:r>
              <a:rPr lang="es-MX" sz="4000" b="1" kern="1200" dirty="0">
                <a:solidFill>
                  <a:srgbClr val="011643"/>
                </a:solidFill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Código de Ética y Conducta?</a:t>
            </a:r>
          </a:p>
        </p:txBody>
      </p:sp>
      <p:sp>
        <p:nvSpPr>
          <p:cNvPr id="28" name="CuadroTexto 27"/>
          <p:cNvSpPr txBox="1"/>
          <p:nvPr/>
        </p:nvSpPr>
        <p:spPr>
          <a:xfrm>
            <a:off x="741666" y="2378206"/>
            <a:ext cx="1078169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Describe a manera de ejemplos el comportamiento esperado de los/las servidores/as durante el cumplimiento de sus funciones. </a:t>
            </a:r>
          </a:p>
          <a:p>
            <a:pPr marL="342900" indent="-342900" algn="just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Proporciona, a manera de ejemplos, conductas adecuadas, así como lineamientos respecto de los cuales los servidores/as civiles cumplen sus funciones. </a:t>
            </a:r>
          </a:p>
          <a:p>
            <a:pPr algn="just"/>
            <a:endParaRPr lang="es-MX" sz="160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MX" sz="1600" b="1" dirty="0">
                <a:solidFill>
                  <a:srgbClr val="F14444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¿Qué sucede si no estoy seguro de orientar mi proceder o tomar cualquier decisión?</a:t>
            </a:r>
          </a:p>
          <a:p>
            <a:pPr algn="just"/>
            <a:endParaRPr lang="es-MX" sz="160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MX" sz="16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Me puedo formular las siguientes preguntas: </a:t>
            </a:r>
          </a:p>
          <a:p>
            <a:pPr algn="just"/>
            <a:endParaRPr lang="es-MX" sz="1600" dirty="0" smtClean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just"/>
            <a:endParaRPr lang="es-MX" sz="160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just"/>
            <a:endParaRPr lang="es-MX" sz="1600" dirty="0" smtClean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just"/>
            <a:endParaRPr lang="es-MX" sz="160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just"/>
            <a:endParaRPr lang="es-MX" sz="1600" dirty="0" smtClean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just"/>
            <a:endParaRPr lang="es-MX" sz="160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416823311"/>
              </p:ext>
            </p:extLst>
          </p:nvPr>
        </p:nvGraphicFramePr>
        <p:xfrm>
          <a:off x="546188" y="4521200"/>
          <a:ext cx="11099624" cy="13240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97834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EFC4A220-77B8-4D60-A0AD-FA3864DFC1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54" y="874882"/>
            <a:ext cx="721055" cy="721055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37260E6E-4A1C-4994-9B76-AF0FAD3045A3}"/>
              </a:ext>
            </a:extLst>
          </p:cNvPr>
          <p:cNvSpPr/>
          <p:nvPr/>
        </p:nvSpPr>
        <p:spPr>
          <a:xfrm>
            <a:off x="1369548" y="1058743"/>
            <a:ext cx="4871847" cy="4514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800"/>
              </a:lnSpc>
            </a:pPr>
            <a:r>
              <a:rPr lang="es-ES" sz="2800" b="1" dirty="0" smtClean="0">
                <a:latin typeface="Century Gothic" panose="020B0502020202020204" pitchFamily="34" charset="0"/>
              </a:rPr>
              <a:t>DINÁMICA - Caso </a:t>
            </a:r>
            <a:r>
              <a:rPr lang="es-ES" sz="2800" b="1" dirty="0">
                <a:latin typeface="Century Gothic" panose="020B0502020202020204" pitchFamily="34" charset="0"/>
              </a:rPr>
              <a:t>práctico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DE56AEE1-D3DF-4146-BDF5-58BDF6453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266" y="1865583"/>
            <a:ext cx="10499395" cy="3886024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9B86503A-75C6-4C70-AD93-4601BB02035B}"/>
              </a:ext>
            </a:extLst>
          </p:cNvPr>
          <p:cNvSpPr/>
          <p:nvPr/>
        </p:nvSpPr>
        <p:spPr>
          <a:xfrm>
            <a:off x="2025112" y="5853663"/>
            <a:ext cx="8141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/>
              <a:t>Estoy ampliando el segundo piso de mi casa y el maestro abandonó la obra a medio hacer y con casi nada del dinero que tenía presupuestado.</a:t>
            </a:r>
          </a:p>
        </p:txBody>
      </p:sp>
    </p:spTree>
    <p:extLst>
      <p:ext uri="{BB962C8B-B14F-4D97-AF65-F5344CB8AC3E}">
        <p14:creationId xmlns:p14="http://schemas.microsoft.com/office/powerpoint/2010/main" val="211808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EFC4A220-77B8-4D60-A0AD-FA3864DFC1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54" y="874882"/>
            <a:ext cx="721055" cy="721055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37260E6E-4A1C-4994-9B76-AF0FAD3045A3}"/>
              </a:ext>
            </a:extLst>
          </p:cNvPr>
          <p:cNvSpPr/>
          <p:nvPr/>
        </p:nvSpPr>
        <p:spPr>
          <a:xfrm>
            <a:off x="1369548" y="1058743"/>
            <a:ext cx="3183885" cy="4514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800"/>
              </a:lnSpc>
            </a:pPr>
            <a:r>
              <a:rPr lang="es-ES" sz="2800" b="1" dirty="0">
                <a:latin typeface="Century Gothic" panose="020B0502020202020204" pitchFamily="34" charset="0"/>
              </a:rPr>
              <a:t>Casos de análisis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3B353198-46D2-41BC-9FD9-6333999A7371}"/>
              </a:ext>
            </a:extLst>
          </p:cNvPr>
          <p:cNvSpPr/>
          <p:nvPr/>
        </p:nvSpPr>
        <p:spPr>
          <a:xfrm>
            <a:off x="2025112" y="5733487"/>
            <a:ext cx="81417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/>
              <a:t>Soy jefe de abastecimiento de una entidad pública dedicada a la atención de obras públicas. Entre los muchos constructores que contrato hay un constructor que suele ganar la buena pro de los proyectos, por el buen trabajo que realiza.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526A5846-A057-4F4F-A0E6-16303AF3B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909" y="1595937"/>
            <a:ext cx="9719886" cy="398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7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EFC4A220-77B8-4D60-A0AD-FA3864DFC1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54" y="874882"/>
            <a:ext cx="721055" cy="721055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37260E6E-4A1C-4994-9B76-AF0FAD3045A3}"/>
              </a:ext>
            </a:extLst>
          </p:cNvPr>
          <p:cNvSpPr/>
          <p:nvPr/>
        </p:nvSpPr>
        <p:spPr>
          <a:xfrm>
            <a:off x="1369548" y="1058743"/>
            <a:ext cx="3183885" cy="4514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800"/>
              </a:lnSpc>
            </a:pPr>
            <a:r>
              <a:rPr lang="es-ES" sz="2800" b="1" dirty="0">
                <a:latin typeface="Century Gothic" panose="020B0502020202020204" pitchFamily="34" charset="0"/>
              </a:rPr>
              <a:t>Casos de análisis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9B86503A-75C6-4C70-AD93-4601BB02035B}"/>
              </a:ext>
            </a:extLst>
          </p:cNvPr>
          <p:cNvSpPr/>
          <p:nvPr/>
        </p:nvSpPr>
        <p:spPr>
          <a:xfrm>
            <a:off x="2025112" y="5952943"/>
            <a:ext cx="8141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/>
              <a:t>Al saber de mi situación se ofrece a ayudarme </a:t>
            </a:r>
            <a:r>
              <a:rPr lang="es-MX" dirty="0" smtClean="0"/>
              <a:t>por un </a:t>
            </a:r>
            <a:r>
              <a:rPr lang="es-MX" dirty="0"/>
              <a:t>bajísimo monto.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27B42641-0EDF-4EB0-92AF-08706A7AB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1957" y="1867530"/>
            <a:ext cx="9688086" cy="389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53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F08F006-E0BD-449E-9207-8888C4AFF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151AD60-7372-49D7-B6DC-2A9EF31A54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7BE00D15-C893-43B2-B471-34CD17E589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21" t="3389" r="17373" b="27684"/>
          <a:stretch/>
        </p:blipFill>
        <p:spPr>
          <a:xfrm>
            <a:off x="-1" y="-1"/>
            <a:ext cx="12192001" cy="6881653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42041812-A617-457F-B10F-AA3A9102F1C4}"/>
              </a:ext>
            </a:extLst>
          </p:cNvPr>
          <p:cNvSpPr/>
          <p:nvPr/>
        </p:nvSpPr>
        <p:spPr>
          <a:xfrm>
            <a:off x="-139485" y="0"/>
            <a:ext cx="3487119" cy="108488"/>
          </a:xfrm>
          <a:prstGeom prst="rect">
            <a:avLst/>
          </a:prstGeom>
          <a:solidFill>
            <a:srgbClr val="747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5095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A50D09BC-93F1-49BA-89EF-43610D66B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488" y="0"/>
            <a:ext cx="12347903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E4A0C665-B186-46C0-914D-D51CECD71FC3}"/>
              </a:ext>
            </a:extLst>
          </p:cNvPr>
          <p:cNvSpPr/>
          <p:nvPr/>
        </p:nvSpPr>
        <p:spPr>
          <a:xfrm>
            <a:off x="449451" y="5238427"/>
            <a:ext cx="2138766" cy="1619573"/>
          </a:xfrm>
          <a:prstGeom prst="rect">
            <a:avLst/>
          </a:prstGeom>
          <a:solidFill>
            <a:srgbClr val="4D7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F9DE868E-B8D9-44ED-9C8D-A327713AB69D}"/>
              </a:ext>
            </a:extLst>
          </p:cNvPr>
          <p:cNvSpPr/>
          <p:nvPr/>
        </p:nvSpPr>
        <p:spPr>
          <a:xfrm>
            <a:off x="3487120" y="2805194"/>
            <a:ext cx="5315918" cy="3595606"/>
          </a:xfrm>
          <a:prstGeom prst="rect">
            <a:avLst/>
          </a:prstGeom>
          <a:solidFill>
            <a:srgbClr val="10B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/>
              <a:t>Solicitar un presupuesto real</a:t>
            </a:r>
          </a:p>
          <a:p>
            <a:pPr algn="ctr"/>
            <a:endParaRPr lang="es-MX" dirty="0"/>
          </a:p>
          <a:p>
            <a:pPr algn="ctr"/>
            <a:endParaRPr lang="es-MX" dirty="0"/>
          </a:p>
          <a:p>
            <a:pPr algn="ctr"/>
            <a:r>
              <a:rPr lang="es-MX" dirty="0"/>
              <a:t>Le pido un presupuesto real porque confío en la calidad y seriedad de su trabajo y así evito generar la retribución de favores laborales con mis asuntos personales.</a:t>
            </a:r>
            <a:endParaRPr lang="es-PE" dirty="0"/>
          </a:p>
          <a:p>
            <a:pPr algn="ctr"/>
            <a:endParaRPr lang="es-MX" dirty="0"/>
          </a:p>
          <a:p>
            <a:pPr algn="ctr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10376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35BD8AF6-4628-4552-9FCD-F6EE02DA9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237289" cy="6858001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C58FDA50-01ED-46AC-964F-2C3CA0279986}"/>
              </a:ext>
            </a:extLst>
          </p:cNvPr>
          <p:cNvSpPr/>
          <p:nvPr/>
        </p:nvSpPr>
        <p:spPr>
          <a:xfrm>
            <a:off x="1219262" y="1291547"/>
            <a:ext cx="1787348" cy="646331"/>
          </a:xfrm>
          <a:prstGeom prst="rect">
            <a:avLst/>
          </a:prstGeom>
          <a:solidFill>
            <a:srgbClr val="6EAD9E"/>
          </a:solidFill>
        </p:spPr>
        <p:txBody>
          <a:bodyPr wrap="none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</a:rPr>
              <a:t>Solicitar un</a:t>
            </a:r>
          </a:p>
          <a:p>
            <a:pPr algn="ctr"/>
            <a:r>
              <a:rPr lang="es-MX" b="1" dirty="0">
                <a:solidFill>
                  <a:schemeClr val="bg1"/>
                </a:solidFill>
              </a:rPr>
              <a:t>presupuesto real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535651DD-610D-4F10-B7EE-1ADE01B0720E}"/>
              </a:ext>
            </a:extLst>
          </p:cNvPr>
          <p:cNvSpPr/>
          <p:nvPr/>
        </p:nvSpPr>
        <p:spPr>
          <a:xfrm>
            <a:off x="3487120" y="2805194"/>
            <a:ext cx="5315918" cy="2448731"/>
          </a:xfrm>
          <a:prstGeom prst="rect">
            <a:avLst/>
          </a:prstGeom>
          <a:solidFill>
            <a:srgbClr val="10B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/>
              <a:t>Aceptar la generosa oferta</a:t>
            </a:r>
          </a:p>
          <a:p>
            <a:pPr algn="ctr"/>
            <a:endParaRPr lang="es-MX" dirty="0"/>
          </a:p>
          <a:p>
            <a:pPr algn="ctr"/>
            <a:endParaRPr lang="es-MX" dirty="0"/>
          </a:p>
          <a:p>
            <a:r>
              <a:rPr lang="es-MX" dirty="0"/>
              <a:t>Acepto su generosa oferta ya que sé que el hará un buen trabajo con el poco presupuesto que me queda.</a:t>
            </a:r>
          </a:p>
          <a:p>
            <a:pPr algn="ctr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22934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CD1076D5-7F71-43DD-A5D8-AF91D2033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0" y="0"/>
            <a:ext cx="12186866" cy="6857999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BCF9EB21-47C6-4F77-A927-D86F484D1727}"/>
              </a:ext>
            </a:extLst>
          </p:cNvPr>
          <p:cNvSpPr/>
          <p:nvPr/>
        </p:nvSpPr>
        <p:spPr>
          <a:xfrm>
            <a:off x="1219262" y="1291547"/>
            <a:ext cx="1787348" cy="646331"/>
          </a:xfrm>
          <a:prstGeom prst="rect">
            <a:avLst/>
          </a:prstGeom>
          <a:solidFill>
            <a:srgbClr val="6EAD9E"/>
          </a:solidFill>
        </p:spPr>
        <p:txBody>
          <a:bodyPr wrap="none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</a:rPr>
              <a:t>Solicitar un</a:t>
            </a:r>
          </a:p>
          <a:p>
            <a:pPr algn="ctr"/>
            <a:r>
              <a:rPr lang="es-MX" b="1" dirty="0">
                <a:solidFill>
                  <a:schemeClr val="bg1"/>
                </a:solidFill>
              </a:rPr>
              <a:t>presupuesto real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A2E304B5-0844-4187-8A9F-E11736CCC707}"/>
              </a:ext>
            </a:extLst>
          </p:cNvPr>
          <p:cNvSpPr/>
          <p:nvPr/>
        </p:nvSpPr>
        <p:spPr>
          <a:xfrm>
            <a:off x="3704096" y="3117722"/>
            <a:ext cx="5315918" cy="2725139"/>
          </a:xfrm>
          <a:prstGeom prst="rect">
            <a:avLst/>
          </a:prstGeom>
          <a:solidFill>
            <a:srgbClr val="10B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/>
              <a:t>Rechazo el ofrecimiento</a:t>
            </a:r>
          </a:p>
          <a:p>
            <a:pPr algn="ctr"/>
            <a:endParaRPr lang="es-MX" dirty="0"/>
          </a:p>
          <a:p>
            <a:pPr algn="ctr"/>
            <a:endParaRPr lang="es-MX" dirty="0"/>
          </a:p>
          <a:p>
            <a:r>
              <a:rPr lang="es-MX" dirty="0"/>
              <a:t>Siendo el responsable de las contrataciones me complica mezclar mi situación personal con la laboral y quedar en deuda con el proveedor.</a:t>
            </a:r>
            <a:endParaRPr lang="es-PE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98C7F179-85E1-48A5-A700-8263336CDD0C}"/>
              </a:ext>
            </a:extLst>
          </p:cNvPr>
          <p:cNvSpPr/>
          <p:nvPr/>
        </p:nvSpPr>
        <p:spPr>
          <a:xfrm>
            <a:off x="5301130" y="1291547"/>
            <a:ext cx="1687898" cy="646331"/>
          </a:xfrm>
          <a:prstGeom prst="rect">
            <a:avLst/>
          </a:prstGeom>
          <a:solidFill>
            <a:srgbClr val="2B85AD"/>
          </a:solidFill>
        </p:spPr>
        <p:txBody>
          <a:bodyPr wrap="none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</a:rPr>
              <a:t>Aceptar la</a:t>
            </a:r>
          </a:p>
          <a:p>
            <a:pPr algn="ctr"/>
            <a:r>
              <a:rPr lang="es-MX" b="1" dirty="0">
                <a:solidFill>
                  <a:schemeClr val="bg1"/>
                </a:solidFill>
              </a:rPr>
              <a:t>generosa oferta</a:t>
            </a:r>
          </a:p>
        </p:txBody>
      </p:sp>
    </p:spTree>
    <p:extLst>
      <p:ext uri="{BB962C8B-B14F-4D97-AF65-F5344CB8AC3E}">
        <p14:creationId xmlns:p14="http://schemas.microsoft.com/office/powerpoint/2010/main" val="374724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1" y="654206"/>
            <a:ext cx="12192000" cy="6282932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" name="Google Shape;181;p54"/>
          <p:cNvSpPr txBox="1"/>
          <p:nvPr/>
        </p:nvSpPr>
        <p:spPr>
          <a:xfrm>
            <a:off x="710362" y="1524000"/>
            <a:ext cx="402305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75" tIns="41125" rIns="82275" bIns="411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ES" sz="3500" b="1" i="0" u="none" strike="noStrike" cap="none" dirty="0" smtClean="0">
                <a:solidFill>
                  <a:srgbClr val="26447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Temario</a:t>
            </a:r>
            <a:br>
              <a:rPr lang="es-ES" sz="3500" b="1" i="0" u="none" strike="noStrike" cap="none" dirty="0" smtClean="0">
                <a:solidFill>
                  <a:srgbClr val="264478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3100" b="1" i="0" u="none" strike="noStrike" cap="none" dirty="0" smtClean="0">
              <a:solidFill>
                <a:srgbClr val="26447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endParaRPr sz="2000" b="1" i="0" u="none" strike="noStrike" cap="none" dirty="0">
              <a:solidFill>
                <a:srgbClr val="26447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8" name="Google Shape;183;p54"/>
          <p:cNvCxnSpPr>
            <a:stCxn id="10" idx="0"/>
            <a:endCxn id="17" idx="4"/>
          </p:cNvCxnSpPr>
          <p:nvPr/>
        </p:nvCxnSpPr>
        <p:spPr>
          <a:xfrm>
            <a:off x="985218" y="2465513"/>
            <a:ext cx="0" cy="2490341"/>
          </a:xfrm>
          <a:prstGeom prst="straightConnector1">
            <a:avLst/>
          </a:prstGeom>
          <a:noFill/>
          <a:ln w="38100" cap="flat" cmpd="sng">
            <a:solidFill>
              <a:srgbClr val="88888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" name="Google Shape;184;p54"/>
          <p:cNvSpPr/>
          <p:nvPr/>
        </p:nvSpPr>
        <p:spPr>
          <a:xfrm>
            <a:off x="857418" y="2465513"/>
            <a:ext cx="255600" cy="2592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D1424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87;p54"/>
          <p:cNvSpPr/>
          <p:nvPr/>
        </p:nvSpPr>
        <p:spPr>
          <a:xfrm>
            <a:off x="857418" y="3618971"/>
            <a:ext cx="255600" cy="2589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88;p54"/>
          <p:cNvSpPr/>
          <p:nvPr/>
        </p:nvSpPr>
        <p:spPr>
          <a:xfrm>
            <a:off x="857418" y="4121586"/>
            <a:ext cx="255600" cy="2592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9CDA772E-06CF-7843-B50A-32F9A27B407D}"/>
              </a:ext>
            </a:extLst>
          </p:cNvPr>
          <p:cNvSpPr/>
          <p:nvPr/>
        </p:nvSpPr>
        <p:spPr>
          <a:xfrm>
            <a:off x="6096000" y="849376"/>
            <a:ext cx="6140521" cy="6008624"/>
          </a:xfrm>
          <a:prstGeom prst="rect">
            <a:avLst/>
          </a:prstGeom>
          <a:solidFill>
            <a:srgbClr val="E9C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400" b="1" dirty="0"/>
              <a:t>ESPACIO PARA FOTOGRAFÍA</a:t>
            </a:r>
          </a:p>
        </p:txBody>
      </p:sp>
      <p:sp>
        <p:nvSpPr>
          <p:cNvPr id="17" name="Google Shape;188;p54"/>
          <p:cNvSpPr/>
          <p:nvPr/>
        </p:nvSpPr>
        <p:spPr>
          <a:xfrm>
            <a:off x="857418" y="4696654"/>
            <a:ext cx="255600" cy="2592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0" r="9212"/>
          <a:stretch/>
        </p:blipFill>
        <p:spPr>
          <a:xfrm>
            <a:off x="5219699" y="654206"/>
            <a:ext cx="7250919" cy="6211644"/>
          </a:xfrm>
          <a:prstGeom prst="rect">
            <a:avLst/>
          </a:prstGeom>
        </p:spPr>
      </p:pic>
      <p:grpSp>
        <p:nvGrpSpPr>
          <p:cNvPr id="16" name="Grupo 15"/>
          <p:cNvGrpSpPr/>
          <p:nvPr/>
        </p:nvGrpSpPr>
        <p:grpSpPr>
          <a:xfrm>
            <a:off x="0" y="0"/>
            <a:ext cx="12192000" cy="829994"/>
            <a:chOff x="0" y="0"/>
            <a:chExt cx="12192000" cy="829994"/>
          </a:xfrm>
        </p:grpSpPr>
        <p:sp>
          <p:nvSpPr>
            <p:cNvPr id="18" name="Redondear rectángulo de esquina del mismo lado 17">
              <a:extLst>
                <a:ext uri="{FF2B5EF4-FFF2-40B4-BE49-F238E27FC236}">
                  <a16:creationId xmlns:a16="http://schemas.microsoft.com/office/drawing/2014/main" xmlns="" id="{6DD21BAC-7DC9-CF35-C7C4-82DF33465054}"/>
                </a:ext>
              </a:extLst>
            </p:cNvPr>
            <p:cNvSpPr/>
            <p:nvPr/>
          </p:nvSpPr>
          <p:spPr>
            <a:xfrm rot="10800000">
              <a:off x="0" y="0"/>
              <a:ext cx="12192000" cy="829994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xmlns="" id="{A97A4EBE-6AAA-05D1-E352-17EFDBB32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288416" y="79138"/>
              <a:ext cx="1065384" cy="642363"/>
            </a:xfrm>
            <a:prstGeom prst="rect">
              <a:avLst/>
            </a:prstGeom>
          </p:spPr>
        </p:pic>
        <p:pic>
          <p:nvPicPr>
            <p:cNvPr id="20" name="Gráfico 4">
              <a:extLst>
                <a:ext uri="{FF2B5EF4-FFF2-40B4-BE49-F238E27FC236}">
                  <a16:creationId xmlns:a16="http://schemas.microsoft.com/office/drawing/2014/main" xmlns="" id="{16A9A137-4906-AC99-5A61-2F600FC6E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655496" y="204670"/>
              <a:ext cx="2171608" cy="449536"/>
            </a:xfrm>
            <a:prstGeom prst="rect">
              <a:avLst/>
            </a:prstGeom>
          </p:spPr>
        </p:pic>
      </p:grpSp>
      <p:sp>
        <p:nvSpPr>
          <p:cNvPr id="21" name="Google Shape;186;p54"/>
          <p:cNvSpPr txBox="1"/>
          <p:nvPr/>
        </p:nvSpPr>
        <p:spPr>
          <a:xfrm>
            <a:off x="1319176" y="2360451"/>
            <a:ext cx="4117275" cy="4462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825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800" b="1" i="0" u="none" strike="noStrike" cap="none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Introducción</a:t>
            </a:r>
          </a:p>
          <a:p>
            <a:pPr marL="3683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PE" sz="18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Corrupción</a:t>
            </a:r>
          </a:p>
          <a:p>
            <a:pPr marL="3683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PE" sz="18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Función Pública y la entidad</a:t>
            </a:r>
            <a:endParaRPr lang="es-PE" sz="1800" b="1" i="0" u="none" strike="noStrike" cap="none" dirty="0" smtClean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25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2550"/>
            <a:r>
              <a:rPr lang="es-ES" sz="18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Ética pública</a:t>
            </a:r>
            <a:endParaRPr lang="es-ES" sz="18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795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2550"/>
            <a:r>
              <a:rPr lang="es-ES" sz="18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Integridad pública</a:t>
            </a:r>
          </a:p>
          <a:p>
            <a:pPr marL="82550"/>
            <a:endParaRPr sz="1800" b="0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2550" lvl="8">
              <a:buSzPts val="1800"/>
            </a:pPr>
            <a:r>
              <a:rPr lang="es-ES" sz="1800" b="1" i="0" u="none" strike="noStrike" cap="none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Preguntas frecuentes</a:t>
            </a:r>
          </a:p>
          <a:p>
            <a:pPr marL="368300" lvl="8" indent="-285750">
              <a:buSzPts val="1800"/>
              <a:buFont typeface="Arial" panose="020B0604020202020204" pitchFamily="34" charset="0"/>
              <a:buChar char="•"/>
            </a:pPr>
            <a:r>
              <a:rPr lang="es-ES" sz="18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Canal de denuncias</a:t>
            </a:r>
          </a:p>
          <a:p>
            <a:pPr marL="368300" lvl="8" indent="-285750">
              <a:buSzPts val="1800"/>
              <a:buFont typeface="Arial" panose="020B0604020202020204" pitchFamily="34" charset="0"/>
              <a:buChar char="•"/>
            </a:pPr>
            <a:r>
              <a:rPr lang="es-ES" sz="18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Medidas de Protección</a:t>
            </a:r>
          </a:p>
          <a:p>
            <a:pPr marL="368300" lvl="8" indent="-285750">
              <a:buSzPts val="1800"/>
              <a:buFont typeface="Arial" panose="020B0604020202020204" pitchFamily="34" charset="0"/>
              <a:buChar char="•"/>
            </a:pPr>
            <a:r>
              <a:rPr lang="es-ES" sz="18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Aplicativo para inquietudes</a:t>
            </a:r>
          </a:p>
          <a:p>
            <a:pPr marL="368300" lvl="8" indent="-285750">
              <a:buSzPts val="1800"/>
              <a:buFont typeface="Arial" panose="020B0604020202020204" pitchFamily="34" charset="0"/>
              <a:buChar char="•"/>
            </a:pPr>
            <a:r>
              <a:rPr lang="es-ES" sz="1800" b="1" i="0" u="none" strike="noStrike" cap="none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Rol de la OILCC</a:t>
            </a:r>
          </a:p>
          <a:p>
            <a:pPr marL="8255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25450" marR="0" lvl="8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200" b="0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626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86"/>
    </mc:Choice>
    <mc:Fallback xmlns="">
      <p:transition spd="slow" advTm="11086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3A4C7CE-D1BA-187E-BBE8-C0E59026B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7395" y="3908556"/>
            <a:ext cx="7168527" cy="1325563"/>
          </a:xfrm>
        </p:spPr>
        <p:txBody>
          <a:bodyPr>
            <a:noAutofit/>
          </a:bodyPr>
          <a:lstStyle/>
          <a:p>
            <a:pPr algn="r"/>
            <a:r>
              <a:rPr lang="es-PE" sz="96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Integridad </a:t>
            </a:r>
            <a:r>
              <a:rPr lang="es-PE" sz="9600" b="1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Pública</a:t>
            </a:r>
            <a:endParaRPr lang="es-PE" sz="9600" b="1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489B4C8C-FA80-8A26-EBAE-6E4F40DCA541}"/>
              </a:ext>
            </a:extLst>
          </p:cNvPr>
          <p:cNvSpPr txBox="1">
            <a:spLocks/>
          </p:cNvSpPr>
          <p:nvPr/>
        </p:nvSpPr>
        <p:spPr>
          <a:xfrm>
            <a:off x="1538784" y="4571337"/>
            <a:ext cx="23786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buClrTx/>
              <a:buFontTx/>
              <a:buNone/>
            </a:pPr>
            <a:r>
              <a:rPr lang="es-PE" sz="9600" b="1" dirty="0" smtClean="0">
                <a:solidFill>
                  <a:prstClr val="white"/>
                </a:solidFill>
                <a:latin typeface="Poppins" pitchFamily="2" charset="77"/>
                <a:cs typeface="Poppins" pitchFamily="2" charset="77"/>
              </a:rPr>
              <a:t>2</a:t>
            </a:r>
            <a:r>
              <a:rPr lang="es-PE" sz="4800" dirty="0" smtClean="0">
                <a:solidFill>
                  <a:srgbClr val="E2EEFF"/>
                </a:solidFill>
                <a:latin typeface="Poppins" pitchFamily="2" charset="77"/>
                <a:cs typeface="Poppins" pitchFamily="2" charset="77"/>
              </a:rPr>
              <a:t>º</a:t>
            </a:r>
            <a:endParaRPr lang="es-PE" sz="9600" b="1" dirty="0">
              <a:solidFill>
                <a:prstClr val="white"/>
              </a:solidFill>
              <a:latin typeface="Poppins" pitchFamily="2" charset="77"/>
              <a:cs typeface="Poppins" pitchFamily="2" charset="77"/>
            </a:endParaRPr>
          </a:p>
        </p:txBody>
      </p:sp>
      <p:cxnSp>
        <p:nvCxnSpPr>
          <p:cNvPr id="5" name="Google Shape;58;p13">
            <a:extLst>
              <a:ext uri="{FF2B5EF4-FFF2-40B4-BE49-F238E27FC236}">
                <a16:creationId xmlns="" xmlns:a16="http://schemas.microsoft.com/office/drawing/2014/main" id="{CE90D336-6368-73DE-81B8-9522B90B5B85}"/>
              </a:ext>
            </a:extLst>
          </p:cNvPr>
          <p:cNvCxnSpPr>
            <a:cxnSpLocks/>
          </p:cNvCxnSpPr>
          <p:nvPr/>
        </p:nvCxnSpPr>
        <p:spPr>
          <a:xfrm>
            <a:off x="4154162" y="5721714"/>
            <a:ext cx="6856345" cy="0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" name="Redondear rectángulo de esquina del mismo lado 7">
            <a:extLst>
              <a:ext uri="{FF2B5EF4-FFF2-40B4-BE49-F238E27FC236}">
                <a16:creationId xmlns="" xmlns:a16="http://schemas.microsoft.com/office/drawing/2014/main" id="{245AC189-81AD-4209-7FB8-4DC394FA3CB1}"/>
              </a:ext>
            </a:extLst>
          </p:cNvPr>
          <p:cNvSpPr/>
          <p:nvPr/>
        </p:nvSpPr>
        <p:spPr>
          <a:xfrm rot="10800000">
            <a:off x="0" y="0"/>
            <a:ext cx="12192000" cy="829994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PE" sz="1800" kern="1200">
              <a:solidFill>
                <a:prstClr val="white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1A292DFA-5097-76BF-E65F-F50985B01A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88416" y="79138"/>
            <a:ext cx="1065384" cy="642363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="" xmlns:a16="http://schemas.microsoft.com/office/drawing/2014/main" id="{62554650-7C79-52BF-77CE-FD4E96E0F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5496" y="204670"/>
            <a:ext cx="2171608" cy="44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96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ángulo 32"/>
          <p:cNvSpPr/>
          <p:nvPr/>
        </p:nvSpPr>
        <p:spPr>
          <a:xfrm>
            <a:off x="1" y="654206"/>
            <a:ext cx="12192000" cy="6282932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pSp>
        <p:nvGrpSpPr>
          <p:cNvPr id="34" name="Grupo 33"/>
          <p:cNvGrpSpPr/>
          <p:nvPr/>
        </p:nvGrpSpPr>
        <p:grpSpPr>
          <a:xfrm>
            <a:off x="0" y="39448"/>
            <a:ext cx="12192000" cy="966615"/>
            <a:chOff x="0" y="-41015"/>
            <a:chExt cx="12192000" cy="966615"/>
          </a:xfrm>
        </p:grpSpPr>
        <p:pic>
          <p:nvPicPr>
            <p:cNvPr id="35" name="Google Shape;179;p2"/>
            <p:cNvPicPr preferRelativeResize="0"/>
            <p:nvPr/>
          </p:nvPicPr>
          <p:blipFill rotWithShape="1">
            <a:blip r:embed="rId4">
              <a:alphaModFix/>
            </a:blip>
            <a:srcRect t="48145"/>
            <a:stretch/>
          </p:blipFill>
          <p:spPr>
            <a:xfrm>
              <a:off x="0" y="142875"/>
              <a:ext cx="12192000" cy="7827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6" name="Grupo 35"/>
            <p:cNvGrpSpPr/>
            <p:nvPr/>
          </p:nvGrpSpPr>
          <p:grpSpPr>
            <a:xfrm>
              <a:off x="0" y="-41015"/>
              <a:ext cx="12192000" cy="829994"/>
              <a:chOff x="0" y="0"/>
              <a:chExt cx="12192000" cy="829994"/>
            </a:xfrm>
          </p:grpSpPr>
          <p:sp>
            <p:nvSpPr>
              <p:cNvPr id="37" name="Redondear rectángulo de esquina del mismo lado 36">
                <a:extLst>
                  <a:ext uri="{FF2B5EF4-FFF2-40B4-BE49-F238E27FC236}">
                    <a16:creationId xmlns:a16="http://schemas.microsoft.com/office/drawing/2014/main" xmlns="" id="{6DD21BAC-7DC9-CF35-C7C4-82DF33465054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12192000" cy="829994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pic>
            <p:nvPicPr>
              <p:cNvPr id="39" name="Imagen 38">
                <a:extLst>
                  <a:ext uri="{FF2B5EF4-FFF2-40B4-BE49-F238E27FC236}">
                    <a16:creationId xmlns:a16="http://schemas.microsoft.com/office/drawing/2014/main" xmlns="" id="{A97A4EBE-6AAA-05D1-E352-17EFDBB325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288416" y="79138"/>
                <a:ext cx="1065384" cy="642363"/>
              </a:xfrm>
              <a:prstGeom prst="rect">
                <a:avLst/>
              </a:prstGeom>
            </p:spPr>
          </p:pic>
          <p:pic>
            <p:nvPicPr>
              <p:cNvPr id="40" name="Gráfico 4">
                <a:extLst>
                  <a:ext uri="{FF2B5EF4-FFF2-40B4-BE49-F238E27FC236}">
                    <a16:creationId xmlns:a16="http://schemas.microsoft.com/office/drawing/2014/main" xmlns="" id="{16A9A137-4906-AC99-5A61-2F600FC6E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655496" y="204670"/>
                <a:ext cx="2171608" cy="449536"/>
              </a:xfrm>
              <a:prstGeom prst="rect">
                <a:avLst/>
              </a:prstGeom>
            </p:spPr>
          </p:pic>
        </p:grp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580" y="705025"/>
            <a:ext cx="4760840" cy="1034643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76257" y="1154451"/>
            <a:ext cx="38083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800" dirty="0" smtClean="0">
                <a:latin typeface="Century Gothic" panose="020B0502020202020204" pitchFamily="34" charset="0"/>
              </a:rPr>
              <a:t>La </a:t>
            </a:r>
            <a:r>
              <a:rPr lang="es-PE" sz="2800" b="1" dirty="0" smtClean="0">
                <a:latin typeface="Century Gothic" panose="020B0502020202020204" pitchFamily="34" charset="0"/>
              </a:rPr>
              <a:t>corrupción</a:t>
            </a:r>
            <a:r>
              <a:rPr lang="es-PE" sz="2800" dirty="0" smtClean="0">
                <a:latin typeface="Century Gothic" panose="020B0502020202020204" pitchFamily="34" charset="0"/>
              </a:rPr>
              <a:t> como enfermedad</a:t>
            </a:r>
            <a:endParaRPr lang="es-PE" sz="2800" dirty="0">
              <a:latin typeface="Century Gothic" panose="020B0502020202020204" pitchFamily="34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6096000" y="1357080"/>
            <a:ext cx="4191838" cy="450995"/>
            <a:chOff x="6096000" y="1357080"/>
            <a:chExt cx="4191838" cy="450995"/>
          </a:xfrm>
        </p:grpSpPr>
        <p:sp>
          <p:nvSpPr>
            <p:cNvPr id="3" name="Elipse 2"/>
            <p:cNvSpPr/>
            <p:nvPr/>
          </p:nvSpPr>
          <p:spPr>
            <a:xfrm>
              <a:off x="6096000" y="1569950"/>
              <a:ext cx="238125" cy="23812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cxnSp>
          <p:nvCxnSpPr>
            <p:cNvPr id="8" name="Conector recto 7"/>
            <p:cNvCxnSpPr>
              <a:stCxn id="3" idx="6"/>
            </p:cNvCxnSpPr>
            <p:nvPr/>
          </p:nvCxnSpPr>
          <p:spPr>
            <a:xfrm flipV="1">
              <a:off x="6334125" y="1689012"/>
              <a:ext cx="1975862" cy="1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ángulo 37"/>
            <p:cNvSpPr/>
            <p:nvPr/>
          </p:nvSpPr>
          <p:spPr>
            <a:xfrm>
              <a:off x="7245343" y="1357080"/>
              <a:ext cx="304249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PE" sz="1600" dirty="0">
                  <a:latin typeface="Century Gothic" panose="020B0502020202020204" pitchFamily="34" charset="0"/>
                </a:rPr>
                <a:t>Uso inadecuado de bienes </a:t>
              </a:r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1753570" y="2763452"/>
            <a:ext cx="3734581" cy="395509"/>
            <a:chOff x="1753570" y="2763452"/>
            <a:chExt cx="3734581" cy="395509"/>
          </a:xfrm>
        </p:grpSpPr>
        <p:sp>
          <p:nvSpPr>
            <p:cNvPr id="79" name="Elipse 78"/>
            <p:cNvSpPr/>
            <p:nvPr/>
          </p:nvSpPr>
          <p:spPr>
            <a:xfrm>
              <a:off x="5203604" y="2874414"/>
              <a:ext cx="284547" cy="284547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1C2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cxnSp>
          <p:nvCxnSpPr>
            <p:cNvPr id="32" name="Conector recto 31"/>
            <p:cNvCxnSpPr/>
            <p:nvPr/>
          </p:nvCxnSpPr>
          <p:spPr>
            <a:xfrm flipH="1">
              <a:off x="3024554" y="3070137"/>
              <a:ext cx="2184846" cy="0"/>
            </a:xfrm>
            <a:prstGeom prst="line">
              <a:avLst/>
            </a:prstGeom>
            <a:ln>
              <a:solidFill>
                <a:srgbClr val="F1C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ángulo 68"/>
            <p:cNvSpPr/>
            <p:nvPr/>
          </p:nvSpPr>
          <p:spPr>
            <a:xfrm>
              <a:off x="1753570" y="2763452"/>
              <a:ext cx="241925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PE" sz="1600" dirty="0" smtClean="0">
                  <a:latin typeface="Century Gothic" panose="020B0502020202020204" pitchFamily="34" charset="0"/>
                </a:rPr>
                <a:t>Conflicto </a:t>
              </a:r>
              <a:r>
                <a:rPr lang="es-PE" sz="1600" dirty="0">
                  <a:latin typeface="Century Gothic" panose="020B0502020202020204" pitchFamily="34" charset="0"/>
                </a:rPr>
                <a:t>de intereses</a:t>
              </a: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6040419" y="2738205"/>
            <a:ext cx="4192687" cy="597848"/>
            <a:chOff x="6040419" y="2738205"/>
            <a:chExt cx="4192687" cy="597848"/>
          </a:xfrm>
        </p:grpSpPr>
        <p:sp>
          <p:nvSpPr>
            <p:cNvPr id="73" name="Elipse 72"/>
            <p:cNvSpPr/>
            <p:nvPr/>
          </p:nvSpPr>
          <p:spPr>
            <a:xfrm>
              <a:off x="6040419" y="2804222"/>
              <a:ext cx="531831" cy="53183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cxnSp>
          <p:nvCxnSpPr>
            <p:cNvPr id="10" name="Conector recto 9"/>
            <p:cNvCxnSpPr>
              <a:stCxn id="73" idx="6"/>
            </p:cNvCxnSpPr>
            <p:nvPr/>
          </p:nvCxnSpPr>
          <p:spPr>
            <a:xfrm>
              <a:off x="6572250" y="3070138"/>
              <a:ext cx="1818124" cy="140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Rectángulo 69"/>
            <p:cNvSpPr/>
            <p:nvPr/>
          </p:nvSpPr>
          <p:spPr>
            <a:xfrm>
              <a:off x="7783396" y="2738205"/>
              <a:ext cx="244971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PE" sz="1600" dirty="0">
                  <a:latin typeface="Century Gothic" panose="020B0502020202020204" pitchFamily="34" charset="0"/>
                </a:rPr>
                <a:t>Falta de transparencia</a:t>
              </a: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1675393" y="4511992"/>
            <a:ext cx="4420607" cy="554105"/>
            <a:chOff x="1675393" y="4511992"/>
            <a:chExt cx="4420607" cy="554105"/>
          </a:xfrm>
        </p:grpSpPr>
        <p:sp>
          <p:nvSpPr>
            <p:cNvPr id="78" name="Elipse 77"/>
            <p:cNvSpPr/>
            <p:nvPr/>
          </p:nvSpPr>
          <p:spPr>
            <a:xfrm>
              <a:off x="5664898" y="4634995"/>
              <a:ext cx="431102" cy="43110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cxnSp>
          <p:nvCxnSpPr>
            <p:cNvPr id="28" name="Conector recto 27"/>
            <p:cNvCxnSpPr/>
            <p:nvPr/>
          </p:nvCxnSpPr>
          <p:spPr>
            <a:xfrm flipH="1">
              <a:off x="3024554" y="4863402"/>
              <a:ext cx="2622620" cy="0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ángulo 70"/>
            <p:cNvSpPr/>
            <p:nvPr/>
          </p:nvSpPr>
          <p:spPr>
            <a:xfrm>
              <a:off x="1675393" y="4511992"/>
              <a:ext cx="203132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PE" sz="1600" dirty="0">
                  <a:latin typeface="Century Gothic" panose="020B0502020202020204" pitchFamily="34" charset="0"/>
                </a:rPr>
                <a:t>Débil </a:t>
              </a:r>
              <a:r>
                <a:rPr lang="es-PE" sz="1600" dirty="0" err="1">
                  <a:latin typeface="Century Gothic" panose="020B0502020202020204" pitchFamily="34" charset="0"/>
                </a:rPr>
                <a:t>meritocracia</a:t>
              </a:r>
              <a:endParaRPr lang="es-PE" sz="16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6439292" y="5551352"/>
            <a:ext cx="4700105" cy="725167"/>
            <a:chOff x="6439292" y="5551352"/>
            <a:chExt cx="4700105" cy="725167"/>
          </a:xfrm>
        </p:grpSpPr>
        <p:sp>
          <p:nvSpPr>
            <p:cNvPr id="91" name="Elipse 90"/>
            <p:cNvSpPr/>
            <p:nvPr/>
          </p:nvSpPr>
          <p:spPr>
            <a:xfrm>
              <a:off x="6439292" y="6010604"/>
              <a:ext cx="265915" cy="265915"/>
            </a:xfrm>
            <a:prstGeom prst="ellipse">
              <a:avLst/>
            </a:prstGeom>
            <a:solidFill>
              <a:srgbClr val="F14444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cxnSp>
          <p:nvCxnSpPr>
            <p:cNvPr id="92" name="Conector recto 91"/>
            <p:cNvCxnSpPr>
              <a:stCxn id="91" idx="6"/>
            </p:cNvCxnSpPr>
            <p:nvPr/>
          </p:nvCxnSpPr>
          <p:spPr>
            <a:xfrm>
              <a:off x="6705207" y="6143562"/>
              <a:ext cx="1791469" cy="0"/>
            </a:xfrm>
            <a:prstGeom prst="line">
              <a:avLst/>
            </a:prstGeom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Rectángulo 71"/>
            <p:cNvSpPr/>
            <p:nvPr/>
          </p:nvSpPr>
          <p:spPr>
            <a:xfrm>
              <a:off x="8309987" y="5551352"/>
              <a:ext cx="282941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PE" sz="1600" dirty="0">
                  <a:latin typeface="Century Gothic" panose="020B0502020202020204" pitchFamily="34" charset="0"/>
                </a:rPr>
                <a:t>Ausencia de normas de conducta claras </a:t>
              </a:r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838902" y="3552599"/>
            <a:ext cx="5550802" cy="520246"/>
            <a:chOff x="838902" y="3552599"/>
            <a:chExt cx="5550802" cy="520246"/>
          </a:xfrm>
        </p:grpSpPr>
        <p:sp>
          <p:nvSpPr>
            <p:cNvPr id="74" name="Elipse 73"/>
            <p:cNvSpPr/>
            <p:nvPr/>
          </p:nvSpPr>
          <p:spPr>
            <a:xfrm>
              <a:off x="6040419" y="3723560"/>
              <a:ext cx="349285" cy="349285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cxnSp>
          <p:nvCxnSpPr>
            <p:cNvPr id="26" name="Conector recto 25"/>
            <p:cNvCxnSpPr>
              <a:stCxn id="74" idx="2"/>
            </p:cNvCxnSpPr>
            <p:nvPr/>
          </p:nvCxnSpPr>
          <p:spPr>
            <a:xfrm flipH="1">
              <a:off x="3024554" y="3898203"/>
              <a:ext cx="3015865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ángulo 79"/>
            <p:cNvSpPr/>
            <p:nvPr/>
          </p:nvSpPr>
          <p:spPr>
            <a:xfrm>
              <a:off x="838902" y="3552599"/>
              <a:ext cx="381707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PE" sz="1600" dirty="0">
                  <a:latin typeface="Century Gothic" panose="020B0502020202020204" pitchFamily="34" charset="0"/>
                </a:rPr>
                <a:t>Mal uso de información privilegiada 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8623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45"/>
    </mc:Choice>
    <mc:Fallback xmlns="">
      <p:transition spd="slow" advTm="26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1" y="654206"/>
            <a:ext cx="12192000" cy="6282932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pSp>
        <p:nvGrpSpPr>
          <p:cNvPr id="14" name="Grupo 13"/>
          <p:cNvGrpSpPr/>
          <p:nvPr/>
        </p:nvGrpSpPr>
        <p:grpSpPr>
          <a:xfrm>
            <a:off x="0" y="39448"/>
            <a:ext cx="12192000" cy="966615"/>
            <a:chOff x="0" y="-41015"/>
            <a:chExt cx="12192000" cy="966615"/>
          </a:xfrm>
        </p:grpSpPr>
        <p:pic>
          <p:nvPicPr>
            <p:cNvPr id="15" name="Google Shape;179;p2"/>
            <p:cNvPicPr preferRelativeResize="0"/>
            <p:nvPr/>
          </p:nvPicPr>
          <p:blipFill rotWithShape="1">
            <a:blip r:embed="rId4">
              <a:alphaModFix/>
            </a:blip>
            <a:srcRect t="48145"/>
            <a:stretch/>
          </p:blipFill>
          <p:spPr>
            <a:xfrm>
              <a:off x="0" y="142875"/>
              <a:ext cx="12192000" cy="7827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" name="Grupo 17"/>
            <p:cNvGrpSpPr/>
            <p:nvPr/>
          </p:nvGrpSpPr>
          <p:grpSpPr>
            <a:xfrm>
              <a:off x="0" y="-41015"/>
              <a:ext cx="12192000" cy="829994"/>
              <a:chOff x="0" y="0"/>
              <a:chExt cx="12192000" cy="829994"/>
            </a:xfrm>
          </p:grpSpPr>
          <p:sp>
            <p:nvSpPr>
              <p:cNvPr id="19" name="Redondear rectángulo de esquina del mismo lado 18">
                <a:extLst>
                  <a:ext uri="{FF2B5EF4-FFF2-40B4-BE49-F238E27FC236}">
                    <a16:creationId xmlns:a16="http://schemas.microsoft.com/office/drawing/2014/main" xmlns="" id="{6DD21BAC-7DC9-CF35-C7C4-82DF33465054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12192000" cy="829994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pic>
            <p:nvPicPr>
              <p:cNvPr id="20" name="Imagen 19">
                <a:extLst>
                  <a:ext uri="{FF2B5EF4-FFF2-40B4-BE49-F238E27FC236}">
                    <a16:creationId xmlns:a16="http://schemas.microsoft.com/office/drawing/2014/main" xmlns="" id="{A97A4EBE-6AAA-05D1-E352-17EFDBB325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288416" y="79138"/>
                <a:ext cx="1065384" cy="642363"/>
              </a:xfrm>
              <a:prstGeom prst="rect">
                <a:avLst/>
              </a:prstGeom>
            </p:spPr>
          </p:pic>
          <p:pic>
            <p:nvPicPr>
              <p:cNvPr id="21" name="Gráfico 4">
                <a:extLst>
                  <a:ext uri="{FF2B5EF4-FFF2-40B4-BE49-F238E27FC236}">
                    <a16:creationId xmlns:a16="http://schemas.microsoft.com/office/drawing/2014/main" xmlns="" id="{16A9A137-4906-AC99-5A61-2F600FC6E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655496" y="204670"/>
                <a:ext cx="2171608" cy="449536"/>
              </a:xfrm>
              <a:prstGeom prst="rect">
                <a:avLst/>
              </a:prstGeom>
            </p:spPr>
          </p:pic>
        </p:grpSp>
      </p:grpSp>
      <p:sp>
        <p:nvSpPr>
          <p:cNvPr id="45" name="object 9">
            <a:extLst>
              <a:ext uri="{FF2B5EF4-FFF2-40B4-BE49-F238E27FC236}">
                <a16:creationId xmlns="" xmlns:a16="http://schemas.microsoft.com/office/drawing/2014/main" id="{DE4D3292-1450-4AFF-860C-CBF9B9700E64}"/>
              </a:ext>
            </a:extLst>
          </p:cNvPr>
          <p:cNvSpPr txBox="1"/>
          <p:nvPr/>
        </p:nvSpPr>
        <p:spPr>
          <a:xfrm>
            <a:off x="14824304" y="4109898"/>
            <a:ext cx="305957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P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</a:rPr>
              <a:t>2021</a:t>
            </a:r>
            <a:endParaRPr sz="2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417320" y="1053334"/>
            <a:ext cx="55761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4400" b="1" kern="1200" dirty="0">
                <a:solidFill>
                  <a:srgbClr val="011643"/>
                </a:solidFill>
                <a:latin typeface="Century Gothic" panose="020B0502020202020204" pitchFamily="34" charset="0"/>
                <a:ea typeface="+mj-ea"/>
                <a:cs typeface="+mj-cs"/>
              </a:rPr>
              <a:t>¿La mejor </a:t>
            </a:r>
            <a:r>
              <a:rPr lang="es-PE" sz="4400" b="1" dirty="0" smtClean="0">
                <a:solidFill>
                  <a:srgbClr val="011643"/>
                </a:solidFill>
                <a:latin typeface="Century Gothic" panose="020B0502020202020204" pitchFamily="34" charset="0"/>
                <a:ea typeface="+mj-ea"/>
                <a:cs typeface="+mj-cs"/>
              </a:rPr>
              <a:t>cura</a:t>
            </a:r>
            <a:r>
              <a:rPr lang="es-PE" sz="4400" b="1" kern="1200" dirty="0" smtClean="0">
                <a:solidFill>
                  <a:srgbClr val="011643"/>
                </a:solidFill>
                <a:latin typeface="Century Gothic" panose="020B0502020202020204" pitchFamily="34" charset="0"/>
                <a:ea typeface="+mj-ea"/>
                <a:cs typeface="+mj-cs"/>
              </a:rPr>
              <a:t>?</a:t>
            </a:r>
            <a:endParaRPr lang="es-PE" sz="4400" b="1" kern="1200" dirty="0">
              <a:solidFill>
                <a:srgbClr val="011643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95" y="1382491"/>
            <a:ext cx="7584580" cy="4641763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 rot="21306734">
            <a:off x="2113279" y="2803870"/>
            <a:ext cx="45110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400" dirty="0">
                <a:latin typeface="Century Gothic" panose="020B0502020202020204" pitchFamily="34" charset="0"/>
              </a:rPr>
              <a:t>La prevención a través de la</a:t>
            </a:r>
          </a:p>
          <a:p>
            <a:pPr algn="ctr"/>
            <a:r>
              <a:rPr lang="es-PE" sz="6600" b="1" dirty="0" smtClean="0">
                <a:solidFill>
                  <a:srgbClr val="F1C232"/>
                </a:solidFill>
                <a:latin typeface="Century Gothic" panose="020B0502020202020204" pitchFamily="34" charset="0"/>
              </a:rPr>
              <a:t>Integridad</a:t>
            </a:r>
            <a:endParaRPr lang="es-PE" sz="6600" b="1" dirty="0">
              <a:solidFill>
                <a:srgbClr val="F1C23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475" y="0"/>
            <a:ext cx="3981450" cy="6858000"/>
          </a:xfrm>
          <a:prstGeom prst="rect">
            <a:avLst/>
          </a:prstGeom>
        </p:spPr>
      </p:pic>
      <p:grpSp>
        <p:nvGrpSpPr>
          <p:cNvPr id="4" name="Grupo 3"/>
          <p:cNvGrpSpPr/>
          <p:nvPr/>
        </p:nvGrpSpPr>
        <p:grpSpPr>
          <a:xfrm>
            <a:off x="484392" y="5221379"/>
            <a:ext cx="1388697" cy="1298175"/>
            <a:chOff x="484392" y="5221379"/>
            <a:chExt cx="1388697" cy="1298175"/>
          </a:xfrm>
        </p:grpSpPr>
        <p:sp>
          <p:nvSpPr>
            <p:cNvPr id="22" name="Elipse 21"/>
            <p:cNvSpPr/>
            <p:nvPr/>
          </p:nvSpPr>
          <p:spPr>
            <a:xfrm>
              <a:off x="529652" y="5221379"/>
              <a:ext cx="1298175" cy="1298175"/>
            </a:xfrm>
            <a:prstGeom prst="ellipse">
              <a:avLst/>
            </a:prstGeom>
            <a:solidFill>
              <a:srgbClr val="DA0214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23" name="CuadroTexto 22"/>
            <p:cNvSpPr txBox="1"/>
            <p:nvPr/>
          </p:nvSpPr>
          <p:spPr>
            <a:xfrm>
              <a:off x="484392" y="5427593"/>
              <a:ext cx="1388697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s-PE" sz="1100" b="1" dirty="0">
                  <a:solidFill>
                    <a:schemeClr val="bg1"/>
                  </a:solidFill>
                </a:rPr>
                <a:t>Capacidad sancionadora del Estado frente a los actos de corrupción</a:t>
              </a:r>
            </a:p>
          </p:txBody>
        </p:sp>
      </p:grpSp>
      <p:grpSp>
        <p:nvGrpSpPr>
          <p:cNvPr id="24" name="Grupo 23"/>
          <p:cNvGrpSpPr/>
          <p:nvPr/>
        </p:nvGrpSpPr>
        <p:grpSpPr>
          <a:xfrm>
            <a:off x="2760476" y="5221378"/>
            <a:ext cx="1298175" cy="1298175"/>
            <a:chOff x="7767900" y="2764126"/>
            <a:chExt cx="1189632" cy="1189632"/>
          </a:xfrm>
        </p:grpSpPr>
        <p:sp>
          <p:nvSpPr>
            <p:cNvPr id="25" name="Elipse 24"/>
            <p:cNvSpPr/>
            <p:nvPr/>
          </p:nvSpPr>
          <p:spPr>
            <a:xfrm>
              <a:off x="7767900" y="2764126"/>
              <a:ext cx="1189632" cy="1189632"/>
            </a:xfrm>
            <a:prstGeom prst="ellipse">
              <a:avLst/>
            </a:prstGeom>
            <a:solidFill>
              <a:srgbClr val="DA0214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26" name="CuadroTexto 25"/>
            <p:cNvSpPr txBox="1"/>
            <p:nvPr/>
          </p:nvSpPr>
          <p:spPr>
            <a:xfrm>
              <a:off x="7781909" y="3077184"/>
              <a:ext cx="1175623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s-PE" sz="1100" b="1" dirty="0">
                  <a:solidFill>
                    <a:schemeClr val="bg1"/>
                  </a:solidFill>
                </a:rPr>
                <a:t>Identificación</a:t>
              </a:r>
            </a:p>
            <a:p>
              <a:pPr lvl="0" algn="ctr"/>
              <a:r>
                <a:rPr lang="es-PE" sz="1100" b="1" dirty="0">
                  <a:solidFill>
                    <a:schemeClr val="bg1"/>
                  </a:solidFill>
                </a:rPr>
                <a:t>y gestión de riesgos</a:t>
              </a: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5085024" y="5245005"/>
            <a:ext cx="1274547" cy="1274547"/>
            <a:chOff x="5085024" y="5245005"/>
            <a:chExt cx="1274547" cy="1274547"/>
          </a:xfrm>
        </p:grpSpPr>
        <p:sp>
          <p:nvSpPr>
            <p:cNvPr id="29" name="Elipse 28"/>
            <p:cNvSpPr/>
            <p:nvPr/>
          </p:nvSpPr>
          <p:spPr>
            <a:xfrm>
              <a:off x="5085024" y="5245005"/>
              <a:ext cx="1274547" cy="1274547"/>
            </a:xfrm>
            <a:prstGeom prst="ellipse">
              <a:avLst/>
            </a:prstGeom>
            <a:solidFill>
              <a:srgbClr val="DA0214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30" name="CuadroTexto 29"/>
            <p:cNvSpPr txBox="1"/>
            <p:nvPr/>
          </p:nvSpPr>
          <p:spPr>
            <a:xfrm>
              <a:off x="5100033" y="5399545"/>
              <a:ext cx="1259538" cy="1005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s-PE" sz="1100" b="1" dirty="0">
                  <a:solidFill>
                    <a:schemeClr val="bg1"/>
                  </a:solidFill>
                </a:rPr>
                <a:t>Capacidad preventiva del Estado frente a los actos de corrupción</a:t>
              </a:r>
            </a:p>
          </p:txBody>
        </p:sp>
      </p:grpSp>
      <p:sp>
        <p:nvSpPr>
          <p:cNvPr id="36" name="Cruz 35"/>
          <p:cNvSpPr/>
          <p:nvPr/>
        </p:nvSpPr>
        <p:spPr>
          <a:xfrm>
            <a:off x="2214457" y="5688414"/>
            <a:ext cx="228578" cy="228578"/>
          </a:xfrm>
          <a:prstGeom prst="plus">
            <a:avLst>
              <a:gd name="adj" fmla="val 33001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7" name="Cruz 36"/>
          <p:cNvSpPr/>
          <p:nvPr/>
        </p:nvSpPr>
        <p:spPr>
          <a:xfrm>
            <a:off x="4454997" y="5688414"/>
            <a:ext cx="228578" cy="228578"/>
          </a:xfrm>
          <a:prstGeom prst="plus">
            <a:avLst>
              <a:gd name="adj" fmla="val 33001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" name="Igual que 1"/>
          <p:cNvSpPr/>
          <p:nvPr/>
        </p:nvSpPr>
        <p:spPr>
          <a:xfrm>
            <a:off x="6696480" y="5634783"/>
            <a:ext cx="357886" cy="335840"/>
          </a:xfrm>
          <a:prstGeom prst="mathEqual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3" name="Rectángulo redondeado 2"/>
          <p:cNvSpPr/>
          <p:nvPr/>
        </p:nvSpPr>
        <p:spPr>
          <a:xfrm>
            <a:off x="7385944" y="5393532"/>
            <a:ext cx="1780818" cy="953866"/>
          </a:xfrm>
          <a:prstGeom prst="roundRect">
            <a:avLst/>
          </a:pr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5" name="CuadroTexto 34"/>
          <p:cNvSpPr txBox="1"/>
          <p:nvPr/>
        </p:nvSpPr>
        <p:spPr>
          <a:xfrm>
            <a:off x="7527825" y="5527827"/>
            <a:ext cx="1509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800" b="1" dirty="0" smtClean="0">
                <a:solidFill>
                  <a:schemeClr val="bg1"/>
                </a:solidFill>
              </a:rPr>
              <a:t>Cultura </a:t>
            </a:r>
            <a:r>
              <a:rPr lang="es-PE" sz="1800" b="1" dirty="0">
                <a:solidFill>
                  <a:schemeClr val="bg1"/>
                </a:solidFill>
              </a:rPr>
              <a:t>de integridad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259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10"/>
    </mc:Choice>
    <mc:Fallback xmlns="">
      <p:transition spd="slow" advTm="15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6" grpId="0" animBg="1"/>
      <p:bldP spid="37" grpId="0" animBg="1"/>
      <p:bldP spid="2" grpId="0" animBg="1"/>
      <p:bldP spid="3" grpId="0" animBg="1"/>
      <p:bldP spid="3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ángulo 37"/>
          <p:cNvSpPr/>
          <p:nvPr/>
        </p:nvSpPr>
        <p:spPr>
          <a:xfrm>
            <a:off x="1" y="654206"/>
            <a:ext cx="12192000" cy="6282932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pSp>
        <p:nvGrpSpPr>
          <p:cNvPr id="39" name="Grupo 38"/>
          <p:cNvGrpSpPr/>
          <p:nvPr/>
        </p:nvGrpSpPr>
        <p:grpSpPr>
          <a:xfrm>
            <a:off x="0" y="39448"/>
            <a:ext cx="12192000" cy="966615"/>
            <a:chOff x="0" y="-41015"/>
            <a:chExt cx="12192000" cy="966615"/>
          </a:xfrm>
        </p:grpSpPr>
        <p:pic>
          <p:nvPicPr>
            <p:cNvPr id="40" name="Google Shape;179;p2"/>
            <p:cNvPicPr preferRelativeResize="0"/>
            <p:nvPr/>
          </p:nvPicPr>
          <p:blipFill rotWithShape="1">
            <a:blip r:embed="rId4">
              <a:alphaModFix/>
            </a:blip>
            <a:srcRect t="48145"/>
            <a:stretch/>
          </p:blipFill>
          <p:spPr>
            <a:xfrm>
              <a:off x="0" y="142875"/>
              <a:ext cx="12192000" cy="7827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1" name="Grupo 40"/>
            <p:cNvGrpSpPr/>
            <p:nvPr/>
          </p:nvGrpSpPr>
          <p:grpSpPr>
            <a:xfrm>
              <a:off x="0" y="-41015"/>
              <a:ext cx="12192000" cy="829994"/>
              <a:chOff x="0" y="0"/>
              <a:chExt cx="12192000" cy="829994"/>
            </a:xfrm>
          </p:grpSpPr>
          <p:sp>
            <p:nvSpPr>
              <p:cNvPr id="42" name="Redondear rectángulo de esquina del mismo lado 41">
                <a:extLst>
                  <a:ext uri="{FF2B5EF4-FFF2-40B4-BE49-F238E27FC236}">
                    <a16:creationId xmlns="" xmlns:a16="http://schemas.microsoft.com/office/drawing/2014/main" id="{6DD21BAC-7DC9-CF35-C7C4-82DF33465054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12192000" cy="829994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pic>
            <p:nvPicPr>
              <p:cNvPr id="43" name="Imagen 42">
                <a:extLst>
                  <a:ext uri="{FF2B5EF4-FFF2-40B4-BE49-F238E27FC236}">
                    <a16:creationId xmlns="" xmlns:a16="http://schemas.microsoft.com/office/drawing/2014/main" id="{A97A4EBE-6AAA-05D1-E352-17EFDBB325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288416" y="79138"/>
                <a:ext cx="1065384" cy="642363"/>
              </a:xfrm>
              <a:prstGeom prst="rect">
                <a:avLst/>
              </a:prstGeom>
            </p:spPr>
          </p:pic>
          <p:pic>
            <p:nvPicPr>
              <p:cNvPr id="44" name="Gráfico 4">
                <a:extLst>
                  <a:ext uri="{FF2B5EF4-FFF2-40B4-BE49-F238E27FC236}">
                    <a16:creationId xmlns="" xmlns:a16="http://schemas.microsoft.com/office/drawing/2014/main" id="{16A9A137-4906-AC99-5A61-2F600FC6E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55496" y="204670"/>
                <a:ext cx="2171608" cy="449536"/>
              </a:xfrm>
              <a:prstGeom prst="rect">
                <a:avLst/>
              </a:prstGeom>
            </p:spPr>
          </p:pic>
        </p:grpSp>
      </p:grpSp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9EF6B716-9FF6-604E-BCC6-CB38C7B3BDEF}"/>
              </a:ext>
            </a:extLst>
          </p:cNvPr>
          <p:cNvSpPr txBox="1">
            <a:spLocks/>
          </p:cNvSpPr>
          <p:nvPr/>
        </p:nvSpPr>
        <p:spPr>
          <a:xfrm>
            <a:off x="3227254" y="1233586"/>
            <a:ext cx="5737491" cy="6197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11643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s-MX" sz="4000" dirty="0" smtClean="0"/>
              <a:t>Integridad pública</a:t>
            </a:r>
            <a:endParaRPr lang="es-MX" sz="4000" dirty="0"/>
          </a:p>
        </p:txBody>
      </p:sp>
      <p:sp>
        <p:nvSpPr>
          <p:cNvPr id="5" name="CuadroTexto 4"/>
          <p:cNvSpPr txBox="1"/>
          <p:nvPr/>
        </p:nvSpPr>
        <p:spPr>
          <a:xfrm>
            <a:off x="1189916" y="3322562"/>
            <a:ext cx="23223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000" dirty="0" smtClean="0">
                <a:latin typeface="Century Gothic" panose="020B0502020202020204" pitchFamily="34" charset="0"/>
              </a:rPr>
              <a:t>Actuación </a:t>
            </a:r>
            <a:r>
              <a:rPr lang="es-PE" sz="2000" dirty="0">
                <a:latin typeface="Century Gothic" panose="020B0502020202020204" pitchFamily="34" charset="0"/>
              </a:rPr>
              <a:t>coherente con </a:t>
            </a:r>
            <a:r>
              <a:rPr lang="es-PE" sz="2000" b="1" dirty="0">
                <a:latin typeface="Century Gothic" panose="020B0502020202020204" pitchFamily="34" charset="0"/>
              </a:rPr>
              <a:t>valores</a:t>
            </a:r>
            <a:r>
              <a:rPr lang="es-PE" sz="2000" dirty="0">
                <a:latin typeface="Century Gothic" panose="020B0502020202020204" pitchFamily="34" charset="0"/>
              </a:rPr>
              <a:t>, </a:t>
            </a:r>
            <a:r>
              <a:rPr lang="es-PE" sz="2000" b="1" dirty="0">
                <a:latin typeface="Century Gothic" panose="020B0502020202020204" pitchFamily="34" charset="0"/>
              </a:rPr>
              <a:t>principios</a:t>
            </a:r>
            <a:r>
              <a:rPr lang="es-PE" sz="2000" dirty="0">
                <a:latin typeface="Century Gothic" panose="020B0502020202020204" pitchFamily="34" charset="0"/>
              </a:rPr>
              <a:t> y normas </a:t>
            </a:r>
            <a:r>
              <a:rPr lang="es-PE" sz="2000" b="1" dirty="0">
                <a:latin typeface="Century Gothic" panose="020B0502020202020204" pitchFamily="34" charset="0"/>
              </a:rPr>
              <a:t>éticas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4664820" y="3322561"/>
            <a:ext cx="23337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000" dirty="0" smtClean="0">
                <a:latin typeface="Century Gothic" panose="020B0502020202020204" pitchFamily="34" charset="0"/>
              </a:rPr>
              <a:t>los </a:t>
            </a:r>
            <a:r>
              <a:rPr lang="es-PE" sz="2000" b="1" dirty="0">
                <a:latin typeface="Century Gothic" panose="020B0502020202020204" pitchFamily="34" charset="0"/>
              </a:rPr>
              <a:t>poderes y recursos </a:t>
            </a:r>
            <a:r>
              <a:rPr lang="es-PE" sz="2000" dirty="0">
                <a:latin typeface="Century Gothic" panose="020B0502020202020204" pitchFamily="34" charset="0"/>
              </a:rPr>
              <a:t>confiados al Estado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8563079" y="3322562"/>
            <a:ext cx="24390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000" dirty="0" smtClean="0">
                <a:latin typeface="Century Gothic" panose="020B0502020202020204" pitchFamily="34" charset="0"/>
              </a:rPr>
              <a:t>Asegurar el </a:t>
            </a:r>
            <a:r>
              <a:rPr lang="es-PE" sz="2000" b="1" dirty="0">
                <a:latin typeface="Century Gothic" panose="020B0502020202020204" pitchFamily="34" charset="0"/>
              </a:rPr>
              <a:t>interés general</a:t>
            </a:r>
            <a:r>
              <a:rPr lang="es-PE" sz="2000" dirty="0">
                <a:latin typeface="Century Gothic" panose="020B0502020202020204" pitchFamily="34" charset="0"/>
              </a:rPr>
              <a:t> y la generación de valor público</a:t>
            </a:r>
          </a:p>
        </p:txBody>
      </p:sp>
      <p:sp>
        <p:nvSpPr>
          <p:cNvPr id="10" name="Arco 9"/>
          <p:cNvSpPr/>
          <p:nvPr/>
        </p:nvSpPr>
        <p:spPr>
          <a:xfrm rot="6979195">
            <a:off x="2053682" y="2442343"/>
            <a:ext cx="2752725" cy="2828925"/>
          </a:xfrm>
          <a:prstGeom prst="arc">
            <a:avLst>
              <a:gd name="adj1" fmla="val 15511547"/>
              <a:gd name="adj2" fmla="val 0"/>
            </a:avLst>
          </a:prstGeom>
          <a:ln w="1905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4" name="Arco 23"/>
          <p:cNvSpPr/>
          <p:nvPr/>
        </p:nvSpPr>
        <p:spPr>
          <a:xfrm rot="19515962">
            <a:off x="5868784" y="2839462"/>
            <a:ext cx="2752725" cy="2828925"/>
          </a:xfrm>
          <a:prstGeom prst="arc">
            <a:avLst>
              <a:gd name="adj1" fmla="val 15637194"/>
              <a:gd name="adj2" fmla="val 501576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" name="CuadroTexto 6"/>
          <p:cNvSpPr txBox="1"/>
          <p:nvPr/>
        </p:nvSpPr>
        <p:spPr>
          <a:xfrm rot="19964885">
            <a:off x="3452258" y="4682868"/>
            <a:ext cx="9963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Sobre</a:t>
            </a:r>
            <a:endParaRPr lang="es-PE" sz="1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 rot="594356">
            <a:off x="6894287" y="2900827"/>
            <a:ext cx="9963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b="1" dirty="0" smtClean="0">
                <a:solidFill>
                  <a:srgbClr val="243D7A"/>
                </a:solidFill>
                <a:latin typeface="Century Gothic" panose="020B0502020202020204" pitchFamily="34" charset="0"/>
              </a:rPr>
              <a:t>Para</a:t>
            </a:r>
            <a:endParaRPr lang="es-PE" sz="1600" b="1" dirty="0">
              <a:solidFill>
                <a:srgbClr val="243D7A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64160" y="6421120"/>
            <a:ext cx="63195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100" dirty="0" smtClean="0"/>
              <a:t>Adaptado de “</a:t>
            </a:r>
            <a:r>
              <a:rPr lang="es-MX" sz="1100" dirty="0"/>
              <a:t>Integridad Pública. Guía de conceptos y </a:t>
            </a:r>
            <a:r>
              <a:rPr lang="es-MX" sz="1100" dirty="0" smtClean="0"/>
              <a:t>aplicaciones”</a:t>
            </a:r>
            <a:endParaRPr lang="es-PE" sz="11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6031026" y="1746012"/>
            <a:ext cx="2428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¿Qué es?</a:t>
            </a:r>
            <a:endParaRPr lang="es-PE" sz="20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5" name="Google Shape;8864;p72"/>
          <p:cNvGrpSpPr/>
          <p:nvPr/>
        </p:nvGrpSpPr>
        <p:grpSpPr>
          <a:xfrm>
            <a:off x="2198412" y="2860163"/>
            <a:ext cx="305386" cy="338602"/>
            <a:chOff x="3300325" y="249875"/>
            <a:chExt cx="433725" cy="480900"/>
          </a:xfrm>
          <a:solidFill>
            <a:srgbClr val="011643"/>
          </a:solidFill>
        </p:grpSpPr>
        <p:sp>
          <p:nvSpPr>
            <p:cNvPr id="26" name="Google Shape;8865;p72"/>
            <p:cNvSpPr/>
            <p:nvPr/>
          </p:nvSpPr>
          <p:spPr>
            <a:xfrm>
              <a:off x="3610875" y="334550"/>
              <a:ext cx="56475" cy="28250"/>
            </a:xfrm>
            <a:custGeom>
              <a:avLst/>
              <a:gdLst/>
              <a:ahLst/>
              <a:cxnLst/>
              <a:rect l="l" t="t" r="r" b="b"/>
              <a:pathLst>
                <a:path w="2259" h="1130" extrusionOk="0">
                  <a:moveTo>
                    <a:pt x="566" y="0"/>
                  </a:moveTo>
                  <a:cubicBezTo>
                    <a:pt x="253" y="0"/>
                    <a:pt x="0" y="253"/>
                    <a:pt x="0" y="567"/>
                  </a:cubicBezTo>
                  <a:cubicBezTo>
                    <a:pt x="0" y="877"/>
                    <a:pt x="253" y="1130"/>
                    <a:pt x="566" y="1130"/>
                  </a:cubicBezTo>
                  <a:lnTo>
                    <a:pt x="1696" y="1130"/>
                  </a:lnTo>
                  <a:cubicBezTo>
                    <a:pt x="2006" y="1130"/>
                    <a:pt x="2259" y="877"/>
                    <a:pt x="2259" y="567"/>
                  </a:cubicBezTo>
                  <a:cubicBezTo>
                    <a:pt x="2259" y="253"/>
                    <a:pt x="2006" y="0"/>
                    <a:pt x="16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7" name="Google Shape;8866;p72"/>
            <p:cNvSpPr/>
            <p:nvPr/>
          </p:nvSpPr>
          <p:spPr>
            <a:xfrm>
              <a:off x="3467675" y="249875"/>
              <a:ext cx="46400" cy="56475"/>
            </a:xfrm>
            <a:custGeom>
              <a:avLst/>
              <a:gdLst/>
              <a:ahLst/>
              <a:cxnLst/>
              <a:rect l="l" t="t" r="r" b="b"/>
              <a:pathLst>
                <a:path w="1856" h="2259" extrusionOk="0">
                  <a:moveTo>
                    <a:pt x="647" y="1"/>
                  </a:moveTo>
                  <a:cubicBezTo>
                    <a:pt x="562" y="1"/>
                    <a:pt x="476" y="20"/>
                    <a:pt x="395" y="60"/>
                  </a:cubicBezTo>
                  <a:cubicBezTo>
                    <a:pt x="115" y="198"/>
                    <a:pt x="1" y="539"/>
                    <a:pt x="142" y="819"/>
                  </a:cubicBezTo>
                  <a:lnTo>
                    <a:pt x="705" y="1948"/>
                  </a:lnTo>
                  <a:cubicBezTo>
                    <a:pt x="806" y="2144"/>
                    <a:pt x="1004" y="2259"/>
                    <a:pt x="1211" y="2259"/>
                  </a:cubicBezTo>
                  <a:cubicBezTo>
                    <a:pt x="1296" y="2259"/>
                    <a:pt x="1383" y="2239"/>
                    <a:pt x="1464" y="2198"/>
                  </a:cubicBezTo>
                  <a:cubicBezTo>
                    <a:pt x="1744" y="2059"/>
                    <a:pt x="1856" y="1722"/>
                    <a:pt x="1717" y="1442"/>
                  </a:cubicBezTo>
                  <a:lnTo>
                    <a:pt x="1151" y="313"/>
                  </a:lnTo>
                  <a:cubicBezTo>
                    <a:pt x="1053" y="114"/>
                    <a:pt x="853" y="1"/>
                    <a:pt x="6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8" name="Google Shape;8867;p72"/>
            <p:cNvSpPr/>
            <p:nvPr/>
          </p:nvSpPr>
          <p:spPr>
            <a:xfrm>
              <a:off x="3566525" y="249875"/>
              <a:ext cx="46400" cy="56475"/>
            </a:xfrm>
            <a:custGeom>
              <a:avLst/>
              <a:gdLst/>
              <a:ahLst/>
              <a:cxnLst/>
              <a:rect l="l" t="t" r="r" b="b"/>
              <a:pathLst>
                <a:path w="1856" h="2259" extrusionOk="0">
                  <a:moveTo>
                    <a:pt x="1210" y="1"/>
                  </a:moveTo>
                  <a:cubicBezTo>
                    <a:pt x="1003" y="1"/>
                    <a:pt x="803" y="114"/>
                    <a:pt x="705" y="313"/>
                  </a:cubicBezTo>
                  <a:lnTo>
                    <a:pt x="139" y="1442"/>
                  </a:lnTo>
                  <a:cubicBezTo>
                    <a:pt x="1" y="1719"/>
                    <a:pt x="115" y="2059"/>
                    <a:pt x="392" y="2198"/>
                  </a:cubicBezTo>
                  <a:cubicBezTo>
                    <a:pt x="474" y="2239"/>
                    <a:pt x="561" y="2259"/>
                    <a:pt x="646" y="2259"/>
                  </a:cubicBezTo>
                  <a:cubicBezTo>
                    <a:pt x="852" y="2259"/>
                    <a:pt x="1051" y="2144"/>
                    <a:pt x="1151" y="1948"/>
                  </a:cubicBezTo>
                  <a:lnTo>
                    <a:pt x="1714" y="819"/>
                  </a:lnTo>
                  <a:cubicBezTo>
                    <a:pt x="1856" y="539"/>
                    <a:pt x="1741" y="198"/>
                    <a:pt x="1461" y="60"/>
                  </a:cubicBezTo>
                  <a:cubicBezTo>
                    <a:pt x="1381" y="20"/>
                    <a:pt x="1295" y="1"/>
                    <a:pt x="12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9" name="Google Shape;8868;p72"/>
            <p:cNvSpPr/>
            <p:nvPr/>
          </p:nvSpPr>
          <p:spPr>
            <a:xfrm>
              <a:off x="3413250" y="334550"/>
              <a:ext cx="56500" cy="28250"/>
            </a:xfrm>
            <a:custGeom>
              <a:avLst/>
              <a:gdLst/>
              <a:ahLst/>
              <a:cxnLst/>
              <a:rect l="l" t="t" r="r" b="b"/>
              <a:pathLst>
                <a:path w="2260" h="1130" extrusionOk="0">
                  <a:moveTo>
                    <a:pt x="567" y="0"/>
                  </a:moveTo>
                  <a:cubicBezTo>
                    <a:pt x="254" y="0"/>
                    <a:pt x="1" y="253"/>
                    <a:pt x="1" y="567"/>
                  </a:cubicBezTo>
                  <a:cubicBezTo>
                    <a:pt x="1" y="877"/>
                    <a:pt x="254" y="1130"/>
                    <a:pt x="567" y="1130"/>
                  </a:cubicBezTo>
                  <a:lnTo>
                    <a:pt x="1696" y="1130"/>
                  </a:lnTo>
                  <a:cubicBezTo>
                    <a:pt x="2006" y="1130"/>
                    <a:pt x="2259" y="877"/>
                    <a:pt x="2259" y="567"/>
                  </a:cubicBezTo>
                  <a:cubicBezTo>
                    <a:pt x="2259" y="253"/>
                    <a:pt x="2006" y="0"/>
                    <a:pt x="16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0" name="Google Shape;8869;p72"/>
            <p:cNvSpPr/>
            <p:nvPr/>
          </p:nvSpPr>
          <p:spPr>
            <a:xfrm>
              <a:off x="3300325" y="476675"/>
              <a:ext cx="84725" cy="254100"/>
            </a:xfrm>
            <a:custGeom>
              <a:avLst/>
              <a:gdLst/>
              <a:ahLst/>
              <a:cxnLst/>
              <a:rect l="l" t="t" r="r" b="b"/>
              <a:pathLst>
                <a:path w="3389" h="10164" extrusionOk="0">
                  <a:moveTo>
                    <a:pt x="567" y="1"/>
                  </a:moveTo>
                  <a:cubicBezTo>
                    <a:pt x="254" y="1"/>
                    <a:pt x="1" y="251"/>
                    <a:pt x="1" y="564"/>
                  </a:cubicBezTo>
                  <a:lnTo>
                    <a:pt x="1" y="9598"/>
                  </a:lnTo>
                  <a:cubicBezTo>
                    <a:pt x="1" y="9911"/>
                    <a:pt x="254" y="10164"/>
                    <a:pt x="567" y="10164"/>
                  </a:cubicBezTo>
                  <a:lnTo>
                    <a:pt x="2825" y="10164"/>
                  </a:lnTo>
                  <a:cubicBezTo>
                    <a:pt x="3136" y="10164"/>
                    <a:pt x="3389" y="9911"/>
                    <a:pt x="3389" y="9598"/>
                  </a:cubicBezTo>
                  <a:lnTo>
                    <a:pt x="3389" y="564"/>
                  </a:lnTo>
                  <a:cubicBezTo>
                    <a:pt x="3389" y="251"/>
                    <a:pt x="3136" y="1"/>
                    <a:pt x="28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1" name="Google Shape;8870;p72"/>
            <p:cNvSpPr/>
            <p:nvPr/>
          </p:nvSpPr>
          <p:spPr>
            <a:xfrm>
              <a:off x="3413250" y="335525"/>
              <a:ext cx="320800" cy="395250"/>
            </a:xfrm>
            <a:custGeom>
              <a:avLst/>
              <a:gdLst/>
              <a:ahLst/>
              <a:cxnLst/>
              <a:rect l="l" t="t" r="r" b="b"/>
              <a:pathLst>
                <a:path w="12832" h="15810" extrusionOk="0">
                  <a:moveTo>
                    <a:pt x="3954" y="1"/>
                  </a:moveTo>
                  <a:cubicBezTo>
                    <a:pt x="3641" y="1"/>
                    <a:pt x="3388" y="254"/>
                    <a:pt x="3388" y="564"/>
                  </a:cubicBezTo>
                  <a:cubicBezTo>
                    <a:pt x="3388" y="1871"/>
                    <a:pt x="2879" y="4225"/>
                    <a:pt x="1922" y="5186"/>
                  </a:cubicBezTo>
                  <a:cubicBezTo>
                    <a:pt x="1274" y="5830"/>
                    <a:pt x="723" y="6065"/>
                    <a:pt x="1" y="6427"/>
                  </a:cubicBezTo>
                  <a:lnTo>
                    <a:pt x="1" y="14897"/>
                  </a:lnTo>
                  <a:cubicBezTo>
                    <a:pt x="1109" y="15268"/>
                    <a:pt x="2515" y="15810"/>
                    <a:pt x="4659" y="15810"/>
                  </a:cubicBezTo>
                  <a:lnTo>
                    <a:pt x="8351" y="15810"/>
                  </a:lnTo>
                  <a:cubicBezTo>
                    <a:pt x="9567" y="15810"/>
                    <a:pt x="10516" y="14680"/>
                    <a:pt x="10046" y="13491"/>
                  </a:cubicBezTo>
                  <a:cubicBezTo>
                    <a:pt x="11019" y="13226"/>
                    <a:pt x="11546" y="12172"/>
                    <a:pt x="11175" y="11233"/>
                  </a:cubicBezTo>
                  <a:cubicBezTo>
                    <a:pt x="12386" y="10901"/>
                    <a:pt x="12832" y="9408"/>
                    <a:pt x="11992" y="8468"/>
                  </a:cubicBezTo>
                  <a:cubicBezTo>
                    <a:pt x="12314" y="8107"/>
                    <a:pt x="12467" y="7625"/>
                    <a:pt x="12410" y="7143"/>
                  </a:cubicBezTo>
                  <a:cubicBezTo>
                    <a:pt x="12311" y="6267"/>
                    <a:pt x="11495" y="5647"/>
                    <a:pt x="10612" y="5647"/>
                  </a:cubicBezTo>
                  <a:lnTo>
                    <a:pt x="6213" y="5647"/>
                  </a:lnTo>
                  <a:cubicBezTo>
                    <a:pt x="6586" y="4975"/>
                    <a:pt x="6785" y="3081"/>
                    <a:pt x="6776" y="2307"/>
                  </a:cubicBezTo>
                  <a:cubicBezTo>
                    <a:pt x="6761" y="1027"/>
                    <a:pt x="5701" y="1"/>
                    <a:pt x="4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2" name="Google Shape;9154;p72"/>
          <p:cNvGrpSpPr/>
          <p:nvPr/>
        </p:nvGrpSpPr>
        <p:grpSpPr>
          <a:xfrm>
            <a:off x="9585248" y="2847075"/>
            <a:ext cx="394663" cy="394663"/>
            <a:chOff x="5651375" y="3806450"/>
            <a:chExt cx="481825" cy="481825"/>
          </a:xfrm>
          <a:solidFill>
            <a:srgbClr val="5780CB"/>
          </a:solidFill>
        </p:grpSpPr>
        <p:sp>
          <p:nvSpPr>
            <p:cNvPr id="33" name="Google Shape;9155;p72"/>
            <p:cNvSpPr/>
            <p:nvPr/>
          </p:nvSpPr>
          <p:spPr>
            <a:xfrm>
              <a:off x="5793425" y="3976800"/>
              <a:ext cx="28250" cy="28275"/>
            </a:xfrm>
            <a:custGeom>
              <a:avLst/>
              <a:gdLst/>
              <a:ahLst/>
              <a:cxnLst/>
              <a:rect l="l" t="t" r="r" b="b"/>
              <a:pathLst>
                <a:path w="1130" h="1131" extrusionOk="0">
                  <a:moveTo>
                    <a:pt x="567" y="1"/>
                  </a:moveTo>
                  <a:cubicBezTo>
                    <a:pt x="253" y="1"/>
                    <a:pt x="0" y="251"/>
                    <a:pt x="0" y="564"/>
                  </a:cubicBezTo>
                  <a:cubicBezTo>
                    <a:pt x="0" y="877"/>
                    <a:pt x="253" y="1130"/>
                    <a:pt x="567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1"/>
                    <a:pt x="877" y="1"/>
                    <a:pt x="5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4" name="Google Shape;9156;p72"/>
            <p:cNvSpPr/>
            <p:nvPr/>
          </p:nvSpPr>
          <p:spPr>
            <a:xfrm>
              <a:off x="5794475" y="4089725"/>
              <a:ext cx="195600" cy="84725"/>
            </a:xfrm>
            <a:custGeom>
              <a:avLst/>
              <a:gdLst/>
              <a:ahLst/>
              <a:cxnLst/>
              <a:rect l="l" t="t" r="r" b="b"/>
              <a:pathLst>
                <a:path w="7824" h="3389" extrusionOk="0">
                  <a:moveTo>
                    <a:pt x="1" y="1"/>
                  </a:moveTo>
                  <a:cubicBezTo>
                    <a:pt x="284" y="1943"/>
                    <a:pt x="1949" y="3385"/>
                    <a:pt x="3912" y="3388"/>
                  </a:cubicBezTo>
                  <a:cubicBezTo>
                    <a:pt x="5875" y="3385"/>
                    <a:pt x="7541" y="1943"/>
                    <a:pt x="78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5" name="Google Shape;9157;p72"/>
            <p:cNvSpPr/>
            <p:nvPr/>
          </p:nvSpPr>
          <p:spPr>
            <a:xfrm>
              <a:off x="5651375" y="3806450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6249" y="5686"/>
                  </a:moveTo>
                  <a:cubicBezTo>
                    <a:pt x="6932" y="5686"/>
                    <a:pt x="7549" y="6098"/>
                    <a:pt x="7811" y="6730"/>
                  </a:cubicBezTo>
                  <a:cubicBezTo>
                    <a:pt x="8073" y="7363"/>
                    <a:pt x="7929" y="8092"/>
                    <a:pt x="7444" y="8576"/>
                  </a:cubicBezTo>
                  <a:cubicBezTo>
                    <a:pt x="7122" y="8901"/>
                    <a:pt x="6689" y="9073"/>
                    <a:pt x="6248" y="9073"/>
                  </a:cubicBezTo>
                  <a:cubicBezTo>
                    <a:pt x="6029" y="9073"/>
                    <a:pt x="5808" y="9031"/>
                    <a:pt x="5598" y="8944"/>
                  </a:cubicBezTo>
                  <a:cubicBezTo>
                    <a:pt x="4966" y="8682"/>
                    <a:pt x="4553" y="8064"/>
                    <a:pt x="4553" y="7378"/>
                  </a:cubicBezTo>
                  <a:cubicBezTo>
                    <a:pt x="4556" y="6441"/>
                    <a:pt x="5312" y="5686"/>
                    <a:pt x="6249" y="5686"/>
                  </a:cubicBezTo>
                  <a:close/>
                  <a:moveTo>
                    <a:pt x="13024" y="5683"/>
                  </a:moveTo>
                  <a:cubicBezTo>
                    <a:pt x="13242" y="5683"/>
                    <a:pt x="13462" y="5725"/>
                    <a:pt x="13671" y="5812"/>
                  </a:cubicBezTo>
                  <a:cubicBezTo>
                    <a:pt x="14304" y="6074"/>
                    <a:pt x="14716" y="6691"/>
                    <a:pt x="14716" y="7378"/>
                  </a:cubicBezTo>
                  <a:cubicBezTo>
                    <a:pt x="14716" y="8314"/>
                    <a:pt x="13957" y="9073"/>
                    <a:pt x="13024" y="9073"/>
                  </a:cubicBezTo>
                  <a:cubicBezTo>
                    <a:pt x="12337" y="9073"/>
                    <a:pt x="11720" y="8658"/>
                    <a:pt x="11458" y="8025"/>
                  </a:cubicBezTo>
                  <a:cubicBezTo>
                    <a:pt x="11196" y="7393"/>
                    <a:pt x="11341" y="6664"/>
                    <a:pt x="11825" y="6179"/>
                  </a:cubicBezTo>
                  <a:cubicBezTo>
                    <a:pt x="12150" y="5855"/>
                    <a:pt x="12583" y="5683"/>
                    <a:pt x="13024" y="5683"/>
                  </a:cubicBezTo>
                  <a:close/>
                  <a:moveTo>
                    <a:pt x="14153" y="10202"/>
                  </a:moveTo>
                  <a:cubicBezTo>
                    <a:pt x="14463" y="10202"/>
                    <a:pt x="14716" y="10452"/>
                    <a:pt x="14716" y="10766"/>
                  </a:cubicBezTo>
                  <a:cubicBezTo>
                    <a:pt x="14716" y="13566"/>
                    <a:pt x="12437" y="15849"/>
                    <a:pt x="9636" y="15849"/>
                  </a:cubicBezTo>
                  <a:cubicBezTo>
                    <a:pt x="6833" y="15849"/>
                    <a:pt x="4553" y="13566"/>
                    <a:pt x="4553" y="10766"/>
                  </a:cubicBezTo>
                  <a:cubicBezTo>
                    <a:pt x="4553" y="10452"/>
                    <a:pt x="4806" y="10202"/>
                    <a:pt x="5119" y="10202"/>
                  </a:cubicBezTo>
                  <a:close/>
                  <a:moveTo>
                    <a:pt x="9636" y="0"/>
                  </a:moveTo>
                  <a:cubicBezTo>
                    <a:pt x="4342" y="0"/>
                    <a:pt x="0" y="4343"/>
                    <a:pt x="0" y="9636"/>
                  </a:cubicBezTo>
                  <a:cubicBezTo>
                    <a:pt x="0" y="14930"/>
                    <a:pt x="4342" y="19272"/>
                    <a:pt x="9636" y="19272"/>
                  </a:cubicBezTo>
                  <a:cubicBezTo>
                    <a:pt x="14927" y="19272"/>
                    <a:pt x="19272" y="14930"/>
                    <a:pt x="19272" y="9636"/>
                  </a:cubicBezTo>
                  <a:cubicBezTo>
                    <a:pt x="19272" y="4343"/>
                    <a:pt x="14930" y="0"/>
                    <a:pt x="96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6" name="Google Shape;9158;p72"/>
            <p:cNvSpPr/>
            <p:nvPr/>
          </p:nvSpPr>
          <p:spPr>
            <a:xfrm>
              <a:off x="5962800" y="3976800"/>
              <a:ext cx="28250" cy="28275"/>
            </a:xfrm>
            <a:custGeom>
              <a:avLst/>
              <a:gdLst/>
              <a:ahLst/>
              <a:cxnLst/>
              <a:rect l="l" t="t" r="r" b="b"/>
              <a:pathLst>
                <a:path w="1130" h="1131" extrusionOk="0">
                  <a:moveTo>
                    <a:pt x="567" y="1"/>
                  </a:moveTo>
                  <a:cubicBezTo>
                    <a:pt x="254" y="1"/>
                    <a:pt x="1" y="251"/>
                    <a:pt x="1" y="564"/>
                  </a:cubicBezTo>
                  <a:cubicBezTo>
                    <a:pt x="1" y="877"/>
                    <a:pt x="254" y="1130"/>
                    <a:pt x="567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1"/>
                    <a:pt x="877" y="1"/>
                    <a:pt x="5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7" name="Google Shape;9720;p74"/>
          <p:cNvSpPr/>
          <p:nvPr/>
        </p:nvSpPr>
        <p:spPr>
          <a:xfrm>
            <a:off x="5673549" y="4792978"/>
            <a:ext cx="319882" cy="367463"/>
          </a:xfrm>
          <a:custGeom>
            <a:avLst/>
            <a:gdLst/>
            <a:ahLst/>
            <a:cxnLst/>
            <a:rect l="l" t="t" r="r" b="b"/>
            <a:pathLst>
              <a:path w="11059" h="12704" extrusionOk="0">
                <a:moveTo>
                  <a:pt x="5545" y="3449"/>
                </a:moveTo>
                <a:cubicBezTo>
                  <a:pt x="5797" y="3449"/>
                  <a:pt x="5955" y="3638"/>
                  <a:pt x="5955" y="3859"/>
                </a:cubicBezTo>
                <a:lnTo>
                  <a:pt x="5955" y="4111"/>
                </a:lnTo>
                <a:cubicBezTo>
                  <a:pt x="6427" y="4268"/>
                  <a:pt x="6774" y="4741"/>
                  <a:pt x="6774" y="5308"/>
                </a:cubicBezTo>
                <a:cubicBezTo>
                  <a:pt x="6774" y="5528"/>
                  <a:pt x="6585" y="5749"/>
                  <a:pt x="6333" y="5749"/>
                </a:cubicBezTo>
                <a:cubicBezTo>
                  <a:pt x="6081" y="5749"/>
                  <a:pt x="5955" y="5528"/>
                  <a:pt x="5955" y="5308"/>
                </a:cubicBezTo>
                <a:cubicBezTo>
                  <a:pt x="5955" y="5056"/>
                  <a:pt x="5734" y="4898"/>
                  <a:pt x="5545" y="4898"/>
                </a:cubicBezTo>
                <a:cubicBezTo>
                  <a:pt x="5293" y="4898"/>
                  <a:pt x="5104" y="5119"/>
                  <a:pt x="5104" y="5308"/>
                </a:cubicBezTo>
                <a:cubicBezTo>
                  <a:pt x="5104" y="5528"/>
                  <a:pt x="5419" y="5780"/>
                  <a:pt x="5766" y="6001"/>
                </a:cubicBezTo>
                <a:cubicBezTo>
                  <a:pt x="6207" y="6316"/>
                  <a:pt x="6774" y="6725"/>
                  <a:pt x="6774" y="7387"/>
                </a:cubicBezTo>
                <a:cubicBezTo>
                  <a:pt x="6774" y="7954"/>
                  <a:pt x="6427" y="8364"/>
                  <a:pt x="5923" y="8584"/>
                </a:cubicBezTo>
                <a:lnTo>
                  <a:pt x="5923" y="8836"/>
                </a:lnTo>
                <a:cubicBezTo>
                  <a:pt x="5923" y="9088"/>
                  <a:pt x="5734" y="9246"/>
                  <a:pt x="5545" y="9246"/>
                </a:cubicBezTo>
                <a:cubicBezTo>
                  <a:pt x="5293" y="9246"/>
                  <a:pt x="5104" y="9057"/>
                  <a:pt x="5104" y="8836"/>
                </a:cubicBezTo>
                <a:lnTo>
                  <a:pt x="5104" y="8584"/>
                </a:lnTo>
                <a:cubicBezTo>
                  <a:pt x="4632" y="8427"/>
                  <a:pt x="4285" y="7954"/>
                  <a:pt x="4285" y="7387"/>
                </a:cubicBezTo>
                <a:cubicBezTo>
                  <a:pt x="4285" y="7167"/>
                  <a:pt x="4474" y="7009"/>
                  <a:pt x="4726" y="7009"/>
                </a:cubicBezTo>
                <a:cubicBezTo>
                  <a:pt x="4947" y="7009"/>
                  <a:pt x="5104" y="7198"/>
                  <a:pt x="5104" y="7387"/>
                </a:cubicBezTo>
                <a:cubicBezTo>
                  <a:pt x="5104" y="7639"/>
                  <a:pt x="5293" y="7828"/>
                  <a:pt x="5545" y="7828"/>
                </a:cubicBezTo>
                <a:cubicBezTo>
                  <a:pt x="5766" y="7828"/>
                  <a:pt x="5923" y="7639"/>
                  <a:pt x="5923" y="7387"/>
                </a:cubicBezTo>
                <a:cubicBezTo>
                  <a:pt x="5923" y="7167"/>
                  <a:pt x="5608" y="6914"/>
                  <a:pt x="5262" y="6694"/>
                </a:cubicBezTo>
                <a:cubicBezTo>
                  <a:pt x="4821" y="6379"/>
                  <a:pt x="4285" y="5969"/>
                  <a:pt x="4285" y="5308"/>
                </a:cubicBezTo>
                <a:cubicBezTo>
                  <a:pt x="4285" y="4741"/>
                  <a:pt x="4632" y="4331"/>
                  <a:pt x="5104" y="4111"/>
                </a:cubicBezTo>
                <a:lnTo>
                  <a:pt x="5104" y="3859"/>
                </a:lnTo>
                <a:cubicBezTo>
                  <a:pt x="5104" y="3606"/>
                  <a:pt x="5293" y="3449"/>
                  <a:pt x="5545" y="3449"/>
                </a:cubicBezTo>
                <a:close/>
                <a:moveTo>
                  <a:pt x="10651" y="1"/>
                </a:moveTo>
                <a:cubicBezTo>
                  <a:pt x="10562" y="1"/>
                  <a:pt x="10473" y="34"/>
                  <a:pt x="10397" y="109"/>
                </a:cubicBezTo>
                <a:cubicBezTo>
                  <a:pt x="9389" y="834"/>
                  <a:pt x="8538" y="960"/>
                  <a:pt x="8034" y="960"/>
                </a:cubicBezTo>
                <a:cubicBezTo>
                  <a:pt x="7310" y="960"/>
                  <a:pt x="6396" y="645"/>
                  <a:pt x="5766" y="172"/>
                </a:cubicBezTo>
                <a:cubicBezTo>
                  <a:pt x="5703" y="109"/>
                  <a:pt x="5616" y="78"/>
                  <a:pt x="5526" y="78"/>
                </a:cubicBezTo>
                <a:cubicBezTo>
                  <a:pt x="5435" y="78"/>
                  <a:pt x="5341" y="109"/>
                  <a:pt x="5262" y="172"/>
                </a:cubicBezTo>
                <a:cubicBezTo>
                  <a:pt x="4632" y="645"/>
                  <a:pt x="3781" y="960"/>
                  <a:pt x="3025" y="960"/>
                </a:cubicBezTo>
                <a:cubicBezTo>
                  <a:pt x="2237" y="960"/>
                  <a:pt x="1418" y="645"/>
                  <a:pt x="662" y="109"/>
                </a:cubicBezTo>
                <a:cubicBezTo>
                  <a:pt x="582" y="47"/>
                  <a:pt x="495" y="20"/>
                  <a:pt x="411" y="20"/>
                </a:cubicBezTo>
                <a:cubicBezTo>
                  <a:pt x="196" y="20"/>
                  <a:pt x="0" y="198"/>
                  <a:pt x="0" y="424"/>
                </a:cubicBezTo>
                <a:lnTo>
                  <a:pt x="0" y="5276"/>
                </a:lnTo>
                <a:cubicBezTo>
                  <a:pt x="0" y="8616"/>
                  <a:pt x="2143" y="11609"/>
                  <a:pt x="5388" y="12680"/>
                </a:cubicBezTo>
                <a:cubicBezTo>
                  <a:pt x="5419" y="12696"/>
                  <a:pt x="5459" y="12703"/>
                  <a:pt x="5506" y="12703"/>
                </a:cubicBezTo>
                <a:cubicBezTo>
                  <a:pt x="5553" y="12703"/>
                  <a:pt x="5608" y="12696"/>
                  <a:pt x="5671" y="12680"/>
                </a:cubicBezTo>
                <a:cubicBezTo>
                  <a:pt x="8885" y="11609"/>
                  <a:pt x="11059" y="8616"/>
                  <a:pt x="11059" y="5276"/>
                </a:cubicBezTo>
                <a:lnTo>
                  <a:pt x="11059" y="424"/>
                </a:lnTo>
                <a:cubicBezTo>
                  <a:pt x="11059" y="182"/>
                  <a:pt x="10858" y="1"/>
                  <a:pt x="10651" y="1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97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40"/>
    </mc:Choice>
    <mc:Fallback xmlns="">
      <p:transition spd="slow" advTm="46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  <p:bldP spid="21" grpId="0"/>
      <p:bldP spid="10" grpId="0" animBg="1"/>
      <p:bldP spid="24" grpId="0" animBg="1"/>
      <p:bldP spid="7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1" y="654206"/>
            <a:ext cx="12192000" cy="6282932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pSp>
        <p:nvGrpSpPr>
          <p:cNvPr id="10" name="Grupo 9"/>
          <p:cNvGrpSpPr/>
          <p:nvPr/>
        </p:nvGrpSpPr>
        <p:grpSpPr>
          <a:xfrm>
            <a:off x="0" y="39448"/>
            <a:ext cx="12192000" cy="966615"/>
            <a:chOff x="0" y="-41015"/>
            <a:chExt cx="12192000" cy="966615"/>
          </a:xfrm>
        </p:grpSpPr>
        <p:pic>
          <p:nvPicPr>
            <p:cNvPr id="11" name="Google Shape;179;p2"/>
            <p:cNvPicPr preferRelativeResize="0"/>
            <p:nvPr/>
          </p:nvPicPr>
          <p:blipFill rotWithShape="1">
            <a:blip r:embed="rId3">
              <a:alphaModFix/>
            </a:blip>
            <a:srcRect t="48145"/>
            <a:stretch/>
          </p:blipFill>
          <p:spPr>
            <a:xfrm>
              <a:off x="0" y="142875"/>
              <a:ext cx="12192000" cy="7827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" name="Grupo 11"/>
            <p:cNvGrpSpPr/>
            <p:nvPr/>
          </p:nvGrpSpPr>
          <p:grpSpPr>
            <a:xfrm>
              <a:off x="0" y="-41015"/>
              <a:ext cx="12192000" cy="829994"/>
              <a:chOff x="0" y="0"/>
              <a:chExt cx="12192000" cy="829994"/>
            </a:xfrm>
          </p:grpSpPr>
          <p:sp>
            <p:nvSpPr>
              <p:cNvPr id="13" name="Redondear rectángulo de esquina del mismo lado 12">
                <a:extLst>
                  <a:ext uri="{FF2B5EF4-FFF2-40B4-BE49-F238E27FC236}">
                    <a16:creationId xmlns:a16="http://schemas.microsoft.com/office/drawing/2014/main" xmlns="" id="{6DD21BAC-7DC9-CF35-C7C4-82DF33465054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12192000" cy="829994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xmlns="" id="{A97A4EBE-6AAA-05D1-E352-17EFDBB325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288416" y="79138"/>
                <a:ext cx="1065384" cy="642363"/>
              </a:xfrm>
              <a:prstGeom prst="rect">
                <a:avLst/>
              </a:prstGeom>
            </p:spPr>
          </p:pic>
          <p:pic>
            <p:nvPicPr>
              <p:cNvPr id="15" name="Gráfico 4">
                <a:extLst>
                  <a:ext uri="{FF2B5EF4-FFF2-40B4-BE49-F238E27FC236}">
                    <a16:creationId xmlns:a16="http://schemas.microsoft.com/office/drawing/2014/main" xmlns="" id="{16A9A137-4906-AC99-5A61-2F600FC6E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655496" y="204670"/>
                <a:ext cx="2171608" cy="449536"/>
              </a:xfrm>
              <a:prstGeom prst="rect">
                <a:avLst/>
              </a:prstGeom>
            </p:spPr>
          </p:pic>
        </p:grpSp>
      </p:grp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9EF6B716-9FF6-604E-BCC6-CB38C7B3BDEF}"/>
              </a:ext>
            </a:extLst>
          </p:cNvPr>
          <p:cNvSpPr txBox="1">
            <a:spLocks/>
          </p:cNvSpPr>
          <p:nvPr/>
        </p:nvSpPr>
        <p:spPr>
          <a:xfrm>
            <a:off x="1853545" y="1348775"/>
            <a:ext cx="8484910" cy="619726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PE" sz="4400" b="1" kern="1200" dirty="0">
                <a:solidFill>
                  <a:srgbClr val="011643"/>
                </a:solidFill>
                <a:latin typeface="Century Gothic" panose="020B0502020202020204" pitchFamily="34" charset="0"/>
                <a:ea typeface="+mj-ea"/>
                <a:cs typeface="+mj-cs"/>
              </a:rPr>
              <a:t>Otros conceptos de integridad</a:t>
            </a:r>
          </a:p>
        </p:txBody>
      </p:sp>
      <p:graphicFrame>
        <p:nvGraphicFramePr>
          <p:cNvPr id="7" name="Marcador de contenido 2">
            <a:extLst>
              <a:ext uri="{FF2B5EF4-FFF2-40B4-BE49-F238E27FC236}">
                <a16:creationId xmlns:a16="http://schemas.microsoft.com/office/drawing/2014/main" xmlns="" id="{5FA6BCB7-5725-4894-8942-C84D682A23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5577448"/>
              </p:ext>
            </p:extLst>
          </p:nvPr>
        </p:nvGraphicFramePr>
        <p:xfrm>
          <a:off x="1506134" y="2083324"/>
          <a:ext cx="9179731" cy="36481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2299521" y="5622143"/>
            <a:ext cx="7592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Cualquier práctica contraria a la ética afecta la misión de la entidad y deslegitima el ejercicio de la función pública</a:t>
            </a:r>
            <a:endParaRPr lang="es-PE" sz="20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86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896"/>
    </mc:Choice>
    <mc:Fallback xmlns="">
      <p:transition spd="slow" advTm="75896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ángulo 99"/>
          <p:cNvSpPr/>
          <p:nvPr/>
        </p:nvSpPr>
        <p:spPr>
          <a:xfrm>
            <a:off x="1" y="654206"/>
            <a:ext cx="12192000" cy="6282932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pSp>
        <p:nvGrpSpPr>
          <p:cNvPr id="4" name="Grupo 3"/>
          <p:cNvGrpSpPr/>
          <p:nvPr/>
        </p:nvGrpSpPr>
        <p:grpSpPr>
          <a:xfrm>
            <a:off x="0" y="0"/>
            <a:ext cx="12192000" cy="925600"/>
            <a:chOff x="0" y="0"/>
            <a:chExt cx="12192000" cy="925600"/>
          </a:xfrm>
        </p:grpSpPr>
        <p:pic>
          <p:nvPicPr>
            <p:cNvPr id="103" name="Google Shape;179;p2"/>
            <p:cNvPicPr preferRelativeResize="0"/>
            <p:nvPr/>
          </p:nvPicPr>
          <p:blipFill rotWithShape="1">
            <a:blip r:embed="rId3">
              <a:alphaModFix/>
            </a:blip>
            <a:srcRect t="48145"/>
            <a:stretch/>
          </p:blipFill>
          <p:spPr>
            <a:xfrm>
              <a:off x="0" y="142875"/>
              <a:ext cx="12192000" cy="7827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6" name="Grupo 105"/>
            <p:cNvGrpSpPr/>
            <p:nvPr/>
          </p:nvGrpSpPr>
          <p:grpSpPr>
            <a:xfrm>
              <a:off x="0" y="0"/>
              <a:ext cx="12192000" cy="829994"/>
              <a:chOff x="0" y="0"/>
              <a:chExt cx="12192000" cy="829994"/>
            </a:xfrm>
          </p:grpSpPr>
          <p:sp>
            <p:nvSpPr>
              <p:cNvPr id="113" name="Redondear rectángulo de esquina del mismo lado 112">
                <a:extLst>
                  <a:ext uri="{FF2B5EF4-FFF2-40B4-BE49-F238E27FC236}">
                    <a16:creationId xmlns:a16="http://schemas.microsoft.com/office/drawing/2014/main" xmlns="" id="{6DD21BAC-7DC9-CF35-C7C4-82DF33465054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12192000" cy="829994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pic>
            <p:nvPicPr>
              <p:cNvPr id="116" name="Imagen 115">
                <a:extLst>
                  <a:ext uri="{FF2B5EF4-FFF2-40B4-BE49-F238E27FC236}">
                    <a16:creationId xmlns:a16="http://schemas.microsoft.com/office/drawing/2014/main" xmlns="" id="{A97A4EBE-6AAA-05D1-E352-17EFDBB325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934162" y="79138"/>
                <a:ext cx="1065384" cy="642363"/>
              </a:xfrm>
              <a:prstGeom prst="rect">
                <a:avLst/>
              </a:prstGeom>
            </p:spPr>
          </p:pic>
          <p:pic>
            <p:nvPicPr>
              <p:cNvPr id="117" name="Gráfico 4">
                <a:extLst>
                  <a:ext uri="{FF2B5EF4-FFF2-40B4-BE49-F238E27FC236}">
                    <a16:creationId xmlns:a16="http://schemas.microsoft.com/office/drawing/2014/main" xmlns="" id="{16A9A137-4906-AC99-5A61-2F600FC6E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655496" y="204670"/>
                <a:ext cx="2171608" cy="449536"/>
              </a:xfrm>
              <a:prstGeom prst="rect">
                <a:avLst/>
              </a:prstGeom>
            </p:spPr>
          </p:pic>
        </p:grp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DF54EF56-0254-4BD0-9E90-00A1AFCEC46E}"/>
              </a:ext>
            </a:extLst>
          </p:cNvPr>
          <p:cNvGrpSpPr/>
          <p:nvPr/>
        </p:nvGrpSpPr>
        <p:grpSpPr>
          <a:xfrm>
            <a:off x="5747546" y="328601"/>
            <a:ext cx="6075709" cy="6063258"/>
            <a:chOff x="4575441" y="-154984"/>
            <a:chExt cx="6846262" cy="6832232"/>
          </a:xfrm>
        </p:grpSpPr>
        <p:sp>
          <p:nvSpPr>
            <p:cNvPr id="10" name="Triángulo isósceles 9">
              <a:extLst>
                <a:ext uri="{FF2B5EF4-FFF2-40B4-BE49-F238E27FC236}">
                  <a16:creationId xmlns:a16="http://schemas.microsoft.com/office/drawing/2014/main" xmlns="" id="{FF13A30D-F8CF-44DA-89F8-A6B7C581467D}"/>
                </a:ext>
              </a:extLst>
            </p:cNvPr>
            <p:cNvSpPr/>
            <p:nvPr/>
          </p:nvSpPr>
          <p:spPr>
            <a:xfrm>
              <a:off x="6615209" y="3322232"/>
              <a:ext cx="2778271" cy="3355016"/>
            </a:xfrm>
            <a:prstGeom prst="triangl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1600"/>
            </a:p>
          </p:txBody>
        </p:sp>
        <p:sp>
          <p:nvSpPr>
            <p:cNvPr id="11" name="Triángulo isósceles 10">
              <a:extLst>
                <a:ext uri="{FF2B5EF4-FFF2-40B4-BE49-F238E27FC236}">
                  <a16:creationId xmlns:a16="http://schemas.microsoft.com/office/drawing/2014/main" xmlns="" id="{5D32494A-C47A-40F6-B6D7-2A1BEFFE75B5}"/>
                </a:ext>
              </a:extLst>
            </p:cNvPr>
            <p:cNvSpPr/>
            <p:nvPr/>
          </p:nvSpPr>
          <p:spPr>
            <a:xfrm rot="2726517">
              <a:off x="5369251" y="2847015"/>
              <a:ext cx="2792508" cy="3355016"/>
            </a:xfrm>
            <a:prstGeom prst="triangl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1600"/>
            </a:p>
          </p:txBody>
        </p:sp>
        <p:sp>
          <p:nvSpPr>
            <p:cNvPr id="12" name="Triángulo isósceles 11">
              <a:extLst>
                <a:ext uri="{FF2B5EF4-FFF2-40B4-BE49-F238E27FC236}">
                  <a16:creationId xmlns:a16="http://schemas.microsoft.com/office/drawing/2014/main" xmlns="" id="{9D81B03A-BA2A-4A62-A0A3-362AC2D23723}"/>
                </a:ext>
              </a:extLst>
            </p:cNvPr>
            <p:cNvSpPr/>
            <p:nvPr/>
          </p:nvSpPr>
          <p:spPr>
            <a:xfrm rot="5400000">
              <a:off x="4863813" y="1598150"/>
              <a:ext cx="2778271" cy="3355016"/>
            </a:xfrm>
            <a:prstGeom prst="triangl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1600"/>
            </a:p>
          </p:txBody>
        </p:sp>
        <p:sp>
          <p:nvSpPr>
            <p:cNvPr id="13" name="Triángulo isósceles 12">
              <a:extLst>
                <a:ext uri="{FF2B5EF4-FFF2-40B4-BE49-F238E27FC236}">
                  <a16:creationId xmlns:a16="http://schemas.microsoft.com/office/drawing/2014/main" xmlns="" id="{8DAF48A0-4DD2-48A2-B3E9-7AF787BEB727}"/>
                </a:ext>
              </a:extLst>
            </p:cNvPr>
            <p:cNvSpPr/>
            <p:nvPr/>
          </p:nvSpPr>
          <p:spPr>
            <a:xfrm rot="10800000">
              <a:off x="6612637" y="-154984"/>
              <a:ext cx="2778271" cy="3355016"/>
            </a:xfrm>
            <a:prstGeom prst="triangl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1600" dirty="0"/>
            </a:p>
          </p:txBody>
        </p:sp>
        <p:sp>
          <p:nvSpPr>
            <p:cNvPr id="14" name="Triángulo isósceles 13">
              <a:extLst>
                <a:ext uri="{FF2B5EF4-FFF2-40B4-BE49-F238E27FC236}">
                  <a16:creationId xmlns:a16="http://schemas.microsoft.com/office/drawing/2014/main" xmlns="" id="{B62880BF-44B1-49E4-8095-57CA3C800BF6}"/>
                </a:ext>
              </a:extLst>
            </p:cNvPr>
            <p:cNvSpPr/>
            <p:nvPr/>
          </p:nvSpPr>
          <p:spPr>
            <a:xfrm rot="13505367">
              <a:off x="7873952" y="321845"/>
              <a:ext cx="2778271" cy="3355016"/>
            </a:xfrm>
            <a:prstGeom prst="triangl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1600" dirty="0"/>
            </a:p>
          </p:txBody>
        </p:sp>
        <p:sp>
          <p:nvSpPr>
            <p:cNvPr id="15" name="Triángulo isósceles 14">
              <a:extLst>
                <a:ext uri="{FF2B5EF4-FFF2-40B4-BE49-F238E27FC236}">
                  <a16:creationId xmlns:a16="http://schemas.microsoft.com/office/drawing/2014/main" xmlns="" id="{42FC8FD9-75AF-4ECB-BD8A-B1FA1532CCCE}"/>
                </a:ext>
              </a:extLst>
            </p:cNvPr>
            <p:cNvSpPr/>
            <p:nvPr/>
          </p:nvSpPr>
          <p:spPr>
            <a:xfrm rot="16200000">
              <a:off x="8355059" y="1588195"/>
              <a:ext cx="2778271" cy="3355016"/>
            </a:xfrm>
            <a:prstGeom prst="triangl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1600" dirty="0"/>
            </a:p>
          </p:txBody>
        </p:sp>
        <p:sp>
          <p:nvSpPr>
            <p:cNvPr id="16" name="Triángulo isósceles 15">
              <a:extLst>
                <a:ext uri="{FF2B5EF4-FFF2-40B4-BE49-F238E27FC236}">
                  <a16:creationId xmlns:a16="http://schemas.microsoft.com/office/drawing/2014/main" xmlns="" id="{FAE6B1C6-D494-4EAF-B297-B7BAA6A700F8}"/>
                </a:ext>
              </a:extLst>
            </p:cNvPr>
            <p:cNvSpPr/>
            <p:nvPr/>
          </p:nvSpPr>
          <p:spPr>
            <a:xfrm rot="18937105">
              <a:off x="7877760" y="2831202"/>
              <a:ext cx="2778271" cy="3355016"/>
            </a:xfrm>
            <a:prstGeom prst="triangl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1600" dirty="0"/>
            </a:p>
          </p:txBody>
        </p:sp>
        <p:sp>
          <p:nvSpPr>
            <p:cNvPr id="17" name="Triángulo isósceles 16">
              <a:extLst>
                <a:ext uri="{FF2B5EF4-FFF2-40B4-BE49-F238E27FC236}">
                  <a16:creationId xmlns:a16="http://schemas.microsoft.com/office/drawing/2014/main" xmlns="" id="{A4DED326-969E-4C24-8A37-3AC5F8A52025}"/>
                </a:ext>
              </a:extLst>
            </p:cNvPr>
            <p:cNvSpPr/>
            <p:nvPr/>
          </p:nvSpPr>
          <p:spPr>
            <a:xfrm rot="8100000">
              <a:off x="5374567" y="364254"/>
              <a:ext cx="2778271" cy="3355016"/>
            </a:xfrm>
            <a:prstGeom prst="triangl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1600"/>
            </a:p>
          </p:txBody>
        </p:sp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xmlns="" id="{07B7D981-00EE-4809-B490-7BAE1B14C4C0}"/>
                </a:ext>
              </a:extLst>
            </p:cNvPr>
            <p:cNvSpPr/>
            <p:nvPr/>
          </p:nvSpPr>
          <p:spPr>
            <a:xfrm>
              <a:off x="8749773" y="4463696"/>
              <a:ext cx="1877721" cy="8843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s-MX" dirty="0">
                  <a:solidFill>
                    <a:schemeClr val="bg1"/>
                  </a:solidFill>
                  <a:latin typeface="Helvetica Neue"/>
                </a:rPr>
                <a:t>R</a:t>
              </a:r>
              <a:r>
                <a:rPr lang="es-PE" dirty="0" err="1">
                  <a:solidFill>
                    <a:schemeClr val="bg1"/>
                  </a:solidFill>
                  <a:latin typeface="Helvetica Neue"/>
                </a:rPr>
                <a:t>echazar</a:t>
              </a:r>
              <a:r>
                <a:rPr lang="es-PE" dirty="0">
                  <a:solidFill>
                    <a:schemeClr val="bg1"/>
                  </a:solidFill>
                  <a:latin typeface="Helvetica Neue"/>
                </a:rPr>
                <a:t> ventajas indebidas</a:t>
              </a:r>
            </a:p>
          </p:txBody>
        </p:sp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xmlns="" id="{F94D8300-75A3-4172-AE27-B7607FB54B78}"/>
                </a:ext>
              </a:extLst>
            </p:cNvPr>
            <p:cNvSpPr/>
            <p:nvPr/>
          </p:nvSpPr>
          <p:spPr>
            <a:xfrm>
              <a:off x="5431129" y="1305062"/>
              <a:ext cx="1881325" cy="8843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s-PE" dirty="0">
                  <a:solidFill>
                    <a:schemeClr val="bg1"/>
                  </a:solidFill>
                  <a:latin typeface="Helvetica Neue"/>
                </a:rPr>
                <a:t>Denunciar</a:t>
              </a:r>
            </a:p>
            <a:p>
              <a:pPr algn="ctr">
                <a:lnSpc>
                  <a:spcPts val="1800"/>
                </a:lnSpc>
              </a:pPr>
              <a:r>
                <a:rPr lang="es-PE" dirty="0">
                  <a:solidFill>
                    <a:schemeClr val="bg1"/>
                  </a:solidFill>
                  <a:latin typeface="Helvetica Neue"/>
                </a:rPr>
                <a:t>cuando sea</a:t>
              </a:r>
            </a:p>
            <a:p>
              <a:pPr algn="ctr">
                <a:lnSpc>
                  <a:spcPts val="1800"/>
                </a:lnSpc>
              </a:pPr>
              <a:r>
                <a:rPr lang="es-PE" dirty="0">
                  <a:solidFill>
                    <a:schemeClr val="bg1"/>
                  </a:solidFill>
                  <a:latin typeface="Helvetica Neue"/>
                </a:rPr>
                <a:t>necesario</a:t>
              </a:r>
            </a:p>
          </p:txBody>
        </p:sp>
        <p:sp>
          <p:nvSpPr>
            <p:cNvPr id="99" name="Rectángulo 98">
              <a:extLst>
                <a:ext uri="{FF2B5EF4-FFF2-40B4-BE49-F238E27FC236}">
                  <a16:creationId xmlns:a16="http://schemas.microsoft.com/office/drawing/2014/main" xmlns="" id="{88DF208A-5AC9-402A-8317-5081290E3388}"/>
                </a:ext>
              </a:extLst>
            </p:cNvPr>
            <p:cNvSpPr/>
            <p:nvPr/>
          </p:nvSpPr>
          <p:spPr>
            <a:xfrm>
              <a:off x="8696394" y="1428946"/>
              <a:ext cx="1881325" cy="6242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s-MX" dirty="0">
                  <a:solidFill>
                    <a:schemeClr val="bg1"/>
                  </a:solidFill>
                  <a:latin typeface="Helvetica Neue"/>
                </a:rPr>
                <a:t>Ser transparente</a:t>
              </a:r>
            </a:p>
          </p:txBody>
        </p:sp>
        <p:sp>
          <p:nvSpPr>
            <p:cNvPr id="107" name="Rectángulo 106">
              <a:extLst>
                <a:ext uri="{FF2B5EF4-FFF2-40B4-BE49-F238E27FC236}">
                  <a16:creationId xmlns:a16="http://schemas.microsoft.com/office/drawing/2014/main" xmlns="" id="{A0648231-AE9D-478D-A812-6C2AE6FB40BC}"/>
                </a:ext>
              </a:extLst>
            </p:cNvPr>
            <p:cNvSpPr/>
            <p:nvPr/>
          </p:nvSpPr>
          <p:spPr>
            <a:xfrm>
              <a:off x="4861461" y="3001952"/>
              <a:ext cx="1775245" cy="6242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s-PE" dirty="0">
                  <a:solidFill>
                    <a:schemeClr val="bg1"/>
                  </a:solidFill>
                  <a:latin typeface="Helvetica Neue"/>
                </a:rPr>
                <a:t>Identificar                    los riesgos</a:t>
              </a:r>
            </a:p>
          </p:txBody>
        </p:sp>
        <p:sp>
          <p:nvSpPr>
            <p:cNvPr id="108" name="Rectángulo 107">
              <a:extLst>
                <a:ext uri="{FF2B5EF4-FFF2-40B4-BE49-F238E27FC236}">
                  <a16:creationId xmlns:a16="http://schemas.microsoft.com/office/drawing/2014/main" xmlns="" id="{D97E03A6-9FA1-49A2-83E0-E757CD745C4A}"/>
                </a:ext>
              </a:extLst>
            </p:cNvPr>
            <p:cNvSpPr/>
            <p:nvPr/>
          </p:nvSpPr>
          <p:spPr>
            <a:xfrm>
              <a:off x="9330015" y="2934928"/>
              <a:ext cx="1881325" cy="3641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endParaRPr lang="es-PE" dirty="0">
                <a:solidFill>
                  <a:schemeClr val="bg1"/>
                </a:solidFill>
                <a:latin typeface="Helvetica Neue"/>
              </a:endParaRPr>
            </a:p>
          </p:txBody>
        </p:sp>
        <p:sp>
          <p:nvSpPr>
            <p:cNvPr id="109" name="Rectángulo 108">
              <a:extLst>
                <a:ext uri="{FF2B5EF4-FFF2-40B4-BE49-F238E27FC236}">
                  <a16:creationId xmlns:a16="http://schemas.microsoft.com/office/drawing/2014/main" xmlns="" id="{6F242624-3FC2-43DA-8379-5B2775A72257}"/>
                </a:ext>
              </a:extLst>
            </p:cNvPr>
            <p:cNvSpPr/>
            <p:nvPr/>
          </p:nvSpPr>
          <p:spPr>
            <a:xfrm>
              <a:off x="5475863" y="4483682"/>
              <a:ext cx="1881325" cy="11444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s-PE" dirty="0">
                  <a:solidFill>
                    <a:schemeClr val="bg1"/>
                  </a:solidFill>
                  <a:latin typeface="Helvetica Neue"/>
                </a:rPr>
                <a:t>Conocer las normas y</a:t>
              </a:r>
            </a:p>
            <a:p>
              <a:pPr algn="ctr">
                <a:lnSpc>
                  <a:spcPts val="1800"/>
                </a:lnSpc>
              </a:pPr>
              <a:r>
                <a:rPr lang="es-PE" dirty="0">
                  <a:solidFill>
                    <a:schemeClr val="bg1"/>
                  </a:solidFill>
                  <a:latin typeface="Helvetica Neue"/>
                </a:rPr>
                <a:t>reglas de</a:t>
              </a:r>
            </a:p>
            <a:p>
              <a:pPr algn="ctr">
                <a:lnSpc>
                  <a:spcPts val="1800"/>
                </a:lnSpc>
              </a:pPr>
              <a:r>
                <a:rPr lang="es-PE" dirty="0">
                  <a:solidFill>
                    <a:schemeClr val="bg1"/>
                  </a:solidFill>
                  <a:latin typeface="Helvetica Neue"/>
                </a:rPr>
                <a:t>conducta</a:t>
              </a:r>
            </a:p>
          </p:txBody>
        </p:sp>
        <p:sp>
          <p:nvSpPr>
            <p:cNvPr id="110" name="Flecha derecha 72">
              <a:extLst>
                <a:ext uri="{FF2B5EF4-FFF2-40B4-BE49-F238E27FC236}">
                  <a16:creationId xmlns:a16="http://schemas.microsoft.com/office/drawing/2014/main" xmlns="" id="{D36D5E5D-7248-4FCA-AC22-2976B79B64D7}"/>
                </a:ext>
              </a:extLst>
            </p:cNvPr>
            <p:cNvSpPr/>
            <p:nvPr/>
          </p:nvSpPr>
          <p:spPr>
            <a:xfrm rot="5400000">
              <a:off x="7780631" y="2346545"/>
              <a:ext cx="377261" cy="293830"/>
            </a:xfrm>
            <a:prstGeom prst="rightArrow">
              <a:avLst/>
            </a:prstGeom>
            <a:solidFill>
              <a:srgbClr val="2F4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1600"/>
            </a:p>
          </p:txBody>
        </p:sp>
        <p:sp>
          <p:nvSpPr>
            <p:cNvPr id="111" name="Rectángulo 110">
              <a:extLst>
                <a:ext uri="{FF2B5EF4-FFF2-40B4-BE49-F238E27FC236}">
                  <a16:creationId xmlns:a16="http://schemas.microsoft.com/office/drawing/2014/main" xmlns="" id="{5C9999A6-51F7-44E4-B0E0-1467B3971C9A}"/>
                </a:ext>
              </a:extLst>
            </p:cNvPr>
            <p:cNvSpPr/>
            <p:nvPr/>
          </p:nvSpPr>
          <p:spPr>
            <a:xfrm>
              <a:off x="7141137" y="638067"/>
              <a:ext cx="1721436" cy="11444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s-PE" dirty="0">
                  <a:solidFill>
                    <a:schemeClr val="bg1"/>
                  </a:solidFill>
                  <a:latin typeface="Helvetica Neue"/>
                </a:rPr>
                <a:t>Tomar consciencia de nuestros sesgos</a:t>
              </a:r>
            </a:p>
          </p:txBody>
        </p:sp>
        <p:sp>
          <p:nvSpPr>
            <p:cNvPr id="112" name="Rectángulo 111">
              <a:extLst>
                <a:ext uri="{FF2B5EF4-FFF2-40B4-BE49-F238E27FC236}">
                  <a16:creationId xmlns:a16="http://schemas.microsoft.com/office/drawing/2014/main" xmlns="" id="{BB676EDE-FD8A-41BB-8D19-D0C9F8E086AE}"/>
                </a:ext>
              </a:extLst>
            </p:cNvPr>
            <p:cNvSpPr/>
            <p:nvPr/>
          </p:nvSpPr>
          <p:spPr>
            <a:xfrm>
              <a:off x="7112042" y="5112831"/>
              <a:ext cx="1820721" cy="11444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s-MX" dirty="0">
                  <a:solidFill>
                    <a:schemeClr val="bg1"/>
                  </a:solidFill>
                  <a:latin typeface="Helvetica Neue"/>
                </a:rPr>
                <a:t>Promover el acceso justo</a:t>
              </a:r>
            </a:p>
            <a:p>
              <a:pPr algn="ctr">
                <a:lnSpc>
                  <a:spcPts val="1800"/>
                </a:lnSpc>
              </a:pPr>
              <a:r>
                <a:rPr lang="es-MX" dirty="0">
                  <a:solidFill>
                    <a:schemeClr val="bg1"/>
                  </a:solidFill>
                  <a:latin typeface="Helvetica Neue"/>
                </a:rPr>
                <a:t>a los puestos públicos</a:t>
              </a:r>
              <a:endParaRPr lang="es-PE" dirty="0">
                <a:solidFill>
                  <a:schemeClr val="bg1"/>
                </a:solidFill>
                <a:latin typeface="Helvetica Neue"/>
              </a:endParaRPr>
            </a:p>
          </p:txBody>
        </p:sp>
      </p:grpSp>
      <p:sp>
        <p:nvSpPr>
          <p:cNvPr id="44" name="Rectángulo 43">
            <a:extLst>
              <a:ext uri="{FF2B5EF4-FFF2-40B4-BE49-F238E27FC236}">
                <a16:creationId xmlns:a16="http://schemas.microsoft.com/office/drawing/2014/main" xmlns="" id="{D738FEB3-0660-4A7D-961D-B692692B00DF}"/>
              </a:ext>
            </a:extLst>
          </p:cNvPr>
          <p:cNvSpPr/>
          <p:nvPr/>
        </p:nvSpPr>
        <p:spPr>
          <a:xfrm>
            <a:off x="229103" y="4372696"/>
            <a:ext cx="5267011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es-PE" sz="2000" dirty="0">
                <a:latin typeface="Century Gothic" panose="020B0502020202020204" pitchFamily="34" charset="0"/>
                <a:cs typeface="Helvetica" panose="020B0604020202020204" pitchFamily="34" charset="0"/>
              </a:rPr>
              <a:t>La prohibición general es no recibir regalos, obsequios, ventajas ni dádivas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39F9348E-32EC-472F-8871-AA24AF415E99}"/>
              </a:ext>
            </a:extLst>
          </p:cNvPr>
          <p:cNvGrpSpPr/>
          <p:nvPr/>
        </p:nvGrpSpPr>
        <p:grpSpPr>
          <a:xfrm>
            <a:off x="7566569" y="338038"/>
            <a:ext cx="2465574" cy="2977406"/>
            <a:chOff x="7399220" y="328239"/>
            <a:chExt cx="2465574" cy="2977406"/>
          </a:xfrm>
        </p:grpSpPr>
        <p:sp>
          <p:nvSpPr>
            <p:cNvPr id="55" name="Triángulo isósceles 54">
              <a:extLst>
                <a:ext uri="{FF2B5EF4-FFF2-40B4-BE49-F238E27FC236}">
                  <a16:creationId xmlns:a16="http://schemas.microsoft.com/office/drawing/2014/main" xmlns="" id="{90521B74-1BE6-445D-AFFC-F6E8FF95D21D}"/>
                </a:ext>
              </a:extLst>
            </p:cNvPr>
            <p:cNvSpPr/>
            <p:nvPr/>
          </p:nvSpPr>
          <p:spPr>
            <a:xfrm rot="10800000">
              <a:off x="7399220" y="328239"/>
              <a:ext cx="2465574" cy="2977406"/>
            </a:xfrm>
            <a:prstGeom prst="triangle">
              <a:avLst/>
            </a:prstGeom>
            <a:solidFill>
              <a:srgbClr val="2F4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1600" dirty="0"/>
            </a:p>
          </p:txBody>
        </p:sp>
        <p:sp>
          <p:nvSpPr>
            <p:cNvPr id="83" name="Rectángulo 82">
              <a:extLst>
                <a:ext uri="{FF2B5EF4-FFF2-40B4-BE49-F238E27FC236}">
                  <a16:creationId xmlns:a16="http://schemas.microsoft.com/office/drawing/2014/main" xmlns="" id="{06FA468D-34E2-4CC9-BD5D-10BE73C56AAD}"/>
                </a:ext>
              </a:extLst>
            </p:cNvPr>
            <p:cNvSpPr/>
            <p:nvPr/>
          </p:nvSpPr>
          <p:spPr>
            <a:xfrm>
              <a:off x="7897068" y="1029664"/>
              <a:ext cx="1447333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s-PE" dirty="0">
                  <a:solidFill>
                    <a:schemeClr val="bg1"/>
                  </a:solidFill>
                  <a:latin typeface="Helvetica Neue"/>
                </a:rPr>
                <a:t>Tomar consciencia de nuestros  sesgos</a:t>
              </a:r>
            </a:p>
          </p:txBody>
        </p: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xmlns="" id="{D32C106B-B3B4-46C9-83D8-330DA7494240}"/>
              </a:ext>
            </a:extLst>
          </p:cNvPr>
          <p:cNvGrpSpPr/>
          <p:nvPr/>
        </p:nvGrpSpPr>
        <p:grpSpPr>
          <a:xfrm>
            <a:off x="8699002" y="2991514"/>
            <a:ext cx="2465574" cy="2977406"/>
            <a:chOff x="8528879" y="2991514"/>
            <a:chExt cx="2465574" cy="2977406"/>
          </a:xfrm>
        </p:grpSpPr>
        <p:sp>
          <p:nvSpPr>
            <p:cNvPr id="88" name="Triángulo isósceles 87">
              <a:extLst>
                <a:ext uri="{FF2B5EF4-FFF2-40B4-BE49-F238E27FC236}">
                  <a16:creationId xmlns:a16="http://schemas.microsoft.com/office/drawing/2014/main" xmlns="" id="{1B0CF8E5-69EF-40E6-B612-F4337511E0BC}"/>
                </a:ext>
              </a:extLst>
            </p:cNvPr>
            <p:cNvSpPr/>
            <p:nvPr/>
          </p:nvSpPr>
          <p:spPr>
            <a:xfrm rot="18937105">
              <a:off x="8528879" y="2991514"/>
              <a:ext cx="2465574" cy="2977406"/>
            </a:xfrm>
            <a:prstGeom prst="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1600" dirty="0"/>
            </a:p>
          </p:txBody>
        </p:sp>
        <p:sp>
          <p:nvSpPr>
            <p:cNvPr id="89" name="Rectángulo 88">
              <a:extLst>
                <a:ext uri="{FF2B5EF4-FFF2-40B4-BE49-F238E27FC236}">
                  <a16:creationId xmlns:a16="http://schemas.microsoft.com/office/drawing/2014/main" xmlns="" id="{55A54BCC-BA75-4D36-B771-EC9AF0A03E1D}"/>
                </a:ext>
              </a:extLst>
            </p:cNvPr>
            <p:cNvSpPr/>
            <p:nvPr/>
          </p:nvSpPr>
          <p:spPr>
            <a:xfrm>
              <a:off x="9281930" y="4427444"/>
              <a:ext cx="1666382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s-MX" dirty="0">
                  <a:solidFill>
                    <a:schemeClr val="bg1"/>
                  </a:solidFill>
                  <a:latin typeface="Helvetica Neue"/>
                </a:rPr>
                <a:t>R</a:t>
              </a:r>
              <a:r>
                <a:rPr lang="es-PE" dirty="0" err="1">
                  <a:solidFill>
                    <a:schemeClr val="bg1"/>
                  </a:solidFill>
                  <a:latin typeface="Helvetica Neue"/>
                </a:rPr>
                <a:t>echazar</a:t>
              </a:r>
              <a:r>
                <a:rPr lang="es-PE" dirty="0">
                  <a:solidFill>
                    <a:schemeClr val="bg1"/>
                  </a:solidFill>
                  <a:latin typeface="Helvetica Neue"/>
                </a:rPr>
                <a:t> ventajas indebidas</a:t>
              </a:r>
            </a:p>
          </p:txBody>
        </p:sp>
      </p:grpSp>
      <p:sp>
        <p:nvSpPr>
          <p:cNvPr id="90" name="Triángulo isósceles 89">
            <a:extLst>
              <a:ext uri="{FF2B5EF4-FFF2-40B4-BE49-F238E27FC236}">
                <a16:creationId xmlns:a16="http://schemas.microsoft.com/office/drawing/2014/main" xmlns="" id="{4406FC1D-AD9D-42ED-97FD-20766E898B95}"/>
              </a:ext>
            </a:extLst>
          </p:cNvPr>
          <p:cNvSpPr/>
          <p:nvPr/>
        </p:nvSpPr>
        <p:spPr>
          <a:xfrm>
            <a:off x="7554859" y="3406637"/>
            <a:ext cx="2465574" cy="2977406"/>
          </a:xfrm>
          <a:prstGeom prst="triangle">
            <a:avLst/>
          </a:prstGeom>
          <a:solidFill>
            <a:srgbClr val="2F4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600"/>
          </a:p>
        </p:txBody>
      </p:sp>
      <p:sp>
        <p:nvSpPr>
          <p:cNvPr id="91" name="Rectángulo 90">
            <a:extLst>
              <a:ext uri="{FF2B5EF4-FFF2-40B4-BE49-F238E27FC236}">
                <a16:creationId xmlns:a16="http://schemas.microsoft.com/office/drawing/2014/main" xmlns="" id="{2FAA93EB-F11E-4429-AF17-C79E2DD0787D}"/>
              </a:ext>
            </a:extLst>
          </p:cNvPr>
          <p:cNvSpPr/>
          <p:nvPr/>
        </p:nvSpPr>
        <p:spPr>
          <a:xfrm>
            <a:off x="8003767" y="5006724"/>
            <a:ext cx="16157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s-MX" dirty="0">
                <a:solidFill>
                  <a:schemeClr val="bg1"/>
                </a:solidFill>
                <a:latin typeface="Helvetica Neue"/>
              </a:rPr>
              <a:t>Promover el acceso justo</a:t>
            </a:r>
          </a:p>
          <a:p>
            <a:pPr algn="ctr">
              <a:lnSpc>
                <a:spcPts val="1800"/>
              </a:lnSpc>
            </a:pPr>
            <a:r>
              <a:rPr lang="es-MX" dirty="0">
                <a:solidFill>
                  <a:schemeClr val="bg1"/>
                </a:solidFill>
                <a:latin typeface="Helvetica Neue"/>
              </a:rPr>
              <a:t>a los puestos públicos</a:t>
            </a:r>
            <a:endParaRPr lang="es-PE" dirty="0">
              <a:solidFill>
                <a:schemeClr val="bg1"/>
              </a:solidFill>
              <a:latin typeface="Helvetica Neue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xmlns="" id="{C0061DAE-BA3A-4B88-9708-A0AA16604980}"/>
              </a:ext>
            </a:extLst>
          </p:cNvPr>
          <p:cNvGrpSpPr/>
          <p:nvPr/>
        </p:nvGrpSpPr>
        <p:grpSpPr>
          <a:xfrm>
            <a:off x="6217079" y="3236738"/>
            <a:ext cx="2977406" cy="2478209"/>
            <a:chOff x="4716375" y="2469315"/>
            <a:chExt cx="2977406" cy="2478209"/>
          </a:xfrm>
        </p:grpSpPr>
        <p:sp>
          <p:nvSpPr>
            <p:cNvPr id="92" name="Triángulo isósceles 91">
              <a:extLst>
                <a:ext uri="{FF2B5EF4-FFF2-40B4-BE49-F238E27FC236}">
                  <a16:creationId xmlns:a16="http://schemas.microsoft.com/office/drawing/2014/main" xmlns="" id="{A8D167F5-3C7E-4A39-B486-B82FE4395372}"/>
                </a:ext>
              </a:extLst>
            </p:cNvPr>
            <p:cNvSpPr/>
            <p:nvPr/>
          </p:nvSpPr>
          <p:spPr>
            <a:xfrm rot="2726517">
              <a:off x="4965973" y="2219717"/>
              <a:ext cx="2478209" cy="2977406"/>
            </a:xfrm>
            <a:prstGeom prst="triangle">
              <a:avLst/>
            </a:prstGeom>
            <a:solidFill>
              <a:srgbClr val="199B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1600"/>
            </a:p>
          </p:txBody>
        </p:sp>
        <p:sp>
          <p:nvSpPr>
            <p:cNvPr id="93" name="Rectángulo 92">
              <a:extLst>
                <a:ext uri="{FF2B5EF4-FFF2-40B4-BE49-F238E27FC236}">
                  <a16:creationId xmlns:a16="http://schemas.microsoft.com/office/drawing/2014/main" xmlns="" id="{3E0E5BFA-7C77-4AB9-BDC0-1E3A86749CA7}"/>
                </a:ext>
              </a:extLst>
            </p:cNvPr>
            <p:cNvSpPr/>
            <p:nvPr/>
          </p:nvSpPr>
          <p:spPr>
            <a:xfrm>
              <a:off x="5060586" y="3682336"/>
              <a:ext cx="166958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s-PE" dirty="0">
                  <a:solidFill>
                    <a:schemeClr val="bg1"/>
                  </a:solidFill>
                  <a:latin typeface="Helvetica Neue"/>
                </a:rPr>
                <a:t>Conocer las normas y </a:t>
              </a:r>
            </a:p>
            <a:p>
              <a:pPr algn="ctr">
                <a:lnSpc>
                  <a:spcPts val="1800"/>
                </a:lnSpc>
              </a:pPr>
              <a:r>
                <a:rPr lang="es-PE" dirty="0">
                  <a:solidFill>
                    <a:schemeClr val="bg1"/>
                  </a:solidFill>
                  <a:latin typeface="Helvetica Neue"/>
                </a:rPr>
                <a:t>reglas de</a:t>
              </a:r>
            </a:p>
            <a:p>
              <a:pPr algn="ctr">
                <a:lnSpc>
                  <a:spcPts val="1800"/>
                </a:lnSpc>
              </a:pPr>
              <a:r>
                <a:rPr lang="es-PE" dirty="0">
                  <a:solidFill>
                    <a:schemeClr val="bg1"/>
                  </a:solidFill>
                  <a:latin typeface="Helvetica Neue"/>
                </a:rPr>
                <a:t>conducta</a:t>
              </a:r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xmlns="" id="{E972D553-41EF-444C-BD31-CB5FAEACA2AD}"/>
              </a:ext>
            </a:extLst>
          </p:cNvPr>
          <p:cNvGrpSpPr/>
          <p:nvPr/>
        </p:nvGrpSpPr>
        <p:grpSpPr>
          <a:xfrm>
            <a:off x="5750305" y="2139767"/>
            <a:ext cx="2977406" cy="2465574"/>
            <a:chOff x="5590342" y="2129607"/>
            <a:chExt cx="2977406" cy="2465574"/>
          </a:xfrm>
        </p:grpSpPr>
        <p:sp>
          <p:nvSpPr>
            <p:cNvPr id="94" name="Triángulo isósceles 93">
              <a:extLst>
                <a:ext uri="{FF2B5EF4-FFF2-40B4-BE49-F238E27FC236}">
                  <a16:creationId xmlns:a16="http://schemas.microsoft.com/office/drawing/2014/main" xmlns="" id="{03A734FC-05B8-4077-9ECA-D78D279FD2BB}"/>
                </a:ext>
              </a:extLst>
            </p:cNvPr>
            <p:cNvSpPr/>
            <p:nvPr/>
          </p:nvSpPr>
          <p:spPr>
            <a:xfrm rot="5400000">
              <a:off x="5846258" y="1873691"/>
              <a:ext cx="2465574" cy="2977406"/>
            </a:xfrm>
            <a:prstGeom prst="triangle">
              <a:avLst/>
            </a:prstGeom>
            <a:solidFill>
              <a:srgbClr val="2F4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1600"/>
            </a:p>
          </p:txBody>
        </p:sp>
        <p:sp>
          <p:nvSpPr>
            <p:cNvPr id="95" name="Rectángulo 94">
              <a:extLst>
                <a:ext uri="{FF2B5EF4-FFF2-40B4-BE49-F238E27FC236}">
                  <a16:creationId xmlns:a16="http://schemas.microsoft.com/office/drawing/2014/main" xmlns="" id="{1BADA4BD-EA4F-4E59-8D08-076879517F92}"/>
                </a:ext>
              </a:extLst>
            </p:cNvPr>
            <p:cNvSpPr/>
            <p:nvPr/>
          </p:nvSpPr>
          <p:spPr>
            <a:xfrm>
              <a:off x="5844171" y="3119494"/>
              <a:ext cx="157544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s-PE" dirty="0">
                  <a:solidFill>
                    <a:schemeClr val="bg1"/>
                  </a:solidFill>
                  <a:latin typeface="Helvetica Neue"/>
                </a:rPr>
                <a:t>Identificar                    los riesgos</a:t>
              </a: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xmlns="" id="{6F76CC64-7B93-451F-8E86-37DFB0E23AAE}"/>
              </a:ext>
            </a:extLst>
          </p:cNvPr>
          <p:cNvGrpSpPr/>
          <p:nvPr/>
        </p:nvGrpSpPr>
        <p:grpSpPr>
          <a:xfrm>
            <a:off x="6456730" y="789398"/>
            <a:ext cx="2465574" cy="2977406"/>
            <a:chOff x="6286607" y="789398"/>
            <a:chExt cx="2465574" cy="2977406"/>
          </a:xfrm>
        </p:grpSpPr>
        <p:sp>
          <p:nvSpPr>
            <p:cNvPr id="96" name="Triángulo isósceles 95">
              <a:extLst>
                <a:ext uri="{FF2B5EF4-FFF2-40B4-BE49-F238E27FC236}">
                  <a16:creationId xmlns:a16="http://schemas.microsoft.com/office/drawing/2014/main" xmlns="" id="{8AD1E7AA-9596-43D0-AEAA-E03F10ED68B4}"/>
                </a:ext>
              </a:extLst>
            </p:cNvPr>
            <p:cNvSpPr/>
            <p:nvPr/>
          </p:nvSpPr>
          <p:spPr>
            <a:xfrm rot="8100000">
              <a:off x="6286607" y="789398"/>
              <a:ext cx="2465574" cy="2977406"/>
            </a:xfrm>
            <a:prstGeom prst="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1600"/>
            </a:p>
          </p:txBody>
        </p:sp>
        <p:sp>
          <p:nvSpPr>
            <p:cNvPr id="97" name="Rectángulo 96">
              <a:extLst>
                <a:ext uri="{FF2B5EF4-FFF2-40B4-BE49-F238E27FC236}">
                  <a16:creationId xmlns:a16="http://schemas.microsoft.com/office/drawing/2014/main" xmlns="" id="{FB6B49C3-3B6F-4281-AE36-D5FAB53C0A16}"/>
                </a:ext>
              </a:extLst>
            </p:cNvPr>
            <p:cNvSpPr/>
            <p:nvPr/>
          </p:nvSpPr>
          <p:spPr>
            <a:xfrm>
              <a:off x="6336803" y="1624317"/>
              <a:ext cx="1669580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s-PE" dirty="0">
                  <a:solidFill>
                    <a:schemeClr val="bg1"/>
                  </a:solidFill>
                  <a:latin typeface="Helvetica Neue"/>
                </a:rPr>
                <a:t>Denunciar</a:t>
              </a:r>
            </a:p>
            <a:p>
              <a:pPr algn="ctr">
                <a:lnSpc>
                  <a:spcPts val="1800"/>
                </a:lnSpc>
              </a:pPr>
              <a:r>
                <a:rPr lang="es-PE" dirty="0">
                  <a:solidFill>
                    <a:schemeClr val="bg1"/>
                  </a:solidFill>
                  <a:latin typeface="Helvetica Neue"/>
                </a:rPr>
                <a:t>cuando sea</a:t>
              </a:r>
            </a:p>
            <a:p>
              <a:pPr algn="ctr">
                <a:lnSpc>
                  <a:spcPts val="1800"/>
                </a:lnSpc>
              </a:pPr>
              <a:r>
                <a:rPr lang="es-PE" dirty="0">
                  <a:solidFill>
                    <a:schemeClr val="bg1"/>
                  </a:solidFill>
                  <a:latin typeface="Helvetica Neue"/>
                </a:rPr>
                <a:t>necesario</a:t>
              </a:r>
            </a:p>
          </p:txBody>
        </p:sp>
      </p:grpSp>
      <p:sp>
        <p:nvSpPr>
          <p:cNvPr id="102" name="Rectángulo 101">
            <a:extLst>
              <a:ext uri="{FF2B5EF4-FFF2-40B4-BE49-F238E27FC236}">
                <a16:creationId xmlns:a16="http://schemas.microsoft.com/office/drawing/2014/main" xmlns="" id="{E3F19228-D939-4E27-97FF-846E8C82F879}"/>
              </a:ext>
            </a:extLst>
          </p:cNvPr>
          <p:cNvSpPr/>
          <p:nvPr/>
        </p:nvSpPr>
        <p:spPr>
          <a:xfrm>
            <a:off x="252238" y="2024957"/>
            <a:ext cx="5253872" cy="143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es-PE" sz="2000" dirty="0">
                <a:latin typeface="Century Gothic" panose="020B0502020202020204" pitchFamily="34" charset="0"/>
                <a:cs typeface="Helvetica" panose="020B0604020202020204" pitchFamily="34" charset="0"/>
              </a:rPr>
              <a:t>Información fidedigna en el registro de visitas en línea, derecho de acceso a la información pública, cumplir con la presentación de la DJ de Intereses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xmlns="" id="{1BB25785-5D7D-4C6D-9BD6-34FEC1A9D157}"/>
              </a:ext>
            </a:extLst>
          </p:cNvPr>
          <p:cNvGrpSpPr/>
          <p:nvPr/>
        </p:nvGrpSpPr>
        <p:grpSpPr>
          <a:xfrm>
            <a:off x="8423450" y="1001227"/>
            <a:ext cx="2977406" cy="2465574"/>
            <a:chOff x="8571291" y="1160078"/>
            <a:chExt cx="2977406" cy="2465574"/>
          </a:xfrm>
        </p:grpSpPr>
        <p:sp>
          <p:nvSpPr>
            <p:cNvPr id="104" name="Triángulo isósceles 103">
              <a:extLst>
                <a:ext uri="{FF2B5EF4-FFF2-40B4-BE49-F238E27FC236}">
                  <a16:creationId xmlns:a16="http://schemas.microsoft.com/office/drawing/2014/main" xmlns="" id="{8331D454-BFDD-4EA2-848A-066B696B0B61}"/>
                </a:ext>
              </a:extLst>
            </p:cNvPr>
            <p:cNvSpPr/>
            <p:nvPr/>
          </p:nvSpPr>
          <p:spPr>
            <a:xfrm rot="13505367">
              <a:off x="8827207" y="904162"/>
              <a:ext cx="2465574" cy="2977406"/>
            </a:xfrm>
            <a:prstGeom prst="triangle">
              <a:avLst/>
            </a:prstGeom>
            <a:solidFill>
              <a:srgbClr val="199B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1600" dirty="0"/>
            </a:p>
          </p:txBody>
        </p:sp>
        <p:sp>
          <p:nvSpPr>
            <p:cNvPr id="105" name="Rectángulo 104">
              <a:extLst>
                <a:ext uri="{FF2B5EF4-FFF2-40B4-BE49-F238E27FC236}">
                  <a16:creationId xmlns:a16="http://schemas.microsoft.com/office/drawing/2014/main" xmlns="" id="{0988B221-5CF9-47E1-8B9D-3ABB852D6A8E}"/>
                </a:ext>
              </a:extLst>
            </p:cNvPr>
            <p:cNvSpPr/>
            <p:nvPr/>
          </p:nvSpPr>
          <p:spPr>
            <a:xfrm>
              <a:off x="9557082" y="1886658"/>
              <a:ext cx="166958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s-MX" dirty="0">
                  <a:solidFill>
                    <a:schemeClr val="bg1"/>
                  </a:solidFill>
                  <a:latin typeface="Helvetica Neue"/>
                </a:rPr>
                <a:t>Ser transparente</a:t>
              </a:r>
            </a:p>
          </p:txBody>
        </p:sp>
      </p:grpSp>
      <p:sp>
        <p:nvSpPr>
          <p:cNvPr id="114" name="Rectángulo 113">
            <a:extLst>
              <a:ext uri="{FF2B5EF4-FFF2-40B4-BE49-F238E27FC236}">
                <a16:creationId xmlns:a16="http://schemas.microsoft.com/office/drawing/2014/main" xmlns="" id="{EF005EBD-696F-4B70-9374-D8638C630B43}"/>
              </a:ext>
            </a:extLst>
          </p:cNvPr>
          <p:cNvSpPr/>
          <p:nvPr/>
        </p:nvSpPr>
        <p:spPr>
          <a:xfrm>
            <a:off x="9849781" y="3036585"/>
            <a:ext cx="166958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s-PE" dirty="0">
                <a:solidFill>
                  <a:schemeClr val="bg1"/>
                </a:solidFill>
                <a:latin typeface="Helvetica Neue"/>
              </a:rPr>
              <a:t> No mantener intereses en conflicto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xmlns="" id="{E52E6E00-305B-457B-B99E-134E21063747}"/>
              </a:ext>
            </a:extLst>
          </p:cNvPr>
          <p:cNvGrpSpPr/>
          <p:nvPr/>
        </p:nvGrpSpPr>
        <p:grpSpPr>
          <a:xfrm>
            <a:off x="8850496" y="2129467"/>
            <a:ext cx="2977406" cy="2465574"/>
            <a:chOff x="7416985" y="1661420"/>
            <a:chExt cx="2977406" cy="2465574"/>
          </a:xfrm>
        </p:grpSpPr>
        <p:sp>
          <p:nvSpPr>
            <p:cNvPr id="86" name="Triángulo isósceles 85">
              <a:extLst>
                <a:ext uri="{FF2B5EF4-FFF2-40B4-BE49-F238E27FC236}">
                  <a16:creationId xmlns:a16="http://schemas.microsoft.com/office/drawing/2014/main" xmlns="" id="{995C9814-5172-4C5F-99D5-D088BE54BC84}"/>
                </a:ext>
              </a:extLst>
            </p:cNvPr>
            <p:cNvSpPr/>
            <p:nvPr/>
          </p:nvSpPr>
          <p:spPr>
            <a:xfrm rot="16200000">
              <a:off x="7672901" y="1405504"/>
              <a:ext cx="2465574" cy="2977406"/>
            </a:xfrm>
            <a:prstGeom prst="triangle">
              <a:avLst/>
            </a:prstGeom>
            <a:solidFill>
              <a:srgbClr val="2F4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1600" dirty="0"/>
            </a:p>
          </p:txBody>
        </p:sp>
        <p:sp>
          <p:nvSpPr>
            <p:cNvPr id="87" name="Rectángulo 86">
              <a:extLst>
                <a:ext uri="{FF2B5EF4-FFF2-40B4-BE49-F238E27FC236}">
                  <a16:creationId xmlns:a16="http://schemas.microsoft.com/office/drawing/2014/main" xmlns="" id="{762E3A96-1EBE-4E13-8670-2881DFE10149}"/>
                </a:ext>
              </a:extLst>
            </p:cNvPr>
            <p:cNvSpPr/>
            <p:nvPr/>
          </p:nvSpPr>
          <p:spPr>
            <a:xfrm>
              <a:off x="8420400" y="2568540"/>
              <a:ext cx="1669580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s-PE" dirty="0">
                  <a:solidFill>
                    <a:schemeClr val="bg1"/>
                  </a:solidFill>
                  <a:latin typeface="Helvetica Neue"/>
                </a:rPr>
                <a:t> No mantener intereses en conflicto</a:t>
              </a:r>
            </a:p>
          </p:txBody>
        </p:sp>
      </p:grpSp>
      <p:grpSp>
        <p:nvGrpSpPr>
          <p:cNvPr id="70" name="Grupo 69">
            <a:extLst>
              <a:ext uri="{FF2B5EF4-FFF2-40B4-BE49-F238E27FC236}">
                <a16:creationId xmlns:a16="http://schemas.microsoft.com/office/drawing/2014/main" xmlns="" id="{DC08E48C-607F-45F9-9CE3-6EE740F8C9DB}"/>
              </a:ext>
            </a:extLst>
          </p:cNvPr>
          <p:cNvGrpSpPr/>
          <p:nvPr/>
        </p:nvGrpSpPr>
        <p:grpSpPr>
          <a:xfrm>
            <a:off x="7554859" y="2494774"/>
            <a:ext cx="2399941" cy="2078268"/>
            <a:chOff x="7384736" y="2494774"/>
            <a:chExt cx="2399941" cy="2078268"/>
          </a:xfrm>
        </p:grpSpPr>
        <p:sp>
          <p:nvSpPr>
            <p:cNvPr id="71" name="Oval 1">
              <a:extLst>
                <a:ext uri="{FF2B5EF4-FFF2-40B4-BE49-F238E27FC236}">
                  <a16:creationId xmlns:a16="http://schemas.microsoft.com/office/drawing/2014/main" xmlns="" id="{7DA4AB5A-F98D-4B59-99E1-019B92033B92}"/>
                </a:ext>
              </a:extLst>
            </p:cNvPr>
            <p:cNvSpPr/>
            <p:nvPr/>
          </p:nvSpPr>
          <p:spPr>
            <a:xfrm>
              <a:off x="7656395" y="2510755"/>
              <a:ext cx="1871583" cy="18091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/>
            </a:p>
          </p:txBody>
        </p:sp>
        <p:grpSp>
          <p:nvGrpSpPr>
            <p:cNvPr id="72" name="Grupo 71">
              <a:extLst>
                <a:ext uri="{FF2B5EF4-FFF2-40B4-BE49-F238E27FC236}">
                  <a16:creationId xmlns:a16="http://schemas.microsoft.com/office/drawing/2014/main" xmlns="" id="{266FA483-380B-4C87-AC62-B57787D33769}"/>
                </a:ext>
              </a:extLst>
            </p:cNvPr>
            <p:cNvGrpSpPr/>
            <p:nvPr/>
          </p:nvGrpSpPr>
          <p:grpSpPr>
            <a:xfrm>
              <a:off x="7384736" y="2494774"/>
              <a:ext cx="2399941" cy="2078268"/>
              <a:chOff x="7384736" y="2494774"/>
              <a:chExt cx="2399941" cy="2078268"/>
            </a:xfrm>
          </p:grpSpPr>
          <p:grpSp>
            <p:nvGrpSpPr>
              <p:cNvPr id="73" name="Grupo 72">
                <a:extLst>
                  <a:ext uri="{FF2B5EF4-FFF2-40B4-BE49-F238E27FC236}">
                    <a16:creationId xmlns:a16="http://schemas.microsoft.com/office/drawing/2014/main" xmlns="" id="{C4CBC2AE-A031-4DD6-A6A7-A2ED00691A44}"/>
                  </a:ext>
                </a:extLst>
              </p:cNvPr>
              <p:cNvGrpSpPr/>
              <p:nvPr/>
            </p:nvGrpSpPr>
            <p:grpSpPr>
              <a:xfrm>
                <a:off x="7384736" y="2494774"/>
                <a:ext cx="2399941" cy="2078268"/>
                <a:chOff x="4966002" y="2835987"/>
                <a:chExt cx="2178652" cy="1886639"/>
              </a:xfrm>
            </p:grpSpPr>
            <p:sp>
              <p:nvSpPr>
                <p:cNvPr id="76" name="Flecha derecha 28">
                  <a:extLst>
                    <a:ext uri="{FF2B5EF4-FFF2-40B4-BE49-F238E27FC236}">
                      <a16:creationId xmlns:a16="http://schemas.microsoft.com/office/drawing/2014/main" xmlns="" id="{D3065B60-8702-45F9-B440-0468940D7F4A}"/>
                    </a:ext>
                  </a:extLst>
                </p:cNvPr>
                <p:cNvSpPr/>
                <p:nvPr/>
              </p:nvSpPr>
              <p:spPr>
                <a:xfrm rot="18900000">
                  <a:off x="6556859" y="2849763"/>
                  <a:ext cx="303929" cy="236716"/>
                </a:xfrm>
                <a:prstGeom prst="rightArrow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 sz="1600"/>
                </a:p>
              </p:txBody>
            </p:sp>
            <p:sp>
              <p:nvSpPr>
                <p:cNvPr id="77" name="Flecha derecha 66">
                  <a:extLst>
                    <a:ext uri="{FF2B5EF4-FFF2-40B4-BE49-F238E27FC236}">
                      <a16:creationId xmlns:a16="http://schemas.microsoft.com/office/drawing/2014/main" xmlns="" id="{C825CE71-A807-4E54-A0A0-218ED8AD7D5E}"/>
                    </a:ext>
                  </a:extLst>
                </p:cNvPr>
                <p:cNvSpPr/>
                <p:nvPr/>
              </p:nvSpPr>
              <p:spPr>
                <a:xfrm rot="21379976">
                  <a:off x="6840725" y="3525632"/>
                  <a:ext cx="303929" cy="236716"/>
                </a:xfrm>
                <a:prstGeom prst="rightArrow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 sz="1600"/>
                </a:p>
              </p:txBody>
            </p:sp>
            <p:sp>
              <p:nvSpPr>
                <p:cNvPr id="78" name="Flecha derecha 67">
                  <a:extLst>
                    <a:ext uri="{FF2B5EF4-FFF2-40B4-BE49-F238E27FC236}">
                      <a16:creationId xmlns:a16="http://schemas.microsoft.com/office/drawing/2014/main" xmlns="" id="{CFA69C61-327E-439F-98DA-A9DD0337812D}"/>
                    </a:ext>
                  </a:extLst>
                </p:cNvPr>
                <p:cNvSpPr/>
                <p:nvPr/>
              </p:nvSpPr>
              <p:spPr>
                <a:xfrm rot="2353523">
                  <a:off x="6609785" y="4169549"/>
                  <a:ext cx="303929" cy="236716"/>
                </a:xfrm>
                <a:prstGeom prst="rightArrow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 sz="1600"/>
                </a:p>
              </p:txBody>
            </p:sp>
            <p:sp>
              <p:nvSpPr>
                <p:cNvPr id="79" name="Flecha derecha 68">
                  <a:extLst>
                    <a:ext uri="{FF2B5EF4-FFF2-40B4-BE49-F238E27FC236}">
                      <a16:creationId xmlns:a16="http://schemas.microsoft.com/office/drawing/2014/main" xmlns="" id="{C8A8A2D0-1D93-42E0-9AE2-C44B170B2E42}"/>
                    </a:ext>
                  </a:extLst>
                </p:cNvPr>
                <p:cNvSpPr/>
                <p:nvPr/>
              </p:nvSpPr>
              <p:spPr>
                <a:xfrm rot="5400000">
                  <a:off x="5918934" y="4452304"/>
                  <a:ext cx="303929" cy="236716"/>
                </a:xfrm>
                <a:prstGeom prst="rightArrow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 sz="1600"/>
                </a:p>
              </p:txBody>
            </p:sp>
            <p:sp>
              <p:nvSpPr>
                <p:cNvPr id="80" name="Flecha derecha 69">
                  <a:extLst>
                    <a:ext uri="{FF2B5EF4-FFF2-40B4-BE49-F238E27FC236}">
                      <a16:creationId xmlns:a16="http://schemas.microsoft.com/office/drawing/2014/main" xmlns="" id="{4F384192-C4D2-44CE-8D0D-1B93C5EC9FD4}"/>
                    </a:ext>
                  </a:extLst>
                </p:cNvPr>
                <p:cNvSpPr/>
                <p:nvPr/>
              </p:nvSpPr>
              <p:spPr>
                <a:xfrm rot="8353734">
                  <a:off x="5216909" y="4206729"/>
                  <a:ext cx="303929" cy="236716"/>
                </a:xfrm>
                <a:prstGeom prst="rightArrow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 sz="1600"/>
                </a:p>
              </p:txBody>
            </p:sp>
            <p:sp>
              <p:nvSpPr>
                <p:cNvPr id="81" name="Flecha derecha 70">
                  <a:extLst>
                    <a:ext uri="{FF2B5EF4-FFF2-40B4-BE49-F238E27FC236}">
                      <a16:creationId xmlns:a16="http://schemas.microsoft.com/office/drawing/2014/main" xmlns="" id="{04E2D6D2-3F5A-46DC-99D0-6AFE82BA7488}"/>
                    </a:ext>
                  </a:extLst>
                </p:cNvPr>
                <p:cNvSpPr/>
                <p:nvPr/>
              </p:nvSpPr>
              <p:spPr>
                <a:xfrm rot="10800000">
                  <a:off x="4966002" y="3556769"/>
                  <a:ext cx="303929" cy="236716"/>
                </a:xfrm>
                <a:prstGeom prst="rightArrow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 sz="1600"/>
                </a:p>
              </p:txBody>
            </p:sp>
            <p:sp>
              <p:nvSpPr>
                <p:cNvPr id="82" name="Flecha derecha 71">
                  <a:extLst>
                    <a:ext uri="{FF2B5EF4-FFF2-40B4-BE49-F238E27FC236}">
                      <a16:creationId xmlns:a16="http://schemas.microsoft.com/office/drawing/2014/main" xmlns="" id="{BADE2F08-D390-4069-A1FA-8AB0EFCA866C}"/>
                    </a:ext>
                  </a:extLst>
                </p:cNvPr>
                <p:cNvSpPr/>
                <p:nvPr/>
              </p:nvSpPr>
              <p:spPr>
                <a:xfrm rot="13500000">
                  <a:off x="5241922" y="2869594"/>
                  <a:ext cx="303929" cy="236716"/>
                </a:xfrm>
                <a:prstGeom prst="rightArrow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 sz="1600"/>
                </a:p>
              </p:txBody>
            </p:sp>
          </p:grpSp>
          <p:pic>
            <p:nvPicPr>
              <p:cNvPr id="74" name="Google Shape;895;p62">
                <a:extLst>
                  <a:ext uri="{FF2B5EF4-FFF2-40B4-BE49-F238E27FC236}">
                    <a16:creationId xmlns:a16="http://schemas.microsoft.com/office/drawing/2014/main" xmlns="" id="{D3CB1436-CDAF-4EE2-951D-7D6163A1D817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</a:extLst>
              </a:blip>
              <a:srcRect/>
              <a:stretch/>
            </p:blipFill>
            <p:spPr>
              <a:xfrm>
                <a:off x="7849370" y="3109607"/>
                <a:ext cx="1613374" cy="65791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5" name="Flecha derecha 72">
                <a:extLst>
                  <a:ext uri="{FF2B5EF4-FFF2-40B4-BE49-F238E27FC236}">
                    <a16:creationId xmlns:a16="http://schemas.microsoft.com/office/drawing/2014/main" xmlns="" id="{422653E2-2377-40FD-A83E-B140AE083196}"/>
                  </a:ext>
                </a:extLst>
              </p:cNvPr>
              <p:cNvSpPr/>
              <p:nvPr/>
            </p:nvSpPr>
            <p:spPr>
              <a:xfrm rot="5400000">
                <a:off x="8421866" y="2548580"/>
                <a:ext cx="334800" cy="260759"/>
              </a:xfrm>
              <a:prstGeom prst="rightArrow">
                <a:avLst/>
              </a:prstGeom>
              <a:solidFill>
                <a:srgbClr val="2F45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sz="1600"/>
              </a:p>
            </p:txBody>
          </p:sp>
        </p:grpSp>
      </p:grpSp>
      <p:sp>
        <p:nvSpPr>
          <p:cNvPr id="101" name="Rectángulo 100">
            <a:extLst>
              <a:ext uri="{FF2B5EF4-FFF2-40B4-BE49-F238E27FC236}">
                <a16:creationId xmlns:a16="http://schemas.microsoft.com/office/drawing/2014/main" xmlns="" id="{304571D0-5E76-4F6A-BF0D-2F00AA38BEA0}"/>
              </a:ext>
            </a:extLst>
          </p:cNvPr>
          <p:cNvSpPr/>
          <p:nvPr/>
        </p:nvSpPr>
        <p:spPr>
          <a:xfrm>
            <a:off x="249892" y="3466215"/>
            <a:ext cx="5261391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es-PE" sz="2000" dirty="0">
                <a:latin typeface="Century Gothic" panose="020B0502020202020204" pitchFamily="34" charset="0"/>
                <a:cs typeface="Helvetica" panose="020B0604020202020204" pitchFamily="34" charset="0"/>
              </a:rPr>
              <a:t>De advertir algún posible conflicto de interés comunicarlo al oficial de integridad</a:t>
            </a:r>
          </a:p>
        </p:txBody>
      </p:sp>
      <p:sp>
        <p:nvSpPr>
          <p:cNvPr id="115" name="Rectángulo 114">
            <a:extLst>
              <a:ext uri="{FF2B5EF4-FFF2-40B4-BE49-F238E27FC236}">
                <a16:creationId xmlns:a16="http://schemas.microsoft.com/office/drawing/2014/main" xmlns="" id="{8E8370C3-FD46-4660-B6C7-DB979304BCCF}"/>
              </a:ext>
            </a:extLst>
          </p:cNvPr>
          <p:cNvSpPr/>
          <p:nvPr/>
        </p:nvSpPr>
        <p:spPr>
          <a:xfrm>
            <a:off x="249893" y="5257618"/>
            <a:ext cx="5256217" cy="143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es-PE" sz="2000" dirty="0">
                <a:latin typeface="Century Gothic" panose="020B0502020202020204" pitchFamily="34" charset="0"/>
                <a:cs typeface="Helvetica" panose="020B0604020202020204" pitchFamily="34" charset="0"/>
              </a:rPr>
              <a:t>Personas idóneas en puestos de confianza, criterios objetivos en procesos de selección, evaluación de legajos, registro audiovisual en la etapa de entrevista personal</a:t>
            </a:r>
          </a:p>
        </p:txBody>
      </p:sp>
      <p:pic>
        <p:nvPicPr>
          <p:cNvPr id="43" name="Google Shape;98;p14">
            <a:extLst>
              <a:ext uri="{FF2B5EF4-FFF2-40B4-BE49-F238E27FC236}">
                <a16:creationId xmlns:a16="http://schemas.microsoft.com/office/drawing/2014/main" xmlns="" id="{1806734B-598B-41DD-9D12-C4302AC9ECB4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431129" y="6227798"/>
            <a:ext cx="1119796" cy="207526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Rectángulo 67">
            <a:extLst>
              <a:ext uri="{FF2B5EF4-FFF2-40B4-BE49-F238E27FC236}">
                <a16:creationId xmlns:a16="http://schemas.microsoft.com/office/drawing/2014/main" xmlns="" id="{67741EFD-8A0D-4115-9C15-DFC79E87E878}"/>
              </a:ext>
            </a:extLst>
          </p:cNvPr>
          <p:cNvSpPr/>
          <p:nvPr/>
        </p:nvSpPr>
        <p:spPr>
          <a:xfrm>
            <a:off x="197163" y="2002322"/>
            <a:ext cx="5376476" cy="4885717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9" name="Rectángulo 68">
            <a:extLst>
              <a:ext uri="{FF2B5EF4-FFF2-40B4-BE49-F238E27FC236}">
                <a16:creationId xmlns:a16="http://schemas.microsoft.com/office/drawing/2014/main" xmlns="" id="{22D30237-A67B-487F-9344-57442B7B22BB}"/>
              </a:ext>
            </a:extLst>
          </p:cNvPr>
          <p:cNvSpPr/>
          <p:nvPr/>
        </p:nvSpPr>
        <p:spPr>
          <a:xfrm>
            <a:off x="284160" y="2725347"/>
            <a:ext cx="517411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es-PE" sz="2000" dirty="0">
                <a:latin typeface="Century Gothic" panose="020B0502020202020204" pitchFamily="34" charset="0"/>
                <a:cs typeface="Helvetica" panose="020B0604020202020204" pitchFamily="34" charset="0"/>
              </a:rPr>
              <a:t>No suponer nada. Identificar impedimentos y comunicarlos</a:t>
            </a:r>
          </a:p>
        </p:txBody>
      </p:sp>
      <p:sp>
        <p:nvSpPr>
          <p:cNvPr id="84" name="Rectángulo 83">
            <a:extLst>
              <a:ext uri="{FF2B5EF4-FFF2-40B4-BE49-F238E27FC236}">
                <a16:creationId xmlns:a16="http://schemas.microsoft.com/office/drawing/2014/main" xmlns="" id="{EBBC5C87-8D69-4A47-9802-E9A1980ED75D}"/>
              </a:ext>
            </a:extLst>
          </p:cNvPr>
          <p:cNvSpPr/>
          <p:nvPr/>
        </p:nvSpPr>
        <p:spPr>
          <a:xfrm>
            <a:off x="308561" y="3624303"/>
            <a:ext cx="474239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es-PE" sz="2000" dirty="0">
                <a:latin typeface="Century Gothic" panose="020B0502020202020204" pitchFamily="34" charset="0"/>
                <a:cs typeface="Helvetica" panose="020B0604020202020204" pitchFamily="34" charset="0"/>
              </a:rPr>
              <a:t>Riesgos de prácticas cuestionables, inconductas o comisión de posibles delitos, relación con partes interesadas. Mitigar e implementar buenas prácticas.</a:t>
            </a:r>
          </a:p>
        </p:txBody>
      </p:sp>
      <p:sp>
        <p:nvSpPr>
          <p:cNvPr id="85" name="Rectángulo 84">
            <a:extLst>
              <a:ext uri="{FF2B5EF4-FFF2-40B4-BE49-F238E27FC236}">
                <a16:creationId xmlns:a16="http://schemas.microsoft.com/office/drawing/2014/main" xmlns="" id="{CAF58B9F-51D6-488A-BA9D-F5500C957718}"/>
              </a:ext>
            </a:extLst>
          </p:cNvPr>
          <p:cNvSpPr/>
          <p:nvPr/>
        </p:nvSpPr>
        <p:spPr>
          <a:xfrm>
            <a:off x="332768" y="5400106"/>
            <a:ext cx="4574839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es-PE" sz="2000" dirty="0">
                <a:latin typeface="Century Gothic" panose="020B0502020202020204" pitchFamily="34" charset="0"/>
                <a:cs typeface="Helvetica" panose="020B0604020202020204" pitchFamily="34" charset="0"/>
              </a:rPr>
              <a:t>Identificar canal de denuncia, alertas oportunas, medidas de protección.</a:t>
            </a:r>
          </a:p>
        </p:txBody>
      </p:sp>
      <p:sp>
        <p:nvSpPr>
          <p:cNvPr id="98" name="Elipse 97">
            <a:extLst>
              <a:ext uri="{FF2B5EF4-FFF2-40B4-BE49-F238E27FC236}">
                <a16:creationId xmlns:a16="http://schemas.microsoft.com/office/drawing/2014/main" xmlns="" id="{5714701A-2518-438A-981A-EE1E2091EDF1}"/>
              </a:ext>
            </a:extLst>
          </p:cNvPr>
          <p:cNvSpPr/>
          <p:nvPr/>
        </p:nvSpPr>
        <p:spPr>
          <a:xfrm>
            <a:off x="5627520" y="279624"/>
            <a:ext cx="6246535" cy="6246535"/>
          </a:xfrm>
          <a:prstGeom prst="ellipse">
            <a:avLst/>
          </a:prstGeom>
          <a:noFill/>
          <a:ln w="635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600"/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xmlns="" id="{4B3195AC-C8D1-46BF-AB59-867B4CB79FA7}"/>
              </a:ext>
            </a:extLst>
          </p:cNvPr>
          <p:cNvSpPr/>
          <p:nvPr/>
        </p:nvSpPr>
        <p:spPr>
          <a:xfrm>
            <a:off x="430350" y="1096023"/>
            <a:ext cx="6258877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es-PE" sz="2800" b="1" dirty="0">
                <a:solidFill>
                  <a:srgbClr val="011643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Integridad aplicada a la función pública </a:t>
            </a:r>
            <a:r>
              <a:rPr lang="es-PE" sz="2800" dirty="0">
                <a:solidFill>
                  <a:srgbClr val="011643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(recomendaciones)</a:t>
            </a:r>
          </a:p>
        </p:txBody>
      </p:sp>
    </p:spTree>
    <p:extLst>
      <p:ext uri="{BB962C8B-B14F-4D97-AF65-F5344CB8AC3E}">
        <p14:creationId xmlns:p14="http://schemas.microsoft.com/office/powerpoint/2010/main" val="17699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90" grpId="0" animBg="1"/>
      <p:bldP spid="102" grpId="0"/>
      <p:bldP spid="101" grpId="0"/>
      <p:bldP spid="115" grpId="0"/>
      <p:bldP spid="68" grpId="0" animBg="1"/>
      <p:bldP spid="69" grpId="0"/>
      <p:bldP spid="84" grpId="0"/>
      <p:bldP spid="8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/>
          <p:cNvSpPr/>
          <p:nvPr/>
        </p:nvSpPr>
        <p:spPr>
          <a:xfrm>
            <a:off x="1" y="654206"/>
            <a:ext cx="12192000" cy="6282932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pSp>
        <p:nvGrpSpPr>
          <p:cNvPr id="32" name="Grupo 31"/>
          <p:cNvGrpSpPr/>
          <p:nvPr/>
        </p:nvGrpSpPr>
        <p:grpSpPr>
          <a:xfrm>
            <a:off x="0" y="39448"/>
            <a:ext cx="12192000" cy="966615"/>
            <a:chOff x="0" y="-41015"/>
            <a:chExt cx="12192000" cy="966615"/>
          </a:xfrm>
        </p:grpSpPr>
        <p:pic>
          <p:nvPicPr>
            <p:cNvPr id="33" name="Google Shape;179;p2"/>
            <p:cNvPicPr preferRelativeResize="0"/>
            <p:nvPr/>
          </p:nvPicPr>
          <p:blipFill rotWithShape="1">
            <a:blip r:embed="rId3">
              <a:alphaModFix/>
            </a:blip>
            <a:srcRect t="48145"/>
            <a:stretch/>
          </p:blipFill>
          <p:spPr>
            <a:xfrm>
              <a:off x="0" y="142875"/>
              <a:ext cx="12192000" cy="7827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" name="Grupo 33"/>
            <p:cNvGrpSpPr/>
            <p:nvPr/>
          </p:nvGrpSpPr>
          <p:grpSpPr>
            <a:xfrm>
              <a:off x="0" y="-41015"/>
              <a:ext cx="12192000" cy="829994"/>
              <a:chOff x="0" y="0"/>
              <a:chExt cx="12192000" cy="829994"/>
            </a:xfrm>
          </p:grpSpPr>
          <p:sp>
            <p:nvSpPr>
              <p:cNvPr id="35" name="Redondear rectángulo de esquina del mismo lado 34">
                <a:extLst>
                  <a:ext uri="{FF2B5EF4-FFF2-40B4-BE49-F238E27FC236}">
                    <a16:creationId xmlns="" xmlns:a16="http://schemas.microsoft.com/office/drawing/2014/main" id="{6DD21BAC-7DC9-CF35-C7C4-82DF33465054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12192000" cy="829994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pic>
            <p:nvPicPr>
              <p:cNvPr id="36" name="Imagen 35">
                <a:extLst>
                  <a:ext uri="{FF2B5EF4-FFF2-40B4-BE49-F238E27FC236}">
                    <a16:creationId xmlns="" xmlns:a16="http://schemas.microsoft.com/office/drawing/2014/main" id="{A97A4EBE-6AAA-05D1-E352-17EFDBB325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288416" y="79138"/>
                <a:ext cx="1065384" cy="642363"/>
              </a:xfrm>
              <a:prstGeom prst="rect">
                <a:avLst/>
              </a:prstGeom>
            </p:spPr>
          </p:pic>
          <p:pic>
            <p:nvPicPr>
              <p:cNvPr id="37" name="Gráfico 4">
                <a:extLst>
                  <a:ext uri="{FF2B5EF4-FFF2-40B4-BE49-F238E27FC236}">
                    <a16:creationId xmlns="" xmlns:a16="http://schemas.microsoft.com/office/drawing/2014/main" id="{16A9A137-4906-AC99-5A61-2F600FC6E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55496" y="204670"/>
                <a:ext cx="2171608" cy="449536"/>
              </a:xfrm>
              <a:prstGeom prst="rect">
                <a:avLst/>
              </a:prstGeom>
            </p:spPr>
          </p:pic>
        </p:grpSp>
      </p:grpSp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9EF6B716-9FF6-604E-BCC6-CB38C7B3BDEF}"/>
              </a:ext>
            </a:extLst>
          </p:cNvPr>
          <p:cNvSpPr txBox="1">
            <a:spLocks/>
          </p:cNvSpPr>
          <p:nvPr/>
        </p:nvSpPr>
        <p:spPr>
          <a:xfrm>
            <a:off x="568199" y="1347355"/>
            <a:ext cx="7107621" cy="619726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3800"/>
              </a:lnSpc>
            </a:pPr>
            <a:r>
              <a:rPr lang="es-MX" sz="4000" b="1" kern="1200" dirty="0">
                <a:solidFill>
                  <a:srgbClr val="011643"/>
                </a:solidFill>
                <a:latin typeface="Century Gothic" panose="020B0502020202020204" pitchFamily="34" charset="0"/>
                <a:ea typeface="+mj-ea"/>
                <a:cs typeface="+mj-cs"/>
              </a:rPr>
              <a:t>Estrategia de Integridad y Lucha contra la Corrupción</a:t>
            </a:r>
            <a:br>
              <a:rPr lang="es-MX" sz="4000" b="1" kern="1200" dirty="0">
                <a:solidFill>
                  <a:srgbClr val="011643"/>
                </a:solidFill>
                <a:latin typeface="Century Gothic" panose="020B0502020202020204" pitchFamily="34" charset="0"/>
                <a:ea typeface="+mj-ea"/>
                <a:cs typeface="+mj-cs"/>
              </a:rPr>
            </a:br>
            <a:endParaRPr lang="es-PE" sz="4000" b="1" kern="1200" dirty="0">
              <a:solidFill>
                <a:srgbClr val="011643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7" name="object 6"/>
          <p:cNvGrpSpPr/>
          <p:nvPr/>
        </p:nvGrpSpPr>
        <p:grpSpPr>
          <a:xfrm>
            <a:off x="368608" y="2642585"/>
            <a:ext cx="2264133" cy="2913201"/>
            <a:chOff x="724662" y="1830323"/>
            <a:chExt cx="2573020" cy="3147060"/>
          </a:xfrm>
        </p:grpSpPr>
        <p:pic>
          <p:nvPicPr>
            <p:cNvPr id="8" name="object 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24662" y="1830323"/>
              <a:ext cx="2572511" cy="3147059"/>
            </a:xfrm>
            <a:prstGeom prst="rect">
              <a:avLst/>
            </a:prstGeom>
          </p:spPr>
        </p:pic>
        <p:pic>
          <p:nvPicPr>
            <p:cNvPr id="9" name="object 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9808" y="1855469"/>
              <a:ext cx="2468879" cy="3043427"/>
            </a:xfrm>
            <a:prstGeom prst="rect">
              <a:avLst/>
            </a:prstGeom>
          </p:spPr>
        </p:pic>
      </p:grpSp>
      <p:sp>
        <p:nvSpPr>
          <p:cNvPr id="10" name="object 9"/>
          <p:cNvSpPr txBox="1"/>
          <p:nvPr/>
        </p:nvSpPr>
        <p:spPr>
          <a:xfrm>
            <a:off x="1157594" y="5632889"/>
            <a:ext cx="81851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</a:rPr>
              <a:t>2017</a:t>
            </a:r>
            <a:endParaRPr sz="2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11" name="object 10"/>
          <p:cNvSpPr txBox="1"/>
          <p:nvPr/>
        </p:nvSpPr>
        <p:spPr>
          <a:xfrm>
            <a:off x="3946814" y="5640850"/>
            <a:ext cx="981698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</a:rPr>
              <a:t>2018</a:t>
            </a:r>
            <a:endParaRPr sz="2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cs typeface="Arial"/>
            </a:endParaRPr>
          </a:p>
        </p:txBody>
      </p:sp>
      <p:pic>
        <p:nvPicPr>
          <p:cNvPr id="12" name="object 1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985746" y="2673688"/>
            <a:ext cx="3003804" cy="2934218"/>
          </a:xfrm>
          <a:prstGeom prst="ellipse">
            <a:avLst/>
          </a:prstGeom>
          <a:ln w="63500" cap="rnd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3" name="object 12"/>
          <p:cNvSpPr txBox="1"/>
          <p:nvPr/>
        </p:nvSpPr>
        <p:spPr>
          <a:xfrm>
            <a:off x="6166857" y="5778152"/>
            <a:ext cx="3017927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</a:rPr>
              <a:t>Modelo</a:t>
            </a:r>
            <a:r>
              <a:rPr sz="2000" b="1" spc="-2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2000" b="1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</a:rPr>
              <a:t>de</a:t>
            </a:r>
            <a:r>
              <a:rPr sz="2000" b="1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2000" b="1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</a:rPr>
              <a:t>Integridad</a:t>
            </a:r>
            <a:endParaRPr sz="20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cs typeface="Arial"/>
            </a:endParaRPr>
          </a:p>
        </p:txBody>
      </p:sp>
      <p:grpSp>
        <p:nvGrpSpPr>
          <p:cNvPr id="14" name="object 31"/>
          <p:cNvGrpSpPr/>
          <p:nvPr/>
        </p:nvGrpSpPr>
        <p:grpSpPr>
          <a:xfrm>
            <a:off x="2679613" y="3839268"/>
            <a:ext cx="427526" cy="652461"/>
            <a:chOff x="2944391" y="2895084"/>
            <a:chExt cx="364490" cy="556260"/>
          </a:xfrm>
          <a:solidFill>
            <a:srgbClr val="DA0214"/>
          </a:solidFill>
        </p:grpSpPr>
        <p:sp>
          <p:nvSpPr>
            <p:cNvPr id="15" name="object 32"/>
            <p:cNvSpPr/>
            <p:nvPr/>
          </p:nvSpPr>
          <p:spPr>
            <a:xfrm>
              <a:off x="2949503" y="2900196"/>
              <a:ext cx="354330" cy="546100"/>
            </a:xfrm>
            <a:custGeom>
              <a:avLst/>
              <a:gdLst/>
              <a:ahLst/>
              <a:cxnLst/>
              <a:rect l="l" t="t" r="r" b="b"/>
              <a:pathLst>
                <a:path w="354329" h="546100">
                  <a:moveTo>
                    <a:pt x="176861" y="545861"/>
                  </a:moveTo>
                  <a:lnTo>
                    <a:pt x="176861" y="409395"/>
                  </a:lnTo>
                  <a:lnTo>
                    <a:pt x="0" y="409395"/>
                  </a:lnTo>
                  <a:lnTo>
                    <a:pt x="0" y="136465"/>
                  </a:lnTo>
                  <a:lnTo>
                    <a:pt x="176861" y="136465"/>
                  </a:lnTo>
                  <a:lnTo>
                    <a:pt x="176861" y="0"/>
                  </a:lnTo>
                  <a:lnTo>
                    <a:pt x="353722" y="272930"/>
                  </a:lnTo>
                  <a:lnTo>
                    <a:pt x="176861" y="54586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33"/>
            <p:cNvSpPr/>
            <p:nvPr/>
          </p:nvSpPr>
          <p:spPr>
            <a:xfrm>
              <a:off x="2949503" y="2900196"/>
              <a:ext cx="354330" cy="546100"/>
            </a:xfrm>
            <a:custGeom>
              <a:avLst/>
              <a:gdLst/>
              <a:ahLst/>
              <a:cxnLst/>
              <a:rect l="l" t="t" r="r" b="b"/>
              <a:pathLst>
                <a:path w="354329" h="546100">
                  <a:moveTo>
                    <a:pt x="0" y="136465"/>
                  </a:moveTo>
                  <a:lnTo>
                    <a:pt x="176861" y="136465"/>
                  </a:lnTo>
                  <a:lnTo>
                    <a:pt x="176861" y="0"/>
                  </a:lnTo>
                  <a:lnTo>
                    <a:pt x="353722" y="272930"/>
                  </a:lnTo>
                  <a:lnTo>
                    <a:pt x="176861" y="545861"/>
                  </a:lnTo>
                  <a:lnTo>
                    <a:pt x="176861" y="409395"/>
                  </a:lnTo>
                  <a:lnTo>
                    <a:pt x="0" y="409395"/>
                  </a:lnTo>
                  <a:lnTo>
                    <a:pt x="0" y="136465"/>
                  </a:lnTo>
                  <a:close/>
                </a:path>
              </a:pathLst>
            </a:custGeom>
            <a:grpFill/>
            <a:ln w="10224">
              <a:noFill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31"/>
          <p:cNvGrpSpPr/>
          <p:nvPr/>
        </p:nvGrpSpPr>
        <p:grpSpPr>
          <a:xfrm>
            <a:off x="5501343" y="3830308"/>
            <a:ext cx="427526" cy="652461"/>
            <a:chOff x="2944391" y="2895084"/>
            <a:chExt cx="364490" cy="556260"/>
          </a:xfrm>
          <a:solidFill>
            <a:srgbClr val="DA0214"/>
          </a:solidFill>
        </p:grpSpPr>
        <p:sp>
          <p:nvSpPr>
            <p:cNvPr id="18" name="object 32"/>
            <p:cNvSpPr/>
            <p:nvPr/>
          </p:nvSpPr>
          <p:spPr>
            <a:xfrm>
              <a:off x="2949503" y="2900196"/>
              <a:ext cx="354330" cy="546100"/>
            </a:xfrm>
            <a:custGeom>
              <a:avLst/>
              <a:gdLst/>
              <a:ahLst/>
              <a:cxnLst/>
              <a:rect l="l" t="t" r="r" b="b"/>
              <a:pathLst>
                <a:path w="354329" h="546100">
                  <a:moveTo>
                    <a:pt x="176861" y="545861"/>
                  </a:moveTo>
                  <a:lnTo>
                    <a:pt x="176861" y="409395"/>
                  </a:lnTo>
                  <a:lnTo>
                    <a:pt x="0" y="409395"/>
                  </a:lnTo>
                  <a:lnTo>
                    <a:pt x="0" y="136465"/>
                  </a:lnTo>
                  <a:lnTo>
                    <a:pt x="176861" y="136465"/>
                  </a:lnTo>
                  <a:lnTo>
                    <a:pt x="176861" y="0"/>
                  </a:lnTo>
                  <a:lnTo>
                    <a:pt x="353722" y="272930"/>
                  </a:lnTo>
                  <a:lnTo>
                    <a:pt x="176861" y="54586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33"/>
            <p:cNvSpPr/>
            <p:nvPr/>
          </p:nvSpPr>
          <p:spPr>
            <a:xfrm>
              <a:off x="2949503" y="2900196"/>
              <a:ext cx="354330" cy="546100"/>
            </a:xfrm>
            <a:custGeom>
              <a:avLst/>
              <a:gdLst/>
              <a:ahLst/>
              <a:cxnLst/>
              <a:rect l="l" t="t" r="r" b="b"/>
              <a:pathLst>
                <a:path w="354329" h="546100">
                  <a:moveTo>
                    <a:pt x="0" y="136465"/>
                  </a:moveTo>
                  <a:lnTo>
                    <a:pt x="176861" y="136465"/>
                  </a:lnTo>
                  <a:lnTo>
                    <a:pt x="176861" y="0"/>
                  </a:lnTo>
                  <a:lnTo>
                    <a:pt x="353722" y="272930"/>
                  </a:lnTo>
                  <a:lnTo>
                    <a:pt x="176861" y="545861"/>
                  </a:lnTo>
                  <a:lnTo>
                    <a:pt x="176861" y="409395"/>
                  </a:lnTo>
                  <a:lnTo>
                    <a:pt x="0" y="409395"/>
                  </a:lnTo>
                  <a:lnTo>
                    <a:pt x="0" y="136465"/>
                  </a:lnTo>
                  <a:close/>
                </a:path>
              </a:pathLst>
            </a:custGeom>
            <a:grpFill/>
            <a:ln w="10224">
              <a:noFill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CuadroTexto 19"/>
          <p:cNvSpPr txBox="1"/>
          <p:nvPr/>
        </p:nvSpPr>
        <p:spPr>
          <a:xfrm>
            <a:off x="81551" y="5964410"/>
            <a:ext cx="3025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b="1" dirty="0">
                <a:latin typeface="Century Gothic" panose="020B0502020202020204" pitchFamily="34" charset="0"/>
              </a:rPr>
              <a:t>Decreto Supremo 092-2017-PCM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2985749" y="5949045"/>
            <a:ext cx="2633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b="1" dirty="0">
                <a:latin typeface="Century Gothic" panose="020B0502020202020204" pitchFamily="34" charset="0"/>
              </a:rPr>
              <a:t>Decreto Supremo </a:t>
            </a:r>
            <a:r>
              <a:rPr lang="es-PE" sz="1200" b="1" dirty="0" smtClean="0">
                <a:latin typeface="Century Gothic" panose="020B0502020202020204" pitchFamily="34" charset="0"/>
              </a:rPr>
              <a:t>044-2018-PCM</a:t>
            </a:r>
            <a:endParaRPr lang="es-PE" sz="1200" b="1" dirty="0">
              <a:latin typeface="Century Gothic" panose="020B0502020202020204" pitchFamily="34" charset="0"/>
            </a:endParaRPr>
          </a:p>
        </p:txBody>
      </p:sp>
      <p:sp>
        <p:nvSpPr>
          <p:cNvPr id="22" name="object 9">
            <a:extLst>
              <a:ext uri="{FF2B5EF4-FFF2-40B4-BE49-F238E27FC236}">
                <a16:creationId xmlns="" xmlns:a16="http://schemas.microsoft.com/office/drawing/2014/main" id="{DE4D3292-1450-4AFF-860C-CBF9B9700E64}"/>
              </a:ext>
            </a:extLst>
          </p:cNvPr>
          <p:cNvSpPr txBox="1"/>
          <p:nvPr/>
        </p:nvSpPr>
        <p:spPr>
          <a:xfrm>
            <a:off x="10628224" y="5565576"/>
            <a:ext cx="81851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PE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</a:rPr>
              <a:t>2021</a:t>
            </a:r>
            <a:endParaRPr sz="2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cs typeface="Arial"/>
            </a:endParaRPr>
          </a:p>
        </p:txBody>
      </p:sp>
      <p:grpSp>
        <p:nvGrpSpPr>
          <p:cNvPr id="23" name="object 3"/>
          <p:cNvGrpSpPr/>
          <p:nvPr/>
        </p:nvGrpSpPr>
        <p:grpSpPr>
          <a:xfrm>
            <a:off x="3195113" y="2724982"/>
            <a:ext cx="2215407" cy="2873746"/>
            <a:chOff x="4548378" y="1830324"/>
            <a:chExt cx="2554605" cy="3147060"/>
          </a:xfrm>
        </p:grpSpPr>
        <p:pic>
          <p:nvPicPr>
            <p:cNvPr id="24" name="object 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548378" y="1830324"/>
              <a:ext cx="2554223" cy="3147059"/>
            </a:xfrm>
            <a:prstGeom prst="rect">
              <a:avLst/>
            </a:prstGeom>
          </p:spPr>
        </p:pic>
        <p:pic>
          <p:nvPicPr>
            <p:cNvPr id="25" name="object 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573524" y="1855469"/>
              <a:ext cx="2450591" cy="3043427"/>
            </a:xfrm>
            <a:prstGeom prst="rect">
              <a:avLst/>
            </a:prstGeom>
          </p:spPr>
        </p:pic>
      </p:grpSp>
      <p:pic>
        <p:nvPicPr>
          <p:cNvPr id="26" name="Imagen 25">
            <a:extLst>
              <a:ext uri="{FF2B5EF4-FFF2-40B4-BE49-F238E27FC236}">
                <a16:creationId xmlns="" xmlns:a16="http://schemas.microsoft.com/office/drawing/2014/main" id="{F9600F92-212C-4EFF-8B94-8B2B9F8997A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9803" t="44369" r="48246" b="6146"/>
          <a:stretch/>
        </p:blipFill>
        <p:spPr>
          <a:xfrm>
            <a:off x="9682536" y="3261472"/>
            <a:ext cx="2360111" cy="1800764"/>
          </a:xfrm>
          <a:prstGeom prst="rect">
            <a:avLst/>
          </a:prstGeom>
          <a:ln>
            <a:solidFill>
              <a:srgbClr val="00133A"/>
            </a:solidFill>
          </a:ln>
        </p:spPr>
      </p:pic>
      <p:grpSp>
        <p:nvGrpSpPr>
          <p:cNvPr id="27" name="object 31">
            <a:extLst>
              <a:ext uri="{FF2B5EF4-FFF2-40B4-BE49-F238E27FC236}">
                <a16:creationId xmlns="" xmlns:a16="http://schemas.microsoft.com/office/drawing/2014/main" id="{04EEB752-301D-41A2-AA1C-8F9C380E2996}"/>
              </a:ext>
            </a:extLst>
          </p:cNvPr>
          <p:cNvGrpSpPr/>
          <p:nvPr/>
        </p:nvGrpSpPr>
        <p:grpSpPr>
          <a:xfrm>
            <a:off x="9122243" y="3824387"/>
            <a:ext cx="427526" cy="652461"/>
            <a:chOff x="2944391" y="2895084"/>
            <a:chExt cx="364490" cy="556260"/>
          </a:xfrm>
          <a:solidFill>
            <a:srgbClr val="DA0214"/>
          </a:solidFill>
        </p:grpSpPr>
        <p:sp>
          <p:nvSpPr>
            <p:cNvPr id="28" name="object 32">
              <a:extLst>
                <a:ext uri="{FF2B5EF4-FFF2-40B4-BE49-F238E27FC236}">
                  <a16:creationId xmlns="" xmlns:a16="http://schemas.microsoft.com/office/drawing/2014/main" id="{4CD4869D-2243-4204-851B-B8FDDD7B4DAF}"/>
                </a:ext>
              </a:extLst>
            </p:cNvPr>
            <p:cNvSpPr/>
            <p:nvPr/>
          </p:nvSpPr>
          <p:spPr>
            <a:xfrm>
              <a:off x="2949503" y="2900196"/>
              <a:ext cx="354330" cy="546100"/>
            </a:xfrm>
            <a:custGeom>
              <a:avLst/>
              <a:gdLst/>
              <a:ahLst/>
              <a:cxnLst/>
              <a:rect l="l" t="t" r="r" b="b"/>
              <a:pathLst>
                <a:path w="354329" h="546100">
                  <a:moveTo>
                    <a:pt x="176861" y="545861"/>
                  </a:moveTo>
                  <a:lnTo>
                    <a:pt x="176861" y="409395"/>
                  </a:lnTo>
                  <a:lnTo>
                    <a:pt x="0" y="409395"/>
                  </a:lnTo>
                  <a:lnTo>
                    <a:pt x="0" y="136465"/>
                  </a:lnTo>
                  <a:lnTo>
                    <a:pt x="176861" y="136465"/>
                  </a:lnTo>
                  <a:lnTo>
                    <a:pt x="176861" y="0"/>
                  </a:lnTo>
                  <a:lnTo>
                    <a:pt x="353722" y="272930"/>
                  </a:lnTo>
                  <a:lnTo>
                    <a:pt x="176861" y="54586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33">
              <a:extLst>
                <a:ext uri="{FF2B5EF4-FFF2-40B4-BE49-F238E27FC236}">
                  <a16:creationId xmlns="" xmlns:a16="http://schemas.microsoft.com/office/drawing/2014/main" id="{0DFD3C0D-BFBE-427A-8934-27C2D900D4BA}"/>
                </a:ext>
              </a:extLst>
            </p:cNvPr>
            <p:cNvSpPr/>
            <p:nvPr/>
          </p:nvSpPr>
          <p:spPr>
            <a:xfrm>
              <a:off x="2949503" y="2900196"/>
              <a:ext cx="354330" cy="546100"/>
            </a:xfrm>
            <a:custGeom>
              <a:avLst/>
              <a:gdLst/>
              <a:ahLst/>
              <a:cxnLst/>
              <a:rect l="l" t="t" r="r" b="b"/>
              <a:pathLst>
                <a:path w="354329" h="546100">
                  <a:moveTo>
                    <a:pt x="0" y="136465"/>
                  </a:moveTo>
                  <a:lnTo>
                    <a:pt x="176861" y="136465"/>
                  </a:lnTo>
                  <a:lnTo>
                    <a:pt x="176861" y="0"/>
                  </a:lnTo>
                  <a:lnTo>
                    <a:pt x="353722" y="272930"/>
                  </a:lnTo>
                  <a:lnTo>
                    <a:pt x="176861" y="545861"/>
                  </a:lnTo>
                  <a:lnTo>
                    <a:pt x="176861" y="409395"/>
                  </a:lnTo>
                  <a:lnTo>
                    <a:pt x="0" y="409395"/>
                  </a:lnTo>
                  <a:lnTo>
                    <a:pt x="0" y="136465"/>
                  </a:lnTo>
                  <a:close/>
                </a:path>
              </a:pathLst>
            </a:custGeom>
            <a:grpFill/>
            <a:ln w="10224">
              <a:noFill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CuadroTexto 29"/>
          <p:cNvSpPr txBox="1"/>
          <p:nvPr/>
        </p:nvSpPr>
        <p:spPr>
          <a:xfrm>
            <a:off x="9543848" y="5949045"/>
            <a:ext cx="2633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b="1" dirty="0">
                <a:latin typeface="Century Gothic" panose="020B0502020202020204" pitchFamily="34" charset="0"/>
              </a:rPr>
              <a:t>Decreto Supremo 180-2021-PCM</a:t>
            </a:r>
          </a:p>
        </p:txBody>
      </p:sp>
    </p:spTree>
    <p:extLst>
      <p:ext uri="{BB962C8B-B14F-4D97-AF65-F5344CB8AC3E}">
        <p14:creationId xmlns:p14="http://schemas.microsoft.com/office/powerpoint/2010/main" val="324003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upo 38"/>
          <p:cNvGrpSpPr/>
          <p:nvPr/>
        </p:nvGrpSpPr>
        <p:grpSpPr>
          <a:xfrm>
            <a:off x="0" y="0"/>
            <a:ext cx="12192000" cy="966615"/>
            <a:chOff x="0" y="-41015"/>
            <a:chExt cx="12192000" cy="966615"/>
          </a:xfrm>
        </p:grpSpPr>
        <p:pic>
          <p:nvPicPr>
            <p:cNvPr id="40" name="Google Shape;179;p2"/>
            <p:cNvPicPr preferRelativeResize="0"/>
            <p:nvPr/>
          </p:nvPicPr>
          <p:blipFill rotWithShape="1">
            <a:blip r:embed="rId4">
              <a:alphaModFix/>
            </a:blip>
            <a:srcRect t="48145"/>
            <a:stretch/>
          </p:blipFill>
          <p:spPr>
            <a:xfrm>
              <a:off x="0" y="142875"/>
              <a:ext cx="12192000" cy="7827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1" name="Grupo 40"/>
            <p:cNvGrpSpPr/>
            <p:nvPr/>
          </p:nvGrpSpPr>
          <p:grpSpPr>
            <a:xfrm>
              <a:off x="0" y="-41015"/>
              <a:ext cx="12192000" cy="829994"/>
              <a:chOff x="0" y="0"/>
              <a:chExt cx="12192000" cy="829994"/>
            </a:xfrm>
          </p:grpSpPr>
          <p:sp>
            <p:nvSpPr>
              <p:cNvPr id="42" name="Redondear rectángulo de esquina del mismo lado 41">
                <a:extLst>
                  <a:ext uri="{FF2B5EF4-FFF2-40B4-BE49-F238E27FC236}">
                    <a16:creationId xmlns="" xmlns:a16="http://schemas.microsoft.com/office/drawing/2014/main" id="{6DD21BAC-7DC9-CF35-C7C4-82DF33465054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12192000" cy="829994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pic>
            <p:nvPicPr>
              <p:cNvPr id="43" name="Imagen 42">
                <a:extLst>
                  <a:ext uri="{FF2B5EF4-FFF2-40B4-BE49-F238E27FC236}">
                    <a16:creationId xmlns="" xmlns:a16="http://schemas.microsoft.com/office/drawing/2014/main" id="{A97A4EBE-6AAA-05D1-E352-17EFDBB325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288416" y="79138"/>
                <a:ext cx="1065384" cy="642363"/>
              </a:xfrm>
              <a:prstGeom prst="rect">
                <a:avLst/>
              </a:prstGeom>
            </p:spPr>
          </p:pic>
          <p:pic>
            <p:nvPicPr>
              <p:cNvPr id="44" name="Gráfico 4">
                <a:extLst>
                  <a:ext uri="{FF2B5EF4-FFF2-40B4-BE49-F238E27FC236}">
                    <a16:creationId xmlns="" xmlns:a16="http://schemas.microsoft.com/office/drawing/2014/main" id="{16A9A137-4906-AC99-5A61-2F600FC6E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55496" y="204670"/>
                <a:ext cx="2171608" cy="449536"/>
              </a:xfrm>
              <a:prstGeom prst="rect">
                <a:avLst/>
              </a:prstGeom>
            </p:spPr>
          </p:pic>
        </p:grpSp>
      </p:grpSp>
      <p:pic>
        <p:nvPicPr>
          <p:cNvPr id="89" name="Imagen 8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629" y="1305424"/>
            <a:ext cx="7796061" cy="5385329"/>
          </a:xfrm>
          <a:prstGeom prst="rect">
            <a:avLst/>
          </a:prstGeom>
        </p:spPr>
      </p:pic>
      <p:sp>
        <p:nvSpPr>
          <p:cNvPr id="4" name="Rectángulo redondeado 3"/>
          <p:cNvSpPr/>
          <p:nvPr/>
        </p:nvSpPr>
        <p:spPr>
          <a:xfrm>
            <a:off x="-701040" y="1282639"/>
            <a:ext cx="4953000" cy="7217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0" name="Título 1">
            <a:extLst>
              <a:ext uri="{FF2B5EF4-FFF2-40B4-BE49-F238E27FC236}">
                <a16:creationId xmlns:a16="http://schemas.microsoft.com/office/drawing/2014/main" xmlns="" id="{9EF6B716-9FF6-604E-BCC6-CB38C7B3BDEF}"/>
              </a:ext>
            </a:extLst>
          </p:cNvPr>
          <p:cNvSpPr txBox="1">
            <a:spLocks/>
          </p:cNvSpPr>
          <p:nvPr/>
        </p:nvSpPr>
        <p:spPr>
          <a:xfrm>
            <a:off x="433283" y="1407425"/>
            <a:ext cx="3818678" cy="596941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3800"/>
              </a:lnSpc>
            </a:pPr>
            <a:r>
              <a:rPr lang="es-MX" sz="4000" b="1" dirty="0" smtClean="0">
                <a:solidFill>
                  <a:schemeClr val="tx2">
                    <a:lumMod val="25000"/>
                  </a:schemeClr>
                </a:solidFill>
                <a:latin typeface="Century Gothic" panose="020B0502020202020204" pitchFamily="34" charset="0"/>
              </a:rPr>
              <a:t>Componentes</a:t>
            </a:r>
            <a:endParaRPr lang="es-PE" sz="4000" b="1" dirty="0">
              <a:solidFill>
                <a:schemeClr val="tx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244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40"/>
    </mc:Choice>
    <mc:Fallback xmlns="">
      <p:transition spd="slow" advTm="4674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3A4C7CE-D1BA-187E-BBE8-C0E59026B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3737" y="3986468"/>
            <a:ext cx="7541888" cy="1325563"/>
          </a:xfrm>
        </p:spPr>
        <p:txBody>
          <a:bodyPr>
            <a:noAutofit/>
          </a:bodyPr>
          <a:lstStyle/>
          <a:p>
            <a:pPr algn="r"/>
            <a:r>
              <a:rPr lang="es-PE" sz="96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Preguntas frecuentes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489B4C8C-FA80-8A26-EBAE-6E4F40DCA541}"/>
              </a:ext>
            </a:extLst>
          </p:cNvPr>
          <p:cNvSpPr txBox="1">
            <a:spLocks/>
          </p:cNvSpPr>
          <p:nvPr/>
        </p:nvSpPr>
        <p:spPr>
          <a:xfrm>
            <a:off x="1339847" y="4679832"/>
            <a:ext cx="23786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buClrTx/>
              <a:buFontTx/>
              <a:buNone/>
            </a:pPr>
            <a:r>
              <a:rPr lang="es-PE" sz="9600" b="1" dirty="0" smtClean="0">
                <a:solidFill>
                  <a:prstClr val="white"/>
                </a:solidFill>
                <a:latin typeface="Poppins" pitchFamily="2" charset="77"/>
                <a:cs typeface="Poppins" pitchFamily="2" charset="77"/>
              </a:rPr>
              <a:t>3</a:t>
            </a:r>
            <a:r>
              <a:rPr lang="es-PE" sz="4800" dirty="0" smtClean="0">
                <a:solidFill>
                  <a:srgbClr val="E2EEFF"/>
                </a:solidFill>
                <a:latin typeface="Poppins" pitchFamily="2" charset="77"/>
                <a:cs typeface="Poppins" pitchFamily="2" charset="77"/>
              </a:rPr>
              <a:t>º</a:t>
            </a:r>
            <a:endParaRPr lang="es-PE" sz="9600" b="1" dirty="0">
              <a:solidFill>
                <a:prstClr val="white"/>
              </a:solidFill>
              <a:latin typeface="Poppins" pitchFamily="2" charset="77"/>
              <a:cs typeface="Poppins" pitchFamily="2" charset="77"/>
            </a:endParaRPr>
          </a:p>
        </p:txBody>
      </p:sp>
      <p:cxnSp>
        <p:nvCxnSpPr>
          <p:cNvPr id="5" name="Google Shape;58;p13">
            <a:extLst>
              <a:ext uri="{FF2B5EF4-FFF2-40B4-BE49-F238E27FC236}">
                <a16:creationId xmlns:a16="http://schemas.microsoft.com/office/drawing/2014/main" xmlns="" id="{CE90D336-6368-73DE-81B8-9522B90B5B85}"/>
              </a:ext>
            </a:extLst>
          </p:cNvPr>
          <p:cNvCxnSpPr>
            <a:cxnSpLocks/>
          </p:cNvCxnSpPr>
          <p:nvPr/>
        </p:nvCxnSpPr>
        <p:spPr>
          <a:xfrm>
            <a:off x="4501662" y="5721714"/>
            <a:ext cx="6134254" cy="0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" name="Redondear rectángulo de esquina del mismo lado 7">
            <a:extLst>
              <a:ext uri="{FF2B5EF4-FFF2-40B4-BE49-F238E27FC236}">
                <a16:creationId xmlns:a16="http://schemas.microsoft.com/office/drawing/2014/main" xmlns="" id="{245AC189-81AD-4209-7FB8-4DC394FA3CB1}"/>
              </a:ext>
            </a:extLst>
          </p:cNvPr>
          <p:cNvSpPr/>
          <p:nvPr/>
        </p:nvSpPr>
        <p:spPr>
          <a:xfrm rot="10800000">
            <a:off x="0" y="0"/>
            <a:ext cx="12192000" cy="829994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PE" sz="1800" kern="1200">
              <a:solidFill>
                <a:prstClr val="white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1A292DFA-5097-76BF-E65F-F50985B01A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88416" y="79138"/>
            <a:ext cx="1065384" cy="642363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xmlns="" id="{62554650-7C79-52BF-77CE-FD4E96E0F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5496" y="204670"/>
            <a:ext cx="2171608" cy="44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4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ítulo 1"/>
          <p:cNvSpPr txBox="1">
            <a:spLocks/>
          </p:cNvSpPr>
          <p:nvPr/>
        </p:nvSpPr>
        <p:spPr>
          <a:xfrm>
            <a:off x="5909188" y="1651117"/>
            <a:ext cx="5855478" cy="1046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  <a:defRPr/>
            </a:pPr>
            <a:r>
              <a:rPr lang="es-ES" sz="3200" b="1" dirty="0" smtClean="0">
                <a:solidFill>
                  <a:srgbClr val="F14444"/>
                </a:solidFill>
                <a:latin typeface="Century Gothic" panose="020B0502020202020204" pitchFamily="34" charset="0"/>
              </a:rPr>
              <a:t>¿Cómo ayuda tener el modelo de integridad implementado al 100%?</a:t>
            </a:r>
            <a:endParaRPr lang="es-ES" sz="3200" b="1" dirty="0">
              <a:solidFill>
                <a:srgbClr val="F1444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8" r="25429"/>
          <a:stretch/>
        </p:blipFill>
        <p:spPr>
          <a:xfrm>
            <a:off x="-2" y="760948"/>
            <a:ext cx="5253299" cy="6097051"/>
          </a:xfrm>
          <a:prstGeom prst="rect">
            <a:avLst/>
          </a:prstGeom>
        </p:spPr>
      </p:pic>
      <p:grpSp>
        <p:nvGrpSpPr>
          <p:cNvPr id="17" name="Grupo 16"/>
          <p:cNvGrpSpPr/>
          <p:nvPr/>
        </p:nvGrpSpPr>
        <p:grpSpPr>
          <a:xfrm>
            <a:off x="0" y="0"/>
            <a:ext cx="12192000" cy="966615"/>
            <a:chOff x="0" y="-41015"/>
            <a:chExt cx="12192000" cy="966615"/>
          </a:xfrm>
        </p:grpSpPr>
        <p:pic>
          <p:nvPicPr>
            <p:cNvPr id="18" name="Google Shape;179;p2"/>
            <p:cNvPicPr preferRelativeResize="0"/>
            <p:nvPr/>
          </p:nvPicPr>
          <p:blipFill rotWithShape="1">
            <a:blip r:embed="rId5">
              <a:alphaModFix/>
            </a:blip>
            <a:srcRect t="48145"/>
            <a:stretch/>
          </p:blipFill>
          <p:spPr>
            <a:xfrm>
              <a:off x="0" y="142875"/>
              <a:ext cx="12192000" cy="7827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" name="Grupo 18"/>
            <p:cNvGrpSpPr/>
            <p:nvPr/>
          </p:nvGrpSpPr>
          <p:grpSpPr>
            <a:xfrm>
              <a:off x="0" y="-41015"/>
              <a:ext cx="12192000" cy="829994"/>
              <a:chOff x="0" y="0"/>
              <a:chExt cx="12192000" cy="829994"/>
            </a:xfrm>
          </p:grpSpPr>
          <p:sp>
            <p:nvSpPr>
              <p:cNvPr id="20" name="Redondear rectángulo de esquina del mismo lado 19">
                <a:extLst>
                  <a:ext uri="{FF2B5EF4-FFF2-40B4-BE49-F238E27FC236}">
                    <a16:creationId xmlns:a16="http://schemas.microsoft.com/office/drawing/2014/main" xmlns="" id="{6DD21BAC-7DC9-CF35-C7C4-82DF33465054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12192000" cy="829994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>
                  <a:solidFill>
                    <a:srgbClr val="FFFFFF"/>
                  </a:solidFill>
                </a:endParaRPr>
              </a:p>
            </p:txBody>
          </p:sp>
          <p:pic>
            <p:nvPicPr>
              <p:cNvPr id="21" name="Imagen 20">
                <a:extLst>
                  <a:ext uri="{FF2B5EF4-FFF2-40B4-BE49-F238E27FC236}">
                    <a16:creationId xmlns:a16="http://schemas.microsoft.com/office/drawing/2014/main" xmlns="" id="{A97A4EBE-6AAA-05D1-E352-17EFDBB325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288416" y="79138"/>
                <a:ext cx="1065384" cy="642363"/>
              </a:xfrm>
              <a:prstGeom prst="rect">
                <a:avLst/>
              </a:prstGeom>
            </p:spPr>
          </p:pic>
          <p:pic>
            <p:nvPicPr>
              <p:cNvPr id="22" name="Gráfico 4">
                <a:extLst>
                  <a:ext uri="{FF2B5EF4-FFF2-40B4-BE49-F238E27FC236}">
                    <a16:creationId xmlns:a16="http://schemas.microsoft.com/office/drawing/2014/main" xmlns="" id="{16A9A137-4906-AC99-5A61-2F600FC6E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655496" y="204670"/>
                <a:ext cx="2171608" cy="449536"/>
              </a:xfrm>
              <a:prstGeom prst="rect">
                <a:avLst/>
              </a:prstGeom>
            </p:spPr>
          </p:pic>
        </p:grpSp>
      </p:grpSp>
      <p:sp>
        <p:nvSpPr>
          <p:cNvPr id="3" name="CuadroTexto 2"/>
          <p:cNvSpPr txBox="1"/>
          <p:nvPr/>
        </p:nvSpPr>
        <p:spPr>
          <a:xfrm>
            <a:off x="6447688" y="3222601"/>
            <a:ext cx="47784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Cumplimiento normativo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Autorregulación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Fortalecimiento de la Cultura de Integridad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Implementación de Políticas de Integridad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922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92"/>
    </mc:Choice>
    <mc:Fallback xmlns="">
      <p:transition spd="slow" advTm="6792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1" y="654206"/>
            <a:ext cx="12192000" cy="6282932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" name="object 3"/>
          <p:cNvSpPr txBox="1"/>
          <p:nvPr/>
        </p:nvSpPr>
        <p:spPr>
          <a:xfrm>
            <a:off x="5754414" y="2233840"/>
            <a:ext cx="6030941" cy="3395801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61315" marR="5080" indent="-343535">
              <a:lnSpc>
                <a:spcPct val="100400"/>
              </a:lnSpc>
              <a:spcBef>
                <a:spcPts val="85"/>
              </a:spcBef>
              <a:buClr>
                <a:srgbClr val="00AC99"/>
              </a:buClr>
              <a:buFont typeface="Wingdings" panose="05000000000000000000" pitchFamily="2" charset="2"/>
              <a:buChar char="§"/>
              <a:tabLst>
                <a:tab pos="361315" algn="l"/>
                <a:tab pos="361950" algn="l"/>
              </a:tabLst>
            </a:pPr>
            <a:r>
              <a:rPr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Genera</a:t>
            </a:r>
            <a:r>
              <a:rPr sz="2400" spc="-3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 </a:t>
            </a:r>
            <a:r>
              <a:rPr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pérdidas</a:t>
            </a:r>
            <a:r>
              <a:rPr sz="2400" spc="-2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 </a:t>
            </a:r>
            <a:r>
              <a:rPr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económicas</a:t>
            </a:r>
            <a:r>
              <a:rPr lang="es-PE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/>
            </a:r>
            <a:br>
              <a:rPr lang="es-PE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</a:br>
            <a:r>
              <a:rPr sz="1600" spc="-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(</a:t>
            </a:r>
            <a:r>
              <a:rPr lang="es-PE" sz="1600" spc="-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13.6</a:t>
            </a:r>
            <a:r>
              <a:rPr sz="1600" spc="-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% </a:t>
            </a:r>
            <a:r>
              <a:rPr sz="16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Presupuesto</a:t>
            </a:r>
            <a:r>
              <a:rPr sz="160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 </a:t>
            </a:r>
            <a:r>
              <a:rPr sz="16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Nacional,</a:t>
            </a:r>
            <a:r>
              <a:rPr sz="1600" spc="-1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 </a:t>
            </a:r>
            <a:r>
              <a:rPr lang="es-PE" sz="1600" spc="-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24</a:t>
            </a:r>
            <a:r>
              <a:rPr sz="1600" spc="-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 </a:t>
            </a:r>
            <a:r>
              <a:rPr sz="16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mil </a:t>
            </a: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 </a:t>
            </a:r>
            <a:r>
              <a:rPr sz="16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millones</a:t>
            </a:r>
            <a:r>
              <a:rPr sz="1600" spc="-2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 </a:t>
            </a:r>
            <a:r>
              <a:rPr sz="1600" spc="-1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aprox</a:t>
            </a:r>
            <a:r>
              <a:rPr sz="16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.</a:t>
            </a:r>
            <a:r>
              <a:rPr lang="es-PE" sz="16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*</a:t>
            </a:r>
            <a:r>
              <a:rPr sz="16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)</a:t>
            </a:r>
            <a:endParaRPr lang="es-PE" sz="1600" spc="-1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cs typeface="Franklin Gothic Medium"/>
            </a:endParaRPr>
          </a:p>
          <a:p>
            <a:pPr marL="360680" marR="5080" indent="-342900">
              <a:lnSpc>
                <a:spcPct val="100400"/>
              </a:lnSpc>
              <a:spcBef>
                <a:spcPts val="85"/>
              </a:spcBef>
              <a:buClr>
                <a:srgbClr val="00AC99"/>
              </a:buClr>
              <a:buFont typeface="Wingdings" panose="05000000000000000000" pitchFamily="2" charset="2"/>
              <a:buChar char="§"/>
              <a:tabLst>
                <a:tab pos="361315" algn="l"/>
                <a:tab pos="361950" algn="l"/>
              </a:tabLst>
            </a:pPr>
            <a:endParaRPr sz="2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cs typeface="Franklin Gothic Medium"/>
            </a:endParaRPr>
          </a:p>
          <a:p>
            <a:pPr marL="361315" indent="-343535">
              <a:lnSpc>
                <a:spcPts val="2440"/>
              </a:lnSpc>
              <a:spcBef>
                <a:spcPts val="1030"/>
              </a:spcBef>
              <a:buClr>
                <a:srgbClr val="00AC99"/>
              </a:buClr>
              <a:buFont typeface="Wingdings" panose="05000000000000000000" pitchFamily="2" charset="2"/>
              <a:buChar char="§"/>
              <a:tabLst>
                <a:tab pos="361315" algn="l"/>
                <a:tab pos="361950" algn="l"/>
              </a:tabLst>
            </a:pPr>
            <a:r>
              <a:rPr sz="24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Afecta</a:t>
            </a:r>
            <a:r>
              <a:rPr sz="24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 </a:t>
            </a:r>
            <a:r>
              <a:rPr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derechos</a:t>
            </a:r>
            <a:r>
              <a:rPr sz="2400" spc="-2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 </a:t>
            </a:r>
            <a:r>
              <a:rPr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y</a:t>
            </a:r>
            <a:r>
              <a:rPr sz="24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 </a:t>
            </a:r>
            <a:r>
              <a:rPr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la</a:t>
            </a:r>
            <a:r>
              <a:rPr sz="2400" spc="-1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 </a:t>
            </a:r>
            <a:r>
              <a:rPr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buena</a:t>
            </a:r>
            <a:r>
              <a:rPr lang="es-P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 </a:t>
            </a:r>
            <a:r>
              <a:rPr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marcha</a:t>
            </a:r>
            <a:r>
              <a:rPr sz="2400" spc="-4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 </a:t>
            </a:r>
            <a:r>
              <a:rPr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de</a:t>
            </a:r>
            <a:r>
              <a:rPr sz="240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 </a:t>
            </a:r>
            <a:r>
              <a:rPr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la</a:t>
            </a:r>
            <a:r>
              <a:rPr sz="2400" spc="-3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 </a:t>
            </a:r>
            <a:r>
              <a:rPr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administración </a:t>
            </a:r>
            <a:r>
              <a:rPr sz="2400" spc="-58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 </a:t>
            </a:r>
            <a:r>
              <a:rPr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pública</a:t>
            </a:r>
          </a:p>
          <a:p>
            <a:pPr marL="342900" indent="-342900">
              <a:lnSpc>
                <a:spcPct val="100000"/>
              </a:lnSpc>
              <a:spcBef>
                <a:spcPts val="35"/>
              </a:spcBef>
              <a:buClr>
                <a:srgbClr val="00AC99"/>
              </a:buClr>
              <a:buFont typeface="Wingdings" panose="05000000000000000000" pitchFamily="2" charset="2"/>
              <a:buChar char="§"/>
            </a:pPr>
            <a:endParaRPr sz="2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cs typeface="Franklin Gothic Medium"/>
            </a:endParaRPr>
          </a:p>
          <a:p>
            <a:pPr marL="355600" marR="612140" indent="-342900">
              <a:lnSpc>
                <a:spcPct val="69400"/>
              </a:lnSpc>
              <a:buClr>
                <a:srgbClr val="00AC99"/>
              </a:buClr>
              <a:buFont typeface="Wingdings" panose="05000000000000000000" pitchFamily="2" charset="2"/>
              <a:buChar char="§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Incrementa la </a:t>
            </a:r>
            <a:r>
              <a:rPr sz="2400" spc="-5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desconfianza</a:t>
            </a:r>
            <a:r>
              <a:rPr sz="24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 </a:t>
            </a:r>
            <a:r>
              <a:rPr sz="2400" spc="-58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 </a:t>
            </a:r>
            <a:r>
              <a:rPr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de la</a:t>
            </a:r>
            <a:r>
              <a:rPr sz="24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 </a:t>
            </a:r>
            <a:r>
              <a:rPr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ciudadanía</a:t>
            </a:r>
            <a:endParaRPr lang="es-PE" sz="2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cs typeface="Franklin Gothic Medium"/>
            </a:endParaRPr>
          </a:p>
          <a:p>
            <a:pPr marL="355600" marR="612140" indent="-342900">
              <a:lnSpc>
                <a:spcPct val="69400"/>
              </a:lnSpc>
              <a:buClr>
                <a:srgbClr val="00AC99"/>
              </a:buClr>
              <a:buFont typeface="Wingdings" panose="05000000000000000000" pitchFamily="2" charset="2"/>
              <a:buChar char="§"/>
              <a:tabLst>
                <a:tab pos="354965" algn="l"/>
                <a:tab pos="355600" algn="l"/>
              </a:tabLst>
            </a:pPr>
            <a:endParaRPr lang="es-PE" sz="2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cs typeface="Franklin Gothic Medium"/>
            </a:endParaRPr>
          </a:p>
          <a:p>
            <a:pPr marL="355600" marR="612140" indent="-342900">
              <a:lnSpc>
                <a:spcPct val="69400"/>
              </a:lnSpc>
              <a:buClr>
                <a:srgbClr val="00AC99"/>
              </a:buClr>
              <a:buFont typeface="Wingdings" panose="05000000000000000000" pitchFamily="2" charset="2"/>
              <a:buChar char="§"/>
              <a:tabLst>
                <a:tab pos="354965" algn="l"/>
                <a:tab pos="355600" algn="l"/>
              </a:tabLst>
            </a:pPr>
            <a:r>
              <a:rPr lang="es-MX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Genera desigualdad, exclusión y desencanto</a:t>
            </a:r>
            <a:endParaRPr sz="2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cs typeface="Franklin Gothic Medium"/>
            </a:endParaRPr>
          </a:p>
        </p:txBody>
      </p:sp>
      <p:pic>
        <p:nvPicPr>
          <p:cNvPr id="10" name="Picture 2" descr="https://gestionsostenibledelagua.files.wordpress.com/2017/01/lima-entre-la-escasez-y-el-desperdicio-del-agua.jpg?w=64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r="33059"/>
          <a:stretch/>
        </p:blipFill>
        <p:spPr bwMode="auto">
          <a:xfrm>
            <a:off x="0" y="857250"/>
            <a:ext cx="5117092" cy="608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2770380" y="1154876"/>
            <a:ext cx="9277734" cy="619726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sz="3600" b="1" kern="1200" dirty="0">
                <a:solidFill>
                  <a:srgbClr val="011643"/>
                </a:solidFill>
                <a:latin typeface="Century Gothic" panose="020B0502020202020204" pitchFamily="34" charset="0"/>
                <a:ea typeface="+mj-ea"/>
                <a:cs typeface="+mj-cs"/>
              </a:rPr>
              <a:t>La corrupción es </a:t>
            </a:r>
            <a:r>
              <a:rPr lang="es-MX" sz="3600" b="1" kern="1200" dirty="0" smtClean="0">
                <a:solidFill>
                  <a:srgbClr val="011643"/>
                </a:solidFill>
                <a:latin typeface="Century Gothic" panose="020B0502020202020204" pitchFamily="34" charset="0"/>
                <a:ea typeface="+mj-ea"/>
                <a:cs typeface="+mj-cs"/>
              </a:rPr>
              <a:t>un problema </a:t>
            </a:r>
            <a:r>
              <a:rPr lang="es-MX" sz="3600" b="1" kern="1200" dirty="0">
                <a:solidFill>
                  <a:srgbClr val="011643"/>
                </a:solidFill>
                <a:latin typeface="Century Gothic" panose="020B0502020202020204" pitchFamily="34" charset="0"/>
                <a:ea typeface="+mj-ea"/>
                <a:cs typeface="+mj-cs"/>
              </a:rPr>
              <a:t>público:</a:t>
            </a:r>
            <a:endParaRPr lang="es-PE" sz="3600" b="1" kern="1200" dirty="0">
              <a:solidFill>
                <a:srgbClr val="011643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754414" y="6361435"/>
            <a:ext cx="70828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100" dirty="0">
                <a:solidFill>
                  <a:schemeClr val="tx1"/>
                </a:solidFill>
              </a:rPr>
              <a:t>https://observatorioanticorrupcion.contraloria.gob.pe/index.html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0" y="39448"/>
            <a:ext cx="12192000" cy="966615"/>
            <a:chOff x="0" y="-41015"/>
            <a:chExt cx="12192000" cy="966615"/>
          </a:xfrm>
        </p:grpSpPr>
        <p:pic>
          <p:nvPicPr>
            <p:cNvPr id="179" name="Google Shape;179;p2"/>
            <p:cNvPicPr preferRelativeResize="0"/>
            <p:nvPr/>
          </p:nvPicPr>
          <p:blipFill rotWithShape="1">
            <a:blip r:embed="rId5">
              <a:alphaModFix/>
            </a:blip>
            <a:srcRect t="48145"/>
            <a:stretch/>
          </p:blipFill>
          <p:spPr>
            <a:xfrm>
              <a:off x="0" y="142875"/>
              <a:ext cx="12192000" cy="7827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" name="Grupo 10"/>
            <p:cNvGrpSpPr/>
            <p:nvPr/>
          </p:nvGrpSpPr>
          <p:grpSpPr>
            <a:xfrm>
              <a:off x="0" y="-41015"/>
              <a:ext cx="12192000" cy="829994"/>
              <a:chOff x="0" y="0"/>
              <a:chExt cx="12192000" cy="829994"/>
            </a:xfrm>
          </p:grpSpPr>
          <p:sp>
            <p:nvSpPr>
              <p:cNvPr id="12" name="Redondear rectángulo de esquina del mismo lado 11">
                <a:extLst>
                  <a:ext uri="{FF2B5EF4-FFF2-40B4-BE49-F238E27FC236}">
                    <a16:creationId xmlns="" xmlns:a16="http://schemas.microsoft.com/office/drawing/2014/main" id="{6DD21BAC-7DC9-CF35-C7C4-82DF33465054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12192000" cy="829994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pic>
            <p:nvPicPr>
              <p:cNvPr id="13" name="Imagen 12">
                <a:extLst>
                  <a:ext uri="{FF2B5EF4-FFF2-40B4-BE49-F238E27FC236}">
                    <a16:creationId xmlns="" xmlns:a16="http://schemas.microsoft.com/office/drawing/2014/main" id="{A97A4EBE-6AAA-05D1-E352-17EFDBB325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288416" y="79138"/>
                <a:ext cx="1065384" cy="642363"/>
              </a:xfrm>
              <a:prstGeom prst="rect">
                <a:avLst/>
              </a:prstGeom>
            </p:spPr>
          </p:pic>
          <p:pic>
            <p:nvPicPr>
              <p:cNvPr id="14" name="Gráfico 4">
                <a:extLst>
                  <a:ext uri="{FF2B5EF4-FFF2-40B4-BE49-F238E27FC236}">
                    <a16:creationId xmlns="" xmlns:a16="http://schemas.microsoft.com/office/drawing/2014/main" id="{16A9A137-4906-AC99-5A61-2F600FC6E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55496" y="204670"/>
                <a:ext cx="2171608" cy="449536"/>
              </a:xfrm>
              <a:prstGeom prst="rect">
                <a:avLst/>
              </a:prstGeom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0948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87"/>
    </mc:Choice>
    <mc:Fallback xmlns="">
      <p:transition spd="slow" advTm="61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/>
          <p:cNvSpPr/>
          <p:nvPr/>
        </p:nvSpPr>
        <p:spPr>
          <a:xfrm>
            <a:off x="1" y="654206"/>
            <a:ext cx="12192000" cy="6282932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pSp>
        <p:nvGrpSpPr>
          <p:cNvPr id="17" name="Grupo 16"/>
          <p:cNvGrpSpPr/>
          <p:nvPr/>
        </p:nvGrpSpPr>
        <p:grpSpPr>
          <a:xfrm>
            <a:off x="0" y="39448"/>
            <a:ext cx="12192000" cy="966615"/>
            <a:chOff x="0" y="-41015"/>
            <a:chExt cx="12192000" cy="966615"/>
          </a:xfrm>
        </p:grpSpPr>
        <p:pic>
          <p:nvPicPr>
            <p:cNvPr id="18" name="Google Shape;179;p2"/>
            <p:cNvPicPr preferRelativeResize="0"/>
            <p:nvPr/>
          </p:nvPicPr>
          <p:blipFill rotWithShape="1">
            <a:blip r:embed="rId4">
              <a:alphaModFix/>
            </a:blip>
            <a:srcRect t="48145"/>
            <a:stretch/>
          </p:blipFill>
          <p:spPr>
            <a:xfrm>
              <a:off x="0" y="142875"/>
              <a:ext cx="12192000" cy="7827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" name="Grupo 18"/>
            <p:cNvGrpSpPr/>
            <p:nvPr/>
          </p:nvGrpSpPr>
          <p:grpSpPr>
            <a:xfrm>
              <a:off x="0" y="-41015"/>
              <a:ext cx="12192000" cy="829994"/>
              <a:chOff x="0" y="0"/>
              <a:chExt cx="12192000" cy="829994"/>
            </a:xfrm>
          </p:grpSpPr>
          <p:sp>
            <p:nvSpPr>
              <p:cNvPr id="20" name="Redondear rectángulo de esquina del mismo lado 19">
                <a:extLst>
                  <a:ext uri="{FF2B5EF4-FFF2-40B4-BE49-F238E27FC236}">
                    <a16:creationId xmlns="" xmlns:a16="http://schemas.microsoft.com/office/drawing/2014/main" id="{6DD21BAC-7DC9-CF35-C7C4-82DF33465054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12192000" cy="829994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pic>
            <p:nvPicPr>
              <p:cNvPr id="21" name="Imagen 20">
                <a:extLst>
                  <a:ext uri="{FF2B5EF4-FFF2-40B4-BE49-F238E27FC236}">
                    <a16:creationId xmlns="" xmlns:a16="http://schemas.microsoft.com/office/drawing/2014/main" id="{A97A4EBE-6AAA-05D1-E352-17EFDBB325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288416" y="79138"/>
                <a:ext cx="1065384" cy="642363"/>
              </a:xfrm>
              <a:prstGeom prst="rect">
                <a:avLst/>
              </a:prstGeom>
            </p:spPr>
          </p:pic>
          <p:pic>
            <p:nvPicPr>
              <p:cNvPr id="22" name="Gráfico 4">
                <a:extLst>
                  <a:ext uri="{FF2B5EF4-FFF2-40B4-BE49-F238E27FC236}">
                    <a16:creationId xmlns="" xmlns:a16="http://schemas.microsoft.com/office/drawing/2014/main" id="{16A9A137-4906-AC99-5A61-2F600FC6E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55496" y="204670"/>
                <a:ext cx="2171608" cy="449536"/>
              </a:xfrm>
              <a:prstGeom prst="rect">
                <a:avLst/>
              </a:prstGeom>
            </p:spPr>
          </p:pic>
        </p:grpSp>
      </p:grpSp>
      <p:pic>
        <p:nvPicPr>
          <p:cNvPr id="80" name="Imagen 7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06799" y="2758983"/>
            <a:ext cx="1924985" cy="3382874"/>
          </a:xfrm>
          <a:prstGeom prst="rect">
            <a:avLst/>
          </a:prstGeom>
        </p:spPr>
      </p:pic>
      <p:pic>
        <p:nvPicPr>
          <p:cNvPr id="83" name="Imagen 8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066" y="2729125"/>
            <a:ext cx="1892288" cy="3412732"/>
          </a:xfrm>
          <a:prstGeom prst="rect">
            <a:avLst/>
          </a:prstGeom>
        </p:spPr>
      </p:pic>
      <p:grpSp>
        <p:nvGrpSpPr>
          <p:cNvPr id="88" name="Grupo 87"/>
          <p:cNvGrpSpPr/>
          <p:nvPr/>
        </p:nvGrpSpPr>
        <p:grpSpPr>
          <a:xfrm>
            <a:off x="3066769" y="1025835"/>
            <a:ext cx="6058462" cy="2834965"/>
            <a:chOff x="3066769" y="1025835"/>
            <a:chExt cx="6058462" cy="2834965"/>
          </a:xfrm>
        </p:grpSpPr>
        <p:grpSp>
          <p:nvGrpSpPr>
            <p:cNvPr id="87" name="Grupo 86"/>
            <p:cNvGrpSpPr/>
            <p:nvPr/>
          </p:nvGrpSpPr>
          <p:grpSpPr>
            <a:xfrm>
              <a:off x="3066769" y="1025835"/>
              <a:ext cx="6058462" cy="2834965"/>
              <a:chOff x="3066769" y="1025835"/>
              <a:chExt cx="6058462" cy="2834965"/>
            </a:xfrm>
          </p:grpSpPr>
          <p:sp>
            <p:nvSpPr>
              <p:cNvPr id="84" name="Llamada de nube 83"/>
              <p:cNvSpPr/>
              <p:nvPr/>
            </p:nvSpPr>
            <p:spPr>
              <a:xfrm rot="222983">
                <a:off x="3422526" y="1025835"/>
                <a:ext cx="5284646" cy="2552663"/>
              </a:xfrm>
              <a:prstGeom prst="cloudCallout">
                <a:avLst>
                  <a:gd name="adj1" fmla="val -47725"/>
                  <a:gd name="adj2" fmla="val 5884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sp>
            <p:nvSpPr>
              <p:cNvPr id="7" name="Título 1">
                <a:extLst>
                  <a:ext uri="{FF2B5EF4-FFF2-40B4-BE49-F238E27FC236}">
                    <a16:creationId xmlns="" xmlns:a16="http://schemas.microsoft.com/office/drawing/2014/main" id="{9EF6B716-9FF6-604E-BCC6-CB38C7B3BDE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66769" y="1668581"/>
                <a:ext cx="6058462" cy="2192219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lang="es-MX" sz="3600" b="1" kern="1200" dirty="0">
                    <a:solidFill>
                      <a:srgbClr val="011643"/>
                    </a:solidFill>
                    <a:latin typeface="Century Gothic" panose="020B0502020202020204" pitchFamily="34" charset="0"/>
                    <a:ea typeface="+mj-ea"/>
                    <a:cs typeface="+mj-cs"/>
                  </a:rPr>
                  <a:t>¿Dónde denunciar un acto de </a:t>
                </a:r>
                <a:r>
                  <a:rPr lang="es-MX" sz="3600" b="1" kern="1200" dirty="0" smtClean="0">
                    <a:solidFill>
                      <a:srgbClr val="011643"/>
                    </a:solidFill>
                    <a:latin typeface="Century Gothic" panose="020B0502020202020204" pitchFamily="34" charset="0"/>
                    <a:ea typeface="+mj-ea"/>
                    <a:cs typeface="+mj-cs"/>
                  </a:rPr>
                  <a:t>corrupción?</a:t>
                </a:r>
                <a:endParaRPr lang="es-MX" sz="3600" b="1" kern="1200" dirty="0">
                  <a:solidFill>
                    <a:srgbClr val="011643"/>
                  </a:solidFill>
                  <a:latin typeface="Century Gothic" panose="020B0502020202020204" pitchFamily="34" charset="0"/>
                  <a:ea typeface="+mj-ea"/>
                  <a:cs typeface="+mj-cs"/>
                </a:endParaRPr>
              </a:p>
            </p:txBody>
          </p:sp>
        </p:grpSp>
        <p:grpSp>
          <p:nvGrpSpPr>
            <p:cNvPr id="86" name="Grupo 85"/>
            <p:cNvGrpSpPr/>
            <p:nvPr/>
          </p:nvGrpSpPr>
          <p:grpSpPr>
            <a:xfrm>
              <a:off x="7968973" y="2963118"/>
              <a:ext cx="815372" cy="659758"/>
              <a:chOff x="7995523" y="2974693"/>
              <a:chExt cx="815372" cy="659758"/>
            </a:xfrm>
          </p:grpSpPr>
          <p:sp>
            <p:nvSpPr>
              <p:cNvPr id="85" name="Elipse 84"/>
              <p:cNvSpPr/>
              <p:nvPr/>
            </p:nvSpPr>
            <p:spPr>
              <a:xfrm>
                <a:off x="7995523" y="2974693"/>
                <a:ext cx="370390" cy="3703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sp>
            <p:nvSpPr>
              <p:cNvPr id="90" name="Elipse 89"/>
              <p:cNvSpPr/>
              <p:nvPr/>
            </p:nvSpPr>
            <p:spPr>
              <a:xfrm>
                <a:off x="8365913" y="3216746"/>
                <a:ext cx="278808" cy="2788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sp>
            <p:nvSpPr>
              <p:cNvPr id="91" name="Elipse 90"/>
              <p:cNvSpPr/>
              <p:nvPr/>
            </p:nvSpPr>
            <p:spPr>
              <a:xfrm>
                <a:off x="8644721" y="3468277"/>
                <a:ext cx="166174" cy="1661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0574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92"/>
    </mc:Choice>
    <mc:Fallback xmlns="">
      <p:transition spd="slow" advTm="6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0" y="39448"/>
            <a:ext cx="12192001" cy="6815331"/>
            <a:chOff x="0" y="39448"/>
            <a:chExt cx="12192001" cy="6815331"/>
          </a:xfrm>
        </p:grpSpPr>
        <p:sp>
          <p:nvSpPr>
            <p:cNvPr id="11" name="Rectángulo 10"/>
            <p:cNvSpPr/>
            <p:nvPr/>
          </p:nvSpPr>
          <p:spPr>
            <a:xfrm>
              <a:off x="1" y="571847"/>
              <a:ext cx="12192000" cy="6282932"/>
            </a:xfrm>
            <a:prstGeom prst="rect">
              <a:avLst/>
            </a:prstGeom>
            <a:solidFill>
              <a:srgbClr val="EDE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grpSp>
          <p:nvGrpSpPr>
            <p:cNvPr id="12" name="Grupo 11"/>
            <p:cNvGrpSpPr/>
            <p:nvPr/>
          </p:nvGrpSpPr>
          <p:grpSpPr>
            <a:xfrm>
              <a:off x="0" y="39448"/>
              <a:ext cx="12192000" cy="966615"/>
              <a:chOff x="0" y="-41015"/>
              <a:chExt cx="12192000" cy="966615"/>
            </a:xfrm>
          </p:grpSpPr>
          <p:pic>
            <p:nvPicPr>
              <p:cNvPr id="13" name="Google Shape;179;p2"/>
              <p:cNvPicPr preferRelativeResize="0"/>
              <p:nvPr/>
            </p:nvPicPr>
            <p:blipFill rotWithShape="1">
              <a:blip r:embed="rId2">
                <a:alphaModFix/>
              </a:blip>
              <a:srcRect t="48145"/>
              <a:stretch/>
            </p:blipFill>
            <p:spPr>
              <a:xfrm>
                <a:off x="0" y="142875"/>
                <a:ext cx="12192000" cy="782725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4" name="Grupo 13"/>
              <p:cNvGrpSpPr/>
              <p:nvPr/>
            </p:nvGrpSpPr>
            <p:grpSpPr>
              <a:xfrm>
                <a:off x="0" y="-41015"/>
                <a:ext cx="12192000" cy="829994"/>
                <a:chOff x="0" y="0"/>
                <a:chExt cx="12192000" cy="829994"/>
              </a:xfrm>
            </p:grpSpPr>
            <p:sp>
              <p:nvSpPr>
                <p:cNvPr id="15" name="Redondear rectángulo de esquina del mismo lado 14">
                  <a:extLst>
                    <a:ext uri="{FF2B5EF4-FFF2-40B4-BE49-F238E27FC236}">
                      <a16:creationId xmlns="" xmlns:a16="http://schemas.microsoft.com/office/drawing/2014/main" id="{6DD21BAC-7DC9-CF35-C7C4-82DF33465054}"/>
                    </a:ext>
                  </a:extLst>
                </p:cNvPr>
                <p:cNvSpPr/>
                <p:nvPr/>
              </p:nvSpPr>
              <p:spPr>
                <a:xfrm rot="10800000">
                  <a:off x="0" y="0"/>
                  <a:ext cx="12192000" cy="829994"/>
                </a:xfrm>
                <a:prstGeom prst="round2Same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/>
                </a:p>
              </p:txBody>
            </p:sp>
            <p:pic>
              <p:nvPicPr>
                <p:cNvPr id="16" name="Imagen 15">
                  <a:extLst>
                    <a:ext uri="{FF2B5EF4-FFF2-40B4-BE49-F238E27FC236}">
                      <a16:creationId xmlns="" xmlns:a16="http://schemas.microsoft.com/office/drawing/2014/main" id="{A97A4EBE-6AAA-05D1-E352-17EFDBB325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aturation sat="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288416" y="79138"/>
                  <a:ext cx="1065384" cy="642363"/>
                </a:xfrm>
                <a:prstGeom prst="rect">
                  <a:avLst/>
                </a:prstGeom>
              </p:spPr>
            </p:pic>
            <p:pic>
              <p:nvPicPr>
                <p:cNvPr id="17" name="Gráfico 4">
                  <a:extLst>
                    <a:ext uri="{FF2B5EF4-FFF2-40B4-BE49-F238E27FC236}">
                      <a16:creationId xmlns="" xmlns:a16="http://schemas.microsoft.com/office/drawing/2014/main" id="{16A9A137-4906-AC99-5A61-2F600FC6E9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=""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496" y="204670"/>
                  <a:ext cx="2171608" cy="449536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EF6B716-9FF6-604E-BCC6-CB38C7B3B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452" y="1436931"/>
            <a:ext cx="5904070" cy="619726"/>
          </a:xfrm>
        </p:spPr>
        <p:txBody>
          <a:bodyPr>
            <a:noAutofit/>
          </a:bodyPr>
          <a:lstStyle/>
          <a:p>
            <a:r>
              <a:rPr lang="es-MX" sz="3600" b="1" dirty="0">
                <a:solidFill>
                  <a:srgbClr val="011643"/>
                </a:solidFill>
                <a:latin typeface="Century Gothic" panose="020B0502020202020204" pitchFamily="34" charset="0"/>
                <a:sym typeface="Arial"/>
              </a:rPr>
              <a:t>Plataforma </a:t>
            </a:r>
            <a:r>
              <a:rPr lang="es-MX" sz="3600" b="1" dirty="0" smtClean="0">
                <a:solidFill>
                  <a:srgbClr val="011643"/>
                </a:solidFill>
                <a:latin typeface="Century Gothic" panose="020B0502020202020204" pitchFamily="34" charset="0"/>
                <a:sym typeface="Arial"/>
              </a:rPr>
              <a:t>de </a:t>
            </a:r>
            <a:r>
              <a:rPr lang="es-MX" sz="3600" b="1" dirty="0">
                <a:solidFill>
                  <a:srgbClr val="011643"/>
                </a:solidFill>
                <a:latin typeface="Century Gothic" panose="020B0502020202020204" pitchFamily="34" charset="0"/>
                <a:sym typeface="Arial"/>
              </a:rPr>
              <a:t>Denuncias </a:t>
            </a:r>
            <a:r>
              <a:rPr lang="es-MX" sz="3600" b="1" dirty="0" smtClean="0">
                <a:solidFill>
                  <a:srgbClr val="011643"/>
                </a:solidFill>
                <a:latin typeface="Century Gothic" panose="020B0502020202020204" pitchFamily="34" charset="0"/>
                <a:sym typeface="Arial"/>
              </a:rPr>
              <a:t>Ciudadanas</a:t>
            </a:r>
            <a:endParaRPr lang="es-MX" sz="3600" b="1" dirty="0">
              <a:solidFill>
                <a:srgbClr val="011643"/>
              </a:solidFill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xmlns="" id="{E031D688-F9F3-440F-AEA9-CA7F1E3A516A}"/>
              </a:ext>
            </a:extLst>
          </p:cNvPr>
          <p:cNvSpPr txBox="1"/>
          <p:nvPr/>
        </p:nvSpPr>
        <p:spPr>
          <a:xfrm>
            <a:off x="489181" y="2589057"/>
            <a:ext cx="5369012" cy="401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Clr>
                <a:srgbClr val="F14444"/>
              </a:buClr>
              <a:buSzPct val="110000"/>
              <a:buFont typeface="+mj-lt"/>
              <a:buAutoNum type="arabicPeriod"/>
            </a:pPr>
            <a:r>
              <a:rPr lang="es-PE" sz="2000" spc="15" dirty="0">
                <a:solidFill>
                  <a:srgbClr val="333333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Generar un mayor grado de confianza de la ciudadanía.</a:t>
            </a:r>
          </a:p>
          <a:p>
            <a:pPr marL="342900" lvl="0" indent="-342900" algn="just">
              <a:lnSpc>
                <a:spcPct val="107000"/>
              </a:lnSpc>
              <a:buClr>
                <a:srgbClr val="F14444"/>
              </a:buClr>
              <a:buSzPct val="110000"/>
              <a:buFont typeface="+mj-lt"/>
              <a:buAutoNum type="arabicPeriod"/>
            </a:pPr>
            <a:r>
              <a:rPr lang="es-PE" sz="2000" spc="15" dirty="0">
                <a:solidFill>
                  <a:srgbClr val="333333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Promueve que las prácticas contrarias a la ética o las acciones que podrían representar situaciones de corrupción sean oportunamente denunciadas por la ciudadanía en general, así como por los servidores y funcionarios de la entidad.</a:t>
            </a:r>
            <a:endParaRPr lang="es-PE" sz="20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Clr>
                <a:srgbClr val="F14444"/>
              </a:buClr>
              <a:buSzPct val="110000"/>
              <a:buFont typeface="+mj-lt"/>
              <a:buAutoNum type="arabicPeriod"/>
            </a:pPr>
            <a:r>
              <a:rPr lang="es-PE" sz="2000" spc="15" dirty="0">
                <a:solidFill>
                  <a:srgbClr val="333333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Diversos mecanismos que protegen la identidad del denunciante y medidas de protección laboral.</a:t>
            </a:r>
            <a:endParaRPr lang="es-PE" sz="20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659C7D96-E836-485E-ABE1-C2F3C230C5B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4797" b="2112"/>
          <a:stretch/>
        </p:blipFill>
        <p:spPr>
          <a:xfrm>
            <a:off x="6439521" y="4598421"/>
            <a:ext cx="5279785" cy="211328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5A32F2C0-5C06-4089-9585-9010248BAB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5897" y="1338923"/>
            <a:ext cx="2385953" cy="3124504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75FBB487-34DE-4DB6-8237-9E78F9FE87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64969" y="1333791"/>
            <a:ext cx="2554337" cy="312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99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/>
          <p:cNvSpPr/>
          <p:nvPr/>
        </p:nvSpPr>
        <p:spPr>
          <a:xfrm>
            <a:off x="1" y="654206"/>
            <a:ext cx="12192000" cy="6282932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pSp>
        <p:nvGrpSpPr>
          <p:cNvPr id="17" name="Grupo 16"/>
          <p:cNvGrpSpPr/>
          <p:nvPr/>
        </p:nvGrpSpPr>
        <p:grpSpPr>
          <a:xfrm>
            <a:off x="0" y="39448"/>
            <a:ext cx="12192000" cy="966615"/>
            <a:chOff x="0" y="-41015"/>
            <a:chExt cx="12192000" cy="966615"/>
          </a:xfrm>
        </p:grpSpPr>
        <p:pic>
          <p:nvPicPr>
            <p:cNvPr id="18" name="Google Shape;179;p2"/>
            <p:cNvPicPr preferRelativeResize="0"/>
            <p:nvPr/>
          </p:nvPicPr>
          <p:blipFill rotWithShape="1">
            <a:blip r:embed="rId4">
              <a:alphaModFix/>
            </a:blip>
            <a:srcRect t="48145"/>
            <a:stretch/>
          </p:blipFill>
          <p:spPr>
            <a:xfrm>
              <a:off x="0" y="142875"/>
              <a:ext cx="12192000" cy="7827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" name="Grupo 18"/>
            <p:cNvGrpSpPr/>
            <p:nvPr/>
          </p:nvGrpSpPr>
          <p:grpSpPr>
            <a:xfrm>
              <a:off x="0" y="-41015"/>
              <a:ext cx="12192000" cy="829994"/>
              <a:chOff x="0" y="0"/>
              <a:chExt cx="12192000" cy="829994"/>
            </a:xfrm>
          </p:grpSpPr>
          <p:sp>
            <p:nvSpPr>
              <p:cNvPr id="20" name="Redondear rectángulo de esquina del mismo lado 19">
                <a:extLst>
                  <a:ext uri="{FF2B5EF4-FFF2-40B4-BE49-F238E27FC236}">
                    <a16:creationId xmlns="" xmlns:a16="http://schemas.microsoft.com/office/drawing/2014/main" id="{6DD21BAC-7DC9-CF35-C7C4-82DF33465054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12192000" cy="829994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pic>
            <p:nvPicPr>
              <p:cNvPr id="21" name="Imagen 20">
                <a:extLst>
                  <a:ext uri="{FF2B5EF4-FFF2-40B4-BE49-F238E27FC236}">
                    <a16:creationId xmlns="" xmlns:a16="http://schemas.microsoft.com/office/drawing/2014/main" id="{A97A4EBE-6AAA-05D1-E352-17EFDBB325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288416" y="79138"/>
                <a:ext cx="1065384" cy="642363"/>
              </a:xfrm>
              <a:prstGeom prst="rect">
                <a:avLst/>
              </a:prstGeom>
            </p:spPr>
          </p:pic>
          <p:pic>
            <p:nvPicPr>
              <p:cNvPr id="22" name="Gráfico 4">
                <a:extLst>
                  <a:ext uri="{FF2B5EF4-FFF2-40B4-BE49-F238E27FC236}">
                    <a16:creationId xmlns="" xmlns:a16="http://schemas.microsoft.com/office/drawing/2014/main" id="{16A9A137-4906-AC99-5A61-2F600FC6E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55496" y="204670"/>
                <a:ext cx="2171608" cy="449536"/>
              </a:xfrm>
              <a:prstGeom prst="rect">
                <a:avLst/>
              </a:prstGeom>
            </p:spPr>
          </p:pic>
        </p:grp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657" y="3025838"/>
            <a:ext cx="8292686" cy="16699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808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92"/>
    </mc:Choice>
    <mc:Fallback xmlns="">
      <p:transition spd="slow" advTm="6792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/>
          <p:cNvSpPr/>
          <p:nvPr/>
        </p:nvSpPr>
        <p:spPr>
          <a:xfrm>
            <a:off x="1" y="654206"/>
            <a:ext cx="12192000" cy="6282932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rgbClr val="FFFFFF"/>
              </a:solidFill>
            </a:endParaRPr>
          </a:p>
        </p:txBody>
      </p:sp>
      <p:grpSp>
        <p:nvGrpSpPr>
          <p:cNvPr id="17" name="Grupo 16"/>
          <p:cNvGrpSpPr/>
          <p:nvPr/>
        </p:nvGrpSpPr>
        <p:grpSpPr>
          <a:xfrm>
            <a:off x="0" y="39448"/>
            <a:ext cx="12192000" cy="966615"/>
            <a:chOff x="0" y="-41015"/>
            <a:chExt cx="12192000" cy="966615"/>
          </a:xfrm>
        </p:grpSpPr>
        <p:pic>
          <p:nvPicPr>
            <p:cNvPr id="18" name="Google Shape;179;p2"/>
            <p:cNvPicPr preferRelativeResize="0"/>
            <p:nvPr/>
          </p:nvPicPr>
          <p:blipFill rotWithShape="1">
            <a:blip r:embed="rId4">
              <a:alphaModFix/>
            </a:blip>
            <a:srcRect t="48145"/>
            <a:stretch/>
          </p:blipFill>
          <p:spPr>
            <a:xfrm>
              <a:off x="0" y="142875"/>
              <a:ext cx="12192000" cy="7827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" name="Grupo 18"/>
            <p:cNvGrpSpPr/>
            <p:nvPr/>
          </p:nvGrpSpPr>
          <p:grpSpPr>
            <a:xfrm>
              <a:off x="0" y="-41015"/>
              <a:ext cx="12192000" cy="829994"/>
              <a:chOff x="0" y="0"/>
              <a:chExt cx="12192000" cy="829994"/>
            </a:xfrm>
          </p:grpSpPr>
          <p:sp>
            <p:nvSpPr>
              <p:cNvPr id="20" name="Redondear rectángulo de esquina del mismo lado 19">
                <a:extLst>
                  <a:ext uri="{FF2B5EF4-FFF2-40B4-BE49-F238E27FC236}">
                    <a16:creationId xmlns="" xmlns:a16="http://schemas.microsoft.com/office/drawing/2014/main" id="{6DD21BAC-7DC9-CF35-C7C4-82DF33465054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12192000" cy="829994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>
                  <a:solidFill>
                    <a:srgbClr val="FFFFFF"/>
                  </a:solidFill>
                </a:endParaRPr>
              </a:p>
            </p:txBody>
          </p:sp>
          <p:pic>
            <p:nvPicPr>
              <p:cNvPr id="21" name="Imagen 20">
                <a:extLst>
                  <a:ext uri="{FF2B5EF4-FFF2-40B4-BE49-F238E27FC236}">
                    <a16:creationId xmlns="" xmlns:a16="http://schemas.microsoft.com/office/drawing/2014/main" id="{A97A4EBE-6AAA-05D1-E352-17EFDBB325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288416" y="79138"/>
                <a:ext cx="1065384" cy="642363"/>
              </a:xfrm>
              <a:prstGeom prst="rect">
                <a:avLst/>
              </a:prstGeom>
            </p:spPr>
          </p:pic>
          <p:pic>
            <p:nvPicPr>
              <p:cNvPr id="22" name="Gráfico 4">
                <a:extLst>
                  <a:ext uri="{FF2B5EF4-FFF2-40B4-BE49-F238E27FC236}">
                    <a16:creationId xmlns="" xmlns:a16="http://schemas.microsoft.com/office/drawing/2014/main" id="{16A9A137-4906-AC99-5A61-2F600FC6E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55496" y="204670"/>
                <a:ext cx="2171608" cy="449536"/>
              </a:xfrm>
              <a:prstGeom prst="rect">
                <a:avLst/>
              </a:prstGeom>
            </p:spPr>
          </p:pic>
        </p:grpSp>
      </p:grpSp>
      <p:pic>
        <p:nvPicPr>
          <p:cNvPr id="23" name="Imagen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586"/>
            <a:ext cx="12447245" cy="69373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172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92"/>
    </mc:Choice>
    <mc:Fallback xmlns="">
      <p:transition spd="slow" advTm="6792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/>
          <p:cNvSpPr/>
          <p:nvPr/>
        </p:nvSpPr>
        <p:spPr>
          <a:xfrm>
            <a:off x="1" y="654206"/>
            <a:ext cx="12192000" cy="6282932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rgbClr val="FFFFFF"/>
              </a:solidFill>
            </a:endParaRPr>
          </a:p>
        </p:txBody>
      </p:sp>
      <p:grpSp>
        <p:nvGrpSpPr>
          <p:cNvPr id="17" name="Grupo 16"/>
          <p:cNvGrpSpPr/>
          <p:nvPr/>
        </p:nvGrpSpPr>
        <p:grpSpPr>
          <a:xfrm>
            <a:off x="0" y="39448"/>
            <a:ext cx="12192000" cy="966615"/>
            <a:chOff x="0" y="-41015"/>
            <a:chExt cx="12192000" cy="966615"/>
          </a:xfrm>
        </p:grpSpPr>
        <p:pic>
          <p:nvPicPr>
            <p:cNvPr id="18" name="Google Shape;179;p2"/>
            <p:cNvPicPr preferRelativeResize="0"/>
            <p:nvPr/>
          </p:nvPicPr>
          <p:blipFill rotWithShape="1">
            <a:blip r:embed="rId3">
              <a:alphaModFix/>
            </a:blip>
            <a:srcRect t="48145"/>
            <a:stretch/>
          </p:blipFill>
          <p:spPr>
            <a:xfrm>
              <a:off x="0" y="142875"/>
              <a:ext cx="12192000" cy="7827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" name="Grupo 18"/>
            <p:cNvGrpSpPr/>
            <p:nvPr/>
          </p:nvGrpSpPr>
          <p:grpSpPr>
            <a:xfrm>
              <a:off x="0" y="-41015"/>
              <a:ext cx="12192000" cy="829994"/>
              <a:chOff x="0" y="0"/>
              <a:chExt cx="12192000" cy="829994"/>
            </a:xfrm>
          </p:grpSpPr>
          <p:sp>
            <p:nvSpPr>
              <p:cNvPr id="20" name="Redondear rectángulo de esquina del mismo lado 19">
                <a:extLst>
                  <a:ext uri="{FF2B5EF4-FFF2-40B4-BE49-F238E27FC236}">
                    <a16:creationId xmlns:a16="http://schemas.microsoft.com/office/drawing/2014/main" xmlns="" id="{6DD21BAC-7DC9-CF35-C7C4-82DF33465054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12192000" cy="829994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>
                  <a:solidFill>
                    <a:srgbClr val="FFFFFF"/>
                  </a:solidFill>
                </a:endParaRPr>
              </a:p>
            </p:txBody>
          </p:sp>
          <p:pic>
            <p:nvPicPr>
              <p:cNvPr id="21" name="Imagen 20">
                <a:extLst>
                  <a:ext uri="{FF2B5EF4-FFF2-40B4-BE49-F238E27FC236}">
                    <a16:creationId xmlns:a16="http://schemas.microsoft.com/office/drawing/2014/main" xmlns="" id="{A97A4EBE-6AAA-05D1-E352-17EFDBB325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288416" y="79138"/>
                <a:ext cx="1065384" cy="642363"/>
              </a:xfrm>
              <a:prstGeom prst="rect">
                <a:avLst/>
              </a:prstGeom>
            </p:spPr>
          </p:pic>
          <p:pic>
            <p:nvPicPr>
              <p:cNvPr id="28" name="Gráfico 4">
                <a:extLst>
                  <a:ext uri="{FF2B5EF4-FFF2-40B4-BE49-F238E27FC236}">
                    <a16:creationId xmlns:a16="http://schemas.microsoft.com/office/drawing/2014/main" xmlns="" id="{16A9A137-4906-AC99-5A61-2F600FC6E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655496" y="204670"/>
                <a:ext cx="2171608" cy="449536"/>
              </a:xfrm>
              <a:prstGeom prst="rect">
                <a:avLst/>
              </a:prstGeom>
            </p:spPr>
          </p:pic>
        </p:grpSp>
      </p:grpSp>
      <p:sp>
        <p:nvSpPr>
          <p:cNvPr id="22" name="Título 1"/>
          <p:cNvSpPr txBox="1">
            <a:spLocks/>
          </p:cNvSpPr>
          <p:nvPr/>
        </p:nvSpPr>
        <p:spPr>
          <a:xfrm>
            <a:off x="838200" y="1050336"/>
            <a:ext cx="10515600" cy="1186382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3600" b="1" kern="1200" dirty="0">
                <a:solidFill>
                  <a:srgbClr val="011643"/>
                </a:solidFill>
                <a:latin typeface="Century Gothic" panose="020B0502020202020204" pitchFamily="34" charset="0"/>
                <a:ea typeface="+mj-ea"/>
              </a:rPr>
              <a:t>¿</a:t>
            </a:r>
            <a:r>
              <a:rPr lang="es-ES" sz="3600" b="1" kern="1200" dirty="0" smtClean="0">
                <a:solidFill>
                  <a:srgbClr val="011643"/>
                </a:solidFill>
                <a:latin typeface="Century Gothic" panose="020B0502020202020204" pitchFamily="34" charset="0"/>
                <a:ea typeface="+mj-ea"/>
              </a:rPr>
              <a:t>Existen medidas </a:t>
            </a:r>
            <a:r>
              <a:rPr lang="es-ES" sz="3600" b="1" kern="1200" dirty="0">
                <a:solidFill>
                  <a:srgbClr val="011643"/>
                </a:solidFill>
                <a:latin typeface="Century Gothic" panose="020B0502020202020204" pitchFamily="34" charset="0"/>
                <a:ea typeface="+mj-ea"/>
              </a:rPr>
              <a:t>de protección al </a:t>
            </a:r>
            <a:r>
              <a:rPr lang="es-ES" sz="3600" b="1" kern="1200" dirty="0" smtClean="0">
                <a:solidFill>
                  <a:srgbClr val="011643"/>
                </a:solidFill>
                <a:latin typeface="Century Gothic" panose="020B0502020202020204" pitchFamily="34" charset="0"/>
                <a:ea typeface="+mj-ea"/>
              </a:rPr>
              <a:t>denunciante?</a:t>
            </a:r>
            <a:endParaRPr lang="es-PE" sz="3600" b="1" kern="1200" dirty="0">
              <a:solidFill>
                <a:srgbClr val="011643"/>
              </a:solidFill>
              <a:latin typeface="Century Gothic" panose="020B0502020202020204" pitchFamily="34" charset="0"/>
              <a:ea typeface="+mj-ea"/>
            </a:endParaRPr>
          </a:p>
        </p:txBody>
      </p:sp>
      <p:cxnSp>
        <p:nvCxnSpPr>
          <p:cNvPr id="23" name="Conector angular 22"/>
          <p:cNvCxnSpPr>
            <a:stCxn id="24" idx="2"/>
          </p:cNvCxnSpPr>
          <p:nvPr/>
        </p:nvCxnSpPr>
        <p:spPr>
          <a:xfrm rot="10800000">
            <a:off x="6096001" y="2236718"/>
            <a:ext cx="1506785" cy="851226"/>
          </a:xfrm>
          <a:prstGeom prst="bentConnector3">
            <a:avLst>
              <a:gd name="adj1" fmla="val 99652"/>
            </a:avLst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dondear rectángulo de esquina diagonal 23"/>
          <p:cNvSpPr/>
          <p:nvPr/>
        </p:nvSpPr>
        <p:spPr>
          <a:xfrm>
            <a:off x="7602785" y="2499238"/>
            <a:ext cx="2418519" cy="117741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rgbClr val="FFFFFF"/>
              </a:solidFill>
            </a:endParaRPr>
          </a:p>
        </p:txBody>
      </p:sp>
      <p:sp>
        <p:nvSpPr>
          <p:cNvPr id="25" name="Redondear rectángulo de esquina diagonal 24"/>
          <p:cNvSpPr/>
          <p:nvPr/>
        </p:nvSpPr>
        <p:spPr>
          <a:xfrm>
            <a:off x="2306596" y="2494275"/>
            <a:ext cx="2558238" cy="1182375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rgbClr val="FFFFFF"/>
              </a:solidFill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2306596" y="2522850"/>
            <a:ext cx="25582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2E54"/>
              </a:buClr>
              <a:buSzPct val="110000"/>
              <a:defRPr/>
            </a:pPr>
            <a:r>
              <a:rPr lang="es-MX" sz="3200" b="1" dirty="0">
                <a:solidFill>
                  <a:srgbClr val="002E54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Reserva de identidad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7630770" y="2522850"/>
            <a:ext cx="2420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2E54"/>
              </a:buClr>
              <a:buSzPct val="110000"/>
              <a:defRPr/>
            </a:pPr>
            <a:r>
              <a:rPr lang="es-MX" sz="3200" b="1" dirty="0" smtClean="0">
                <a:solidFill>
                  <a:srgbClr val="002E54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Protección </a:t>
            </a:r>
            <a:r>
              <a:rPr lang="es-MX" sz="3200" b="1" dirty="0">
                <a:solidFill>
                  <a:srgbClr val="002E54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laboral</a:t>
            </a:r>
          </a:p>
        </p:txBody>
      </p:sp>
      <p:cxnSp>
        <p:nvCxnSpPr>
          <p:cNvPr id="6" name="Conector angular 5"/>
          <p:cNvCxnSpPr>
            <a:stCxn id="25" idx="0"/>
            <a:endCxn id="22" idx="2"/>
          </p:cNvCxnSpPr>
          <p:nvPr/>
        </p:nvCxnSpPr>
        <p:spPr>
          <a:xfrm flipV="1">
            <a:off x="4864834" y="2236718"/>
            <a:ext cx="1231166" cy="848745"/>
          </a:xfrm>
          <a:prstGeom prst="bentConnector2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/>
          <p:cNvSpPr txBox="1"/>
          <p:nvPr/>
        </p:nvSpPr>
        <p:spPr>
          <a:xfrm>
            <a:off x="485775" y="3886200"/>
            <a:ext cx="54673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00" indent="-285750">
              <a:buClr>
                <a:srgbClr val="DA0214"/>
              </a:buClr>
              <a:buFont typeface="Arial" panose="020B0604020202020204" pitchFamily="34" charset="0"/>
              <a:buChar char="•"/>
              <a:tabLst>
                <a:tab pos="268288" algn="l"/>
              </a:tabLst>
            </a:pPr>
            <a:r>
              <a:rPr lang="es-MX" sz="1800" spc="-55" dirty="0">
                <a:latin typeface="Century Gothic" panose="020B0502020202020204" pitchFamily="34" charset="0"/>
                <a:cs typeface="Trebuchet MS"/>
              </a:rPr>
              <a:t>Es dispensada por la entidad (OILCC)</a:t>
            </a:r>
          </a:p>
          <a:p>
            <a:pPr marL="381000" indent="-285750">
              <a:buClr>
                <a:srgbClr val="DA0214"/>
              </a:buClr>
              <a:buFont typeface="Arial" panose="020B0604020202020204" pitchFamily="34" charset="0"/>
              <a:buChar char="•"/>
              <a:tabLst>
                <a:tab pos="268288" algn="l"/>
              </a:tabLst>
            </a:pPr>
            <a:r>
              <a:rPr lang="es-MX" sz="1800" spc="-55" dirty="0">
                <a:latin typeface="Century Gothic" panose="020B0502020202020204" pitchFamily="34" charset="0"/>
                <a:cs typeface="Trebuchet MS"/>
              </a:rPr>
              <a:t>Se asigna un código numérico especial para procedimientos. </a:t>
            </a:r>
          </a:p>
          <a:p>
            <a:pPr marL="381000" indent="-285750">
              <a:buClr>
                <a:srgbClr val="DA0214"/>
              </a:buClr>
              <a:buFont typeface="Arial" panose="020B0604020202020204" pitchFamily="34" charset="0"/>
              <a:buChar char="•"/>
              <a:tabLst>
                <a:tab pos="268288" algn="l"/>
              </a:tabLst>
            </a:pPr>
            <a:r>
              <a:rPr lang="es-MX" sz="1800" spc="-55" dirty="0">
                <a:latin typeface="Century Gothic" panose="020B0502020202020204" pitchFamily="34" charset="0"/>
                <a:cs typeface="Trebuchet MS"/>
              </a:rPr>
              <a:t>Puede mantenerse, incluso, con posterioridad a la culminación de los procesos de investigación y sanción de la falta contraria a la ética pública denunciada.</a:t>
            </a:r>
          </a:p>
          <a:p>
            <a:pPr marL="381000" indent="-285750">
              <a:buClr>
                <a:srgbClr val="DA0214"/>
              </a:buClr>
              <a:buFont typeface="Arial" panose="020B0604020202020204" pitchFamily="34" charset="0"/>
              <a:buChar char="•"/>
              <a:tabLst>
                <a:tab pos="268288" algn="l"/>
              </a:tabLst>
            </a:pPr>
            <a:r>
              <a:rPr lang="es-MX" sz="1800" spc="-55" dirty="0">
                <a:latin typeface="Century Gothic" panose="020B0502020202020204" pitchFamily="34" charset="0"/>
                <a:cs typeface="Trebuchet MS"/>
              </a:rPr>
              <a:t>Se extiende a la información brindada por el denunciante.</a:t>
            </a:r>
            <a:endParaRPr lang="es-PE" sz="1800" spc="-55" dirty="0">
              <a:latin typeface="Century Gothic" panose="020B0502020202020204" pitchFamily="34" charset="0"/>
              <a:cs typeface="Trebuchet MS"/>
            </a:endParaRPr>
          </a:p>
          <a:p>
            <a:endParaRPr lang="es-PE" sz="1800" dirty="0"/>
          </a:p>
        </p:txBody>
      </p:sp>
      <p:sp>
        <p:nvSpPr>
          <p:cNvPr id="32" name="CuadroTexto 31"/>
          <p:cNvSpPr txBox="1"/>
          <p:nvPr/>
        </p:nvSpPr>
        <p:spPr>
          <a:xfrm>
            <a:off x="6219825" y="3886200"/>
            <a:ext cx="54673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00" indent="-285750">
              <a:buClr>
                <a:srgbClr val="DA0214"/>
              </a:buClr>
              <a:buFont typeface="Arial" panose="020B0604020202020204" pitchFamily="34" charset="0"/>
              <a:buChar char="•"/>
              <a:tabLst>
                <a:tab pos="268288" algn="l"/>
              </a:tabLst>
            </a:pPr>
            <a:r>
              <a:rPr lang="es-MX" sz="1800" spc="-55" dirty="0">
                <a:latin typeface="Century Gothic" panose="020B0502020202020204" pitchFamily="34" charset="0"/>
                <a:cs typeface="Trebuchet MS"/>
              </a:rPr>
              <a:t>Traslado </a:t>
            </a:r>
            <a:r>
              <a:rPr lang="es-MX" sz="1800" spc="-55" dirty="0" smtClean="0">
                <a:latin typeface="Century Gothic" panose="020B0502020202020204" pitchFamily="34" charset="0"/>
                <a:cs typeface="Trebuchet MS"/>
              </a:rPr>
              <a:t>temporal</a:t>
            </a:r>
            <a:endParaRPr lang="es-MX" sz="1800" spc="-55" dirty="0">
              <a:latin typeface="Century Gothic" panose="020B0502020202020204" pitchFamily="34" charset="0"/>
              <a:cs typeface="Trebuchet MS"/>
            </a:endParaRPr>
          </a:p>
          <a:p>
            <a:pPr marL="381000" indent="-285750">
              <a:buClr>
                <a:srgbClr val="DA0214"/>
              </a:buClr>
              <a:buFont typeface="Arial" panose="020B0604020202020204" pitchFamily="34" charset="0"/>
              <a:buChar char="•"/>
              <a:tabLst>
                <a:tab pos="268288" algn="l"/>
              </a:tabLst>
            </a:pPr>
            <a:r>
              <a:rPr lang="es-MX" sz="1800" spc="-55" dirty="0">
                <a:latin typeface="Century Gothic" panose="020B0502020202020204" pitchFamily="34" charset="0"/>
                <a:cs typeface="Trebuchet MS"/>
              </a:rPr>
              <a:t>La renovación de la relación </a:t>
            </a:r>
            <a:r>
              <a:rPr lang="es-MX" sz="1800" spc="-55" dirty="0" smtClean="0">
                <a:latin typeface="Century Gothic" panose="020B0502020202020204" pitchFamily="34" charset="0"/>
                <a:cs typeface="Trebuchet MS"/>
              </a:rPr>
              <a:t>contractual </a:t>
            </a:r>
            <a:r>
              <a:rPr lang="es-MX" sz="1800" spc="-55" dirty="0">
                <a:latin typeface="Century Gothic" panose="020B0502020202020204" pitchFamily="34" charset="0"/>
                <a:cs typeface="Trebuchet MS"/>
              </a:rPr>
              <a:t>debido a una anunciada no-renovación. </a:t>
            </a:r>
          </a:p>
          <a:p>
            <a:pPr marL="381000" indent="-285750">
              <a:buClr>
                <a:srgbClr val="DA0214"/>
              </a:buClr>
              <a:buFont typeface="Arial" panose="020B0604020202020204" pitchFamily="34" charset="0"/>
              <a:buChar char="•"/>
              <a:tabLst>
                <a:tab pos="268288" algn="l"/>
              </a:tabLst>
            </a:pPr>
            <a:r>
              <a:rPr lang="es-MX" sz="1800" spc="-55" dirty="0">
                <a:latin typeface="Century Gothic" panose="020B0502020202020204" pitchFamily="34" charset="0"/>
                <a:cs typeface="Trebuchet MS"/>
              </a:rPr>
              <a:t>Licencia con goce de remuneraciones </a:t>
            </a:r>
            <a:r>
              <a:rPr lang="es-MX" sz="1800" spc="-55" dirty="0" smtClean="0">
                <a:latin typeface="Century Gothic" panose="020B0502020202020204" pitchFamily="34" charset="0"/>
                <a:cs typeface="Trebuchet MS"/>
              </a:rPr>
              <a:t>en </a:t>
            </a:r>
            <a:r>
              <a:rPr lang="es-MX" sz="1800" spc="-55" dirty="0">
                <a:latin typeface="Century Gothic" panose="020B0502020202020204" pitchFamily="34" charset="0"/>
                <a:cs typeface="Trebuchet MS"/>
              </a:rPr>
              <a:t>tanto su presencia constituya un riesgo cierto e inminente para la determinación de los hechos materia de denuncia. </a:t>
            </a:r>
          </a:p>
          <a:p>
            <a:pPr marL="381000" indent="-285750">
              <a:buClr>
                <a:srgbClr val="DA0214"/>
              </a:buClr>
              <a:buFont typeface="Arial" panose="020B0604020202020204" pitchFamily="34" charset="0"/>
              <a:buChar char="•"/>
              <a:tabLst>
                <a:tab pos="268288" algn="l"/>
              </a:tabLst>
            </a:pPr>
            <a:r>
              <a:rPr lang="es-MX" sz="1800" spc="-55" dirty="0">
                <a:latin typeface="Century Gothic" panose="020B0502020202020204" pitchFamily="34" charset="0"/>
                <a:cs typeface="Trebuchet MS"/>
              </a:rPr>
              <a:t>Cualquier otra que resulte conveniente a fin de proteger al denunciante.</a:t>
            </a:r>
          </a:p>
          <a:p>
            <a:endParaRPr lang="es-PE" sz="1800" dirty="0"/>
          </a:p>
        </p:txBody>
      </p:sp>
      <p:cxnSp>
        <p:nvCxnSpPr>
          <p:cNvPr id="29" name="Conector recto 28"/>
          <p:cNvCxnSpPr/>
          <p:nvPr/>
        </p:nvCxnSpPr>
        <p:spPr>
          <a:xfrm>
            <a:off x="6096000" y="3800475"/>
            <a:ext cx="0" cy="25527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988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/>
          <p:cNvGrpSpPr/>
          <p:nvPr/>
        </p:nvGrpSpPr>
        <p:grpSpPr>
          <a:xfrm>
            <a:off x="0" y="73462"/>
            <a:ext cx="12194657" cy="6904419"/>
            <a:chOff x="-30480" y="39448"/>
            <a:chExt cx="12194657" cy="6904419"/>
          </a:xfrm>
        </p:grpSpPr>
        <p:sp>
          <p:nvSpPr>
            <p:cNvPr id="16" name="Rectángulo 15"/>
            <p:cNvSpPr/>
            <p:nvPr/>
          </p:nvSpPr>
          <p:spPr>
            <a:xfrm>
              <a:off x="-27823" y="660935"/>
              <a:ext cx="12192000" cy="6282932"/>
            </a:xfrm>
            <a:prstGeom prst="rect">
              <a:avLst/>
            </a:prstGeom>
            <a:solidFill>
              <a:srgbClr val="EDE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grpSp>
          <p:nvGrpSpPr>
            <p:cNvPr id="18" name="Grupo 17"/>
            <p:cNvGrpSpPr/>
            <p:nvPr/>
          </p:nvGrpSpPr>
          <p:grpSpPr>
            <a:xfrm>
              <a:off x="-30480" y="39448"/>
              <a:ext cx="12192000" cy="966615"/>
              <a:chOff x="-30480" y="-41015"/>
              <a:chExt cx="12192000" cy="966615"/>
            </a:xfrm>
          </p:grpSpPr>
          <p:pic>
            <p:nvPicPr>
              <p:cNvPr id="19" name="Google Shape;179;p2"/>
              <p:cNvPicPr preferRelativeResize="0"/>
              <p:nvPr/>
            </p:nvPicPr>
            <p:blipFill rotWithShape="1">
              <a:blip r:embed="rId2">
                <a:alphaModFix/>
              </a:blip>
              <a:srcRect t="48145"/>
              <a:stretch/>
            </p:blipFill>
            <p:spPr>
              <a:xfrm>
                <a:off x="-30480" y="142875"/>
                <a:ext cx="12192000" cy="782725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0" name="Grupo 19"/>
              <p:cNvGrpSpPr/>
              <p:nvPr/>
            </p:nvGrpSpPr>
            <p:grpSpPr>
              <a:xfrm>
                <a:off x="-30480" y="-41015"/>
                <a:ext cx="12192000" cy="829994"/>
                <a:chOff x="-30480" y="0"/>
                <a:chExt cx="12192000" cy="829994"/>
              </a:xfrm>
            </p:grpSpPr>
            <p:sp>
              <p:nvSpPr>
                <p:cNvPr id="21" name="Redondear rectángulo de esquina del mismo lado 20">
                  <a:extLst>
                    <a:ext uri="{FF2B5EF4-FFF2-40B4-BE49-F238E27FC236}">
                      <a16:creationId xmlns="" xmlns:a16="http://schemas.microsoft.com/office/drawing/2014/main" id="{6DD21BAC-7DC9-CF35-C7C4-82DF33465054}"/>
                    </a:ext>
                  </a:extLst>
                </p:cNvPr>
                <p:cNvSpPr/>
                <p:nvPr/>
              </p:nvSpPr>
              <p:spPr>
                <a:xfrm rot="10800000">
                  <a:off x="-30480" y="0"/>
                  <a:ext cx="12192000" cy="829994"/>
                </a:xfrm>
                <a:prstGeom prst="round2Same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/>
                </a:p>
              </p:txBody>
            </p:sp>
            <p:pic>
              <p:nvPicPr>
                <p:cNvPr id="22" name="Imagen 21">
                  <a:extLst>
                    <a:ext uri="{FF2B5EF4-FFF2-40B4-BE49-F238E27FC236}">
                      <a16:creationId xmlns="" xmlns:a16="http://schemas.microsoft.com/office/drawing/2014/main" id="{A97A4EBE-6AAA-05D1-E352-17EFDBB325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aturation sat="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288416" y="79138"/>
                  <a:ext cx="1065384" cy="642363"/>
                </a:xfrm>
                <a:prstGeom prst="rect">
                  <a:avLst/>
                </a:prstGeom>
              </p:spPr>
            </p:pic>
            <p:pic>
              <p:nvPicPr>
                <p:cNvPr id="23" name="Gráfico 4">
                  <a:extLst>
                    <a:ext uri="{FF2B5EF4-FFF2-40B4-BE49-F238E27FC236}">
                      <a16:creationId xmlns="" xmlns:a16="http://schemas.microsoft.com/office/drawing/2014/main" id="{16A9A137-4906-AC99-5A61-2F600FC6E9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=""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496" y="204670"/>
                  <a:ext cx="2171608" cy="449536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EF6B716-9FF6-604E-BCC6-CB38C7B3B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315" y="2022269"/>
            <a:ext cx="7124526" cy="619726"/>
          </a:xfrm>
        </p:spPr>
        <p:txBody>
          <a:bodyPr>
            <a:noAutofit/>
          </a:bodyPr>
          <a:lstStyle/>
          <a:p>
            <a:pPr algn="ctr"/>
            <a:r>
              <a:rPr lang="es-MX" sz="4000" b="1" dirty="0">
                <a:solidFill>
                  <a:schemeClr val="tx2">
                    <a:lumMod val="25000"/>
                  </a:schemeClr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Requisitos mínimos para presentar una denuncia</a:t>
            </a: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440" y="776173"/>
            <a:ext cx="3464560" cy="6929122"/>
          </a:xfrm>
          <a:prstGeom prst="rect">
            <a:avLst/>
          </a:prstGeom>
        </p:spPr>
      </p:pic>
      <p:graphicFrame>
        <p:nvGraphicFramePr>
          <p:cNvPr id="4" name="Diagrama 3"/>
          <p:cNvGraphicFramePr/>
          <p:nvPr>
            <p:extLst/>
          </p:nvPr>
        </p:nvGraphicFramePr>
        <p:xfrm>
          <a:off x="500958" y="2846923"/>
          <a:ext cx="11190084" cy="3873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231315" y="6457361"/>
            <a:ext cx="41855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1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Directiva N° 06-2020-</a:t>
            </a:r>
            <a:r>
              <a:rPr lang="es-MX" sz="1100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VIVIENDA-DM</a:t>
            </a:r>
            <a:endParaRPr lang="es-PE" sz="110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10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/>
          <p:cNvSpPr/>
          <p:nvPr/>
        </p:nvSpPr>
        <p:spPr>
          <a:xfrm>
            <a:off x="1" y="654206"/>
            <a:ext cx="12192000" cy="6282932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rgbClr val="FFFFFF"/>
              </a:solidFill>
            </a:endParaRPr>
          </a:p>
        </p:txBody>
      </p:sp>
      <p:grpSp>
        <p:nvGrpSpPr>
          <p:cNvPr id="23" name="Grupo 22"/>
          <p:cNvGrpSpPr/>
          <p:nvPr/>
        </p:nvGrpSpPr>
        <p:grpSpPr>
          <a:xfrm>
            <a:off x="0" y="39448"/>
            <a:ext cx="12192000" cy="966615"/>
            <a:chOff x="0" y="-41015"/>
            <a:chExt cx="12192000" cy="966615"/>
          </a:xfrm>
        </p:grpSpPr>
        <p:pic>
          <p:nvPicPr>
            <p:cNvPr id="24" name="Google Shape;179;p2"/>
            <p:cNvPicPr preferRelativeResize="0"/>
            <p:nvPr/>
          </p:nvPicPr>
          <p:blipFill rotWithShape="1">
            <a:blip r:embed="rId3">
              <a:alphaModFix/>
            </a:blip>
            <a:srcRect t="48145"/>
            <a:stretch/>
          </p:blipFill>
          <p:spPr>
            <a:xfrm>
              <a:off x="0" y="142875"/>
              <a:ext cx="12192000" cy="7827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5" name="Grupo 24"/>
            <p:cNvGrpSpPr/>
            <p:nvPr/>
          </p:nvGrpSpPr>
          <p:grpSpPr>
            <a:xfrm>
              <a:off x="0" y="-41015"/>
              <a:ext cx="12192000" cy="829994"/>
              <a:chOff x="0" y="0"/>
              <a:chExt cx="12192000" cy="829994"/>
            </a:xfrm>
          </p:grpSpPr>
          <p:sp>
            <p:nvSpPr>
              <p:cNvPr id="26" name="Redondear rectángulo de esquina del mismo lado 25">
                <a:extLst>
                  <a:ext uri="{FF2B5EF4-FFF2-40B4-BE49-F238E27FC236}">
                    <a16:creationId xmlns:a16="http://schemas.microsoft.com/office/drawing/2014/main" xmlns="" id="{6DD21BAC-7DC9-CF35-C7C4-82DF33465054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12192000" cy="829994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>
                  <a:solidFill>
                    <a:srgbClr val="FFFFFF"/>
                  </a:solidFill>
                </a:endParaRPr>
              </a:p>
            </p:txBody>
          </p:sp>
          <p:pic>
            <p:nvPicPr>
              <p:cNvPr id="27" name="Imagen 26">
                <a:extLst>
                  <a:ext uri="{FF2B5EF4-FFF2-40B4-BE49-F238E27FC236}">
                    <a16:creationId xmlns:a16="http://schemas.microsoft.com/office/drawing/2014/main" xmlns="" id="{A97A4EBE-6AAA-05D1-E352-17EFDBB325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288416" y="79138"/>
                <a:ext cx="1065384" cy="642363"/>
              </a:xfrm>
              <a:prstGeom prst="rect">
                <a:avLst/>
              </a:prstGeom>
            </p:spPr>
          </p:pic>
          <p:pic>
            <p:nvPicPr>
              <p:cNvPr id="28" name="Gráfico 4">
                <a:extLst>
                  <a:ext uri="{FF2B5EF4-FFF2-40B4-BE49-F238E27FC236}">
                    <a16:creationId xmlns:a16="http://schemas.microsoft.com/office/drawing/2014/main" xmlns="" id="{16A9A137-4906-AC99-5A61-2F600FC6E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655496" y="204670"/>
                <a:ext cx="2171608" cy="449536"/>
              </a:xfrm>
              <a:prstGeom prst="rect">
                <a:avLst/>
              </a:prstGeom>
            </p:spPr>
          </p:pic>
        </p:grpSp>
      </p:grp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9EF6B716-9FF6-604E-BCC6-CB38C7B3BDEF}"/>
              </a:ext>
            </a:extLst>
          </p:cNvPr>
          <p:cNvSpPr txBox="1">
            <a:spLocks/>
          </p:cNvSpPr>
          <p:nvPr/>
        </p:nvSpPr>
        <p:spPr>
          <a:xfrm>
            <a:off x="75073" y="1272985"/>
            <a:ext cx="12116927" cy="619726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sz="4400" b="1" kern="1200" dirty="0" smtClean="0">
                <a:solidFill>
                  <a:srgbClr val="011643"/>
                </a:solidFill>
                <a:latin typeface="Century Gothic" panose="020B0502020202020204" pitchFamily="34" charset="0"/>
                <a:ea typeface="+mj-ea"/>
              </a:rPr>
              <a:t>¿Cuál es el rol de la OILCC?</a:t>
            </a:r>
            <a:endParaRPr lang="es-MX" sz="4400" b="1" kern="1200" dirty="0">
              <a:solidFill>
                <a:srgbClr val="011643"/>
              </a:solidFill>
              <a:latin typeface="Century Gothic" panose="020B0502020202020204" pitchFamily="34" charset="0"/>
              <a:ea typeface="+mj-ea"/>
            </a:endParaRPr>
          </a:p>
        </p:txBody>
      </p:sp>
      <p:sp>
        <p:nvSpPr>
          <p:cNvPr id="13" name="object 3"/>
          <p:cNvSpPr txBox="1">
            <a:spLocks/>
          </p:cNvSpPr>
          <p:nvPr/>
        </p:nvSpPr>
        <p:spPr>
          <a:xfrm>
            <a:off x="7968567" y="2492969"/>
            <a:ext cx="2640835" cy="997709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59690">
              <a:lnSpc>
                <a:spcPct val="100000"/>
              </a:lnSpc>
              <a:spcBef>
                <a:spcPts val="100"/>
              </a:spcBef>
            </a:pPr>
            <a:r>
              <a:rPr lang="es-PE" sz="3200" spc="-3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Enfoque de </a:t>
            </a:r>
            <a:r>
              <a:rPr lang="es-PE" sz="3200" b="1" spc="-10" dirty="0">
                <a:solidFill>
                  <a:srgbClr val="000000">
                    <a:lumMod val="65000"/>
                    <a:lumOff val="35000"/>
                  </a:srgbClr>
                </a:solidFill>
                <a:cs typeface="Franklin Gothic Medium"/>
              </a:rPr>
              <a:t>INTEGRIDAD</a:t>
            </a:r>
          </a:p>
        </p:txBody>
      </p:sp>
      <p:grpSp>
        <p:nvGrpSpPr>
          <p:cNvPr id="14" name="object 5"/>
          <p:cNvGrpSpPr/>
          <p:nvPr/>
        </p:nvGrpSpPr>
        <p:grpSpPr>
          <a:xfrm>
            <a:off x="7055220" y="3280077"/>
            <a:ext cx="4277180" cy="2783591"/>
            <a:chOff x="2263139" y="1527810"/>
            <a:chExt cx="7257415" cy="4723130"/>
          </a:xfrm>
        </p:grpSpPr>
        <p:pic>
          <p:nvPicPr>
            <p:cNvPr id="15" name="object 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09849" y="2206752"/>
              <a:ext cx="6910565" cy="4043933"/>
            </a:xfrm>
            <a:prstGeom prst="rect">
              <a:avLst/>
            </a:prstGeom>
          </p:spPr>
        </p:pic>
        <p:sp>
          <p:nvSpPr>
            <p:cNvPr id="16" name="object 7"/>
            <p:cNvSpPr/>
            <p:nvPr/>
          </p:nvSpPr>
          <p:spPr>
            <a:xfrm>
              <a:off x="2263139" y="1527810"/>
              <a:ext cx="2028825" cy="704215"/>
            </a:xfrm>
            <a:custGeom>
              <a:avLst/>
              <a:gdLst/>
              <a:ahLst/>
              <a:cxnLst/>
              <a:rect l="l" t="t" r="r" b="b"/>
              <a:pathLst>
                <a:path w="2028825" h="704214">
                  <a:moveTo>
                    <a:pt x="1264920" y="0"/>
                  </a:moveTo>
                  <a:lnTo>
                    <a:pt x="0" y="0"/>
                  </a:lnTo>
                  <a:lnTo>
                    <a:pt x="0" y="540258"/>
                  </a:lnTo>
                  <a:lnTo>
                    <a:pt x="1264920" y="540258"/>
                  </a:lnTo>
                  <a:lnTo>
                    <a:pt x="1264920" y="450215"/>
                  </a:lnTo>
                  <a:lnTo>
                    <a:pt x="2028240" y="703999"/>
                  </a:lnTo>
                  <a:lnTo>
                    <a:pt x="1264920" y="315150"/>
                  </a:lnTo>
                  <a:lnTo>
                    <a:pt x="1264920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8"/>
          <p:cNvSpPr txBox="1"/>
          <p:nvPr/>
        </p:nvSpPr>
        <p:spPr>
          <a:xfrm>
            <a:off x="7173960" y="3306132"/>
            <a:ext cx="555371" cy="181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100" b="1" spc="-10" dirty="0">
                <a:solidFill>
                  <a:srgbClr val="FFFFFF"/>
                </a:solidFill>
              </a:rPr>
              <a:t>Eva</a:t>
            </a:r>
            <a:r>
              <a:rPr sz="1100" b="1" spc="-5" dirty="0">
                <a:solidFill>
                  <a:srgbClr val="FFFFFF"/>
                </a:solidFill>
              </a:rPr>
              <a:t>l</a:t>
            </a:r>
            <a:r>
              <a:rPr sz="1100" b="1" spc="-10" dirty="0">
                <a:solidFill>
                  <a:srgbClr val="FFFFFF"/>
                </a:solidFill>
              </a:rPr>
              <a:t>ua</a:t>
            </a:r>
            <a:r>
              <a:rPr sz="1100" b="1" spc="-5" dirty="0">
                <a:solidFill>
                  <a:srgbClr val="FFFFFF"/>
                </a:solidFill>
              </a:rPr>
              <a:t>r</a:t>
            </a:r>
            <a:endParaRPr sz="1100" dirty="0"/>
          </a:p>
        </p:txBody>
      </p:sp>
      <p:sp>
        <p:nvSpPr>
          <p:cNvPr id="18" name="object 9"/>
          <p:cNvSpPr/>
          <p:nvPr/>
        </p:nvSpPr>
        <p:spPr>
          <a:xfrm>
            <a:off x="10160524" y="3241231"/>
            <a:ext cx="1327801" cy="438983"/>
          </a:xfrm>
          <a:custGeom>
            <a:avLst/>
            <a:gdLst/>
            <a:ahLst/>
            <a:cxnLst/>
            <a:rect l="l" t="t" r="r" b="b"/>
            <a:pathLst>
              <a:path w="2252979" h="744855">
                <a:moveTo>
                  <a:pt x="2252560" y="0"/>
                </a:moveTo>
                <a:lnTo>
                  <a:pt x="688174" y="0"/>
                </a:lnTo>
                <a:lnTo>
                  <a:pt x="688174" y="315595"/>
                </a:lnTo>
                <a:lnTo>
                  <a:pt x="0" y="744270"/>
                </a:lnTo>
                <a:lnTo>
                  <a:pt x="688174" y="450850"/>
                </a:lnTo>
                <a:lnTo>
                  <a:pt x="688174" y="541020"/>
                </a:lnTo>
                <a:lnTo>
                  <a:pt x="2252560" y="541020"/>
                </a:lnTo>
                <a:lnTo>
                  <a:pt x="225256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0"/>
          <p:cNvSpPr txBox="1"/>
          <p:nvPr/>
        </p:nvSpPr>
        <p:spPr>
          <a:xfrm>
            <a:off x="10680051" y="3287079"/>
            <a:ext cx="737625" cy="181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100" b="1" spc="-10" dirty="0">
                <a:solidFill>
                  <a:srgbClr val="FFFFFF"/>
                </a:solidFill>
              </a:rPr>
              <a:t>Fo</a:t>
            </a:r>
            <a:r>
              <a:rPr sz="1100" b="1" spc="-5" dirty="0">
                <a:solidFill>
                  <a:srgbClr val="FFFFFF"/>
                </a:solidFill>
              </a:rPr>
              <a:t>rt</a:t>
            </a:r>
            <a:r>
              <a:rPr sz="1100" b="1" spc="-10" dirty="0">
                <a:solidFill>
                  <a:srgbClr val="FFFFFF"/>
                </a:solidFill>
              </a:rPr>
              <a:t>a</a:t>
            </a:r>
            <a:r>
              <a:rPr sz="1100" b="1" spc="-5" dirty="0">
                <a:solidFill>
                  <a:srgbClr val="FFFFFF"/>
                </a:solidFill>
              </a:rPr>
              <a:t>l</a:t>
            </a:r>
            <a:r>
              <a:rPr sz="1100" b="1" spc="-10" dirty="0">
                <a:solidFill>
                  <a:srgbClr val="FFFFFF"/>
                </a:solidFill>
              </a:rPr>
              <a:t>ecer</a:t>
            </a:r>
            <a:endParaRPr sz="1100"/>
          </a:p>
        </p:txBody>
      </p:sp>
      <p:sp>
        <p:nvSpPr>
          <p:cNvPr id="20" name="object 11"/>
          <p:cNvSpPr txBox="1"/>
          <p:nvPr/>
        </p:nvSpPr>
        <p:spPr>
          <a:xfrm>
            <a:off x="7636881" y="4724826"/>
            <a:ext cx="966673" cy="861454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12700" marR="5080" indent="635" algn="ctr">
              <a:lnSpc>
                <a:spcPct val="65900"/>
              </a:lnSpc>
              <a:spcBef>
                <a:spcPts val="1080"/>
              </a:spcBef>
              <a:tabLst>
                <a:tab pos="1325880" algn="l"/>
              </a:tabLst>
            </a:pPr>
            <a:r>
              <a:rPr spc="-5" dirty="0" err="1">
                <a:latin typeface="Calibri"/>
                <a:cs typeface="Calibri"/>
              </a:rPr>
              <a:t>Conduc</a:t>
            </a:r>
            <a:r>
              <a:rPr spc="-30" dirty="0" err="1">
                <a:latin typeface="Calibri"/>
                <a:cs typeface="Calibri"/>
              </a:rPr>
              <a:t>t</a:t>
            </a:r>
            <a:r>
              <a:rPr dirty="0" err="1">
                <a:latin typeface="Calibri"/>
                <a:cs typeface="Calibri"/>
              </a:rPr>
              <a:t>a</a:t>
            </a:r>
            <a:r>
              <a:rPr lang="es-PE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y  </a:t>
            </a:r>
            <a:r>
              <a:rPr spc="-5" dirty="0">
                <a:latin typeface="Calibri"/>
                <a:cs typeface="Calibri"/>
              </a:rPr>
              <a:t>dese</a:t>
            </a:r>
            <a:r>
              <a:rPr dirty="0">
                <a:latin typeface="Calibri"/>
                <a:cs typeface="Calibri"/>
              </a:rPr>
              <a:t>m</a:t>
            </a:r>
            <a:r>
              <a:rPr spc="-5" dirty="0">
                <a:latin typeface="Calibri"/>
                <a:cs typeface="Calibri"/>
              </a:rPr>
              <a:t>peño  </a:t>
            </a:r>
            <a:r>
              <a:rPr b="1" spc="-10" dirty="0">
                <a:latin typeface="Calibri"/>
                <a:cs typeface="Calibri"/>
              </a:rPr>
              <a:t>ético </a:t>
            </a:r>
            <a:r>
              <a:rPr spc="-5" dirty="0">
                <a:latin typeface="Calibri"/>
                <a:cs typeface="Calibri"/>
              </a:rPr>
              <a:t>de los </a:t>
            </a:r>
            <a:r>
              <a:rPr spc="-53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servidores </a:t>
            </a:r>
            <a:r>
              <a:rPr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públicos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21" name="object 12"/>
          <p:cNvSpPr txBox="1"/>
          <p:nvPr/>
        </p:nvSpPr>
        <p:spPr>
          <a:xfrm>
            <a:off x="9769351" y="4649352"/>
            <a:ext cx="1381317" cy="1038618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12700" marR="5080" indent="-635" algn="ctr">
              <a:lnSpc>
                <a:spcPct val="72000"/>
              </a:lnSpc>
              <a:spcBef>
                <a:spcPts val="840"/>
              </a:spcBef>
            </a:pPr>
            <a:r>
              <a:rPr sz="1200" spc="-5" dirty="0">
                <a:latin typeface="Calibri"/>
                <a:cs typeface="Calibri"/>
              </a:rPr>
              <a:t>Medidas de la 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entidad </a:t>
            </a:r>
            <a:r>
              <a:rPr sz="1200" spc="-20" dirty="0">
                <a:latin typeface="Calibri"/>
                <a:cs typeface="Calibri"/>
              </a:rPr>
              <a:t>para 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gestionar los riesgos </a:t>
            </a:r>
            <a:r>
              <a:rPr sz="1200" spc="-48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corrupción,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5" dirty="0">
                <a:latin typeface="Calibri"/>
                <a:cs typeface="Calibri"/>
              </a:rPr>
              <a:t>faltas </a:t>
            </a:r>
            <a:r>
              <a:rPr sz="1200" spc="-480" dirty="0">
                <a:latin typeface="Calibri"/>
                <a:cs typeface="Calibri"/>
              </a:rPr>
              <a:t> </a:t>
            </a:r>
            <a:r>
              <a:rPr sz="1200" spc="-15" dirty="0">
                <a:latin typeface="Calibri"/>
                <a:cs typeface="Calibri"/>
              </a:rPr>
              <a:t>administrativas y/o </a:t>
            </a:r>
            <a:r>
              <a:rPr sz="1200" spc="-10" dirty="0">
                <a:latin typeface="Calibri"/>
                <a:cs typeface="Calibri"/>
              </a:rPr>
              <a:t> prácticas </a:t>
            </a:r>
            <a:r>
              <a:rPr sz="1200" spc="-5" dirty="0">
                <a:latin typeface="Calibri"/>
                <a:cs typeface="Calibri"/>
              </a:rPr>
              <a:t> cuestionables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629150" y="2492969"/>
            <a:ext cx="1362075" cy="27880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rgbClr val="FFFFFF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473967" y="2381479"/>
            <a:ext cx="605391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DA0214"/>
              </a:buClr>
              <a:buFont typeface="Wingdings" panose="05000000000000000000" pitchFamily="2" charset="2"/>
              <a:buChar char="ü"/>
            </a:pPr>
            <a:r>
              <a:rPr lang="es-MX" sz="2200" dirty="0">
                <a:solidFill>
                  <a:srgbClr val="000000">
                    <a:lumMod val="65000"/>
                    <a:lumOff val="35000"/>
                  </a:srgbClr>
                </a:solidFill>
                <a:latin typeface="Century Gothic" panose="020B0502020202020204" pitchFamily="34" charset="0"/>
              </a:rPr>
              <a:t>Articula esfuerzos para </a:t>
            </a:r>
            <a:r>
              <a:rPr lang="es-MX" sz="22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prevenir</a:t>
            </a:r>
            <a:r>
              <a:rPr lang="es-MX" sz="22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s-MX" sz="2200" dirty="0">
                <a:solidFill>
                  <a:srgbClr val="000000">
                    <a:lumMod val="65000"/>
                    <a:lumOff val="35000"/>
                  </a:srgbClr>
                </a:solidFill>
                <a:latin typeface="Century Gothic" panose="020B0502020202020204" pitchFamily="34" charset="0"/>
              </a:rPr>
              <a:t>la corrupción y elevar el estándar de integridad en nuestra entidad. </a:t>
            </a:r>
          </a:p>
          <a:p>
            <a:pPr marL="285750" indent="-285750" algn="just">
              <a:buClr>
                <a:srgbClr val="DA0214"/>
              </a:buClr>
              <a:buFont typeface="Wingdings" panose="05000000000000000000" pitchFamily="2" charset="2"/>
              <a:buChar char="ü"/>
            </a:pPr>
            <a:r>
              <a:rPr lang="es-MX" sz="2200" dirty="0">
                <a:solidFill>
                  <a:srgbClr val="000000">
                    <a:lumMod val="65000"/>
                    <a:lumOff val="35000"/>
                  </a:srgbClr>
                </a:solidFill>
                <a:latin typeface="Century Gothic" panose="020B0502020202020204" pitchFamily="34" charset="0"/>
              </a:rPr>
              <a:t>Brinda orientación en materia de ética e integridad. </a:t>
            </a:r>
          </a:p>
          <a:p>
            <a:pPr marL="285750" indent="-285750" algn="just">
              <a:buClr>
                <a:srgbClr val="DA0214"/>
              </a:buClr>
              <a:buFont typeface="Wingdings" panose="05000000000000000000" pitchFamily="2" charset="2"/>
              <a:buChar char="ü"/>
            </a:pPr>
            <a:r>
              <a:rPr lang="es-MX" sz="2200" dirty="0">
                <a:solidFill>
                  <a:srgbClr val="000000">
                    <a:lumMod val="65000"/>
                    <a:lumOff val="35000"/>
                  </a:srgbClr>
                </a:solidFill>
                <a:latin typeface="Century Gothic" panose="020B0502020202020204" pitchFamily="34" charset="0"/>
              </a:rPr>
              <a:t>Evalúa el otorgamiento de medidas de protección al denunciante. </a:t>
            </a:r>
          </a:p>
          <a:p>
            <a:pPr marL="285750" indent="-285750" algn="just">
              <a:buClr>
                <a:srgbClr val="DA0214"/>
              </a:buClr>
              <a:buFont typeface="Wingdings" panose="05000000000000000000" pitchFamily="2" charset="2"/>
              <a:buChar char="ü"/>
            </a:pPr>
            <a:r>
              <a:rPr lang="es-MX" sz="2200" dirty="0">
                <a:solidFill>
                  <a:srgbClr val="000000">
                    <a:lumMod val="65000"/>
                    <a:lumOff val="35000"/>
                  </a:srgbClr>
                </a:solidFill>
                <a:latin typeface="Century Gothic" panose="020B0502020202020204" pitchFamily="34" charset="0"/>
              </a:rPr>
              <a:t>Promueve actividades de capacitación, difusión y promoción de la integridad. </a:t>
            </a:r>
          </a:p>
          <a:p>
            <a:pPr marL="285750" indent="-285750" algn="just">
              <a:buClr>
                <a:srgbClr val="DA0214"/>
              </a:buClr>
              <a:buFont typeface="Wingdings" panose="05000000000000000000" pitchFamily="2" charset="2"/>
              <a:buChar char="ü"/>
            </a:pPr>
            <a:r>
              <a:rPr lang="es-MX" sz="2200" dirty="0">
                <a:solidFill>
                  <a:srgbClr val="000000">
                    <a:lumMod val="65000"/>
                    <a:lumOff val="35000"/>
                  </a:srgbClr>
                </a:solidFill>
                <a:latin typeface="Century Gothic" panose="020B0502020202020204" pitchFamily="34" charset="0"/>
              </a:rPr>
              <a:t>Supervisa y monitorea la implementación del modelo de integridad.</a:t>
            </a:r>
          </a:p>
          <a:p>
            <a:pPr algn="just"/>
            <a:endParaRPr lang="es-PE" sz="2200" dirty="0">
              <a:solidFill>
                <a:srgbClr val="000000">
                  <a:lumMod val="65000"/>
                  <a:lumOff val="35000"/>
                </a:srgb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83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81"/>
    </mc:Choice>
    <mc:Fallback xmlns="">
      <p:transition spd="slow" advTm="32881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481" y="830525"/>
            <a:ext cx="7372350" cy="4913701"/>
          </a:xfrm>
          <a:prstGeom prst="rect">
            <a:avLst/>
          </a:prstGeom>
        </p:spPr>
      </p:pic>
      <p:pic>
        <p:nvPicPr>
          <p:cNvPr id="179" name="Google Shape;179;p2"/>
          <p:cNvPicPr preferRelativeResize="0"/>
          <p:nvPr/>
        </p:nvPicPr>
        <p:blipFill rotWithShape="1">
          <a:blip r:embed="rId4">
            <a:alphaModFix/>
          </a:blip>
          <a:srcRect t="48145"/>
          <a:stretch/>
        </p:blipFill>
        <p:spPr>
          <a:xfrm>
            <a:off x="0" y="142875"/>
            <a:ext cx="12192000" cy="7827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0" name="Google Shape;180;p2"/>
          <p:cNvGrpSpPr/>
          <p:nvPr/>
        </p:nvGrpSpPr>
        <p:grpSpPr>
          <a:xfrm>
            <a:off x="0" y="0"/>
            <a:ext cx="12192000" cy="857250"/>
            <a:chOff x="0" y="0"/>
            <a:chExt cx="12192000" cy="857250"/>
          </a:xfrm>
        </p:grpSpPr>
        <p:pic>
          <p:nvPicPr>
            <p:cNvPr id="181" name="Google Shape;181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0"/>
              <a:ext cx="12192000" cy="857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"/>
            <p:cNvSpPr/>
            <p:nvPr/>
          </p:nvSpPr>
          <p:spPr>
            <a:xfrm>
              <a:off x="5209400" y="110125"/>
              <a:ext cx="1784100" cy="594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CuadroTexto 1"/>
          <p:cNvSpPr txBox="1"/>
          <p:nvPr/>
        </p:nvSpPr>
        <p:spPr>
          <a:xfrm>
            <a:off x="265222" y="1305342"/>
            <a:ext cx="45179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4400" dirty="0" smtClean="0">
                <a:latin typeface="Century Gothic" panose="020B0502020202020204" pitchFamily="34" charset="0"/>
              </a:rPr>
              <a:t>Por un Perú con </a:t>
            </a:r>
            <a:r>
              <a:rPr lang="es-PE" sz="4400" b="1" dirty="0" smtClean="0">
                <a:latin typeface="Century Gothic" panose="020B0502020202020204" pitchFamily="34" charset="0"/>
              </a:rPr>
              <a:t>viviendas</a:t>
            </a:r>
            <a:r>
              <a:rPr lang="es-PE" sz="4400" dirty="0" smtClean="0">
                <a:latin typeface="Century Gothic" panose="020B0502020202020204" pitchFamily="34" charset="0"/>
              </a:rPr>
              <a:t> dignas</a:t>
            </a:r>
            <a:endParaRPr lang="es-PE" sz="4400" dirty="0">
              <a:latin typeface="Century Gothic" panose="020B05020202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30317" y="2650048"/>
            <a:ext cx="45179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4400" dirty="0" smtClean="0">
                <a:latin typeface="Century Gothic" panose="020B0502020202020204" pitchFamily="34" charset="0"/>
              </a:rPr>
              <a:t>              ,          servicios de </a:t>
            </a:r>
            <a:r>
              <a:rPr lang="es-PE" sz="4400" b="1" dirty="0" smtClean="0">
                <a:latin typeface="Century Gothic" panose="020B0502020202020204" pitchFamily="34" charset="0"/>
              </a:rPr>
              <a:t>agua</a:t>
            </a:r>
            <a:endParaRPr lang="es-PE" sz="4400" dirty="0">
              <a:latin typeface="Century Gothic" panose="020B0502020202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30317" y="3994754"/>
            <a:ext cx="45179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4400" dirty="0" smtClean="0">
                <a:latin typeface="Century Gothic" panose="020B0502020202020204" pitchFamily="34" charset="0"/>
              </a:rPr>
              <a:t>              y </a:t>
            </a:r>
            <a:r>
              <a:rPr lang="es-PE" sz="4400" b="1" dirty="0" smtClean="0">
                <a:latin typeface="Century Gothic" panose="020B0502020202020204" pitchFamily="34" charset="0"/>
              </a:rPr>
              <a:t>saneamiento</a:t>
            </a:r>
            <a:r>
              <a:rPr lang="es-PE" sz="4400" dirty="0" smtClean="0">
                <a:latin typeface="Century Gothic" panose="020B0502020202020204" pitchFamily="34" charset="0"/>
              </a:rPr>
              <a:t> de calidad</a:t>
            </a:r>
            <a:endParaRPr lang="es-PE" sz="4400" dirty="0">
              <a:latin typeface="Century Gothic" panose="020B0502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482" y="1392675"/>
            <a:ext cx="7372350" cy="49137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481" y="1944300"/>
            <a:ext cx="7372350" cy="49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85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903" y="1934444"/>
            <a:ext cx="4997325" cy="324937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0" r="14095"/>
          <a:stretch/>
        </p:blipFill>
        <p:spPr>
          <a:xfrm>
            <a:off x="0" y="0"/>
            <a:ext cx="66269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4F69AD6-AE95-632B-A515-4DDF5D42F7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62839"/>
            <a:ext cx="9144000" cy="1132322"/>
          </a:xfrm>
        </p:spPr>
        <p:txBody>
          <a:bodyPr anchor="ctr"/>
          <a:lstStyle/>
          <a:p>
            <a:r>
              <a:rPr lang="es-PE" b="1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Gracias</a:t>
            </a:r>
            <a:endParaRPr lang="es-PE" b="1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cxnSp>
        <p:nvCxnSpPr>
          <p:cNvPr id="7" name="Google Shape;58;p13">
            <a:extLst>
              <a:ext uri="{FF2B5EF4-FFF2-40B4-BE49-F238E27FC236}">
                <a16:creationId xmlns:a16="http://schemas.microsoft.com/office/drawing/2014/main" xmlns="" id="{1E209F4C-1C48-EB82-A1E8-4A0A040CB6D8}"/>
              </a:ext>
            </a:extLst>
          </p:cNvPr>
          <p:cNvCxnSpPr>
            <a:cxnSpLocks/>
          </p:cNvCxnSpPr>
          <p:nvPr/>
        </p:nvCxnSpPr>
        <p:spPr>
          <a:xfrm>
            <a:off x="3790650" y="4155710"/>
            <a:ext cx="4610700" cy="0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5F771ACA-3DD7-0758-7C7F-941284A85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3369" y="79138"/>
            <a:ext cx="1372222" cy="827368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xmlns="" id="{B8532E21-61EA-30B3-3D8E-75B94026C7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4303" y="199277"/>
            <a:ext cx="2836096" cy="587090"/>
          </a:xfrm>
          <a:prstGeom prst="rect">
            <a:avLst/>
          </a:prstGeom>
        </p:spPr>
      </p:pic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xmlns="" id="{F67C9CA3-A0F6-6F1E-CB6B-43550926E633}"/>
              </a:ext>
            </a:extLst>
          </p:cNvPr>
          <p:cNvSpPr txBox="1">
            <a:spLocks/>
          </p:cNvSpPr>
          <p:nvPr/>
        </p:nvSpPr>
        <p:spPr>
          <a:xfrm>
            <a:off x="4233570" y="4541032"/>
            <a:ext cx="3724859" cy="1844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E30412"/>
              </a:buClr>
            </a:pPr>
            <a:r>
              <a:rPr lang="es-PE" sz="1800" b="1" dirty="0" smtClean="0">
                <a:solidFill>
                  <a:prstClr val="white"/>
                </a:solidFill>
                <a:latin typeface="Poppins" pitchFamily="2" charset="77"/>
                <a:cs typeface="Poppins" pitchFamily="2" charset="77"/>
              </a:rPr>
              <a:t>Contacto: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E30412"/>
              </a:buClr>
            </a:pPr>
            <a:r>
              <a:rPr lang="es-PE" sz="1800" b="1" dirty="0" smtClean="0">
                <a:solidFill>
                  <a:prstClr val="white"/>
                </a:solidFill>
                <a:cs typeface="Poppins" pitchFamily="2" charset="77"/>
                <a:hlinkClick r:id="rId6"/>
              </a:rPr>
              <a:t>oilcc@vivienda.gob.pe</a:t>
            </a:r>
            <a:endParaRPr lang="es-PE" sz="1800" b="1" dirty="0" smtClean="0">
              <a:solidFill>
                <a:prstClr val="white"/>
              </a:solidFill>
              <a:cs typeface="Poppins" pitchFamily="2" charset="77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E30412"/>
              </a:buClr>
            </a:pPr>
            <a:r>
              <a:rPr lang="es-PE" sz="1800" dirty="0" smtClean="0">
                <a:solidFill>
                  <a:prstClr val="white"/>
                </a:solidFill>
                <a:cs typeface="Poppins" pitchFamily="2" charset="77"/>
              </a:rPr>
              <a:t>211 </a:t>
            </a:r>
            <a:r>
              <a:rPr lang="es-PE" sz="1800" dirty="0" smtClean="0">
                <a:solidFill>
                  <a:prstClr val="white"/>
                </a:solidFill>
                <a:cs typeface="Poppins" pitchFamily="2" charset="77"/>
              </a:rPr>
              <a:t>7930 Anexo 3302</a:t>
            </a:r>
            <a:endParaRPr lang="es-PE" sz="1800" dirty="0">
              <a:solidFill>
                <a:prstClr val="white"/>
              </a:solidFill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4572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577505" y="1569296"/>
            <a:ext cx="6736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¿Qué es </a:t>
            </a:r>
            <a:r>
              <a:rPr lang="es-E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la </a:t>
            </a:r>
            <a:r>
              <a:rPr lang="es-ES" sz="4000" b="1" cap="all" dirty="0" smtClean="0">
                <a:solidFill>
                  <a:srgbClr val="011643"/>
                </a:solidFill>
                <a:latin typeface="Century Gothic" panose="020B0502020202020204" pitchFamily="34" charset="0"/>
                <a:ea typeface="+mj-ea"/>
                <a:cs typeface="+mj-cs"/>
              </a:rPr>
              <a:t>Corrupción</a:t>
            </a:r>
            <a:r>
              <a:rPr lang="es-E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?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2733969" y="5553934"/>
            <a:ext cx="4326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srgbClr val="011643"/>
                </a:solidFill>
                <a:latin typeface="Century Gothic" panose="020B0502020202020204" pitchFamily="34" charset="0"/>
              </a:rPr>
              <a:t>Decreto Supremo Nº 092-2017-PCM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708894" y="3144680"/>
            <a:ext cx="63512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>
                <a:solidFill>
                  <a:srgbClr val="011643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Es el mal uso del poder público o privado para obtener un BENEFICIO INDEBIDO; económico, no económico o ventaja; directa o indirecta; por agentes públicos, privados o ciudadanos; vulnerando principios y deberes éticos, normas y derechos fundamentales.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454797" y="2938504"/>
            <a:ext cx="6859399" cy="2338451"/>
          </a:xfrm>
          <a:prstGeom prst="roundRect">
            <a:avLst/>
          </a:prstGeom>
          <a:noFill/>
          <a:ln w="28575">
            <a:solidFill>
              <a:srgbClr val="E2A14D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Century Gothic" panose="020B0502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5" r="18402"/>
          <a:stretch/>
        </p:blipFill>
        <p:spPr>
          <a:xfrm>
            <a:off x="7768992" y="741114"/>
            <a:ext cx="4438997" cy="6116885"/>
          </a:xfrm>
          <a:prstGeom prst="rect">
            <a:avLst/>
          </a:prstGeom>
        </p:spPr>
      </p:pic>
      <p:grpSp>
        <p:nvGrpSpPr>
          <p:cNvPr id="25" name="Grupo 24"/>
          <p:cNvGrpSpPr/>
          <p:nvPr/>
        </p:nvGrpSpPr>
        <p:grpSpPr>
          <a:xfrm>
            <a:off x="0" y="39448"/>
            <a:ext cx="12192000" cy="966615"/>
            <a:chOff x="0" y="-41015"/>
            <a:chExt cx="12192000" cy="966615"/>
          </a:xfrm>
        </p:grpSpPr>
        <p:pic>
          <p:nvPicPr>
            <p:cNvPr id="26" name="Google Shape;179;p2"/>
            <p:cNvPicPr preferRelativeResize="0"/>
            <p:nvPr/>
          </p:nvPicPr>
          <p:blipFill rotWithShape="1">
            <a:blip r:embed="rId5">
              <a:alphaModFix/>
            </a:blip>
            <a:srcRect t="48145"/>
            <a:stretch/>
          </p:blipFill>
          <p:spPr>
            <a:xfrm>
              <a:off x="0" y="142875"/>
              <a:ext cx="12192000" cy="7827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" name="Grupo 26"/>
            <p:cNvGrpSpPr/>
            <p:nvPr/>
          </p:nvGrpSpPr>
          <p:grpSpPr>
            <a:xfrm>
              <a:off x="0" y="-41015"/>
              <a:ext cx="12192000" cy="829994"/>
              <a:chOff x="0" y="0"/>
              <a:chExt cx="12192000" cy="829994"/>
            </a:xfrm>
          </p:grpSpPr>
          <p:sp>
            <p:nvSpPr>
              <p:cNvPr id="28" name="Redondear rectángulo de esquina del mismo lado 27">
                <a:extLst>
                  <a:ext uri="{FF2B5EF4-FFF2-40B4-BE49-F238E27FC236}">
                    <a16:creationId xmlns="" xmlns:a16="http://schemas.microsoft.com/office/drawing/2014/main" id="{6DD21BAC-7DC9-CF35-C7C4-82DF33465054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12192000" cy="829994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pic>
            <p:nvPicPr>
              <p:cNvPr id="29" name="Imagen 28">
                <a:extLst>
                  <a:ext uri="{FF2B5EF4-FFF2-40B4-BE49-F238E27FC236}">
                    <a16:creationId xmlns="" xmlns:a16="http://schemas.microsoft.com/office/drawing/2014/main" id="{A97A4EBE-6AAA-05D1-E352-17EFDBB325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288416" y="79138"/>
                <a:ext cx="1065384" cy="642363"/>
              </a:xfrm>
              <a:prstGeom prst="rect">
                <a:avLst/>
              </a:prstGeom>
            </p:spPr>
          </p:pic>
          <p:pic>
            <p:nvPicPr>
              <p:cNvPr id="30" name="Gráfico 4">
                <a:extLst>
                  <a:ext uri="{FF2B5EF4-FFF2-40B4-BE49-F238E27FC236}">
                    <a16:creationId xmlns="" xmlns:a16="http://schemas.microsoft.com/office/drawing/2014/main" id="{16A9A137-4906-AC99-5A61-2F600FC6E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55496" y="204670"/>
                <a:ext cx="2171608" cy="449536"/>
              </a:xfrm>
              <a:prstGeom prst="rect">
                <a:avLst/>
              </a:prstGeom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90691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72"/>
    </mc:Choice>
    <mc:Fallback xmlns="">
      <p:transition spd="slow" advTm="61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o 24"/>
          <p:cNvGrpSpPr/>
          <p:nvPr/>
        </p:nvGrpSpPr>
        <p:grpSpPr>
          <a:xfrm>
            <a:off x="0" y="39448"/>
            <a:ext cx="12192000" cy="966615"/>
            <a:chOff x="0" y="-41015"/>
            <a:chExt cx="12192000" cy="966615"/>
          </a:xfrm>
        </p:grpSpPr>
        <p:pic>
          <p:nvPicPr>
            <p:cNvPr id="26" name="Google Shape;179;p2"/>
            <p:cNvPicPr preferRelativeResize="0"/>
            <p:nvPr/>
          </p:nvPicPr>
          <p:blipFill rotWithShape="1">
            <a:blip r:embed="rId4">
              <a:alphaModFix/>
            </a:blip>
            <a:srcRect t="48145"/>
            <a:stretch/>
          </p:blipFill>
          <p:spPr>
            <a:xfrm>
              <a:off x="0" y="142875"/>
              <a:ext cx="12192000" cy="7827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" name="Grupo 26"/>
            <p:cNvGrpSpPr/>
            <p:nvPr/>
          </p:nvGrpSpPr>
          <p:grpSpPr>
            <a:xfrm>
              <a:off x="0" y="-41015"/>
              <a:ext cx="12192000" cy="829994"/>
              <a:chOff x="0" y="0"/>
              <a:chExt cx="12192000" cy="829994"/>
            </a:xfrm>
          </p:grpSpPr>
          <p:sp>
            <p:nvSpPr>
              <p:cNvPr id="28" name="Redondear rectángulo de esquina del mismo lado 27">
                <a:extLst>
                  <a:ext uri="{FF2B5EF4-FFF2-40B4-BE49-F238E27FC236}">
                    <a16:creationId xmlns="" xmlns:a16="http://schemas.microsoft.com/office/drawing/2014/main" id="{6DD21BAC-7DC9-CF35-C7C4-82DF33465054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12192000" cy="829994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pic>
            <p:nvPicPr>
              <p:cNvPr id="29" name="Imagen 28">
                <a:extLst>
                  <a:ext uri="{FF2B5EF4-FFF2-40B4-BE49-F238E27FC236}">
                    <a16:creationId xmlns="" xmlns:a16="http://schemas.microsoft.com/office/drawing/2014/main" id="{A97A4EBE-6AAA-05D1-E352-17EFDBB325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288416" y="79138"/>
                <a:ext cx="1065384" cy="642363"/>
              </a:xfrm>
              <a:prstGeom prst="rect">
                <a:avLst/>
              </a:prstGeom>
            </p:spPr>
          </p:pic>
          <p:pic>
            <p:nvPicPr>
              <p:cNvPr id="30" name="Gráfico 4">
                <a:extLst>
                  <a:ext uri="{FF2B5EF4-FFF2-40B4-BE49-F238E27FC236}">
                    <a16:creationId xmlns="" xmlns:a16="http://schemas.microsoft.com/office/drawing/2014/main" id="{16A9A137-4906-AC99-5A61-2F600FC6E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55496" y="204670"/>
                <a:ext cx="2171608" cy="449536"/>
              </a:xfrm>
              <a:prstGeom prst="rect">
                <a:avLst/>
              </a:prstGeom>
            </p:spPr>
          </p:pic>
        </p:grpSp>
      </p:grpSp>
      <p:grpSp>
        <p:nvGrpSpPr>
          <p:cNvPr id="10" name="Grupo 9"/>
          <p:cNvGrpSpPr/>
          <p:nvPr/>
        </p:nvGrpSpPr>
        <p:grpSpPr>
          <a:xfrm>
            <a:off x="320404" y="1110815"/>
            <a:ext cx="11033396" cy="5226020"/>
            <a:chOff x="394859" y="1941514"/>
            <a:chExt cx="11033396" cy="5226020"/>
          </a:xfrm>
        </p:grpSpPr>
        <p:grpSp>
          <p:nvGrpSpPr>
            <p:cNvPr id="11" name="Grupo 10"/>
            <p:cNvGrpSpPr/>
            <p:nvPr/>
          </p:nvGrpSpPr>
          <p:grpSpPr>
            <a:xfrm>
              <a:off x="394859" y="1941514"/>
              <a:ext cx="11033396" cy="5226020"/>
              <a:chOff x="394859" y="1941514"/>
              <a:chExt cx="11033396" cy="5226020"/>
            </a:xfrm>
          </p:grpSpPr>
          <p:pic>
            <p:nvPicPr>
              <p:cNvPr id="13" name="Imagen 12" descr="Imagen que contiene interior, tabla, escritorio, computadora&#10;&#10;Descripción generada automáticamente">
                <a:extLst>
                  <a:ext uri="{FF2B5EF4-FFF2-40B4-BE49-F238E27FC236}">
                    <a16:creationId xmlns:a16="http://schemas.microsoft.com/office/drawing/2014/main" xmlns="" id="{A6A90D63-3B9E-4B61-8494-ABB832015E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959" b="89836" l="66" r="99869">
                            <a14:foregroundMark x1="54653" y1="83265" x2="62910" y2="8223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40466" y="1941514"/>
                <a:ext cx="8187789" cy="5226020"/>
              </a:xfrm>
              <a:prstGeom prst="rect">
                <a:avLst/>
              </a:prstGeom>
            </p:spPr>
          </p:pic>
          <p:grpSp>
            <p:nvGrpSpPr>
              <p:cNvPr id="14" name="Grupo 13"/>
              <p:cNvGrpSpPr/>
              <p:nvPr/>
            </p:nvGrpSpPr>
            <p:grpSpPr>
              <a:xfrm>
                <a:off x="394859" y="5273384"/>
                <a:ext cx="2797160" cy="935325"/>
                <a:chOff x="394859" y="5273384"/>
                <a:chExt cx="2797160" cy="935325"/>
              </a:xfrm>
            </p:grpSpPr>
            <p:sp>
              <p:nvSpPr>
                <p:cNvPr id="15" name="Rectángulo 14">
                  <a:extLst>
                    <a:ext uri="{FF2B5EF4-FFF2-40B4-BE49-F238E27FC236}">
                      <a16:creationId xmlns:a16="http://schemas.microsoft.com/office/drawing/2014/main" xmlns="" id="{3DBB490C-0DC5-4E9A-BF98-218FCC96BBD9}"/>
                    </a:ext>
                  </a:extLst>
                </p:cNvPr>
                <p:cNvSpPr/>
                <p:nvPr/>
              </p:nvSpPr>
              <p:spPr>
                <a:xfrm>
                  <a:off x="394859" y="5273384"/>
                  <a:ext cx="2797160" cy="400110"/>
                </a:xfrm>
                <a:prstGeom prst="rect">
                  <a:avLst/>
                </a:prstGeom>
                <a:solidFill>
                  <a:srgbClr val="323232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s-MX" sz="2000" dirty="0">
                      <a:solidFill>
                        <a:schemeClr val="bg1"/>
                      </a:solidFill>
                      <a:latin typeface="Helvetica Neue"/>
                    </a:rPr>
                    <a:t>Intereses particulares</a:t>
                  </a:r>
                </a:p>
              </p:txBody>
            </p:sp>
            <p:sp>
              <p:nvSpPr>
                <p:cNvPr id="16" name="Rectángulo 15">
                  <a:extLst>
                    <a:ext uri="{FF2B5EF4-FFF2-40B4-BE49-F238E27FC236}">
                      <a16:creationId xmlns:a16="http://schemas.microsoft.com/office/drawing/2014/main" xmlns="" id="{26AC5888-40B8-49E0-9012-ECCBFC2C55CC}"/>
                    </a:ext>
                  </a:extLst>
                </p:cNvPr>
                <p:cNvSpPr/>
                <p:nvPr/>
              </p:nvSpPr>
              <p:spPr>
                <a:xfrm>
                  <a:off x="537734" y="5808599"/>
                  <a:ext cx="2511410" cy="400110"/>
                </a:xfrm>
                <a:prstGeom prst="rect">
                  <a:avLst/>
                </a:prstGeom>
                <a:solidFill>
                  <a:srgbClr val="323232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s-MX" sz="2000" dirty="0">
                      <a:solidFill>
                        <a:schemeClr val="bg1"/>
                      </a:solidFill>
                      <a:latin typeface="Helvetica Neue"/>
                    </a:rPr>
                    <a:t>Ventajas indebidas</a:t>
                  </a:r>
                </a:p>
              </p:txBody>
            </p:sp>
          </p:grpSp>
        </p:grp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xmlns="" id="{11A5F5CE-4E80-4BC5-B7A6-C13C1AF41B19}"/>
                </a:ext>
              </a:extLst>
            </p:cNvPr>
            <p:cNvSpPr/>
            <p:nvPr/>
          </p:nvSpPr>
          <p:spPr>
            <a:xfrm>
              <a:off x="6512298" y="6305759"/>
              <a:ext cx="182840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MX" sz="2400" dirty="0">
                  <a:latin typeface="Franklin Gothic Demi" panose="020B0703020102020204" pitchFamily="34" charset="0"/>
                  <a:cs typeface="Gotham Thin" pitchFamily="50" charset="0"/>
                </a:rPr>
                <a:t>corrupción</a:t>
              </a:r>
              <a:endParaRPr lang="es-MX" sz="2000" dirty="0">
                <a:latin typeface="Franklin Gothic Demi" panose="020B0703020102020204" pitchFamily="34" charset="0"/>
                <a:cs typeface="Gotham Thin" pitchFamily="50" charset="0"/>
              </a:endParaRPr>
            </a:p>
          </p:txBody>
        </p:sp>
      </p:grpSp>
      <p:grpSp>
        <p:nvGrpSpPr>
          <p:cNvPr id="17" name="Grupo 16"/>
          <p:cNvGrpSpPr/>
          <p:nvPr/>
        </p:nvGrpSpPr>
        <p:grpSpPr>
          <a:xfrm>
            <a:off x="8785623" y="1790160"/>
            <a:ext cx="2797160" cy="3168785"/>
            <a:chOff x="8860078" y="2620859"/>
            <a:chExt cx="2797160" cy="3168785"/>
          </a:xfrm>
        </p:grpSpPr>
        <p:grpSp>
          <p:nvGrpSpPr>
            <p:cNvPr id="18" name="Grupo 17"/>
            <p:cNvGrpSpPr/>
            <p:nvPr/>
          </p:nvGrpSpPr>
          <p:grpSpPr>
            <a:xfrm>
              <a:off x="9203362" y="2620859"/>
              <a:ext cx="2224893" cy="2133720"/>
              <a:chOff x="9203362" y="2620859"/>
              <a:chExt cx="2224893" cy="2133720"/>
            </a:xfrm>
          </p:grpSpPr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xmlns="" id="{24FE33E0-D306-43D3-8954-1C8B4A074629}"/>
                  </a:ext>
                </a:extLst>
              </p:cNvPr>
              <p:cNvSpPr/>
              <p:nvPr/>
            </p:nvSpPr>
            <p:spPr>
              <a:xfrm>
                <a:off x="9481816" y="2620859"/>
                <a:ext cx="1946439" cy="4001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MX" sz="2000" dirty="0">
                    <a:latin typeface="Helvetica Neue"/>
                  </a:rPr>
                  <a:t>País</a:t>
                </a:r>
              </a:p>
            </p:txBody>
          </p:sp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xmlns="" id="{4AF1D234-FA2A-4FC9-8036-6BBC25986AC8}"/>
                  </a:ext>
                </a:extLst>
              </p:cNvPr>
              <p:cNvSpPr/>
              <p:nvPr/>
            </p:nvSpPr>
            <p:spPr>
              <a:xfrm>
                <a:off x="9203362" y="4354469"/>
                <a:ext cx="1534599" cy="4001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MX" sz="2000" dirty="0">
                    <a:latin typeface="Helvetica Neue"/>
                  </a:rPr>
                  <a:t>Institución</a:t>
                </a:r>
              </a:p>
            </p:txBody>
          </p: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xmlns="" id="{0CD98F5A-572A-4C1A-A5C8-0D305DD328B1}"/>
                  </a:ext>
                </a:extLst>
              </p:cNvPr>
              <p:cNvSpPr/>
              <p:nvPr/>
            </p:nvSpPr>
            <p:spPr>
              <a:xfrm>
                <a:off x="9368462" y="3465469"/>
                <a:ext cx="1780393" cy="4001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MX" sz="2000" dirty="0">
                    <a:latin typeface="Helvetica Neue"/>
                  </a:rPr>
                  <a:t>Comunidad</a:t>
                </a:r>
              </a:p>
            </p:txBody>
          </p:sp>
        </p:grp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xmlns="" id="{654DF522-28A9-4C0F-9C2F-A2E7EA6FF0AC}"/>
                </a:ext>
              </a:extLst>
            </p:cNvPr>
            <p:cNvSpPr/>
            <p:nvPr/>
          </p:nvSpPr>
          <p:spPr>
            <a:xfrm>
              <a:off x="8860078" y="5389534"/>
              <a:ext cx="2797160" cy="400110"/>
            </a:xfrm>
            <a:prstGeom prst="rect">
              <a:avLst/>
            </a:prstGeom>
            <a:solidFill>
              <a:srgbClr val="32323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s-MX" sz="2000" dirty="0">
                  <a:solidFill>
                    <a:schemeClr val="bg1"/>
                  </a:solidFill>
                  <a:latin typeface="Helvetica Neue"/>
                </a:rPr>
                <a:t>Bien común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0526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72"/>
    </mc:Choice>
    <mc:Fallback xmlns="">
      <p:transition spd="slow" advTm="61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o 24"/>
          <p:cNvGrpSpPr/>
          <p:nvPr/>
        </p:nvGrpSpPr>
        <p:grpSpPr>
          <a:xfrm>
            <a:off x="0" y="39448"/>
            <a:ext cx="12192000" cy="966615"/>
            <a:chOff x="0" y="-41015"/>
            <a:chExt cx="12192000" cy="966615"/>
          </a:xfrm>
        </p:grpSpPr>
        <p:pic>
          <p:nvPicPr>
            <p:cNvPr id="26" name="Google Shape;179;p2"/>
            <p:cNvPicPr preferRelativeResize="0"/>
            <p:nvPr/>
          </p:nvPicPr>
          <p:blipFill rotWithShape="1">
            <a:blip r:embed="rId4">
              <a:alphaModFix/>
            </a:blip>
            <a:srcRect t="48145"/>
            <a:stretch/>
          </p:blipFill>
          <p:spPr>
            <a:xfrm>
              <a:off x="0" y="142875"/>
              <a:ext cx="12192000" cy="7827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" name="Grupo 26"/>
            <p:cNvGrpSpPr/>
            <p:nvPr/>
          </p:nvGrpSpPr>
          <p:grpSpPr>
            <a:xfrm>
              <a:off x="0" y="-41015"/>
              <a:ext cx="12192000" cy="829994"/>
              <a:chOff x="0" y="0"/>
              <a:chExt cx="12192000" cy="829994"/>
            </a:xfrm>
          </p:grpSpPr>
          <p:sp>
            <p:nvSpPr>
              <p:cNvPr id="28" name="Redondear rectángulo de esquina del mismo lado 27">
                <a:extLst>
                  <a:ext uri="{FF2B5EF4-FFF2-40B4-BE49-F238E27FC236}">
                    <a16:creationId xmlns="" xmlns:a16="http://schemas.microsoft.com/office/drawing/2014/main" id="{6DD21BAC-7DC9-CF35-C7C4-82DF33465054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12192000" cy="829994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pic>
            <p:nvPicPr>
              <p:cNvPr id="29" name="Imagen 28">
                <a:extLst>
                  <a:ext uri="{FF2B5EF4-FFF2-40B4-BE49-F238E27FC236}">
                    <a16:creationId xmlns="" xmlns:a16="http://schemas.microsoft.com/office/drawing/2014/main" id="{A97A4EBE-6AAA-05D1-E352-17EFDBB325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288416" y="79138"/>
                <a:ext cx="1065384" cy="642363"/>
              </a:xfrm>
              <a:prstGeom prst="rect">
                <a:avLst/>
              </a:prstGeom>
            </p:spPr>
          </p:pic>
          <p:pic>
            <p:nvPicPr>
              <p:cNvPr id="30" name="Gráfico 4">
                <a:extLst>
                  <a:ext uri="{FF2B5EF4-FFF2-40B4-BE49-F238E27FC236}">
                    <a16:creationId xmlns="" xmlns:a16="http://schemas.microsoft.com/office/drawing/2014/main" id="{16A9A137-4906-AC99-5A61-2F600FC6E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55496" y="204670"/>
                <a:ext cx="2171608" cy="449536"/>
              </a:xfrm>
              <a:prstGeom prst="rect">
                <a:avLst/>
              </a:prstGeom>
            </p:spPr>
          </p:pic>
        </p:grpSp>
      </p:grpSp>
      <p:sp>
        <p:nvSpPr>
          <p:cNvPr id="2" name="CuadroTexto 1"/>
          <p:cNvSpPr txBox="1"/>
          <p:nvPr/>
        </p:nvSpPr>
        <p:spPr>
          <a:xfrm>
            <a:off x="1224823" y="1096620"/>
            <a:ext cx="97423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4400" b="1" dirty="0" smtClean="0">
                <a:solidFill>
                  <a:srgbClr val="011643"/>
                </a:solidFill>
                <a:latin typeface="Century Gothic" panose="020B0502020202020204" pitchFamily="34" charset="0"/>
                <a:ea typeface="+mj-ea"/>
                <a:cs typeface="+mj-cs"/>
              </a:rPr>
              <a:t>La Función Pública y la Entidad</a:t>
            </a:r>
            <a:endParaRPr lang="es-PE" sz="4400" b="1" dirty="0">
              <a:solidFill>
                <a:srgbClr val="011643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36" name="object 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96814" y="2322088"/>
            <a:ext cx="2643783" cy="26499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7" name="object 4"/>
          <p:cNvSpPr txBox="1"/>
          <p:nvPr/>
        </p:nvSpPr>
        <p:spPr>
          <a:xfrm>
            <a:off x="4036300" y="3420319"/>
            <a:ext cx="7439229" cy="15517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spcBef>
                <a:spcPts val="100"/>
              </a:spcBef>
            </a:pPr>
            <a:r>
              <a:rPr lang="es-MX" sz="2000" spc="-4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Servicio a la ciudadanía orientado hacia el interés general por encima de cualquier interés particular y la creación de </a:t>
            </a:r>
            <a:r>
              <a:rPr lang="es-MX" sz="2000" b="1" spc="-40" dirty="0">
                <a:solidFill>
                  <a:srgbClr val="F14444"/>
                </a:solidFill>
                <a:latin typeface="Century Gothic" panose="020B0502020202020204" pitchFamily="34" charset="0"/>
                <a:cs typeface="Franklin Gothic Medium"/>
              </a:rPr>
              <a:t>valor público </a:t>
            </a:r>
            <a:r>
              <a:rPr sz="200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(</a:t>
            </a:r>
            <a:r>
              <a:rPr sz="2000" spc="-2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aquello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 </a:t>
            </a:r>
            <a:r>
              <a:rPr sz="20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que </a:t>
            </a:r>
            <a:r>
              <a:rPr sz="20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resulta </a:t>
            </a:r>
            <a:r>
              <a:rPr sz="20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 </a:t>
            </a:r>
            <a:r>
              <a:rPr sz="2000" spc="-3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v</a:t>
            </a:r>
            <a:r>
              <a:rPr sz="2000" spc="-4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a</a:t>
            </a:r>
            <a:r>
              <a:rPr sz="2000" spc="-1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l</a:t>
            </a:r>
            <a:r>
              <a:rPr sz="2000" spc="-4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i</a:t>
            </a:r>
            <a:r>
              <a:rPr sz="200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o</a:t>
            </a:r>
            <a:r>
              <a:rPr sz="2000" spc="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s</a:t>
            </a:r>
            <a:r>
              <a:rPr sz="2000" spc="-1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o</a:t>
            </a:r>
            <a:r>
              <a:rPr sz="20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 </a:t>
            </a:r>
            <a:r>
              <a:rPr sz="2000" spc="1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p</a:t>
            </a:r>
            <a:r>
              <a:rPr sz="200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a</a:t>
            </a:r>
            <a:r>
              <a:rPr sz="20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r</a:t>
            </a:r>
            <a:r>
              <a:rPr sz="20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a</a:t>
            </a:r>
            <a:r>
              <a:rPr sz="2000" spc="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 </a:t>
            </a:r>
            <a:r>
              <a:rPr sz="2000" spc="-4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l</a:t>
            </a:r>
            <a:r>
              <a:rPr sz="20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a </a:t>
            </a:r>
            <a:r>
              <a:rPr sz="2000" spc="5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s</a:t>
            </a:r>
            <a:r>
              <a:rPr sz="2000" spc="-2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o</a:t>
            </a:r>
            <a:r>
              <a:rPr sz="2000" spc="-1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c</a:t>
            </a:r>
            <a:r>
              <a:rPr sz="2000" spc="-45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i</a:t>
            </a:r>
            <a:r>
              <a:rPr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e</a:t>
            </a:r>
            <a:r>
              <a:rPr sz="2000" spc="-5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dad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)</a:t>
            </a:r>
            <a:r>
              <a:rPr lang="es-P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,</a:t>
            </a:r>
            <a:r>
              <a:rPr sz="20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 </a:t>
            </a:r>
            <a:r>
              <a:rPr sz="2000" spc="-4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i</a:t>
            </a:r>
            <a:r>
              <a:rPr sz="2000" spc="-12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m</a:t>
            </a:r>
            <a:r>
              <a:rPr sz="2000" spc="1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p</a:t>
            </a:r>
            <a:r>
              <a:rPr sz="2000" spc="-4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li</a:t>
            </a:r>
            <a:r>
              <a:rPr sz="20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c</a:t>
            </a:r>
            <a:r>
              <a:rPr sz="20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ranklin Gothic Medium"/>
              </a:rPr>
              <a:t>a </a:t>
            </a:r>
            <a:r>
              <a:rPr sz="2000" b="1" spc="-2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</a:rPr>
              <a:t>i</a:t>
            </a:r>
            <a:r>
              <a:rPr sz="2000" b="1" spc="-9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</a:rPr>
              <a:t>r</a:t>
            </a:r>
            <a:r>
              <a:rPr sz="2000" b="1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2000" b="1" spc="-18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</a:rPr>
              <a:t>m</a:t>
            </a:r>
            <a:r>
              <a:rPr sz="2000" b="1" spc="-13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</a:rPr>
              <a:t>á</a:t>
            </a:r>
            <a:r>
              <a:rPr sz="2000" b="1" spc="-13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</a:rPr>
              <a:t>s</a:t>
            </a:r>
            <a:r>
              <a:rPr sz="2000" b="1" spc="-7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2000" b="1" spc="-4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</a:rPr>
              <a:t>all</a:t>
            </a:r>
            <a:r>
              <a:rPr sz="2000" b="1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</a:rPr>
              <a:t>á </a:t>
            </a:r>
            <a:r>
              <a:rPr sz="2000" b="1" spc="-17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</a:rPr>
              <a:t>d</a:t>
            </a:r>
            <a:r>
              <a:rPr sz="2000" b="1" spc="-4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</a:rPr>
              <a:t>el  </a:t>
            </a:r>
            <a:r>
              <a:rPr sz="2000" b="1" spc="-13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</a:rPr>
              <a:t>mero</a:t>
            </a:r>
            <a:r>
              <a:rPr sz="2000" b="1" spc="-8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2000" b="1" spc="-8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</a:rPr>
              <a:t>interés</a:t>
            </a:r>
            <a:r>
              <a:rPr sz="2000" b="1" spc="-7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2000" b="1" spc="-12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</a:rPr>
              <a:t>de</a:t>
            </a:r>
            <a:r>
              <a:rPr sz="2000" b="1" spc="-7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2000" b="1" spc="-185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</a:rPr>
              <a:t>grupos</a:t>
            </a:r>
            <a:r>
              <a:rPr sz="2000" b="1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2000" b="1" spc="-85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</a:rPr>
              <a:t>particulares</a:t>
            </a:r>
            <a:r>
              <a:rPr lang="es-PE" sz="2000" b="1" spc="-8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</a:rPr>
              <a:t>. </a:t>
            </a:r>
            <a:r>
              <a:rPr lang="es-PE" sz="2000" spc="-8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/>
              </a:rPr>
              <a:t>E</a:t>
            </a:r>
            <a:r>
              <a:rPr lang="es-MX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n ese sentido, los servicios de nuestra Entidad tienen que:</a:t>
            </a:r>
          </a:p>
        </p:txBody>
      </p:sp>
      <p:sp>
        <p:nvSpPr>
          <p:cNvPr id="38" name="object 5"/>
          <p:cNvSpPr txBox="1">
            <a:spLocks/>
          </p:cNvSpPr>
          <p:nvPr/>
        </p:nvSpPr>
        <p:spPr>
          <a:xfrm>
            <a:off x="3923667" y="1976632"/>
            <a:ext cx="5723132" cy="1423467"/>
          </a:xfrm>
          <a:prstGeom prst="rect">
            <a:avLst/>
          </a:prstGeom>
        </p:spPr>
        <p:txBody>
          <a:bodyPr spcFirstLastPara="1" vert="horz" wrap="square" lIns="0" tIns="12700" rIns="0" bIns="0" rtlCol="0" anchor="t" anchorCtr="0">
            <a:spAutoFit/>
          </a:bodyPr>
          <a:lstStyle>
            <a:lvl1pPr marL="609570" lvl="0" indent="-457178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40" lvl="1" indent="-423312" algn="l" defTabSz="914377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lvl="2" indent="-423312" algn="l" defTabSz="914377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278" lvl="3" indent="-423312" algn="l" defTabSz="914377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848" lvl="4" indent="-423312" algn="l" defTabSz="914377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418" lvl="5" indent="-423312" algn="l" defTabSz="914377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6987" lvl="6" indent="-423312" algn="l" defTabSz="914377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557" lvl="7" indent="-423312" algn="l" defTabSz="914377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126" lvl="8" indent="-423312" algn="l" defTabSz="914377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500"/>
              </a:lnSpc>
              <a:buNone/>
            </a:pPr>
            <a:r>
              <a:rPr lang="es-MX" spc="-150" dirty="0">
                <a:solidFill>
                  <a:srgbClr val="F14444"/>
                </a:solidFill>
                <a:latin typeface="Century Gothic" panose="020B0502020202020204" pitchFamily="34" charset="0"/>
              </a:rPr>
              <a:t>¡Lo que está en juego es el</a:t>
            </a:r>
          </a:p>
          <a:p>
            <a:pPr marL="0" indent="0">
              <a:lnSpc>
                <a:spcPts val="5500"/>
              </a:lnSpc>
              <a:buNone/>
            </a:pPr>
            <a:r>
              <a:rPr lang="es-MX" sz="6600" b="1" spc="-5" dirty="0">
                <a:solidFill>
                  <a:srgbClr val="F14444"/>
                </a:solidFill>
                <a:latin typeface="Century Gothic" panose="020B0502020202020204" pitchFamily="34" charset="0"/>
                <a:cs typeface="Franklin Gothic Medium"/>
              </a:rPr>
              <a:t>BIEN</a:t>
            </a:r>
            <a:r>
              <a:rPr lang="es-MX" sz="6600" b="1" spc="-35" dirty="0">
                <a:solidFill>
                  <a:srgbClr val="F14444"/>
                </a:solidFill>
                <a:latin typeface="Century Gothic" panose="020B0502020202020204" pitchFamily="34" charset="0"/>
                <a:cs typeface="Franklin Gothic Medium"/>
              </a:rPr>
              <a:t> </a:t>
            </a:r>
            <a:r>
              <a:rPr lang="es-MX" sz="6600" b="1" dirty="0">
                <a:solidFill>
                  <a:srgbClr val="F14444"/>
                </a:solidFill>
                <a:latin typeface="Century Gothic" panose="020B0502020202020204" pitchFamily="34" charset="0"/>
                <a:cs typeface="Franklin Gothic Medium"/>
              </a:rPr>
              <a:t>COMÚN!</a:t>
            </a: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692996078"/>
              </p:ext>
            </p:extLst>
          </p:nvPr>
        </p:nvGraphicFramePr>
        <p:xfrm>
          <a:off x="476657" y="5470309"/>
          <a:ext cx="11238686" cy="4898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77137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72"/>
    </mc:Choice>
    <mc:Fallback xmlns="">
      <p:transition spd="slow" advTm="61672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3A4C7CE-D1BA-187E-BBE8-C0E59026B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6682" y="3986468"/>
            <a:ext cx="7427743" cy="1325563"/>
          </a:xfrm>
        </p:spPr>
        <p:txBody>
          <a:bodyPr>
            <a:noAutofit/>
          </a:bodyPr>
          <a:lstStyle/>
          <a:p>
            <a:r>
              <a:rPr lang="es-PE" sz="9600" b="1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Ética</a:t>
            </a:r>
            <a:br>
              <a:rPr lang="es-PE" sz="9600" b="1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</a:br>
            <a:r>
              <a:rPr lang="es-PE" sz="9600" b="1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Pública</a:t>
            </a:r>
            <a:endParaRPr lang="es-PE" sz="9600" b="1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489B4C8C-FA80-8A26-EBAE-6E4F40DCA541}"/>
              </a:ext>
            </a:extLst>
          </p:cNvPr>
          <p:cNvSpPr txBox="1">
            <a:spLocks/>
          </p:cNvSpPr>
          <p:nvPr/>
        </p:nvSpPr>
        <p:spPr>
          <a:xfrm>
            <a:off x="3572967" y="4775082"/>
            <a:ext cx="23786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buClrTx/>
              <a:buFontTx/>
              <a:buNone/>
            </a:pPr>
            <a:r>
              <a:rPr lang="es-PE" sz="9600" b="1" dirty="0" smtClean="0">
                <a:solidFill>
                  <a:prstClr val="white"/>
                </a:solidFill>
                <a:latin typeface="Poppins" pitchFamily="2" charset="77"/>
                <a:cs typeface="Poppins" pitchFamily="2" charset="77"/>
              </a:rPr>
              <a:t>1</a:t>
            </a:r>
            <a:r>
              <a:rPr lang="es-PE" sz="4800" dirty="0" smtClean="0">
                <a:solidFill>
                  <a:srgbClr val="E2EEFF"/>
                </a:solidFill>
                <a:latin typeface="Poppins" pitchFamily="2" charset="77"/>
                <a:cs typeface="Poppins" pitchFamily="2" charset="77"/>
              </a:rPr>
              <a:t>º</a:t>
            </a:r>
            <a:endParaRPr lang="es-PE" sz="9600" b="1" dirty="0">
              <a:solidFill>
                <a:prstClr val="white"/>
              </a:solidFill>
              <a:latin typeface="Poppins" pitchFamily="2" charset="77"/>
              <a:cs typeface="Poppins" pitchFamily="2" charset="77"/>
            </a:endParaRPr>
          </a:p>
        </p:txBody>
      </p:sp>
      <p:cxnSp>
        <p:nvCxnSpPr>
          <p:cNvPr id="5" name="Google Shape;58;p13">
            <a:extLst>
              <a:ext uri="{FF2B5EF4-FFF2-40B4-BE49-F238E27FC236}">
                <a16:creationId xmlns="" xmlns:a16="http://schemas.microsoft.com/office/drawing/2014/main" id="{CE90D336-6368-73DE-81B8-9522B90B5B85}"/>
              </a:ext>
            </a:extLst>
          </p:cNvPr>
          <p:cNvCxnSpPr>
            <a:cxnSpLocks/>
          </p:cNvCxnSpPr>
          <p:nvPr/>
        </p:nvCxnSpPr>
        <p:spPr>
          <a:xfrm>
            <a:off x="6096000" y="5721714"/>
            <a:ext cx="4725108" cy="0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" name="Redondear rectángulo de esquina del mismo lado 7">
            <a:extLst>
              <a:ext uri="{FF2B5EF4-FFF2-40B4-BE49-F238E27FC236}">
                <a16:creationId xmlns="" xmlns:a16="http://schemas.microsoft.com/office/drawing/2014/main" id="{245AC189-81AD-4209-7FB8-4DC394FA3CB1}"/>
              </a:ext>
            </a:extLst>
          </p:cNvPr>
          <p:cNvSpPr/>
          <p:nvPr/>
        </p:nvSpPr>
        <p:spPr>
          <a:xfrm rot="10800000">
            <a:off x="0" y="0"/>
            <a:ext cx="12192000" cy="829994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PE" sz="1800" kern="1200">
              <a:solidFill>
                <a:prstClr val="white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1A292DFA-5097-76BF-E65F-F50985B01A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88416" y="79138"/>
            <a:ext cx="1065384" cy="642363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="" xmlns:a16="http://schemas.microsoft.com/office/drawing/2014/main" id="{62554650-7C79-52BF-77CE-FD4E96E0F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5496" y="204670"/>
            <a:ext cx="2171608" cy="44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2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/>
          <p:cNvGrpSpPr/>
          <p:nvPr/>
        </p:nvGrpSpPr>
        <p:grpSpPr>
          <a:xfrm>
            <a:off x="0" y="39448"/>
            <a:ext cx="12192000" cy="966615"/>
            <a:chOff x="0" y="-41015"/>
            <a:chExt cx="12192000" cy="966615"/>
          </a:xfrm>
        </p:grpSpPr>
        <p:pic>
          <p:nvPicPr>
            <p:cNvPr id="22" name="Google Shape;179;p2"/>
            <p:cNvPicPr preferRelativeResize="0"/>
            <p:nvPr/>
          </p:nvPicPr>
          <p:blipFill rotWithShape="1">
            <a:blip r:embed="rId3">
              <a:alphaModFix/>
            </a:blip>
            <a:srcRect t="48145"/>
            <a:stretch/>
          </p:blipFill>
          <p:spPr>
            <a:xfrm>
              <a:off x="0" y="142875"/>
              <a:ext cx="12192000" cy="7827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" name="Grupo 22"/>
            <p:cNvGrpSpPr/>
            <p:nvPr/>
          </p:nvGrpSpPr>
          <p:grpSpPr>
            <a:xfrm>
              <a:off x="0" y="-41015"/>
              <a:ext cx="12192000" cy="829994"/>
              <a:chOff x="0" y="0"/>
              <a:chExt cx="12192000" cy="829994"/>
            </a:xfrm>
          </p:grpSpPr>
          <p:sp>
            <p:nvSpPr>
              <p:cNvPr id="24" name="Redondear rectángulo de esquina del mismo lado 23">
                <a:extLst>
                  <a:ext uri="{FF2B5EF4-FFF2-40B4-BE49-F238E27FC236}">
                    <a16:creationId xmlns="" xmlns:a16="http://schemas.microsoft.com/office/drawing/2014/main" id="{6DD21BAC-7DC9-CF35-C7C4-82DF33465054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12192000" cy="829994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pic>
            <p:nvPicPr>
              <p:cNvPr id="25" name="Imagen 24">
                <a:extLst>
                  <a:ext uri="{FF2B5EF4-FFF2-40B4-BE49-F238E27FC236}">
                    <a16:creationId xmlns="" xmlns:a16="http://schemas.microsoft.com/office/drawing/2014/main" id="{A97A4EBE-6AAA-05D1-E352-17EFDBB325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288416" y="79138"/>
                <a:ext cx="1065384" cy="642363"/>
              </a:xfrm>
              <a:prstGeom prst="rect">
                <a:avLst/>
              </a:prstGeom>
            </p:spPr>
          </p:pic>
          <p:pic>
            <p:nvPicPr>
              <p:cNvPr id="40" name="Gráfico 4">
                <a:extLst>
                  <a:ext uri="{FF2B5EF4-FFF2-40B4-BE49-F238E27FC236}">
                    <a16:creationId xmlns="" xmlns:a16="http://schemas.microsoft.com/office/drawing/2014/main" id="{16A9A137-4906-AC99-5A61-2F600FC6E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55496" y="204670"/>
                <a:ext cx="2171608" cy="449536"/>
              </a:xfrm>
              <a:prstGeom prst="rect">
                <a:avLst/>
              </a:prstGeom>
            </p:spPr>
          </p:pic>
        </p:grpSp>
      </p:grpSp>
      <p:sp>
        <p:nvSpPr>
          <p:cNvPr id="26" name="Rectángulo redondeado 25"/>
          <p:cNvSpPr/>
          <p:nvPr/>
        </p:nvSpPr>
        <p:spPr>
          <a:xfrm>
            <a:off x="4016532" y="1156924"/>
            <a:ext cx="7496240" cy="1340115"/>
          </a:xfrm>
          <a:prstGeom prst="roundRect">
            <a:avLst/>
          </a:prstGeom>
          <a:solidFill>
            <a:schemeClr val="bg1"/>
          </a:solidFill>
          <a:ln>
            <a:solidFill>
              <a:srgbClr val="F1444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4173438" y="1198903"/>
            <a:ext cx="71824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Desempeño de los empleados públicos (servidores civiles) basado en la observancia de valores, principios y deberes que garantizan el profesionalismo y la eficacia en el ejercicio de la función pública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.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600687" y="1534594"/>
            <a:ext cx="2563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F14444"/>
                </a:solidFill>
                <a:effectLst/>
                <a:uLnTx/>
                <a:uFillTx/>
                <a:latin typeface="Century Gothic" panose="020B0502020202020204" pitchFamily="34" charset="0"/>
              </a:rPr>
              <a:t>¿Qué es?</a:t>
            </a:r>
          </a:p>
        </p:txBody>
      </p:sp>
      <p:cxnSp>
        <p:nvCxnSpPr>
          <p:cNvPr id="29" name="Conector recto de flecha 28"/>
          <p:cNvCxnSpPr>
            <a:stCxn id="28" idx="3"/>
            <a:endCxn id="26" idx="1"/>
          </p:cNvCxnSpPr>
          <p:nvPr/>
        </p:nvCxnSpPr>
        <p:spPr>
          <a:xfrm>
            <a:off x="3163824" y="1826982"/>
            <a:ext cx="852708" cy="0"/>
          </a:xfrm>
          <a:prstGeom prst="straightConnector1">
            <a:avLst/>
          </a:prstGeom>
          <a:ln w="12700">
            <a:solidFill>
              <a:srgbClr val="F1444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ángulo redondeado 29"/>
          <p:cNvSpPr/>
          <p:nvPr/>
        </p:nvSpPr>
        <p:spPr>
          <a:xfrm>
            <a:off x="5733288" y="2887702"/>
            <a:ext cx="4272021" cy="801567"/>
          </a:xfrm>
          <a:prstGeom prst="roundRect">
            <a:avLst/>
          </a:prstGeom>
          <a:noFill/>
          <a:ln>
            <a:solidFill>
              <a:srgbClr val="F1444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" name="Conector angular 30"/>
          <p:cNvCxnSpPr/>
          <p:nvPr/>
        </p:nvCxnSpPr>
        <p:spPr>
          <a:xfrm flipH="1">
            <a:off x="10005309" y="1992566"/>
            <a:ext cx="1507463" cy="1296595"/>
          </a:xfrm>
          <a:prstGeom prst="bentConnector3">
            <a:avLst>
              <a:gd name="adj1" fmla="val -15165"/>
            </a:avLst>
          </a:prstGeom>
          <a:ln w="12700">
            <a:solidFill>
              <a:srgbClr val="F14444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ángulo redondeado 31"/>
          <p:cNvSpPr/>
          <p:nvPr/>
        </p:nvSpPr>
        <p:spPr>
          <a:xfrm>
            <a:off x="6186716" y="2949441"/>
            <a:ext cx="2350008" cy="333192"/>
          </a:xfrm>
          <a:prstGeom prst="roundRect">
            <a:avLst/>
          </a:prstGeom>
          <a:solidFill>
            <a:srgbClr val="F14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5577840" y="2889051"/>
            <a:ext cx="459858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3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El </a:t>
            </a:r>
            <a:r>
              <a:rPr kumimoji="0" lang="es-ES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código de ética </a:t>
            </a:r>
            <a:r>
              <a:rPr kumimoji="0" lang="es-ES" sz="23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regula la conducta de los servidores</a:t>
            </a:r>
          </a:p>
        </p:txBody>
      </p:sp>
      <p:sp>
        <p:nvSpPr>
          <p:cNvPr id="34" name="Rectángulo redondeado 33"/>
          <p:cNvSpPr/>
          <p:nvPr/>
        </p:nvSpPr>
        <p:spPr>
          <a:xfrm>
            <a:off x="1024735" y="4129692"/>
            <a:ext cx="3828354" cy="755933"/>
          </a:xfrm>
          <a:prstGeom prst="roundRect">
            <a:avLst/>
          </a:prstGeom>
          <a:solidFill>
            <a:srgbClr val="243D7A"/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Principios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5" name="Rectángulo redondeado 34"/>
          <p:cNvSpPr/>
          <p:nvPr/>
        </p:nvSpPr>
        <p:spPr>
          <a:xfrm flipH="1">
            <a:off x="7325144" y="4129692"/>
            <a:ext cx="4267198" cy="755933"/>
          </a:xfrm>
          <a:prstGeom prst="roundRect">
            <a:avLst/>
          </a:prstGeom>
          <a:solidFill>
            <a:srgbClr val="00AC99"/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Deberes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6" name="Rectángulo redondeado 35"/>
          <p:cNvSpPr/>
          <p:nvPr/>
        </p:nvSpPr>
        <p:spPr>
          <a:xfrm flipH="1">
            <a:off x="4016531" y="5356583"/>
            <a:ext cx="4267198" cy="755933"/>
          </a:xfrm>
          <a:prstGeom prst="roundRect">
            <a:avLst/>
          </a:prstGeom>
          <a:solidFill>
            <a:srgbClr val="E2A14D"/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Prohibiciones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1081532" y="2845012"/>
            <a:ext cx="390194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14444"/>
              </a:buClr>
              <a:buFont typeface="Wingdings" panose="05000000000000000000" pitchFamily="2" charset="2"/>
              <a:buChar char="ü"/>
            </a:pPr>
            <a:r>
              <a:rPr lang="es-PE" altLang="es-PE" sz="17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Mejor </a:t>
            </a:r>
            <a:r>
              <a:rPr lang="es-PE" altLang="es-PE" sz="1700" dirty="0">
                <a:latin typeface="Century Gothic" panose="020B0502020202020204" pitchFamily="34" charset="0"/>
                <a:cs typeface="Times New Roman" panose="02020603050405020304" pitchFamily="18" charset="0"/>
              </a:rPr>
              <a:t>atención a la ciudadanía</a:t>
            </a:r>
          </a:p>
          <a:p>
            <a:pPr marL="285750" indent="-285750">
              <a:buClr>
                <a:srgbClr val="F14444"/>
              </a:buClr>
              <a:buFont typeface="Wingdings" panose="05000000000000000000" pitchFamily="2" charset="2"/>
              <a:buChar char="ü"/>
            </a:pPr>
            <a:r>
              <a:rPr lang="es-PE" altLang="es-PE" sz="17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Prioriza </a:t>
            </a:r>
            <a:r>
              <a:rPr lang="es-PE" altLang="es-PE" sz="1700" dirty="0">
                <a:latin typeface="Century Gothic" panose="020B0502020202020204" pitchFamily="34" charset="0"/>
                <a:cs typeface="Times New Roman" panose="02020603050405020304" pitchFamily="18" charset="0"/>
              </a:rPr>
              <a:t>y </a:t>
            </a:r>
            <a:r>
              <a:rPr lang="es-PE" altLang="es-PE" sz="17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optimiza </a:t>
            </a:r>
            <a:r>
              <a:rPr lang="es-PE" altLang="es-PE" sz="1700" dirty="0">
                <a:latin typeface="Century Gothic" panose="020B0502020202020204" pitchFamily="34" charset="0"/>
                <a:cs typeface="Times New Roman" panose="02020603050405020304" pitchFamily="18" charset="0"/>
              </a:rPr>
              <a:t>el uso de los </a:t>
            </a:r>
            <a:r>
              <a:rPr lang="es-PE" altLang="es-PE" sz="17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recursos públicos</a:t>
            </a:r>
            <a:endParaRPr lang="es-ES" altLang="es-PE" sz="17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CuadroTexto 37"/>
          <p:cNvSpPr txBox="1"/>
          <p:nvPr/>
        </p:nvSpPr>
        <p:spPr>
          <a:xfrm>
            <a:off x="8275296" y="6425619"/>
            <a:ext cx="3802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altLang="es-PE" sz="1400" dirty="0">
                <a:solidFill>
                  <a:schemeClr val="bg1">
                    <a:lumMod val="65000"/>
                  </a:schemeClr>
                </a:solidFill>
                <a:latin typeface="Calibri" panose="020F0502020204030204"/>
                <a:cs typeface="Times New Roman" panose="02020603050405020304" pitchFamily="18" charset="0"/>
              </a:rPr>
              <a:t>Código de Ética de la Función </a:t>
            </a:r>
            <a:r>
              <a:rPr lang="es-ES" altLang="es-PE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/>
                <a:cs typeface="Times New Roman" panose="02020603050405020304" pitchFamily="18" charset="0"/>
              </a:rPr>
              <a:t>Pública - Ley 27815</a:t>
            </a:r>
            <a:endParaRPr lang="es-PE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39" name="Conector recto de flecha 38"/>
          <p:cNvCxnSpPr>
            <a:stCxn id="33" idx="1"/>
            <a:endCxn id="37" idx="3"/>
          </p:cNvCxnSpPr>
          <p:nvPr/>
        </p:nvCxnSpPr>
        <p:spPr>
          <a:xfrm flipH="1" flipV="1">
            <a:off x="4983480" y="3283594"/>
            <a:ext cx="594360" cy="5567"/>
          </a:xfrm>
          <a:prstGeom prst="straightConnector1">
            <a:avLst/>
          </a:prstGeom>
          <a:ln w="12700">
            <a:solidFill>
              <a:srgbClr val="F14444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516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78"/>
    </mc:Choice>
    <mc:Fallback xmlns="">
      <p:transition spd="slow" advTm="30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/>
      <p:bldP spid="30" grpId="0" animBg="1"/>
      <p:bldP spid="32" grpId="0" animBg="1"/>
      <p:bldP spid="33" grpId="0"/>
      <p:bldP spid="34" grpId="0" animBg="1"/>
      <p:bldP spid="35" grpId="0" animBg="1"/>
      <p:bldP spid="36" grpId="0" animBg="1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/>
          <p:cNvSpPr/>
          <p:nvPr/>
        </p:nvSpPr>
        <p:spPr>
          <a:xfrm>
            <a:off x="1" y="654206"/>
            <a:ext cx="12192000" cy="6282932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pSp>
        <p:nvGrpSpPr>
          <p:cNvPr id="19" name="Grupo 18"/>
          <p:cNvGrpSpPr/>
          <p:nvPr/>
        </p:nvGrpSpPr>
        <p:grpSpPr>
          <a:xfrm>
            <a:off x="0" y="0"/>
            <a:ext cx="12192000" cy="829994"/>
            <a:chOff x="0" y="0"/>
            <a:chExt cx="12192000" cy="829994"/>
          </a:xfrm>
        </p:grpSpPr>
        <p:sp>
          <p:nvSpPr>
            <p:cNvPr id="20" name="Redondear rectángulo de esquina del mismo lado 19">
              <a:extLst>
                <a:ext uri="{FF2B5EF4-FFF2-40B4-BE49-F238E27FC236}">
                  <a16:creationId xmlns="" xmlns:a16="http://schemas.microsoft.com/office/drawing/2014/main" id="{6DD21BAC-7DC9-CF35-C7C4-82DF33465054}"/>
                </a:ext>
              </a:extLst>
            </p:cNvPr>
            <p:cNvSpPr/>
            <p:nvPr/>
          </p:nvSpPr>
          <p:spPr>
            <a:xfrm rot="10800000">
              <a:off x="0" y="0"/>
              <a:ext cx="12192000" cy="829994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pic>
          <p:nvPicPr>
            <p:cNvPr id="21" name="Imagen 20">
              <a:extLst>
                <a:ext uri="{FF2B5EF4-FFF2-40B4-BE49-F238E27FC236}">
                  <a16:creationId xmlns="" xmlns:a16="http://schemas.microsoft.com/office/drawing/2014/main" id="{A97A4EBE-6AAA-05D1-E352-17EFDBB32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934162" y="79138"/>
              <a:ext cx="1065384" cy="642363"/>
            </a:xfrm>
            <a:prstGeom prst="rect">
              <a:avLst/>
            </a:prstGeom>
          </p:spPr>
        </p:pic>
        <p:pic>
          <p:nvPicPr>
            <p:cNvPr id="22" name="Gráfico 4">
              <a:extLst>
                <a:ext uri="{FF2B5EF4-FFF2-40B4-BE49-F238E27FC236}">
                  <a16:creationId xmlns="" xmlns:a16="http://schemas.microsoft.com/office/drawing/2014/main" id="{16A9A137-4906-AC99-5A61-2F600FC6E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55496" y="204670"/>
              <a:ext cx="2171608" cy="449536"/>
            </a:xfrm>
            <a:prstGeom prst="rect">
              <a:avLst/>
            </a:prstGeom>
          </p:spPr>
        </p:pic>
      </p:grpSp>
      <p:sp>
        <p:nvSpPr>
          <p:cNvPr id="3" name="Rectángulo 2"/>
          <p:cNvSpPr/>
          <p:nvPr/>
        </p:nvSpPr>
        <p:spPr>
          <a:xfrm>
            <a:off x="414137" y="2256610"/>
            <a:ext cx="2874569" cy="35804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PE" sz="4000" b="1" dirty="0" smtClean="0">
                <a:latin typeface="Century Gothic" panose="020B0502020202020204" pitchFamily="34" charset="0"/>
                <a:cs typeface="Helvetica" panose="020B0604020202020204" pitchFamily="34" charset="0"/>
              </a:rPr>
              <a:t>Código de</a:t>
            </a:r>
          </a:p>
          <a:p>
            <a:pPr algn="r"/>
            <a:r>
              <a:rPr lang="es-PE" sz="4000" b="1" dirty="0" smtClean="0">
                <a:latin typeface="Century Gothic" panose="020B0502020202020204" pitchFamily="34" charset="0"/>
                <a:cs typeface="Helvetica" panose="020B0604020202020204" pitchFamily="34" charset="0"/>
              </a:rPr>
              <a:t>ética de la</a:t>
            </a:r>
          </a:p>
          <a:p>
            <a:pPr algn="r"/>
            <a:r>
              <a:rPr lang="es-PE" sz="4000" b="1" dirty="0" smtClean="0">
                <a:latin typeface="Century Gothic" panose="020B0502020202020204" pitchFamily="34" charset="0"/>
                <a:cs typeface="Helvetica" panose="020B0604020202020204" pitchFamily="34" charset="0"/>
              </a:rPr>
              <a:t>Función</a:t>
            </a:r>
          </a:p>
          <a:p>
            <a:pPr algn="r"/>
            <a:r>
              <a:rPr lang="es-PE" sz="4000" b="1" dirty="0" smtClean="0">
                <a:latin typeface="Century Gothic" panose="020B0502020202020204" pitchFamily="34" charset="0"/>
                <a:cs typeface="Helvetica" panose="020B0604020202020204" pitchFamily="34" charset="0"/>
              </a:rPr>
              <a:t>Pública</a:t>
            </a:r>
          </a:p>
          <a:p>
            <a:pPr algn="r"/>
            <a:r>
              <a:rPr lang="es-PE" sz="4000" dirty="0" smtClean="0">
                <a:solidFill>
                  <a:srgbClr val="FF0000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Ley 27815</a:t>
            </a:r>
          </a:p>
          <a:p>
            <a:pPr algn="r"/>
            <a:endParaRPr lang="es-PE" sz="2000" dirty="0" smtClean="0">
              <a:latin typeface="Century Gothic" panose="020B0502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776" y="1291689"/>
            <a:ext cx="5479596" cy="497688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931"/>
          <a:stretch/>
        </p:blipFill>
        <p:spPr>
          <a:xfrm>
            <a:off x="3561525" y="3069196"/>
            <a:ext cx="724725" cy="57378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982"/>
          <a:stretch/>
        </p:blipFill>
        <p:spPr>
          <a:xfrm>
            <a:off x="3553746" y="3892778"/>
            <a:ext cx="722980" cy="57378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52"/>
          <a:stretch/>
        </p:blipFill>
        <p:spPr>
          <a:xfrm>
            <a:off x="3561524" y="4716361"/>
            <a:ext cx="677101" cy="573788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4276725" y="2986758"/>
            <a:ext cx="25622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 smtClean="0">
                <a:latin typeface="Century Gothic" panose="020B0502020202020204" pitchFamily="34" charset="0"/>
              </a:rPr>
              <a:t>Principios, deberes y prohibiciones que orientan la conducta ética</a:t>
            </a:r>
            <a:endParaRPr lang="es-PE" dirty="0">
              <a:latin typeface="Century Gothic" panose="020B0502020202020204" pitchFamily="34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4276725" y="3947089"/>
            <a:ext cx="2266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 smtClean="0">
                <a:latin typeface="Century Gothic" panose="020B0502020202020204" pitchFamily="34" charset="0"/>
              </a:rPr>
              <a:t>Para los que ejercen la función pública</a:t>
            </a:r>
            <a:endParaRPr lang="es-PE" dirty="0">
              <a:latin typeface="Century Gothic" panose="020B0502020202020204" pitchFamily="34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4276725" y="4633658"/>
            <a:ext cx="25622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 smtClean="0">
                <a:latin typeface="Century Gothic" panose="020B0502020202020204" pitchFamily="34" charset="0"/>
              </a:rPr>
              <a:t>Sus sancionen pueden ser desde amonestaciones verbales hasta destitución</a:t>
            </a:r>
            <a:endParaRPr lang="es-PE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32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2|0.1|0.1|0.8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6.8|0.9|3.1|0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6.8|0.9|3.1|0.9"/>
</p:tagLst>
</file>

<file path=ppt/theme/theme1.xml><?xml version="1.0" encoding="utf-8"?>
<a:theme xmlns:a="http://schemas.openxmlformats.org/drawingml/2006/main" name="4_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erpo - con punche perú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uerpo - con punche perú" id="{D2EEF0ED-4EFA-4461-8CB9-7F10DFAE7B10}" vid="{C5B89E3B-0762-442F-A94F-B577B3C0128F}"/>
    </a:ext>
  </a:extLst>
</a:theme>
</file>

<file path=ppt/theme/theme3.xml><?xml version="1.0" encoding="utf-8"?>
<a:theme xmlns:a="http://schemas.openxmlformats.org/drawingml/2006/main" name="2_Cuerpo - con punche perú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uerpo - con punche perú" id="{D2EEF0ED-4EFA-4461-8CB9-7F10DFAE7B10}" vid="{C5B89E3B-0762-442F-A94F-B577B3C0128F}"/>
    </a:ext>
  </a:extLst>
</a:theme>
</file>

<file path=ppt/theme/theme4.xml><?xml version="1.0" encoding="utf-8"?>
<a:theme xmlns:a="http://schemas.openxmlformats.org/drawingml/2006/main" name="3_Cuerpo - con punche perú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uerpo - con punche perú" id="{D2EEF0ED-4EFA-4461-8CB9-7F10DFAE7B10}" vid="{C5B89E3B-0762-442F-A94F-B577B3C0128F}"/>
    </a:ext>
  </a:extLst>
</a:theme>
</file>

<file path=ppt/theme/theme5.xml><?xml version="1.0" encoding="utf-8"?>
<a:theme xmlns:a="http://schemas.openxmlformats.org/drawingml/2006/main" name="6_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2599</TotalTime>
  <Words>1901</Words>
  <Application>Microsoft Office PowerPoint</Application>
  <PresentationFormat>Panorámica</PresentationFormat>
  <Paragraphs>287</Paragraphs>
  <Slides>39</Slides>
  <Notes>28</Notes>
  <HiddenSlides>0</HiddenSlides>
  <MMClips>0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39</vt:i4>
      </vt:variant>
    </vt:vector>
  </HeadingPairs>
  <TitlesOfParts>
    <vt:vector size="58" baseType="lpstr">
      <vt:lpstr>Trebuchet MS</vt:lpstr>
      <vt:lpstr>Arial</vt:lpstr>
      <vt:lpstr>Helvetica Neue</vt:lpstr>
      <vt:lpstr>Calibri</vt:lpstr>
      <vt:lpstr>Franklin Gothic Medium</vt:lpstr>
      <vt:lpstr>Century Gothic</vt:lpstr>
      <vt:lpstr>Times New Roman</vt:lpstr>
      <vt:lpstr>Gotham Thin</vt:lpstr>
      <vt:lpstr>Franklin Gothic Demi</vt:lpstr>
      <vt:lpstr>Calibri Light</vt:lpstr>
      <vt:lpstr>Wingdings</vt:lpstr>
      <vt:lpstr>Poppins Light</vt:lpstr>
      <vt:lpstr>Helvetica</vt:lpstr>
      <vt:lpstr>Poppins</vt:lpstr>
      <vt:lpstr>4_Tema de Office</vt:lpstr>
      <vt:lpstr>1_Cuerpo - con punche perú</vt:lpstr>
      <vt:lpstr>2_Cuerpo - con punche perú</vt:lpstr>
      <vt:lpstr>3_Cuerpo - con punche perú</vt:lpstr>
      <vt:lpstr>6_Tema de Office</vt:lpstr>
      <vt:lpstr>Integridad Pública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Ética Pública</vt:lpstr>
      <vt:lpstr>Presentación de PowerPoint</vt:lpstr>
      <vt:lpstr>Presentación de PowerPoint</vt:lpstr>
      <vt:lpstr>¿Por qué?</vt:lpstr>
      <vt:lpstr>Presentación de PowerPoint</vt:lpstr>
      <vt:lpstr>¿Cómo nos guía el  Código de Ética y Conducta?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Integridad Pública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Preguntas frecuentes</vt:lpstr>
      <vt:lpstr>Presentación de PowerPoint</vt:lpstr>
      <vt:lpstr>Presentación de PowerPoint</vt:lpstr>
      <vt:lpstr>Plataforma de Denuncias Ciudadanas</vt:lpstr>
      <vt:lpstr>Presentación de PowerPoint</vt:lpstr>
      <vt:lpstr>Presentación de PowerPoint</vt:lpstr>
      <vt:lpstr>Presentación de PowerPoint</vt:lpstr>
      <vt:lpstr>Requisitos mínimos para presentar una denuncia</vt:lpstr>
      <vt:lpstr>Presentación de PowerPoint</vt:lpstr>
      <vt:lpstr>Presentación de PowerPoint</vt:lpstr>
      <vt:lpstr>Presentación de PowerPoint</vt:lpstr>
      <vt:lpstr>Gracias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"Kenny Aquino Ñaupari" &lt;kaquino@vivienda.gob.pe&gt;</dc:creator>
  <cp:lastModifiedBy>Cuenta Microsoft</cp:lastModifiedBy>
  <cp:revision>124</cp:revision>
  <dcterms:modified xsi:type="dcterms:W3CDTF">2023-08-29T17:02:35Z</dcterms:modified>
</cp:coreProperties>
</file>