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2" r:id="rId6"/>
    <p:sldId id="263" r:id="rId7"/>
    <p:sldId id="277" r:id="rId8"/>
    <p:sldId id="265" r:id="rId9"/>
    <p:sldId id="266" r:id="rId10"/>
    <p:sldId id="268" r:id="rId11"/>
    <p:sldId id="267" r:id="rId12"/>
    <p:sldId id="269" r:id="rId13"/>
    <p:sldId id="274" r:id="rId14"/>
    <p:sldId id="275" r:id="rId15"/>
    <p:sldId id="276" r:id="rId16"/>
    <p:sldId id="270" r:id="rId17"/>
    <p:sldId id="271" r:id="rId18"/>
    <p:sldId id="272" r:id="rId19"/>
    <p:sldId id="261" r:id="rId20"/>
    <p:sldId id="279" r:id="rId21"/>
    <p:sldId id="260" r:id="rId2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831"/>
    <a:srgbClr val="E83935"/>
    <a:srgbClr val="E61B21"/>
    <a:srgbClr val="474745"/>
    <a:srgbClr val="E73835"/>
    <a:srgbClr val="A9A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026A1-AD92-4002-8823-FA2092BC6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55B12F-8474-440C-9565-D49129679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FC324D-25AD-45CA-9750-4A6FF189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803B-CAA7-47F7-B556-FD2E1E25FDB1}" type="datetimeFigureOut">
              <a:rPr lang="es-PE" smtClean="0"/>
              <a:t>22/02/2023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03F5F1-1C6D-46B7-836B-87B2D2EB3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2BEAC1-665D-4E04-9E43-470030D03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184F-D354-489F-9041-D0D4750A91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098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2F7FC9-66EA-4D52-97F3-23D92BBA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A4C18C-BD0F-4841-93CE-38036EB1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CEB17B-B575-4FD0-9796-4C6373698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803B-CAA7-47F7-B556-FD2E1E25FDB1}" type="datetimeFigureOut">
              <a:rPr lang="es-PE" smtClean="0"/>
              <a:t>22/02/2023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8FAABF-3CEE-4CDF-8A6C-EFEEE74DB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4D94E-6C11-470F-A16C-DC73ED53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184F-D354-489F-9041-D0D4750A91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886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E34E6B-EC3C-4E98-A04D-2CA2F50AB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9D9E1-E141-4771-9BEF-37F79105B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593604-B613-4BA3-A594-41F12177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803B-CAA7-47F7-B556-FD2E1E25FDB1}" type="datetimeFigureOut">
              <a:rPr lang="es-PE" smtClean="0"/>
              <a:t>22/02/2023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AC1844-C9B1-411A-BE83-9C5DE0369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90C5FD-35B9-47C3-840D-037B8C66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184F-D354-489F-9041-D0D4750A91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615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30270-6AC0-4637-8A95-30E266D4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66ADDD-C701-4FA9-9DBD-6037CFA13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4F2724-D771-4B3B-8922-686F0F3E2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803B-CAA7-47F7-B556-FD2E1E25FDB1}" type="datetimeFigureOut">
              <a:rPr lang="es-PE" smtClean="0"/>
              <a:t>22/02/2023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7B13F1-09E1-4BCD-9125-CB2CDD695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FFB3FE-8CEA-448A-A4D7-C99DAC66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184F-D354-489F-9041-D0D4750A91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792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B3810-0383-43BD-A1AF-FD84F639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A8780-5D0F-4DB5-A8FE-860AFDF75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DBBDFC-3328-4494-A7EB-90018B97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803B-CAA7-47F7-B556-FD2E1E25FDB1}" type="datetimeFigureOut">
              <a:rPr lang="es-PE" smtClean="0"/>
              <a:t>22/02/2023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AAE9A4-3CE9-4B7E-9F5A-57FCDD0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11F316-2F48-4DDF-8AF4-D67EA0B8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184F-D354-489F-9041-D0D4750A91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585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C1545-FE6A-4831-9A17-2ECC4EA15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8B36C-607E-4DF4-895C-E3F88D4D2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D59E92-15A8-42CD-B367-75FF1F94D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BCB3D6-AC79-4805-A887-4D51B996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803B-CAA7-47F7-B556-FD2E1E25FDB1}" type="datetimeFigureOut">
              <a:rPr lang="es-PE" smtClean="0"/>
              <a:t>22/02/2023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DFB15E-0865-44A5-A5C0-5DD8193F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A92612-8B18-4C94-AC08-5AB3290F1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184F-D354-489F-9041-D0D4750A91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116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DD9E8-8DC7-4926-BC78-33DDB245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DCFEB1-464C-4CB5-B321-57AC476F4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60B115-A9E6-4452-9BD1-E00B544F1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41A60B-B08F-46BF-A289-D34B95727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B26719-D31B-4C3F-9628-575D1CC63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21293A-3893-4E84-9706-34F10C6F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803B-CAA7-47F7-B556-FD2E1E25FDB1}" type="datetimeFigureOut">
              <a:rPr lang="es-PE" smtClean="0"/>
              <a:t>22/02/2023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E9C4A3E-CD95-4BF8-BD8B-266B06F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C6A9F0-8842-4A4D-BD9C-1EC8732F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184F-D354-489F-9041-D0D4750A91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448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30035-F3D1-4C69-8A42-5AFCC0C1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45AE33-C533-4746-9B9F-0D0AD5AD2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803B-CAA7-47F7-B556-FD2E1E25FDB1}" type="datetimeFigureOut">
              <a:rPr lang="es-PE" smtClean="0"/>
              <a:t>22/02/2023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E66BDD-BEDD-458B-A3ED-C04F5F9A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09B467-B006-4AD1-989C-D4D03FE6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184F-D354-489F-9041-D0D4750A91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817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35E7711-601A-4C22-97DC-FFDFBEE98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803B-CAA7-47F7-B556-FD2E1E25FDB1}" type="datetimeFigureOut">
              <a:rPr lang="es-PE" smtClean="0"/>
              <a:t>22/02/2023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62A92-9E5D-41A0-8DCE-F2ECDE9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77E391-0B92-4CDC-AEE9-9F89DCAD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184F-D354-489F-9041-D0D4750A91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395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03FF7-904D-455A-904F-EF15F23D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8D2005-2A99-41D5-A470-7C5BC2140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AB40B5-BB6F-421D-B230-A88A1E9D0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5B019A-DF50-4B00-A9A7-C4D5E240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803B-CAA7-47F7-B556-FD2E1E25FDB1}" type="datetimeFigureOut">
              <a:rPr lang="es-PE" smtClean="0"/>
              <a:t>22/02/2023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FCA056-B4F7-4B07-9698-2E761DB1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A2BAA0-91EC-4A7E-B5D9-A7718719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184F-D354-489F-9041-D0D4750A91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667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53DFC-D1AA-46C4-B51F-2D28141D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1A3AAC-10B4-432C-9A34-93D9341A4D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72E19B-290C-4507-8A7F-A0A9D0B40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0CF9D8-05E2-4E72-BAB2-8F2BAD9B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803B-CAA7-47F7-B556-FD2E1E25FDB1}" type="datetimeFigureOut">
              <a:rPr lang="es-PE" smtClean="0"/>
              <a:t>22/02/2023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B3CA0-5B60-4BDB-9F7D-5D6C083AD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24DC1F-77C7-4A25-920E-A5AE41C7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184F-D354-489F-9041-D0D4750A91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929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749F581-23F8-4E87-9567-6384333ED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B85193-7591-4DF9-9EC1-22F038FEA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1334FE-E28E-43F5-BD4F-1F0EAE2B8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9803B-CAA7-47F7-B556-FD2E1E25FDB1}" type="datetimeFigureOut">
              <a:rPr lang="es-PE" smtClean="0"/>
              <a:t>22/02/2023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FB3136-6484-4C24-B0F3-25B3C45C6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980C5C-6731-47E2-AD58-6E8A3FF35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8184F-D354-489F-9041-D0D4750A91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784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OvyJRVQ04Mk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sbn.gob.pe/politicas-de-integrida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sbn.gob.pe/Repositorio/public/files/2022/05/linemaientos-sobre-reporte-de-gestion-de-intereses-2022-05-06_-1651795548.pdf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mailto:integridad@sbn.gob.pe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www.youtube.com/watch?v=tJnX7v8-PsI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jamboard.google.com/d/1RKTWawtov6_2Mu0XIeWqBbB36X0E88rjBIQyVdvdUGQ/edit?usp=sharing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r2EnY80I9zo&amp;t=2s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0AC9FD31-E621-412A-98CD-5580D842FFC5}"/>
              </a:ext>
            </a:extLst>
          </p:cNvPr>
          <p:cNvSpPr/>
          <p:nvPr/>
        </p:nvSpPr>
        <p:spPr>
          <a:xfrm rot="5400000">
            <a:off x="-79992" y="79992"/>
            <a:ext cx="2098431" cy="1938447"/>
          </a:xfrm>
          <a:prstGeom prst="triangle">
            <a:avLst>
              <a:gd name="adj" fmla="val 48331"/>
            </a:avLst>
          </a:prstGeom>
          <a:solidFill>
            <a:srgbClr val="E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E83935"/>
              </a:solidFill>
            </a:endParaRPr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13CBC222-C224-4D39-8146-C031ADFC0911}"/>
              </a:ext>
            </a:extLst>
          </p:cNvPr>
          <p:cNvSpPr/>
          <p:nvPr/>
        </p:nvSpPr>
        <p:spPr>
          <a:xfrm rot="10800000">
            <a:off x="0" y="-2"/>
            <a:ext cx="3108062" cy="832337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1283900-CB77-4279-BD45-B3C3438C10CF}"/>
              </a:ext>
            </a:extLst>
          </p:cNvPr>
          <p:cNvSpPr/>
          <p:nvPr/>
        </p:nvSpPr>
        <p:spPr>
          <a:xfrm>
            <a:off x="3810000" y="2463371"/>
            <a:ext cx="8382000" cy="2075936"/>
          </a:xfrm>
          <a:prstGeom prst="rect">
            <a:avLst/>
          </a:prstGeom>
          <a:solidFill>
            <a:srgbClr val="E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E83935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6CA71D-BA8F-4474-B993-2DD6911CE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5952" y="2724761"/>
            <a:ext cx="7350096" cy="1101026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CONFLICTO DE INTERESES EN LA TOMA DE DECISIONES EN LA ADMINISTRACION PÚBLICA </a:t>
            </a:r>
            <a:endParaRPr lang="es-PE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4E6629-8B4D-4D93-A8EB-51FE17196067}"/>
              </a:ext>
            </a:extLst>
          </p:cNvPr>
          <p:cNvSpPr/>
          <p:nvPr/>
        </p:nvSpPr>
        <p:spPr>
          <a:xfrm>
            <a:off x="-1" y="6647935"/>
            <a:ext cx="1718558" cy="210065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EB320C-9526-4CBE-936B-155E94C8BC4A}"/>
              </a:ext>
            </a:extLst>
          </p:cNvPr>
          <p:cNvSpPr/>
          <p:nvPr/>
        </p:nvSpPr>
        <p:spPr>
          <a:xfrm>
            <a:off x="1718557" y="6647935"/>
            <a:ext cx="10473443" cy="210065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35F4E7A-C879-40D7-9628-CD268A639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35333" r="24609" b="34331"/>
          <a:stretch/>
        </p:blipFill>
        <p:spPr>
          <a:xfrm>
            <a:off x="5693806" y="5746502"/>
            <a:ext cx="2585696" cy="66026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66132E1-D062-4A3E-9BE2-373C790C9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94" y="5801319"/>
            <a:ext cx="1709987" cy="561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D2B8BBC-BA55-54F8-5E87-F8FC7DB8BE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29689" r="26177" b="8530"/>
          <a:stretch/>
        </p:blipFill>
        <p:spPr>
          <a:xfrm>
            <a:off x="10206681" y="5880683"/>
            <a:ext cx="1859496" cy="47327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D031ED-998C-3651-F999-692F307DCC3D}"/>
              </a:ext>
            </a:extLst>
          </p:cNvPr>
          <p:cNvSpPr txBox="1"/>
          <p:nvPr/>
        </p:nvSpPr>
        <p:spPr>
          <a:xfrm>
            <a:off x="5419168" y="790396"/>
            <a:ext cx="628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Funcional de Integridad Institucional (UFII)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C9F418-D323-B5D1-AF04-4A66306EE65D}"/>
              </a:ext>
            </a:extLst>
          </p:cNvPr>
          <p:cNvSpPr txBox="1"/>
          <p:nvPr/>
        </p:nvSpPr>
        <p:spPr>
          <a:xfrm>
            <a:off x="9152017" y="4880101"/>
            <a:ext cx="62855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500" dirty="0">
                <a:latin typeface="Arial" panose="020B0604020202020204" pitchFamily="34" charset="0"/>
                <a:cs typeface="Times New Roman" panose="02020603050405020304" pitchFamily="18" charset="0"/>
              </a:rPr>
              <a:t>Lima, 22 de febrero de 2023</a:t>
            </a:r>
            <a:endParaRPr lang="es-PE" sz="15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B29C66-994B-B1DA-25E6-372D0CB795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905" y="1521256"/>
            <a:ext cx="6285519" cy="51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FEB488AB-F039-409E-91D3-5FBFC6774B23}"/>
              </a:ext>
            </a:extLst>
          </p:cNvPr>
          <p:cNvSpPr/>
          <p:nvPr/>
        </p:nvSpPr>
        <p:spPr>
          <a:xfrm rot="5400000">
            <a:off x="-79992" y="79992"/>
            <a:ext cx="2098431" cy="1938447"/>
          </a:xfrm>
          <a:prstGeom prst="triangle">
            <a:avLst>
              <a:gd name="adj" fmla="val 48331"/>
            </a:avLst>
          </a:prstGeom>
          <a:solidFill>
            <a:srgbClr val="E6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FBAFECE2-4499-4BDB-9EBB-0E5E576A572C}"/>
              </a:ext>
            </a:extLst>
          </p:cNvPr>
          <p:cNvSpPr/>
          <p:nvPr/>
        </p:nvSpPr>
        <p:spPr>
          <a:xfrm rot="10800000">
            <a:off x="0" y="-2"/>
            <a:ext cx="3108062" cy="832337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218502-9D8E-475B-B80A-6D065612AA23}"/>
              </a:ext>
            </a:extLst>
          </p:cNvPr>
          <p:cNvSpPr/>
          <p:nvPr/>
        </p:nvSpPr>
        <p:spPr>
          <a:xfrm>
            <a:off x="-1" y="6647935"/>
            <a:ext cx="1718558" cy="210065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EB59C2C-1E40-4207-BD3A-A3B547F10FB0}"/>
              </a:ext>
            </a:extLst>
          </p:cNvPr>
          <p:cNvSpPr/>
          <p:nvPr/>
        </p:nvSpPr>
        <p:spPr>
          <a:xfrm>
            <a:off x="1718557" y="6647935"/>
            <a:ext cx="10473443" cy="210065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5AC03C24-14D5-4C18-BA77-8C5973AF7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35333" r="24609" b="34331"/>
          <a:stretch/>
        </p:blipFill>
        <p:spPr>
          <a:xfrm>
            <a:off x="5693806" y="5746502"/>
            <a:ext cx="2585696" cy="66026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806255E-34D1-4010-9DDC-2344D4AE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94" y="5801319"/>
            <a:ext cx="1709987" cy="561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96A5E1-20A4-D40D-C0F6-749EB70BA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29689" r="26177" b="8530"/>
          <a:stretch/>
        </p:blipFill>
        <p:spPr>
          <a:xfrm>
            <a:off x="10206681" y="5880683"/>
            <a:ext cx="1859496" cy="473271"/>
          </a:xfrm>
          <a:prstGeom prst="rect">
            <a:avLst/>
          </a:prstGeom>
        </p:spPr>
      </p:pic>
      <p:pic>
        <p:nvPicPr>
          <p:cNvPr id="14" name="Imagen 13">
            <a:hlinkClick r:id="rId5"/>
            <a:extLst>
              <a:ext uri="{FF2B5EF4-FFF2-40B4-BE49-F238E27FC236}">
                <a16:creationId xmlns:a16="http://schemas.microsoft.com/office/drawing/2014/main" id="{BBDFE789-ECD9-1A2C-3AB4-D3D920AFC9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8567"/>
            <a:ext cx="12338363" cy="68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3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FEB488AB-F039-409E-91D3-5FBFC6774B23}"/>
              </a:ext>
            </a:extLst>
          </p:cNvPr>
          <p:cNvSpPr/>
          <p:nvPr/>
        </p:nvSpPr>
        <p:spPr>
          <a:xfrm rot="5400000">
            <a:off x="-79992" y="79992"/>
            <a:ext cx="2098431" cy="1938447"/>
          </a:xfrm>
          <a:prstGeom prst="triangle">
            <a:avLst>
              <a:gd name="adj" fmla="val 48331"/>
            </a:avLst>
          </a:prstGeom>
          <a:solidFill>
            <a:srgbClr val="E6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FBAFECE2-4499-4BDB-9EBB-0E5E576A572C}"/>
              </a:ext>
            </a:extLst>
          </p:cNvPr>
          <p:cNvSpPr/>
          <p:nvPr/>
        </p:nvSpPr>
        <p:spPr>
          <a:xfrm rot="10800000">
            <a:off x="0" y="-2"/>
            <a:ext cx="3108062" cy="832337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218502-9D8E-475B-B80A-6D065612AA23}"/>
              </a:ext>
            </a:extLst>
          </p:cNvPr>
          <p:cNvSpPr/>
          <p:nvPr/>
        </p:nvSpPr>
        <p:spPr>
          <a:xfrm>
            <a:off x="-1" y="6647935"/>
            <a:ext cx="1718558" cy="210065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EB59C2C-1E40-4207-BD3A-A3B547F10FB0}"/>
              </a:ext>
            </a:extLst>
          </p:cNvPr>
          <p:cNvSpPr/>
          <p:nvPr/>
        </p:nvSpPr>
        <p:spPr>
          <a:xfrm>
            <a:off x="1718557" y="6647935"/>
            <a:ext cx="10473443" cy="210065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5AC03C24-14D5-4C18-BA77-8C5973AF7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35333" r="24609" b="34331"/>
          <a:stretch/>
        </p:blipFill>
        <p:spPr>
          <a:xfrm>
            <a:off x="5693806" y="5746502"/>
            <a:ext cx="2585696" cy="66026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806255E-34D1-4010-9DDC-2344D4AE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94" y="5801319"/>
            <a:ext cx="1709987" cy="561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96A5E1-20A4-D40D-C0F6-749EB70BA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29689" r="26177" b="8530"/>
          <a:stretch/>
        </p:blipFill>
        <p:spPr>
          <a:xfrm>
            <a:off x="10206681" y="5880683"/>
            <a:ext cx="1859496" cy="47327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886576C-31D9-B382-C12C-04157E653CDC}"/>
              </a:ext>
            </a:extLst>
          </p:cNvPr>
          <p:cNvSpPr/>
          <p:nvPr/>
        </p:nvSpPr>
        <p:spPr>
          <a:xfrm>
            <a:off x="0" y="2121654"/>
            <a:ext cx="12192001" cy="1164471"/>
          </a:xfrm>
          <a:prstGeom prst="rect">
            <a:avLst/>
          </a:prstGeom>
          <a:solidFill>
            <a:srgbClr val="E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E83935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6561B62-F5E6-EBF4-20D9-0BDE4E157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537" y="2480038"/>
            <a:ext cx="8609144" cy="1017724"/>
          </a:xfrm>
        </p:spPr>
        <p:txBody>
          <a:bodyPr>
            <a:noAutofit/>
          </a:bodyPr>
          <a:lstStyle/>
          <a:p>
            <a:pPr algn="ctr"/>
            <a:r>
              <a:rPr lang="es-PE" sz="3300" b="1" dirty="0">
                <a:solidFill>
                  <a:schemeClr val="bg1"/>
                </a:solidFill>
                <a:latin typeface="Titillium Web" panose="00000300000000000000" pitchFamily="2" charset="0"/>
              </a:rPr>
              <a:t>¿Es posible tomar distancia de algún interés para evitar ese conflicto</a:t>
            </a:r>
            <a:r>
              <a:rPr lang="es-MX" sz="3300" b="1" dirty="0">
                <a:solidFill>
                  <a:schemeClr val="bg1"/>
                </a:solidFill>
                <a:latin typeface="Titillium Web" panose="00000300000000000000" pitchFamily="2" charset="0"/>
              </a:rPr>
              <a:t> ?</a:t>
            </a:r>
            <a:br>
              <a:rPr lang="es-PE" sz="3300" b="1" dirty="0">
                <a:latin typeface="Titillium Web" panose="00000300000000000000" pitchFamily="2" charset="0"/>
              </a:rPr>
            </a:br>
            <a:endParaRPr lang="es-PE" sz="3300" b="1" dirty="0">
              <a:latin typeface="Titillium Web" panose="000003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3E44709-81FE-5E27-7753-451B8EA51325}"/>
              </a:ext>
            </a:extLst>
          </p:cNvPr>
          <p:cNvSpPr txBox="1"/>
          <p:nvPr/>
        </p:nvSpPr>
        <p:spPr>
          <a:xfrm>
            <a:off x="1599512" y="152447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dirty="0"/>
              <a:t>La pregunta es </a:t>
            </a:r>
          </a:p>
        </p:txBody>
      </p:sp>
      <p:pic>
        <p:nvPicPr>
          <p:cNvPr id="9" name="Imagen 8" descr="Warsage">
            <a:extLst>
              <a:ext uri="{FF2B5EF4-FFF2-40B4-BE49-F238E27FC236}">
                <a16:creationId xmlns:a16="http://schemas.microsoft.com/office/drawing/2014/main" id="{BD203D5F-2596-637E-0DA3-5D0FE7B50E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4"/>
          <a:stretch/>
        </p:blipFill>
        <p:spPr bwMode="auto">
          <a:xfrm>
            <a:off x="237636" y="3738929"/>
            <a:ext cx="2207182" cy="210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trella: 5 puntas 1">
            <a:extLst>
              <a:ext uri="{FF2B5EF4-FFF2-40B4-BE49-F238E27FC236}">
                <a16:creationId xmlns:a16="http://schemas.microsoft.com/office/drawing/2014/main" id="{D6890AFE-ACEA-2BF7-C791-ECCBC16311D8}"/>
              </a:ext>
            </a:extLst>
          </p:cNvPr>
          <p:cNvSpPr/>
          <p:nvPr/>
        </p:nvSpPr>
        <p:spPr>
          <a:xfrm>
            <a:off x="2597894" y="3830356"/>
            <a:ext cx="1510017" cy="1352818"/>
          </a:xfrm>
          <a:prstGeom prst="star5">
            <a:avLst/>
          </a:prstGeom>
          <a:solidFill>
            <a:srgbClr val="E938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si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DFAEB48-F201-5933-AB8F-E92CC9301AD2}"/>
              </a:ext>
            </a:extLst>
          </p:cNvPr>
          <p:cNvSpPr/>
          <p:nvPr/>
        </p:nvSpPr>
        <p:spPr>
          <a:xfrm>
            <a:off x="4493816" y="4158448"/>
            <a:ext cx="1041190" cy="914400"/>
          </a:xfrm>
          <a:prstGeom prst="roundRect">
            <a:avLst/>
          </a:prstGeom>
          <a:solidFill>
            <a:srgbClr val="E938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ELEGIR 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916DB7C9-F9C4-7966-EB40-6DA8A1373EE8}"/>
              </a:ext>
            </a:extLst>
          </p:cNvPr>
          <p:cNvSpPr/>
          <p:nvPr/>
        </p:nvSpPr>
        <p:spPr>
          <a:xfrm>
            <a:off x="5915373" y="4366019"/>
            <a:ext cx="736085" cy="514688"/>
          </a:xfrm>
          <a:prstGeom prst="rightArrow">
            <a:avLst/>
          </a:prstGeom>
          <a:solidFill>
            <a:srgbClr val="E938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32D04D9-BD49-9678-9487-A0D6A06A7F1E}"/>
              </a:ext>
            </a:extLst>
          </p:cNvPr>
          <p:cNvSpPr/>
          <p:nvPr/>
        </p:nvSpPr>
        <p:spPr>
          <a:xfrm>
            <a:off x="6872595" y="3657760"/>
            <a:ext cx="1566021" cy="1666748"/>
          </a:xfrm>
          <a:prstGeom prst="ellipse">
            <a:avLst/>
          </a:prstGeom>
          <a:solidFill>
            <a:srgbClr val="E938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EVITARLO</a:t>
            </a:r>
          </a:p>
        </p:txBody>
      </p:sp>
      <p:sp>
        <p:nvSpPr>
          <p:cNvPr id="16" name="Triángulo isósceles 15">
            <a:extLst>
              <a:ext uri="{FF2B5EF4-FFF2-40B4-BE49-F238E27FC236}">
                <a16:creationId xmlns:a16="http://schemas.microsoft.com/office/drawing/2014/main" id="{5E0B6F72-4438-1700-6360-1CF9FFC6FD3D}"/>
              </a:ext>
            </a:extLst>
          </p:cNvPr>
          <p:cNvSpPr/>
          <p:nvPr/>
        </p:nvSpPr>
        <p:spPr>
          <a:xfrm>
            <a:off x="8821335" y="3746314"/>
            <a:ext cx="1060704" cy="605027"/>
          </a:xfrm>
          <a:prstGeom prst="triangle">
            <a:avLst/>
          </a:prstGeom>
          <a:solidFill>
            <a:srgbClr val="E938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SI</a:t>
            </a:r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12AF25CA-925F-39DA-B6CF-844FA2990268}"/>
              </a:ext>
            </a:extLst>
          </p:cNvPr>
          <p:cNvSpPr/>
          <p:nvPr/>
        </p:nvSpPr>
        <p:spPr>
          <a:xfrm>
            <a:off x="8871514" y="4623363"/>
            <a:ext cx="1060704" cy="468091"/>
          </a:xfrm>
          <a:prstGeom prst="triangle">
            <a:avLst/>
          </a:prstGeom>
          <a:solidFill>
            <a:srgbClr val="E938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NO</a:t>
            </a:r>
          </a:p>
        </p:txBody>
      </p:sp>
      <p:sp>
        <p:nvSpPr>
          <p:cNvPr id="19" name="Signo más 18">
            <a:extLst>
              <a:ext uri="{FF2B5EF4-FFF2-40B4-BE49-F238E27FC236}">
                <a16:creationId xmlns:a16="http://schemas.microsoft.com/office/drawing/2014/main" id="{D295CC43-F637-D1E4-C2EE-8205E098E733}"/>
              </a:ext>
            </a:extLst>
          </p:cNvPr>
          <p:cNvSpPr/>
          <p:nvPr/>
        </p:nvSpPr>
        <p:spPr>
          <a:xfrm>
            <a:off x="10222029" y="3855934"/>
            <a:ext cx="914400" cy="605028"/>
          </a:xfrm>
          <a:prstGeom prst="mathPlus">
            <a:avLst/>
          </a:prstGeom>
          <a:solidFill>
            <a:srgbClr val="E938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Distinto de 19">
            <a:extLst>
              <a:ext uri="{FF2B5EF4-FFF2-40B4-BE49-F238E27FC236}">
                <a16:creationId xmlns:a16="http://schemas.microsoft.com/office/drawing/2014/main" id="{11933EC1-B1BD-A878-530F-641A075E365F}"/>
              </a:ext>
            </a:extLst>
          </p:cNvPr>
          <p:cNvSpPr/>
          <p:nvPr/>
        </p:nvSpPr>
        <p:spPr>
          <a:xfrm>
            <a:off x="10382414" y="4623363"/>
            <a:ext cx="914400" cy="553426"/>
          </a:xfrm>
          <a:prstGeom prst="mathNotEqual">
            <a:avLst/>
          </a:prstGeom>
          <a:solidFill>
            <a:srgbClr val="E938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6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FEB488AB-F039-409E-91D3-5FBFC6774B23}"/>
              </a:ext>
            </a:extLst>
          </p:cNvPr>
          <p:cNvSpPr/>
          <p:nvPr/>
        </p:nvSpPr>
        <p:spPr>
          <a:xfrm rot="5400000">
            <a:off x="-79992" y="79992"/>
            <a:ext cx="2098431" cy="1938447"/>
          </a:xfrm>
          <a:prstGeom prst="triangle">
            <a:avLst>
              <a:gd name="adj" fmla="val 48331"/>
            </a:avLst>
          </a:prstGeom>
          <a:solidFill>
            <a:srgbClr val="E6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FBAFECE2-4499-4BDB-9EBB-0E5E576A572C}"/>
              </a:ext>
            </a:extLst>
          </p:cNvPr>
          <p:cNvSpPr/>
          <p:nvPr/>
        </p:nvSpPr>
        <p:spPr>
          <a:xfrm rot="10800000">
            <a:off x="0" y="-2"/>
            <a:ext cx="3108062" cy="832337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218502-9D8E-475B-B80A-6D065612AA23}"/>
              </a:ext>
            </a:extLst>
          </p:cNvPr>
          <p:cNvSpPr/>
          <p:nvPr/>
        </p:nvSpPr>
        <p:spPr>
          <a:xfrm>
            <a:off x="-1" y="6647935"/>
            <a:ext cx="1718558" cy="210065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EB59C2C-1E40-4207-BD3A-A3B547F10FB0}"/>
              </a:ext>
            </a:extLst>
          </p:cNvPr>
          <p:cNvSpPr/>
          <p:nvPr/>
        </p:nvSpPr>
        <p:spPr>
          <a:xfrm>
            <a:off x="1718557" y="6647935"/>
            <a:ext cx="10473443" cy="210065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5AC03C24-14D5-4C18-BA77-8C5973AF7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35333" r="24609" b="34331"/>
          <a:stretch/>
        </p:blipFill>
        <p:spPr>
          <a:xfrm>
            <a:off x="5693806" y="5746502"/>
            <a:ext cx="2585696" cy="66026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806255E-34D1-4010-9DDC-2344D4AE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94" y="5801319"/>
            <a:ext cx="1709987" cy="561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96A5E1-20A4-D40D-C0F6-749EB70BA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29689" r="26177" b="8530"/>
          <a:stretch/>
        </p:blipFill>
        <p:spPr>
          <a:xfrm>
            <a:off x="10206681" y="5880683"/>
            <a:ext cx="1859496" cy="473271"/>
          </a:xfrm>
          <a:prstGeom prst="rect">
            <a:avLst/>
          </a:prstGeom>
        </p:spPr>
      </p:pic>
      <p:pic>
        <p:nvPicPr>
          <p:cNvPr id="1025" name="Imagen 2">
            <a:hlinkClick r:id="rId5"/>
            <a:extLst>
              <a:ext uri="{FF2B5EF4-FFF2-40B4-BE49-F238E27FC236}">
                <a16:creationId xmlns:a16="http://schemas.microsoft.com/office/drawing/2014/main" id="{CADF9F16-1B81-04A2-BE69-E954E71F9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23" y="2125453"/>
            <a:ext cx="744216" cy="83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36EC3D9B-9B08-81E5-D133-C4FCAE9CD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39" y="2185634"/>
            <a:ext cx="98774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Ver Lineamiento 001-2021/SBN-OAF-SAPE: Lineamientos para el reporte de conflictos de intereses aprobado con Resoluci</a:t>
            </a:r>
            <a:r>
              <a:rPr kumimoji="0" lang="es-PE" altLang="es-PE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ó</a:t>
            </a:r>
            <a:r>
              <a:rPr kumimoji="0" lang="es-PE" altLang="es-PE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n N°0054-2021/SBN-GG.</a:t>
            </a:r>
            <a:r>
              <a:rPr kumimoji="0" lang="es-PE" altLang="es-PE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 </a:t>
            </a:r>
            <a:r>
              <a:rPr kumimoji="0" lang="es-PE" altLang="es-P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s-PE" altLang="es-P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BE0C65C-D9E5-0F67-6582-48E154592FAF}"/>
              </a:ext>
            </a:extLst>
          </p:cNvPr>
          <p:cNvSpPr txBox="1"/>
          <p:nvPr/>
        </p:nvSpPr>
        <p:spPr>
          <a:xfrm>
            <a:off x="1070512" y="3148585"/>
            <a:ext cx="8353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el link de integridad que se encuentra alojado en nuestra sede digital, podemos ubicar este lineamiento</a:t>
            </a:r>
            <a:endParaRPr lang="es-PE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1B6A37C-ACBA-0ABB-BE30-050EC73AA3DB}"/>
              </a:ext>
            </a:extLst>
          </p:cNvPr>
          <p:cNvSpPr txBox="1"/>
          <p:nvPr/>
        </p:nvSpPr>
        <p:spPr>
          <a:xfrm>
            <a:off x="1070512" y="3805664"/>
            <a:ext cx="620274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900" dirty="0">
                <a:hlinkClick r:id="rId7"/>
              </a:rPr>
              <a:t>https://www.sbn.gob.pe/politicas-de-integridad</a:t>
            </a:r>
            <a:endParaRPr lang="es-PE" sz="1900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10906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FEB488AB-F039-409E-91D3-5FBFC6774B23}"/>
              </a:ext>
            </a:extLst>
          </p:cNvPr>
          <p:cNvSpPr/>
          <p:nvPr/>
        </p:nvSpPr>
        <p:spPr>
          <a:xfrm rot="5400000">
            <a:off x="-79992" y="79992"/>
            <a:ext cx="2098431" cy="1938447"/>
          </a:xfrm>
          <a:prstGeom prst="triangle">
            <a:avLst>
              <a:gd name="adj" fmla="val 48331"/>
            </a:avLst>
          </a:prstGeom>
          <a:solidFill>
            <a:srgbClr val="E6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FBAFECE2-4499-4BDB-9EBB-0E5E576A572C}"/>
              </a:ext>
            </a:extLst>
          </p:cNvPr>
          <p:cNvSpPr/>
          <p:nvPr/>
        </p:nvSpPr>
        <p:spPr>
          <a:xfrm rot="10800000">
            <a:off x="0" y="-2"/>
            <a:ext cx="3108062" cy="832337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218502-9D8E-475B-B80A-6D065612AA23}"/>
              </a:ext>
            </a:extLst>
          </p:cNvPr>
          <p:cNvSpPr/>
          <p:nvPr/>
        </p:nvSpPr>
        <p:spPr>
          <a:xfrm>
            <a:off x="-1" y="6647935"/>
            <a:ext cx="1718558" cy="210065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EB59C2C-1E40-4207-BD3A-A3B547F10FB0}"/>
              </a:ext>
            </a:extLst>
          </p:cNvPr>
          <p:cNvSpPr/>
          <p:nvPr/>
        </p:nvSpPr>
        <p:spPr>
          <a:xfrm>
            <a:off x="1718557" y="6647935"/>
            <a:ext cx="10473443" cy="210065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5AC03C24-14D5-4C18-BA77-8C5973AF7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35333" r="24609" b="34331"/>
          <a:stretch/>
        </p:blipFill>
        <p:spPr>
          <a:xfrm>
            <a:off x="5693806" y="5746502"/>
            <a:ext cx="2585696" cy="66026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806255E-34D1-4010-9DDC-2344D4AE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94" y="5801319"/>
            <a:ext cx="1709987" cy="561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96A5E1-20A4-D40D-C0F6-749EB70BA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29689" r="26177" b="8530"/>
          <a:stretch/>
        </p:blipFill>
        <p:spPr>
          <a:xfrm>
            <a:off x="10206681" y="5880683"/>
            <a:ext cx="1859496" cy="47327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BE0C65C-D9E5-0F67-6582-48E154592FAF}"/>
              </a:ext>
            </a:extLst>
          </p:cNvPr>
          <p:cNvSpPr txBox="1"/>
          <p:nvPr/>
        </p:nvSpPr>
        <p:spPr>
          <a:xfrm>
            <a:off x="760530" y="2279607"/>
            <a:ext cx="5522823" cy="3176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Actualmente contamos con un canal de consulta y orientación instaurado para atender dilemas éticos o dudas o consultas que tengan los servidores de la SBN respecto a situaciones que podrían generar un conflicto de intereses. La cuenta de correo electrónico es: </a:t>
            </a:r>
            <a:r>
              <a:rPr lang="es-PE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integridad@sbn.gob.pe</a:t>
            </a:r>
            <a:r>
              <a:rPr lang="es-PE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Posteriormente a su implementación se inició una campaña de difusión al interior de la institución a través de los diferentes canales de comunicación que tiene la SBN a disposición.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F502C-D1EF-AE3E-3FC8-9642A31CAEE1}"/>
              </a:ext>
            </a:extLst>
          </p:cNvPr>
          <p:cNvSpPr txBox="1"/>
          <p:nvPr/>
        </p:nvSpPr>
        <p:spPr>
          <a:xfrm>
            <a:off x="3388963" y="1015525"/>
            <a:ext cx="68793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Canal de consulta y orientación</a:t>
            </a:r>
            <a:endParaRPr lang="es-PE" sz="33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C783615-22C4-BCAB-A64B-998EC7148665}"/>
              </a:ext>
            </a:extLst>
          </p:cNvPr>
          <p:cNvSpPr/>
          <p:nvPr/>
        </p:nvSpPr>
        <p:spPr>
          <a:xfrm flipV="1">
            <a:off x="3417430" y="1707914"/>
            <a:ext cx="8774569" cy="45719"/>
          </a:xfrm>
          <a:prstGeom prst="rect">
            <a:avLst/>
          </a:prstGeom>
          <a:solidFill>
            <a:srgbClr val="E83935"/>
          </a:solidFill>
          <a:ln w="28575">
            <a:solidFill>
              <a:srgbClr val="E83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E83935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86C9CA4-FA53-FC13-B6B2-07202128EA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1393"/>
          <a:stretch/>
        </p:blipFill>
        <p:spPr>
          <a:xfrm>
            <a:off x="6828639" y="2671495"/>
            <a:ext cx="4796947" cy="298283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D18D924-05D7-3733-3864-ED8E47FA6684}"/>
              </a:ext>
            </a:extLst>
          </p:cNvPr>
          <p:cNvSpPr txBox="1"/>
          <p:nvPr/>
        </p:nvSpPr>
        <p:spPr>
          <a:xfrm>
            <a:off x="6828639" y="2130671"/>
            <a:ext cx="4370664" cy="50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diseñó un </a:t>
            </a:r>
            <a:r>
              <a:rPr lang="es-PE" sz="13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flyer</a:t>
            </a:r>
            <a:r>
              <a:rPr lang="es-PE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dando a conocer la cuenta de correo a disposición de los servidores de la institución. </a:t>
            </a:r>
            <a:endParaRPr lang="es-PE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75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FEB488AB-F039-409E-91D3-5FBFC6774B23}"/>
              </a:ext>
            </a:extLst>
          </p:cNvPr>
          <p:cNvSpPr/>
          <p:nvPr/>
        </p:nvSpPr>
        <p:spPr>
          <a:xfrm rot="5400000">
            <a:off x="-79992" y="79992"/>
            <a:ext cx="2098431" cy="1938447"/>
          </a:xfrm>
          <a:prstGeom prst="triangle">
            <a:avLst>
              <a:gd name="adj" fmla="val 48331"/>
            </a:avLst>
          </a:prstGeom>
          <a:solidFill>
            <a:srgbClr val="E6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FBAFECE2-4499-4BDB-9EBB-0E5E576A572C}"/>
              </a:ext>
            </a:extLst>
          </p:cNvPr>
          <p:cNvSpPr/>
          <p:nvPr/>
        </p:nvSpPr>
        <p:spPr>
          <a:xfrm rot="10800000">
            <a:off x="0" y="-2"/>
            <a:ext cx="3108062" cy="832337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218502-9D8E-475B-B80A-6D065612AA23}"/>
              </a:ext>
            </a:extLst>
          </p:cNvPr>
          <p:cNvSpPr/>
          <p:nvPr/>
        </p:nvSpPr>
        <p:spPr>
          <a:xfrm>
            <a:off x="-1" y="6647935"/>
            <a:ext cx="1718558" cy="210065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EB59C2C-1E40-4207-BD3A-A3B547F10FB0}"/>
              </a:ext>
            </a:extLst>
          </p:cNvPr>
          <p:cNvSpPr/>
          <p:nvPr/>
        </p:nvSpPr>
        <p:spPr>
          <a:xfrm>
            <a:off x="1718557" y="6647935"/>
            <a:ext cx="10473443" cy="210065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5AC03C24-14D5-4C18-BA77-8C5973AF7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35333" r="24609" b="34331"/>
          <a:stretch/>
        </p:blipFill>
        <p:spPr>
          <a:xfrm>
            <a:off x="5693806" y="5746502"/>
            <a:ext cx="2585696" cy="66026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806255E-34D1-4010-9DDC-2344D4AE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94" y="5801319"/>
            <a:ext cx="1709987" cy="561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96A5E1-20A4-D40D-C0F6-749EB70BA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29689" r="26177" b="8530"/>
          <a:stretch/>
        </p:blipFill>
        <p:spPr>
          <a:xfrm>
            <a:off x="10206681" y="5880683"/>
            <a:ext cx="1859496" cy="47327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BE0C65C-D9E5-0F67-6582-48E154592FAF}"/>
              </a:ext>
            </a:extLst>
          </p:cNvPr>
          <p:cNvSpPr txBox="1"/>
          <p:nvPr/>
        </p:nvSpPr>
        <p:spPr>
          <a:xfrm>
            <a:off x="1347123" y="1409116"/>
            <a:ext cx="9323674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Posteriormente se envió a toda la institución por correo electrónico y también se colocó como pop up / protector de pantalla en cada equipo de cómputo de la institución.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265E97-D972-07B2-6AED-B5DCAD97F2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" b="7373"/>
          <a:stretch/>
        </p:blipFill>
        <p:spPr>
          <a:xfrm>
            <a:off x="873431" y="2214552"/>
            <a:ext cx="5110470" cy="33966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9AB051-0199-C67D-0DD5-AF7CA2F5A4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9"/>
          <a:stretch/>
        </p:blipFill>
        <p:spPr>
          <a:xfrm>
            <a:off x="6208101" y="2303528"/>
            <a:ext cx="4815033" cy="329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52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FEB488AB-F039-409E-91D3-5FBFC6774B23}"/>
              </a:ext>
            </a:extLst>
          </p:cNvPr>
          <p:cNvSpPr/>
          <p:nvPr/>
        </p:nvSpPr>
        <p:spPr>
          <a:xfrm rot="5400000">
            <a:off x="-79992" y="79992"/>
            <a:ext cx="2098431" cy="1938447"/>
          </a:xfrm>
          <a:prstGeom prst="triangle">
            <a:avLst>
              <a:gd name="adj" fmla="val 48331"/>
            </a:avLst>
          </a:prstGeom>
          <a:solidFill>
            <a:srgbClr val="E6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FBAFECE2-4499-4BDB-9EBB-0E5E576A572C}"/>
              </a:ext>
            </a:extLst>
          </p:cNvPr>
          <p:cNvSpPr/>
          <p:nvPr/>
        </p:nvSpPr>
        <p:spPr>
          <a:xfrm rot="10800000">
            <a:off x="0" y="-2"/>
            <a:ext cx="3108062" cy="832337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218502-9D8E-475B-B80A-6D065612AA23}"/>
              </a:ext>
            </a:extLst>
          </p:cNvPr>
          <p:cNvSpPr/>
          <p:nvPr/>
        </p:nvSpPr>
        <p:spPr>
          <a:xfrm>
            <a:off x="-1" y="6647935"/>
            <a:ext cx="1718558" cy="210065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EB59C2C-1E40-4207-BD3A-A3B547F10FB0}"/>
              </a:ext>
            </a:extLst>
          </p:cNvPr>
          <p:cNvSpPr/>
          <p:nvPr/>
        </p:nvSpPr>
        <p:spPr>
          <a:xfrm>
            <a:off x="1718557" y="6647935"/>
            <a:ext cx="10473443" cy="210065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5AC03C24-14D5-4C18-BA77-8C5973AF7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35333" r="24609" b="34331"/>
          <a:stretch/>
        </p:blipFill>
        <p:spPr>
          <a:xfrm>
            <a:off x="5693806" y="5746502"/>
            <a:ext cx="2585696" cy="66026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806255E-34D1-4010-9DDC-2344D4AE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94" y="5801319"/>
            <a:ext cx="1709987" cy="561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96A5E1-20A4-D40D-C0F6-749EB70BA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29689" r="26177" b="8530"/>
          <a:stretch/>
        </p:blipFill>
        <p:spPr>
          <a:xfrm>
            <a:off x="10206681" y="5880683"/>
            <a:ext cx="1859496" cy="4732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C36B8CB-E2C2-A45C-FF73-2076E227BA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6" b="19745"/>
          <a:stretch/>
        </p:blipFill>
        <p:spPr>
          <a:xfrm>
            <a:off x="2609882" y="1073503"/>
            <a:ext cx="7280738" cy="436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87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F0DC5F3C-E907-D759-F890-E83F604275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5098"/>
          <a:stretch/>
        </p:blipFill>
        <p:spPr>
          <a:xfrm>
            <a:off x="9475379" y="1333500"/>
            <a:ext cx="2647179" cy="4189458"/>
          </a:xfrm>
          <a:prstGeom prst="rect">
            <a:avLst/>
          </a:prstGeom>
        </p:spPr>
      </p:pic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FEB488AB-F039-409E-91D3-5FBFC6774B23}"/>
              </a:ext>
            </a:extLst>
          </p:cNvPr>
          <p:cNvSpPr/>
          <p:nvPr/>
        </p:nvSpPr>
        <p:spPr>
          <a:xfrm rot="5400000">
            <a:off x="-79992" y="79992"/>
            <a:ext cx="2098431" cy="1938447"/>
          </a:xfrm>
          <a:prstGeom prst="triangle">
            <a:avLst>
              <a:gd name="adj" fmla="val 48331"/>
            </a:avLst>
          </a:prstGeom>
          <a:solidFill>
            <a:srgbClr val="E6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FBAFECE2-4499-4BDB-9EBB-0E5E576A572C}"/>
              </a:ext>
            </a:extLst>
          </p:cNvPr>
          <p:cNvSpPr/>
          <p:nvPr/>
        </p:nvSpPr>
        <p:spPr>
          <a:xfrm rot="10800000">
            <a:off x="0" y="-2"/>
            <a:ext cx="3108062" cy="832337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218502-9D8E-475B-B80A-6D065612AA23}"/>
              </a:ext>
            </a:extLst>
          </p:cNvPr>
          <p:cNvSpPr/>
          <p:nvPr/>
        </p:nvSpPr>
        <p:spPr>
          <a:xfrm>
            <a:off x="-1" y="6647935"/>
            <a:ext cx="1718558" cy="210065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EB59C2C-1E40-4207-BD3A-A3B547F10FB0}"/>
              </a:ext>
            </a:extLst>
          </p:cNvPr>
          <p:cNvSpPr/>
          <p:nvPr/>
        </p:nvSpPr>
        <p:spPr>
          <a:xfrm>
            <a:off x="1718557" y="6647935"/>
            <a:ext cx="10473443" cy="210065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5AC03C24-14D5-4C18-BA77-8C5973AF7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35333" r="24609" b="34331"/>
          <a:stretch/>
        </p:blipFill>
        <p:spPr>
          <a:xfrm>
            <a:off x="5693806" y="5746502"/>
            <a:ext cx="2585696" cy="66026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806255E-34D1-4010-9DDC-2344D4AEF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94" y="5801319"/>
            <a:ext cx="1709987" cy="561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96A5E1-20A4-D40D-C0F6-749EB70BAD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29689" r="26177" b="8530"/>
          <a:stretch/>
        </p:blipFill>
        <p:spPr>
          <a:xfrm>
            <a:off x="10206681" y="5880683"/>
            <a:ext cx="1859496" cy="47327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6FC8798-5544-9BA7-5B96-9FA0E7409B93}"/>
              </a:ext>
            </a:extLst>
          </p:cNvPr>
          <p:cNvSpPr txBox="1"/>
          <p:nvPr/>
        </p:nvSpPr>
        <p:spPr>
          <a:xfrm>
            <a:off x="1299253" y="3223408"/>
            <a:ext cx="8052434" cy="1554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Después del Congreso, los funcionarios y servidores públicos son sobre quienes existe una menor confianza de la ciudadanía.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factor que mas puede influir para que se presenten practicas irregulares en la administración pública es la ausencia de valores éticos. 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E" dirty="0"/>
          </a:p>
        </p:txBody>
      </p:sp>
      <p:sp>
        <p:nvSpPr>
          <p:cNvPr id="16" name="Bocadillo: ovalado 15">
            <a:extLst>
              <a:ext uri="{FF2B5EF4-FFF2-40B4-BE49-F238E27FC236}">
                <a16:creationId xmlns:a16="http://schemas.microsoft.com/office/drawing/2014/main" id="{2AD9F3B7-E660-0708-3D46-03E553F820C9}"/>
              </a:ext>
            </a:extLst>
          </p:cNvPr>
          <p:cNvSpPr/>
          <p:nvPr/>
        </p:nvSpPr>
        <p:spPr>
          <a:xfrm>
            <a:off x="3476626" y="534354"/>
            <a:ext cx="3935543" cy="2098432"/>
          </a:xfrm>
          <a:prstGeom prst="wedgeEllipseCallout">
            <a:avLst/>
          </a:prstGeom>
          <a:solidFill>
            <a:srgbClr val="E839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8D6AD43-AEE4-D701-477E-E84AEB3C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5" y="1085555"/>
            <a:ext cx="10536194" cy="1017724"/>
          </a:xfrm>
        </p:spPr>
        <p:txBody>
          <a:bodyPr>
            <a:noAutofit/>
          </a:bodyPr>
          <a:lstStyle/>
          <a:p>
            <a:pPr algn="ctr"/>
            <a:r>
              <a:rPr lang="es-PE" sz="4000" b="1" dirty="0">
                <a:solidFill>
                  <a:schemeClr val="bg1"/>
                </a:solidFill>
                <a:latin typeface="Titillium Web" panose="00000300000000000000" pitchFamily="2" charset="0"/>
              </a:rPr>
              <a:t>¿Sabían que…?</a:t>
            </a:r>
          </a:p>
        </p:txBody>
      </p:sp>
    </p:spTree>
    <p:extLst>
      <p:ext uri="{BB962C8B-B14F-4D97-AF65-F5344CB8AC3E}">
        <p14:creationId xmlns:p14="http://schemas.microsoft.com/office/powerpoint/2010/main" val="3923943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FEB488AB-F039-409E-91D3-5FBFC6774B23}"/>
              </a:ext>
            </a:extLst>
          </p:cNvPr>
          <p:cNvSpPr/>
          <p:nvPr/>
        </p:nvSpPr>
        <p:spPr>
          <a:xfrm rot="5400000">
            <a:off x="-79992" y="79992"/>
            <a:ext cx="2098431" cy="1938447"/>
          </a:xfrm>
          <a:prstGeom prst="triangle">
            <a:avLst>
              <a:gd name="adj" fmla="val 48331"/>
            </a:avLst>
          </a:prstGeom>
          <a:solidFill>
            <a:srgbClr val="E6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FBAFECE2-4499-4BDB-9EBB-0E5E576A572C}"/>
              </a:ext>
            </a:extLst>
          </p:cNvPr>
          <p:cNvSpPr/>
          <p:nvPr/>
        </p:nvSpPr>
        <p:spPr>
          <a:xfrm rot="10800000">
            <a:off x="0" y="-2"/>
            <a:ext cx="3108062" cy="832337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218502-9D8E-475B-B80A-6D065612AA23}"/>
              </a:ext>
            </a:extLst>
          </p:cNvPr>
          <p:cNvSpPr/>
          <p:nvPr/>
        </p:nvSpPr>
        <p:spPr>
          <a:xfrm>
            <a:off x="-1" y="6647935"/>
            <a:ext cx="1718558" cy="210065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EB59C2C-1E40-4207-BD3A-A3B547F10FB0}"/>
              </a:ext>
            </a:extLst>
          </p:cNvPr>
          <p:cNvSpPr/>
          <p:nvPr/>
        </p:nvSpPr>
        <p:spPr>
          <a:xfrm>
            <a:off x="1718557" y="6647935"/>
            <a:ext cx="10473443" cy="210065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5AC03C24-14D5-4C18-BA77-8C5973AF7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35333" r="24609" b="34331"/>
          <a:stretch/>
        </p:blipFill>
        <p:spPr>
          <a:xfrm>
            <a:off x="5693806" y="5746502"/>
            <a:ext cx="2585696" cy="66026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806255E-34D1-4010-9DDC-2344D4AE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94" y="5801319"/>
            <a:ext cx="1709987" cy="561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96A5E1-20A4-D40D-C0F6-749EB70BA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29689" r="26177" b="8530"/>
          <a:stretch/>
        </p:blipFill>
        <p:spPr>
          <a:xfrm>
            <a:off x="10206681" y="5880683"/>
            <a:ext cx="1859496" cy="473271"/>
          </a:xfrm>
          <a:prstGeom prst="rect">
            <a:avLst/>
          </a:prstGeom>
        </p:spPr>
      </p:pic>
      <p:pic>
        <p:nvPicPr>
          <p:cNvPr id="5" name="Imagen 4">
            <a:hlinkClick r:id="rId5"/>
            <a:extLst>
              <a:ext uri="{FF2B5EF4-FFF2-40B4-BE49-F238E27FC236}">
                <a16:creationId xmlns:a16="http://schemas.microsoft.com/office/drawing/2014/main" id="{C89F4BD1-1FC3-B97A-F1C9-129C6E12FA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83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FEB488AB-F039-409E-91D3-5FBFC6774B23}"/>
              </a:ext>
            </a:extLst>
          </p:cNvPr>
          <p:cNvSpPr/>
          <p:nvPr/>
        </p:nvSpPr>
        <p:spPr>
          <a:xfrm rot="5400000">
            <a:off x="-79992" y="79992"/>
            <a:ext cx="2098431" cy="1938447"/>
          </a:xfrm>
          <a:prstGeom prst="triangle">
            <a:avLst>
              <a:gd name="adj" fmla="val 48331"/>
            </a:avLst>
          </a:prstGeom>
          <a:solidFill>
            <a:srgbClr val="E6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FBAFECE2-4499-4BDB-9EBB-0E5E576A572C}"/>
              </a:ext>
            </a:extLst>
          </p:cNvPr>
          <p:cNvSpPr/>
          <p:nvPr/>
        </p:nvSpPr>
        <p:spPr>
          <a:xfrm rot="10800000">
            <a:off x="0" y="-2"/>
            <a:ext cx="3108062" cy="832337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218502-9D8E-475B-B80A-6D065612AA23}"/>
              </a:ext>
            </a:extLst>
          </p:cNvPr>
          <p:cNvSpPr/>
          <p:nvPr/>
        </p:nvSpPr>
        <p:spPr>
          <a:xfrm>
            <a:off x="-1" y="6647935"/>
            <a:ext cx="1718558" cy="210065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EB59C2C-1E40-4207-BD3A-A3B547F10FB0}"/>
              </a:ext>
            </a:extLst>
          </p:cNvPr>
          <p:cNvSpPr/>
          <p:nvPr/>
        </p:nvSpPr>
        <p:spPr>
          <a:xfrm>
            <a:off x="1718557" y="6647935"/>
            <a:ext cx="10473443" cy="210065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5AC03C24-14D5-4C18-BA77-8C5973AF7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35333" r="24609" b="34331"/>
          <a:stretch/>
        </p:blipFill>
        <p:spPr>
          <a:xfrm>
            <a:off x="5693806" y="5746502"/>
            <a:ext cx="2585696" cy="66026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806255E-34D1-4010-9DDC-2344D4AE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94" y="5801319"/>
            <a:ext cx="1709987" cy="561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96A5E1-20A4-D40D-C0F6-749EB70BA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29689" r="26177" b="8530"/>
          <a:stretch/>
        </p:blipFill>
        <p:spPr>
          <a:xfrm>
            <a:off x="10206681" y="5880683"/>
            <a:ext cx="1859496" cy="47327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3E44709-81FE-5E27-7753-451B8EA51325}"/>
              </a:ext>
            </a:extLst>
          </p:cNvPr>
          <p:cNvSpPr txBox="1"/>
          <p:nvPr/>
        </p:nvSpPr>
        <p:spPr>
          <a:xfrm>
            <a:off x="1235923" y="1952944"/>
            <a:ext cx="1012279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600" dirty="0"/>
              <a:t>F</a:t>
            </a:r>
            <a:r>
              <a:rPr lang="es-MX" sz="2600" dirty="0" err="1"/>
              <a:t>inalmente</a:t>
            </a:r>
            <a:r>
              <a:rPr lang="es-MX" sz="2600" dirty="0"/>
              <a:t>, para  concluir les dejamos una reflexión respecto al tema que nos trae a esta charla, que es el siguiente:</a:t>
            </a:r>
            <a:endParaRPr lang="es-PE" sz="26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3B87AA-5AC8-FF39-70AF-B2660652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78" y="3097069"/>
            <a:ext cx="9953387" cy="1017724"/>
          </a:xfrm>
        </p:spPr>
        <p:txBody>
          <a:bodyPr>
            <a:noAutofit/>
          </a:bodyPr>
          <a:lstStyle/>
          <a:p>
            <a:pPr algn="ctr"/>
            <a:r>
              <a:rPr lang="es-MX" sz="3700" b="1" dirty="0">
                <a:latin typeface="Titillium Web" panose="00000300000000000000" pitchFamily="2" charset="0"/>
              </a:rPr>
              <a:t>“La paz no es la ausencia de conflictos, sino la capacidad de manejar el conflicto”  </a:t>
            </a:r>
            <a:endParaRPr lang="es-PE" sz="3700" b="1" dirty="0">
              <a:latin typeface="Titillium Web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82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0AC9FD31-E621-412A-98CD-5580D842FFC5}"/>
              </a:ext>
            </a:extLst>
          </p:cNvPr>
          <p:cNvSpPr/>
          <p:nvPr/>
        </p:nvSpPr>
        <p:spPr>
          <a:xfrm rot="5400000">
            <a:off x="-79992" y="79992"/>
            <a:ext cx="2098431" cy="1938447"/>
          </a:xfrm>
          <a:prstGeom prst="triangle">
            <a:avLst>
              <a:gd name="adj" fmla="val 48331"/>
            </a:avLst>
          </a:prstGeom>
          <a:solidFill>
            <a:srgbClr val="E6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13CBC222-C224-4D39-8146-C031ADFC0911}"/>
              </a:ext>
            </a:extLst>
          </p:cNvPr>
          <p:cNvSpPr/>
          <p:nvPr/>
        </p:nvSpPr>
        <p:spPr>
          <a:xfrm rot="10800000">
            <a:off x="0" y="-2"/>
            <a:ext cx="3108062" cy="832337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1283900-CB77-4279-BD45-B3C3438C10CF}"/>
              </a:ext>
            </a:extLst>
          </p:cNvPr>
          <p:cNvSpPr/>
          <p:nvPr/>
        </p:nvSpPr>
        <p:spPr>
          <a:xfrm>
            <a:off x="1" y="2415746"/>
            <a:ext cx="12192000" cy="2075936"/>
          </a:xfrm>
          <a:prstGeom prst="rect">
            <a:avLst/>
          </a:prstGeom>
          <a:solidFill>
            <a:srgbClr val="E6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6CA71D-BA8F-4474-B993-2DD6911CE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058" y="2799296"/>
            <a:ext cx="7239883" cy="1259408"/>
          </a:xfrm>
        </p:spPr>
        <p:txBody>
          <a:bodyPr>
            <a:noAutofit/>
          </a:bodyPr>
          <a:lstStyle/>
          <a:p>
            <a:r>
              <a:rPr lang="es-PE" sz="6600" b="1" dirty="0">
                <a:solidFill>
                  <a:schemeClr val="bg1"/>
                </a:solidFill>
                <a:latin typeface="Titillium Web" panose="00000300000000000000" pitchFamily="2" charset="0"/>
              </a:rPr>
              <a:t>Muchas gracias</a:t>
            </a:r>
            <a:endParaRPr lang="es-PE" sz="6600" b="1" dirty="0">
              <a:solidFill>
                <a:schemeClr val="bg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4E6629-8B4D-4D93-A8EB-51FE17196067}"/>
              </a:ext>
            </a:extLst>
          </p:cNvPr>
          <p:cNvSpPr/>
          <p:nvPr/>
        </p:nvSpPr>
        <p:spPr>
          <a:xfrm>
            <a:off x="-1" y="6647935"/>
            <a:ext cx="1718558" cy="210065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9EB320C-9526-4CBE-936B-155E94C8BC4A}"/>
              </a:ext>
            </a:extLst>
          </p:cNvPr>
          <p:cNvSpPr/>
          <p:nvPr/>
        </p:nvSpPr>
        <p:spPr>
          <a:xfrm>
            <a:off x="1718557" y="6647935"/>
            <a:ext cx="10473443" cy="210065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6752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1218502-9D8E-475B-B80A-6D065612AA23}"/>
              </a:ext>
            </a:extLst>
          </p:cNvPr>
          <p:cNvSpPr/>
          <p:nvPr/>
        </p:nvSpPr>
        <p:spPr>
          <a:xfrm>
            <a:off x="-1" y="6647935"/>
            <a:ext cx="1718558" cy="210065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EB59C2C-1E40-4207-BD3A-A3B547F10FB0}"/>
              </a:ext>
            </a:extLst>
          </p:cNvPr>
          <p:cNvSpPr/>
          <p:nvPr/>
        </p:nvSpPr>
        <p:spPr>
          <a:xfrm>
            <a:off x="1718557" y="6647935"/>
            <a:ext cx="10473443" cy="210065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30C35EC2-1585-4423-81C8-ACB431CED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35333" r="24609" b="34331"/>
          <a:stretch/>
        </p:blipFill>
        <p:spPr>
          <a:xfrm>
            <a:off x="5693806" y="5746502"/>
            <a:ext cx="2585696" cy="660266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AF0D9E75-2AF3-4DA8-B534-C4DB35D4A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94" y="5801319"/>
            <a:ext cx="1709987" cy="561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5C3A4DE-8D80-A0B4-BA97-803705BE94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29689" r="26177" b="8530"/>
          <a:stretch/>
        </p:blipFill>
        <p:spPr>
          <a:xfrm>
            <a:off x="10206681" y="5880683"/>
            <a:ext cx="1859496" cy="473271"/>
          </a:xfrm>
          <a:prstGeom prst="rect">
            <a:avLst/>
          </a:prstGeom>
        </p:spPr>
      </p:pic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FEB488AB-F039-409E-91D3-5FBFC6774B23}"/>
              </a:ext>
            </a:extLst>
          </p:cNvPr>
          <p:cNvSpPr/>
          <p:nvPr/>
        </p:nvSpPr>
        <p:spPr>
          <a:xfrm rot="5400000">
            <a:off x="-79992" y="79992"/>
            <a:ext cx="2098431" cy="1938447"/>
          </a:xfrm>
          <a:prstGeom prst="triangle">
            <a:avLst>
              <a:gd name="adj" fmla="val 48331"/>
            </a:avLst>
          </a:prstGeom>
          <a:solidFill>
            <a:srgbClr val="E6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FBAFECE2-4499-4BDB-9EBB-0E5E576A572C}"/>
              </a:ext>
            </a:extLst>
          </p:cNvPr>
          <p:cNvSpPr/>
          <p:nvPr/>
        </p:nvSpPr>
        <p:spPr>
          <a:xfrm rot="10800000">
            <a:off x="0" y="-2"/>
            <a:ext cx="3108062" cy="832337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5BC8CC75-D1C9-72C4-B71C-A072D2AE2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78" y="2008321"/>
            <a:ext cx="10536194" cy="1017724"/>
          </a:xfrm>
        </p:spPr>
        <p:txBody>
          <a:bodyPr>
            <a:noAutofit/>
          </a:bodyPr>
          <a:lstStyle/>
          <a:p>
            <a:pPr algn="ctr"/>
            <a:r>
              <a:rPr lang="es-PE" sz="3500" b="1" dirty="0">
                <a:latin typeface="Titillium Web" panose="00000300000000000000" pitchFamily="2" charset="0"/>
              </a:rPr>
              <a:t>Dinámica </a:t>
            </a:r>
            <a:r>
              <a:rPr lang="es-PE" sz="3500" b="1" dirty="0" err="1">
                <a:latin typeface="Titillium Web" panose="00000300000000000000" pitchFamily="2" charset="0"/>
              </a:rPr>
              <a:t>jamboard</a:t>
            </a:r>
            <a:r>
              <a:rPr lang="es-PE" sz="3500" b="1" dirty="0">
                <a:latin typeface="Titillium Web" panose="00000300000000000000" pitchFamily="2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147B11-C46A-5863-80F2-28D82BDACD23}"/>
              </a:ext>
            </a:extLst>
          </p:cNvPr>
          <p:cNvSpPr txBox="1"/>
          <p:nvPr/>
        </p:nvSpPr>
        <p:spPr>
          <a:xfrm>
            <a:off x="3765287" y="3062789"/>
            <a:ext cx="5908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hlinkClick r:id="rId5"/>
              </a:rPr>
              <a:t>https://jamboard.google.com/d/1RKTWawtov6_2Mu0XIeWqBbB36X0E88rjBIQyVdvdUGQ/edit?usp=sharing</a:t>
            </a:r>
            <a:endParaRPr lang="es-PE" dirty="0"/>
          </a:p>
          <a:p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656BA1-5047-1964-CA43-CFDAC4670B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0" b="9370"/>
          <a:stretch/>
        </p:blipFill>
        <p:spPr>
          <a:xfrm>
            <a:off x="1100049" y="2128302"/>
            <a:ext cx="2582364" cy="209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9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CA71D-BA8F-4474-B993-2DD6911CE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5430" y="2945047"/>
            <a:ext cx="7648452" cy="1428136"/>
          </a:xfrm>
        </p:spPr>
        <p:txBody>
          <a:bodyPr>
            <a:noAutofit/>
          </a:bodyPr>
          <a:lstStyle/>
          <a:p>
            <a:r>
              <a:rPr lang="es-PE" b="1" dirty="0">
                <a:solidFill>
                  <a:schemeClr val="bg1"/>
                </a:solidFill>
                <a:latin typeface="+mn-lt"/>
              </a:rPr>
              <a:t>La Función Pública y </a:t>
            </a:r>
            <a:br>
              <a:rPr lang="es-PE" b="1" dirty="0">
                <a:solidFill>
                  <a:schemeClr val="bg1"/>
                </a:solidFill>
                <a:latin typeface="+mn-lt"/>
              </a:rPr>
            </a:br>
            <a:r>
              <a:rPr lang="es-PE" b="1" dirty="0">
                <a:solidFill>
                  <a:schemeClr val="bg1"/>
                </a:solidFill>
                <a:latin typeface="+mn-lt"/>
              </a:rPr>
              <a:t>la entidad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66CA71D-BA8F-4474-B993-2DD6911CEBD1}"/>
              </a:ext>
            </a:extLst>
          </p:cNvPr>
          <p:cNvSpPr txBox="1">
            <a:spLocks/>
          </p:cNvSpPr>
          <p:nvPr/>
        </p:nvSpPr>
        <p:spPr>
          <a:xfrm>
            <a:off x="4328690" y="3439419"/>
            <a:ext cx="1173480" cy="9337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500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7" b="16245"/>
          <a:stretch/>
        </p:blipFill>
        <p:spPr>
          <a:xfrm>
            <a:off x="0" y="-13276"/>
            <a:ext cx="12440702" cy="690539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012110" y="2200668"/>
            <a:ext cx="4682625" cy="3077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/>
              <a:t>¡En nuestra próxima capacitación. Esten atentos a nuestras  publicaciones!</a:t>
            </a:r>
          </a:p>
          <a:p>
            <a:pPr algn="ctr"/>
            <a:endParaRPr lang="es-PE" sz="3600" b="1" dirty="0"/>
          </a:p>
          <a:p>
            <a:pPr algn="ctr"/>
            <a:endParaRPr lang="es-PE" sz="1400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D280782-C1D6-47C0-A20E-7B5C940ABC54}"/>
              </a:ext>
            </a:extLst>
          </p:cNvPr>
          <p:cNvSpPr/>
          <p:nvPr/>
        </p:nvSpPr>
        <p:spPr>
          <a:xfrm>
            <a:off x="1043797" y="3571336"/>
            <a:ext cx="1725283" cy="336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C1A23AD-65D4-4284-AE6C-E76F7BFB129A}"/>
              </a:ext>
            </a:extLst>
          </p:cNvPr>
          <p:cNvSpPr/>
          <p:nvPr/>
        </p:nvSpPr>
        <p:spPr>
          <a:xfrm>
            <a:off x="1559008" y="3897701"/>
            <a:ext cx="3159641" cy="1812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7794F0D-52DA-4A5F-872F-C646E7D1A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422" y="3614697"/>
            <a:ext cx="3590855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48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644C5A-CC3D-41F0-9449-16162182E9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4A5DEF-9D9B-4791-AAD2-C9A35C494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4" t="21350" r="20251" b="28882"/>
          <a:stretch/>
        </p:blipFill>
        <p:spPr>
          <a:xfrm>
            <a:off x="6573795" y="2996513"/>
            <a:ext cx="2365820" cy="8649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5F92064-730E-4801-AAC6-26D2835B3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35333" r="24609" b="34331"/>
          <a:stretch/>
        </p:blipFill>
        <p:spPr>
          <a:xfrm>
            <a:off x="3052119" y="2996513"/>
            <a:ext cx="3202550" cy="86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FEB488AB-F039-409E-91D3-5FBFC6774B23}"/>
              </a:ext>
            </a:extLst>
          </p:cNvPr>
          <p:cNvSpPr/>
          <p:nvPr/>
        </p:nvSpPr>
        <p:spPr>
          <a:xfrm rot="5400000">
            <a:off x="-79992" y="79992"/>
            <a:ext cx="2098431" cy="1938447"/>
          </a:xfrm>
          <a:prstGeom prst="triangle">
            <a:avLst>
              <a:gd name="adj" fmla="val 48331"/>
            </a:avLst>
          </a:prstGeom>
          <a:solidFill>
            <a:srgbClr val="E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FBAFECE2-4499-4BDB-9EBB-0E5E576A572C}"/>
              </a:ext>
            </a:extLst>
          </p:cNvPr>
          <p:cNvSpPr/>
          <p:nvPr/>
        </p:nvSpPr>
        <p:spPr>
          <a:xfrm rot="10800000">
            <a:off x="0" y="-2"/>
            <a:ext cx="3108062" cy="832337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218502-9D8E-475B-B80A-6D065612AA23}"/>
              </a:ext>
            </a:extLst>
          </p:cNvPr>
          <p:cNvSpPr/>
          <p:nvPr/>
        </p:nvSpPr>
        <p:spPr>
          <a:xfrm>
            <a:off x="-1" y="6647935"/>
            <a:ext cx="1718558" cy="210065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EB59C2C-1E40-4207-BD3A-A3B547F10FB0}"/>
              </a:ext>
            </a:extLst>
          </p:cNvPr>
          <p:cNvSpPr/>
          <p:nvPr/>
        </p:nvSpPr>
        <p:spPr>
          <a:xfrm>
            <a:off x="1718557" y="6647935"/>
            <a:ext cx="10473443" cy="210065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E6943345-2041-477E-9A63-FE4BD9E34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35333" r="24609" b="34331"/>
          <a:stretch/>
        </p:blipFill>
        <p:spPr>
          <a:xfrm>
            <a:off x="5693806" y="5746502"/>
            <a:ext cx="2585696" cy="66026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62EBFEF-B892-4BA6-B606-D3AC74ACE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94" y="5801319"/>
            <a:ext cx="1709987" cy="561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3FD645F-31A9-1AE6-9D36-1CA6E7E923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29689" r="26177" b="8530"/>
          <a:stretch/>
        </p:blipFill>
        <p:spPr>
          <a:xfrm>
            <a:off x="10231848" y="5863905"/>
            <a:ext cx="1859496" cy="47327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59A80C2-07F3-0117-C40C-81F0A99A9DF7}"/>
              </a:ext>
            </a:extLst>
          </p:cNvPr>
          <p:cNvSpPr txBox="1"/>
          <p:nvPr/>
        </p:nvSpPr>
        <p:spPr>
          <a:xfrm>
            <a:off x="1229705" y="2227833"/>
            <a:ext cx="2046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Dilema ético</a:t>
            </a:r>
            <a:endParaRPr lang="es-PE" sz="2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F9986E0-4F12-7C65-3474-9B107297FFC0}"/>
              </a:ext>
            </a:extLst>
          </p:cNvPr>
          <p:cNvSpPr txBox="1"/>
          <p:nvPr/>
        </p:nvSpPr>
        <p:spPr>
          <a:xfrm>
            <a:off x="1229705" y="2743042"/>
            <a:ext cx="5303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Situación que presenta una disyuntiva donde la toma de una decisión resulta compleja al presentarse alternativas de solución frente a las cuales cualquier opción podría significar una pérdida o afectación y ninguna opción podría resultar ser del todo correcta o incorrecta.</a:t>
            </a:r>
            <a:endParaRPr lang="es-PE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A47F825-60B0-EF5A-70CD-89FE283FF72E}"/>
              </a:ext>
            </a:extLst>
          </p:cNvPr>
          <p:cNvSpPr/>
          <p:nvPr/>
        </p:nvSpPr>
        <p:spPr>
          <a:xfrm flipV="1">
            <a:off x="3884103" y="1471047"/>
            <a:ext cx="8307897" cy="45719"/>
          </a:xfrm>
          <a:prstGeom prst="rect">
            <a:avLst/>
          </a:prstGeom>
          <a:solidFill>
            <a:srgbClr val="E83935"/>
          </a:solidFill>
          <a:ln w="28575">
            <a:solidFill>
              <a:srgbClr val="E83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E83935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BFD4F7C-D94A-7766-0615-364AB4934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22" y="2395476"/>
            <a:ext cx="4938278" cy="2777781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68DEF771-6447-1629-6ED9-9902ED5221C5}"/>
              </a:ext>
            </a:extLst>
          </p:cNvPr>
          <p:cNvSpPr txBox="1">
            <a:spLocks/>
          </p:cNvSpPr>
          <p:nvPr/>
        </p:nvSpPr>
        <p:spPr>
          <a:xfrm>
            <a:off x="2253162" y="645123"/>
            <a:ext cx="10536194" cy="1017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500" b="1" dirty="0">
                <a:latin typeface="Titillium Web" panose="00000300000000000000" pitchFamily="2" charset="0"/>
              </a:rPr>
              <a:t>Algunos conceptos vinculados al tema</a:t>
            </a:r>
          </a:p>
        </p:txBody>
      </p:sp>
    </p:spTree>
    <p:extLst>
      <p:ext uri="{BB962C8B-B14F-4D97-AF65-F5344CB8AC3E}">
        <p14:creationId xmlns:p14="http://schemas.microsoft.com/office/powerpoint/2010/main" val="341845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FEB488AB-F039-409E-91D3-5FBFC6774B23}"/>
              </a:ext>
            </a:extLst>
          </p:cNvPr>
          <p:cNvSpPr/>
          <p:nvPr/>
        </p:nvSpPr>
        <p:spPr>
          <a:xfrm rot="5400000">
            <a:off x="-79992" y="79992"/>
            <a:ext cx="2098431" cy="1938447"/>
          </a:xfrm>
          <a:prstGeom prst="triangle">
            <a:avLst>
              <a:gd name="adj" fmla="val 48331"/>
            </a:avLst>
          </a:prstGeom>
          <a:solidFill>
            <a:srgbClr val="E6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FBAFECE2-4499-4BDB-9EBB-0E5E576A572C}"/>
              </a:ext>
            </a:extLst>
          </p:cNvPr>
          <p:cNvSpPr/>
          <p:nvPr/>
        </p:nvSpPr>
        <p:spPr>
          <a:xfrm rot="10800000">
            <a:off x="0" y="-2"/>
            <a:ext cx="3108062" cy="832337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218502-9D8E-475B-B80A-6D065612AA23}"/>
              </a:ext>
            </a:extLst>
          </p:cNvPr>
          <p:cNvSpPr/>
          <p:nvPr/>
        </p:nvSpPr>
        <p:spPr>
          <a:xfrm>
            <a:off x="-1" y="6647935"/>
            <a:ext cx="1718558" cy="210065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EB59C2C-1E40-4207-BD3A-A3B547F10FB0}"/>
              </a:ext>
            </a:extLst>
          </p:cNvPr>
          <p:cNvSpPr/>
          <p:nvPr/>
        </p:nvSpPr>
        <p:spPr>
          <a:xfrm>
            <a:off x="1718557" y="6647935"/>
            <a:ext cx="10473443" cy="210065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5AC03C24-14D5-4C18-BA77-8C5973AF7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35333" r="24609" b="34331"/>
          <a:stretch/>
        </p:blipFill>
        <p:spPr>
          <a:xfrm>
            <a:off x="5693806" y="5746502"/>
            <a:ext cx="2585696" cy="66026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806255E-34D1-4010-9DDC-2344D4AE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94" y="5801319"/>
            <a:ext cx="1709987" cy="561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96A5E1-20A4-D40D-C0F6-749EB70BA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29689" r="26177" b="8530"/>
          <a:stretch/>
        </p:blipFill>
        <p:spPr>
          <a:xfrm>
            <a:off x="10206681" y="5880683"/>
            <a:ext cx="1859496" cy="47327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38D56F8-AED1-D15D-05E6-A50AC2497C9D}"/>
              </a:ext>
            </a:extLst>
          </p:cNvPr>
          <p:cNvSpPr txBox="1"/>
          <p:nvPr/>
        </p:nvSpPr>
        <p:spPr>
          <a:xfrm>
            <a:off x="1075126" y="1989204"/>
            <a:ext cx="25216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Imparcialidad</a:t>
            </a:r>
            <a:endParaRPr lang="es-PE" sz="2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D71D39-F458-71A8-DA96-3DA407EB6FD3}"/>
              </a:ext>
            </a:extLst>
          </p:cNvPr>
          <p:cNvSpPr txBox="1"/>
          <p:nvPr/>
        </p:nvSpPr>
        <p:spPr>
          <a:xfrm>
            <a:off x="1075126" y="2503264"/>
            <a:ext cx="5153637" cy="236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Implica desempeñar la función pública privilegiando el interés general por encima de consideraciones particulares (económicas, políticas o de cualquier otra índole), demostrando independencia respecto a las personas y organizaciones con quienes se mantienen vínculos.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PE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FC313B1-1766-5C37-648D-735B0856F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58" y="1723696"/>
            <a:ext cx="4638675" cy="332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1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FEB488AB-F039-409E-91D3-5FBFC6774B23}"/>
              </a:ext>
            </a:extLst>
          </p:cNvPr>
          <p:cNvSpPr/>
          <p:nvPr/>
        </p:nvSpPr>
        <p:spPr>
          <a:xfrm rot="5400000">
            <a:off x="-79992" y="79992"/>
            <a:ext cx="2098431" cy="1938447"/>
          </a:xfrm>
          <a:prstGeom prst="triangle">
            <a:avLst>
              <a:gd name="adj" fmla="val 48331"/>
            </a:avLst>
          </a:prstGeom>
          <a:solidFill>
            <a:srgbClr val="E6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FBAFECE2-4499-4BDB-9EBB-0E5E576A572C}"/>
              </a:ext>
            </a:extLst>
          </p:cNvPr>
          <p:cNvSpPr/>
          <p:nvPr/>
        </p:nvSpPr>
        <p:spPr>
          <a:xfrm rot="10800000">
            <a:off x="0" y="-2"/>
            <a:ext cx="3108062" cy="832337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218502-9D8E-475B-B80A-6D065612AA23}"/>
              </a:ext>
            </a:extLst>
          </p:cNvPr>
          <p:cNvSpPr/>
          <p:nvPr/>
        </p:nvSpPr>
        <p:spPr>
          <a:xfrm>
            <a:off x="-1" y="6647935"/>
            <a:ext cx="1718558" cy="210065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EB59C2C-1E40-4207-BD3A-A3B547F10FB0}"/>
              </a:ext>
            </a:extLst>
          </p:cNvPr>
          <p:cNvSpPr/>
          <p:nvPr/>
        </p:nvSpPr>
        <p:spPr>
          <a:xfrm>
            <a:off x="1718557" y="6647935"/>
            <a:ext cx="10473443" cy="210065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5AC03C24-14D5-4C18-BA77-8C5973AF7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35333" r="24609" b="34331"/>
          <a:stretch/>
        </p:blipFill>
        <p:spPr>
          <a:xfrm>
            <a:off x="5693806" y="5746502"/>
            <a:ext cx="2585696" cy="66026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806255E-34D1-4010-9DDC-2344D4AE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94" y="5801319"/>
            <a:ext cx="1709987" cy="561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96A5E1-20A4-D40D-C0F6-749EB70BA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29689" r="26177" b="8530"/>
          <a:stretch/>
        </p:blipFill>
        <p:spPr>
          <a:xfrm>
            <a:off x="10206681" y="5880683"/>
            <a:ext cx="1859496" cy="47327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5F6E57-D183-9CEC-382E-F6E2058AB406}"/>
              </a:ext>
            </a:extLst>
          </p:cNvPr>
          <p:cNvSpPr txBox="1"/>
          <p:nvPr/>
        </p:nvSpPr>
        <p:spPr>
          <a:xfrm>
            <a:off x="941474" y="2396012"/>
            <a:ext cx="66440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diferencia de los intereses particulares que se derivan de diversas preferencias, vínculos, lealtades y pertenencia a determinadas instituciones, organizaciones o comunidades, de un modo más abstracto, podemos identificar intereses que buscan representar al conjunto de ciudadanas y ciudadanos. Este interés general se asocia a lo que llamamos “bien común”, es decir, aquello que resulta valioso para la sociedad por encima de meros intereses particulares —como el respeto a las normas, la defensa de la dignidad de las personas, la igualdad de oportunidades, entre otros.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PE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4B80E-4335-617F-E033-C2396AADD084}"/>
              </a:ext>
            </a:extLst>
          </p:cNvPr>
          <p:cNvSpPr txBox="1"/>
          <p:nvPr/>
        </p:nvSpPr>
        <p:spPr>
          <a:xfrm>
            <a:off x="941474" y="1841151"/>
            <a:ext cx="4645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Interés general / Bien común</a:t>
            </a:r>
            <a:endParaRPr lang="es-PE" sz="22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EBA3843-5596-12A3-D1A7-185FEC2AF09A}"/>
              </a:ext>
            </a:extLst>
          </p:cNvPr>
          <p:cNvSpPr/>
          <p:nvPr/>
        </p:nvSpPr>
        <p:spPr>
          <a:xfrm>
            <a:off x="10170820" y="2056595"/>
            <a:ext cx="201645" cy="800377"/>
          </a:xfrm>
          <a:custGeom>
            <a:avLst/>
            <a:gdLst>
              <a:gd name="connsiteX0" fmla="*/ 0 w 195668"/>
              <a:gd name="connsiteY0" fmla="*/ 0 h 728659"/>
              <a:gd name="connsiteX1" fmla="*/ 195668 w 195668"/>
              <a:gd name="connsiteY1" fmla="*/ 0 h 728659"/>
              <a:gd name="connsiteX2" fmla="*/ 195668 w 195668"/>
              <a:gd name="connsiteY2" fmla="*/ 728659 h 728659"/>
              <a:gd name="connsiteX3" fmla="*/ 0 w 195668"/>
              <a:gd name="connsiteY3" fmla="*/ 728659 h 728659"/>
              <a:gd name="connsiteX4" fmla="*/ 0 w 195668"/>
              <a:gd name="connsiteY4" fmla="*/ 0 h 728659"/>
              <a:gd name="connsiteX0" fmla="*/ 0 w 195668"/>
              <a:gd name="connsiteY0" fmla="*/ 0 h 728659"/>
              <a:gd name="connsiteX1" fmla="*/ 183715 w 195668"/>
              <a:gd name="connsiteY1" fmla="*/ 83670 h 728659"/>
              <a:gd name="connsiteX2" fmla="*/ 195668 w 195668"/>
              <a:gd name="connsiteY2" fmla="*/ 728659 h 728659"/>
              <a:gd name="connsiteX3" fmla="*/ 0 w 195668"/>
              <a:gd name="connsiteY3" fmla="*/ 728659 h 728659"/>
              <a:gd name="connsiteX4" fmla="*/ 0 w 195668"/>
              <a:gd name="connsiteY4" fmla="*/ 0 h 728659"/>
              <a:gd name="connsiteX0" fmla="*/ 29883 w 225551"/>
              <a:gd name="connsiteY0" fmla="*/ 0 h 728659"/>
              <a:gd name="connsiteX1" fmla="*/ 213598 w 225551"/>
              <a:gd name="connsiteY1" fmla="*/ 83670 h 728659"/>
              <a:gd name="connsiteX2" fmla="*/ 225551 w 225551"/>
              <a:gd name="connsiteY2" fmla="*/ 728659 h 728659"/>
              <a:gd name="connsiteX3" fmla="*/ 0 w 225551"/>
              <a:gd name="connsiteY3" fmla="*/ 615106 h 728659"/>
              <a:gd name="connsiteX4" fmla="*/ 29883 w 225551"/>
              <a:gd name="connsiteY4" fmla="*/ 0 h 728659"/>
              <a:gd name="connsiteX0" fmla="*/ 29883 w 213598"/>
              <a:gd name="connsiteY0" fmla="*/ 0 h 758541"/>
              <a:gd name="connsiteX1" fmla="*/ 213598 w 213598"/>
              <a:gd name="connsiteY1" fmla="*/ 83670 h 758541"/>
              <a:gd name="connsiteX2" fmla="*/ 195669 w 213598"/>
              <a:gd name="connsiteY2" fmla="*/ 758541 h 758541"/>
              <a:gd name="connsiteX3" fmla="*/ 0 w 213598"/>
              <a:gd name="connsiteY3" fmla="*/ 615106 h 758541"/>
              <a:gd name="connsiteX4" fmla="*/ 29883 w 213598"/>
              <a:gd name="connsiteY4" fmla="*/ 0 h 758541"/>
              <a:gd name="connsiteX0" fmla="*/ 35859 w 219574"/>
              <a:gd name="connsiteY0" fmla="*/ 0 h 758541"/>
              <a:gd name="connsiteX1" fmla="*/ 219574 w 219574"/>
              <a:gd name="connsiteY1" fmla="*/ 83670 h 758541"/>
              <a:gd name="connsiteX2" fmla="*/ 201645 w 219574"/>
              <a:gd name="connsiteY2" fmla="*/ 758541 h 758541"/>
              <a:gd name="connsiteX3" fmla="*/ 0 w 219574"/>
              <a:gd name="connsiteY3" fmla="*/ 627059 h 758541"/>
              <a:gd name="connsiteX4" fmla="*/ 35859 w 219574"/>
              <a:gd name="connsiteY4" fmla="*/ 0 h 758541"/>
              <a:gd name="connsiteX0" fmla="*/ 35859 w 201645"/>
              <a:gd name="connsiteY0" fmla="*/ 0 h 758541"/>
              <a:gd name="connsiteX1" fmla="*/ 195668 w 201645"/>
              <a:gd name="connsiteY1" fmla="*/ 125506 h 758541"/>
              <a:gd name="connsiteX2" fmla="*/ 201645 w 201645"/>
              <a:gd name="connsiteY2" fmla="*/ 758541 h 758541"/>
              <a:gd name="connsiteX3" fmla="*/ 0 w 201645"/>
              <a:gd name="connsiteY3" fmla="*/ 627059 h 758541"/>
              <a:gd name="connsiteX4" fmla="*/ 35859 w 201645"/>
              <a:gd name="connsiteY4" fmla="*/ 0 h 758541"/>
              <a:gd name="connsiteX0" fmla="*/ 0 w 201645"/>
              <a:gd name="connsiteY0" fmla="*/ 0 h 800377"/>
              <a:gd name="connsiteX1" fmla="*/ 195668 w 201645"/>
              <a:gd name="connsiteY1" fmla="*/ 167342 h 800377"/>
              <a:gd name="connsiteX2" fmla="*/ 201645 w 201645"/>
              <a:gd name="connsiteY2" fmla="*/ 800377 h 800377"/>
              <a:gd name="connsiteX3" fmla="*/ 0 w 201645"/>
              <a:gd name="connsiteY3" fmla="*/ 668895 h 800377"/>
              <a:gd name="connsiteX4" fmla="*/ 0 w 201645"/>
              <a:gd name="connsiteY4" fmla="*/ 0 h 800377"/>
              <a:gd name="connsiteX0" fmla="*/ 0 w 201645"/>
              <a:gd name="connsiteY0" fmla="*/ 0 h 800377"/>
              <a:gd name="connsiteX1" fmla="*/ 177739 w 201645"/>
              <a:gd name="connsiteY1" fmla="*/ 65742 h 800377"/>
              <a:gd name="connsiteX2" fmla="*/ 201645 w 201645"/>
              <a:gd name="connsiteY2" fmla="*/ 800377 h 800377"/>
              <a:gd name="connsiteX3" fmla="*/ 0 w 201645"/>
              <a:gd name="connsiteY3" fmla="*/ 668895 h 800377"/>
              <a:gd name="connsiteX4" fmla="*/ 0 w 201645"/>
              <a:gd name="connsiteY4" fmla="*/ 0 h 80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45" h="800377">
                <a:moveTo>
                  <a:pt x="0" y="0"/>
                </a:moveTo>
                <a:lnTo>
                  <a:pt x="177739" y="65742"/>
                </a:lnTo>
                <a:cubicBezTo>
                  <a:pt x="179731" y="276754"/>
                  <a:pt x="199653" y="589365"/>
                  <a:pt x="201645" y="800377"/>
                </a:cubicBezTo>
                <a:lnTo>
                  <a:pt x="0" y="6688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E000452-C60C-465B-EC11-FCC20E8E86EB}"/>
              </a:ext>
            </a:extLst>
          </p:cNvPr>
          <p:cNvGrpSpPr/>
          <p:nvPr/>
        </p:nvGrpSpPr>
        <p:grpSpPr>
          <a:xfrm>
            <a:off x="8111362" y="1751496"/>
            <a:ext cx="3532374" cy="3071102"/>
            <a:chOff x="8111546" y="2011126"/>
            <a:chExt cx="3532374" cy="3071102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5AC533D3-D72C-FA0A-051A-46227452E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546" y="2011126"/>
              <a:ext cx="3532374" cy="3071102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3F075FCA-3C18-F600-78C2-30CF8ECF0289}"/>
                </a:ext>
              </a:extLst>
            </p:cNvPr>
            <p:cNvSpPr/>
            <p:nvPr/>
          </p:nvSpPr>
          <p:spPr>
            <a:xfrm>
              <a:off x="9825316" y="2081784"/>
              <a:ext cx="1330011" cy="800377"/>
            </a:xfrm>
            <a:prstGeom prst="rect">
              <a:avLst/>
            </a:prstGeom>
            <a:solidFill>
              <a:srgbClr val="E93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36149911-C473-5EFD-C389-4F9E585854CD}"/>
                </a:ext>
              </a:extLst>
            </p:cNvPr>
            <p:cNvSpPr/>
            <p:nvPr/>
          </p:nvSpPr>
          <p:spPr>
            <a:xfrm>
              <a:off x="10248513" y="2083348"/>
              <a:ext cx="430306" cy="794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87403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FEB488AB-F039-409E-91D3-5FBFC6774B23}"/>
              </a:ext>
            </a:extLst>
          </p:cNvPr>
          <p:cNvSpPr/>
          <p:nvPr/>
        </p:nvSpPr>
        <p:spPr>
          <a:xfrm rot="5400000">
            <a:off x="-16484" y="16483"/>
            <a:ext cx="1971413" cy="1938447"/>
          </a:xfrm>
          <a:prstGeom prst="triangle">
            <a:avLst>
              <a:gd name="adj" fmla="val 48331"/>
            </a:avLst>
          </a:prstGeom>
          <a:solidFill>
            <a:srgbClr val="E6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FBAFECE2-4499-4BDB-9EBB-0E5E576A572C}"/>
              </a:ext>
            </a:extLst>
          </p:cNvPr>
          <p:cNvSpPr/>
          <p:nvPr/>
        </p:nvSpPr>
        <p:spPr>
          <a:xfrm rot="10800000">
            <a:off x="0" y="8388"/>
            <a:ext cx="2776756" cy="664068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218502-9D8E-475B-B80A-6D065612AA23}"/>
              </a:ext>
            </a:extLst>
          </p:cNvPr>
          <p:cNvSpPr/>
          <p:nvPr/>
        </p:nvSpPr>
        <p:spPr>
          <a:xfrm>
            <a:off x="-1" y="6647935"/>
            <a:ext cx="1718558" cy="210065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EB59C2C-1E40-4207-BD3A-A3B547F10FB0}"/>
              </a:ext>
            </a:extLst>
          </p:cNvPr>
          <p:cNvSpPr/>
          <p:nvPr/>
        </p:nvSpPr>
        <p:spPr>
          <a:xfrm>
            <a:off x="1718557" y="6647935"/>
            <a:ext cx="10473443" cy="210065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5AC03C24-14D5-4C18-BA77-8C5973AF7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35333" r="24609" b="34331"/>
          <a:stretch/>
        </p:blipFill>
        <p:spPr>
          <a:xfrm>
            <a:off x="5693806" y="5746502"/>
            <a:ext cx="2585696" cy="66026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806255E-34D1-4010-9DDC-2344D4AE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94" y="5801319"/>
            <a:ext cx="1709987" cy="561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96A5E1-20A4-D40D-C0F6-749EB70BA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29689" r="26177" b="8530"/>
          <a:stretch/>
        </p:blipFill>
        <p:spPr>
          <a:xfrm>
            <a:off x="10206681" y="5880683"/>
            <a:ext cx="1859496" cy="47327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455E46A-5013-1013-997A-04EA295032D3}"/>
              </a:ext>
            </a:extLst>
          </p:cNvPr>
          <p:cNvSpPr/>
          <p:nvPr/>
        </p:nvSpPr>
        <p:spPr>
          <a:xfrm>
            <a:off x="-1" y="1838015"/>
            <a:ext cx="12268201" cy="1307346"/>
          </a:xfrm>
          <a:prstGeom prst="rect">
            <a:avLst/>
          </a:prstGeom>
          <a:solidFill>
            <a:srgbClr val="E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E83935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9112F4-CBD4-460D-BE44-D4DA3684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530" y="2030520"/>
            <a:ext cx="8660552" cy="1017724"/>
          </a:xfrm>
        </p:spPr>
        <p:txBody>
          <a:bodyPr>
            <a:no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  <a:latin typeface="Titillium Web" panose="00000300000000000000" pitchFamily="2" charset="0"/>
              </a:rPr>
              <a:t>¿Qué circunstancias podrían originar un interés particular? </a:t>
            </a:r>
            <a:endParaRPr lang="es-PE" sz="3300" b="1" dirty="0">
              <a:solidFill>
                <a:schemeClr val="bg1"/>
              </a:solidFill>
              <a:latin typeface="Titillium Web" panose="00000300000000000000" pitchFamily="2" charset="0"/>
            </a:endParaRPr>
          </a:p>
        </p:txBody>
      </p:sp>
      <p:pic>
        <p:nvPicPr>
          <p:cNvPr id="7" name="Imagen 6" descr="Vector Transparente PNG Y SVG De Dibujos Animados De Signo De ...">
            <a:extLst>
              <a:ext uri="{FF2B5EF4-FFF2-40B4-BE49-F238E27FC236}">
                <a16:creationId xmlns:a16="http://schemas.microsoft.com/office/drawing/2014/main" id="{A966A98B-67AF-27CB-D72D-9ED894775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534" y="2947838"/>
            <a:ext cx="2672590" cy="25678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42A2657-A925-2E52-B4BC-10CFE7920E64}"/>
              </a:ext>
            </a:extLst>
          </p:cNvPr>
          <p:cNvSpPr/>
          <p:nvPr/>
        </p:nvSpPr>
        <p:spPr>
          <a:xfrm>
            <a:off x="283348" y="3292351"/>
            <a:ext cx="7744916" cy="23083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236F9B-09BE-332C-A0EF-26330DB2802F}"/>
              </a:ext>
            </a:extLst>
          </p:cNvPr>
          <p:cNvSpPr txBox="1"/>
          <p:nvPr/>
        </p:nvSpPr>
        <p:spPr>
          <a:xfrm>
            <a:off x="627618" y="3365265"/>
            <a:ext cx="7216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Arial" panose="020B0604020202020204" pitchFamily="34" charset="0"/>
                <a:ea typeface="Calibri" panose="020F0502020204030204" pitchFamily="34" charset="0"/>
              </a:rPr>
              <a:t>Ejem: </a:t>
            </a:r>
          </a:p>
          <a:p>
            <a:pPr algn="just"/>
            <a:r>
              <a:rPr lang="es-PE" dirty="0">
                <a:latin typeface="Arial" panose="020B0604020202020204" pitchFamily="34" charset="0"/>
                <a:ea typeface="Calibri" panose="020F0502020204030204" pitchFamily="34" charset="0"/>
              </a:rPr>
              <a:t>El </a:t>
            </a: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interés de los integrantes de una familia que, dado el vínculo que los une, tenderán a buscar el bienestar de sus miembros.</a:t>
            </a:r>
          </a:p>
          <a:p>
            <a:pPr algn="just"/>
            <a:endParaRPr lang="es-PE" dirty="0">
              <a:latin typeface="Arial" panose="020B0604020202020204" pitchFamily="34" charset="0"/>
            </a:endParaRPr>
          </a:p>
          <a:p>
            <a:pPr algn="just"/>
            <a:r>
              <a:rPr lang="es-PE" dirty="0">
                <a:latin typeface="Arial" panose="020B0604020202020204" pitchFamily="34" charset="0"/>
                <a:ea typeface="Calibri" panose="020F0502020204030204" pitchFamily="34" charset="0"/>
              </a:rPr>
              <a:t>El </a:t>
            </a: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interés de quienes militan en un partido político en la búsqueda de lograr mayores adherentes a sus propuestas y los votos necesarios para poder gobernar.</a:t>
            </a:r>
          </a:p>
          <a:p>
            <a:pPr algn="just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984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FEB488AB-F039-409E-91D3-5FBFC6774B23}"/>
              </a:ext>
            </a:extLst>
          </p:cNvPr>
          <p:cNvSpPr/>
          <p:nvPr/>
        </p:nvSpPr>
        <p:spPr>
          <a:xfrm rot="5400000">
            <a:off x="-79992" y="79992"/>
            <a:ext cx="2098431" cy="1938447"/>
          </a:xfrm>
          <a:prstGeom prst="triangle">
            <a:avLst>
              <a:gd name="adj" fmla="val 48331"/>
            </a:avLst>
          </a:prstGeom>
          <a:solidFill>
            <a:srgbClr val="E6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FBAFECE2-4499-4BDB-9EBB-0E5E576A572C}"/>
              </a:ext>
            </a:extLst>
          </p:cNvPr>
          <p:cNvSpPr/>
          <p:nvPr/>
        </p:nvSpPr>
        <p:spPr>
          <a:xfrm rot="10800000">
            <a:off x="0" y="-2"/>
            <a:ext cx="3108062" cy="832337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218502-9D8E-475B-B80A-6D065612AA23}"/>
              </a:ext>
            </a:extLst>
          </p:cNvPr>
          <p:cNvSpPr/>
          <p:nvPr/>
        </p:nvSpPr>
        <p:spPr>
          <a:xfrm>
            <a:off x="-1" y="6647935"/>
            <a:ext cx="1718558" cy="210065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EB59C2C-1E40-4207-BD3A-A3B547F10FB0}"/>
              </a:ext>
            </a:extLst>
          </p:cNvPr>
          <p:cNvSpPr/>
          <p:nvPr/>
        </p:nvSpPr>
        <p:spPr>
          <a:xfrm>
            <a:off x="1718557" y="6647935"/>
            <a:ext cx="10473443" cy="210065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5AC03C24-14D5-4C18-BA77-8C5973AF7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35333" r="24609" b="34331"/>
          <a:stretch/>
        </p:blipFill>
        <p:spPr>
          <a:xfrm>
            <a:off x="5693806" y="5746502"/>
            <a:ext cx="2585696" cy="66026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806255E-34D1-4010-9DDC-2344D4AE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94" y="5801319"/>
            <a:ext cx="1709987" cy="561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96A5E1-20A4-D40D-C0F6-749EB70BA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29689" r="26177" b="8530"/>
          <a:stretch/>
        </p:blipFill>
        <p:spPr>
          <a:xfrm>
            <a:off x="10206681" y="5880683"/>
            <a:ext cx="1859496" cy="47327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455E46A-5013-1013-997A-04EA295032D3}"/>
              </a:ext>
            </a:extLst>
          </p:cNvPr>
          <p:cNvSpPr/>
          <p:nvPr/>
        </p:nvSpPr>
        <p:spPr>
          <a:xfrm>
            <a:off x="0" y="1763496"/>
            <a:ext cx="12268201" cy="1665503"/>
          </a:xfrm>
          <a:prstGeom prst="rect">
            <a:avLst/>
          </a:prstGeom>
          <a:solidFill>
            <a:srgbClr val="E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E83935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9112F4-CBD4-460D-BE44-D4DA3684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652" y="1934536"/>
            <a:ext cx="10137777" cy="958984"/>
          </a:xfrm>
        </p:spPr>
        <p:txBody>
          <a:bodyPr>
            <a:noAutofit/>
          </a:bodyPr>
          <a:lstStyle/>
          <a:p>
            <a:pPr algn="ctr"/>
            <a:br>
              <a:rPr lang="es-MX" sz="3300" b="1" dirty="0">
                <a:solidFill>
                  <a:schemeClr val="bg1"/>
                </a:solidFill>
                <a:latin typeface="Titillium Web" panose="00000300000000000000" pitchFamily="2" charset="0"/>
              </a:rPr>
            </a:br>
            <a:r>
              <a:rPr lang="es-MX" sz="3200" b="1" dirty="0">
                <a:solidFill>
                  <a:schemeClr val="bg1"/>
                </a:solidFill>
                <a:latin typeface="Titillium Web" panose="00000300000000000000" pitchFamily="2" charset="0"/>
              </a:rPr>
              <a:t>¿Qué deben hacer las personas que trabajan en el Estado  para que estos intereses particulares no entren en contraposición con el intereses general ? </a:t>
            </a:r>
            <a:endParaRPr lang="es-PE" sz="3200" b="1" dirty="0">
              <a:solidFill>
                <a:schemeClr val="bg1"/>
              </a:solidFill>
              <a:latin typeface="Titillium Web" panose="00000300000000000000" pitchFamily="2" charset="0"/>
            </a:endParaRPr>
          </a:p>
        </p:txBody>
      </p:sp>
      <p:pic>
        <p:nvPicPr>
          <p:cNvPr id="7" name="Imagen 6" descr="Vector Transparente PNG Y SVG De Dibujos Animados De Signo De ...">
            <a:extLst>
              <a:ext uri="{FF2B5EF4-FFF2-40B4-BE49-F238E27FC236}">
                <a16:creationId xmlns:a16="http://schemas.microsoft.com/office/drawing/2014/main" id="{A966A98B-67AF-27CB-D72D-9ED894775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58" y="3248957"/>
            <a:ext cx="3066720" cy="2811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87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FEB488AB-F039-409E-91D3-5FBFC6774B23}"/>
              </a:ext>
            </a:extLst>
          </p:cNvPr>
          <p:cNvSpPr/>
          <p:nvPr/>
        </p:nvSpPr>
        <p:spPr>
          <a:xfrm rot="5400000">
            <a:off x="-79992" y="79992"/>
            <a:ext cx="2098431" cy="1938447"/>
          </a:xfrm>
          <a:prstGeom prst="triangle">
            <a:avLst>
              <a:gd name="adj" fmla="val 48331"/>
            </a:avLst>
          </a:prstGeom>
          <a:solidFill>
            <a:srgbClr val="E6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FBAFECE2-4499-4BDB-9EBB-0E5E576A572C}"/>
              </a:ext>
            </a:extLst>
          </p:cNvPr>
          <p:cNvSpPr/>
          <p:nvPr/>
        </p:nvSpPr>
        <p:spPr>
          <a:xfrm rot="10800000">
            <a:off x="0" y="-2"/>
            <a:ext cx="3108062" cy="832337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218502-9D8E-475B-B80A-6D065612AA23}"/>
              </a:ext>
            </a:extLst>
          </p:cNvPr>
          <p:cNvSpPr/>
          <p:nvPr/>
        </p:nvSpPr>
        <p:spPr>
          <a:xfrm>
            <a:off x="-1" y="6647935"/>
            <a:ext cx="1718558" cy="210065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EB59C2C-1E40-4207-BD3A-A3B547F10FB0}"/>
              </a:ext>
            </a:extLst>
          </p:cNvPr>
          <p:cNvSpPr/>
          <p:nvPr/>
        </p:nvSpPr>
        <p:spPr>
          <a:xfrm>
            <a:off x="1718557" y="6647935"/>
            <a:ext cx="10473443" cy="210065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5AC03C24-14D5-4C18-BA77-8C5973AF7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35333" r="24609" b="34331"/>
          <a:stretch/>
        </p:blipFill>
        <p:spPr>
          <a:xfrm>
            <a:off x="5693806" y="5746502"/>
            <a:ext cx="2585696" cy="66026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806255E-34D1-4010-9DDC-2344D4AE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94" y="5801319"/>
            <a:ext cx="1709987" cy="561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96A5E1-20A4-D40D-C0F6-749EB70BA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29689" r="26177" b="8530"/>
          <a:stretch/>
        </p:blipFill>
        <p:spPr>
          <a:xfrm>
            <a:off x="10206681" y="5880683"/>
            <a:ext cx="1859496" cy="47327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FD50BEBB-959B-CA03-DE47-9E2D6C23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584" y="1625477"/>
            <a:ext cx="9953387" cy="1017724"/>
          </a:xfrm>
        </p:spPr>
        <p:txBody>
          <a:bodyPr>
            <a:noAutofit/>
          </a:bodyPr>
          <a:lstStyle/>
          <a:p>
            <a:r>
              <a:rPr lang="es-MX" sz="3300" b="1" dirty="0">
                <a:latin typeface="Titillium Web" panose="00000300000000000000" pitchFamily="2" charset="0"/>
              </a:rPr>
              <a:t>CONFLICTO DE INTERESES </a:t>
            </a:r>
            <a:endParaRPr lang="es-PE" sz="3300" b="1" dirty="0">
              <a:latin typeface="Titillium Web" panose="000003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4A6C235-AF6F-BD16-2EEA-159AFBB79D2F}"/>
              </a:ext>
            </a:extLst>
          </p:cNvPr>
          <p:cNvSpPr txBox="1"/>
          <p:nvPr/>
        </p:nvSpPr>
        <p:spPr>
          <a:xfrm>
            <a:off x="1056771" y="2976853"/>
            <a:ext cx="10205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Situación que afecta o supone un grave riesgo para el interés general al ocurrir que los vínculos e intereses personales de un servidor público (familiares, amicales, económicos, sociales, partidarios u otros) suponen un incentivo para privilegiar su favorecimiento o, cuando menos, afectar su objetividad e imparcialidad para adoptar, influir o participar en la toma de una decisión pública.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Los conflictos de intereses configuran una situación que puede afectar el buen juicio del servidor poniendo en riesgo su integridad en la toma de una decisión pública.</a:t>
            </a:r>
            <a:endParaRPr lang="es-PE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62238FB-D9A1-57F5-1DAB-664E00F5728D}"/>
              </a:ext>
            </a:extLst>
          </p:cNvPr>
          <p:cNvSpPr/>
          <p:nvPr/>
        </p:nvSpPr>
        <p:spPr>
          <a:xfrm>
            <a:off x="2047504" y="2451606"/>
            <a:ext cx="10253553" cy="52814"/>
          </a:xfrm>
          <a:prstGeom prst="rect">
            <a:avLst/>
          </a:prstGeom>
          <a:solidFill>
            <a:srgbClr val="E83935"/>
          </a:solidFill>
          <a:ln w="28575">
            <a:solidFill>
              <a:srgbClr val="E83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E8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80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FEB488AB-F039-409E-91D3-5FBFC6774B23}"/>
              </a:ext>
            </a:extLst>
          </p:cNvPr>
          <p:cNvSpPr/>
          <p:nvPr/>
        </p:nvSpPr>
        <p:spPr>
          <a:xfrm rot="5400000">
            <a:off x="-79992" y="79992"/>
            <a:ext cx="2098431" cy="1938447"/>
          </a:xfrm>
          <a:prstGeom prst="triangle">
            <a:avLst>
              <a:gd name="adj" fmla="val 48331"/>
            </a:avLst>
          </a:prstGeom>
          <a:solidFill>
            <a:srgbClr val="E6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FBAFECE2-4499-4BDB-9EBB-0E5E576A572C}"/>
              </a:ext>
            </a:extLst>
          </p:cNvPr>
          <p:cNvSpPr/>
          <p:nvPr/>
        </p:nvSpPr>
        <p:spPr>
          <a:xfrm rot="10800000">
            <a:off x="0" y="-2"/>
            <a:ext cx="3108062" cy="832337"/>
          </a:xfrm>
          <a:prstGeom prst="triangle">
            <a:avLst/>
          </a:prstGeom>
          <a:solidFill>
            <a:srgbClr val="A9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218502-9D8E-475B-B80A-6D065612AA23}"/>
              </a:ext>
            </a:extLst>
          </p:cNvPr>
          <p:cNvSpPr/>
          <p:nvPr/>
        </p:nvSpPr>
        <p:spPr>
          <a:xfrm>
            <a:off x="-1" y="6647935"/>
            <a:ext cx="1718558" cy="210065"/>
          </a:xfrm>
          <a:prstGeom prst="rect">
            <a:avLst/>
          </a:prstGeom>
          <a:solidFill>
            <a:srgbClr val="474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EB59C2C-1E40-4207-BD3A-A3B547F10FB0}"/>
              </a:ext>
            </a:extLst>
          </p:cNvPr>
          <p:cNvSpPr/>
          <p:nvPr/>
        </p:nvSpPr>
        <p:spPr>
          <a:xfrm>
            <a:off x="1718557" y="6647935"/>
            <a:ext cx="10473443" cy="210065"/>
          </a:xfrm>
          <a:prstGeom prst="rect">
            <a:avLst/>
          </a:prstGeom>
          <a:solidFill>
            <a:srgbClr val="E7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5AC03C24-14D5-4C18-BA77-8C5973AF7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35333" r="24609" b="34331"/>
          <a:stretch/>
        </p:blipFill>
        <p:spPr>
          <a:xfrm>
            <a:off x="5693806" y="5746502"/>
            <a:ext cx="2585696" cy="66026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806255E-34D1-4010-9DDC-2344D4AE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94" y="5801319"/>
            <a:ext cx="1709987" cy="561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96A5E1-20A4-D40D-C0F6-749EB70BA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29689" r="26177" b="8530"/>
          <a:stretch/>
        </p:blipFill>
        <p:spPr>
          <a:xfrm>
            <a:off x="10206681" y="5880683"/>
            <a:ext cx="1859496" cy="473271"/>
          </a:xfrm>
          <a:prstGeom prst="rect">
            <a:avLst/>
          </a:prstGeom>
        </p:spPr>
      </p:pic>
      <p:pic>
        <p:nvPicPr>
          <p:cNvPr id="4" name="Imagen 3">
            <a:hlinkClick r:id="rId5"/>
            <a:extLst>
              <a:ext uri="{FF2B5EF4-FFF2-40B4-BE49-F238E27FC236}">
                <a16:creationId xmlns:a16="http://schemas.microsoft.com/office/drawing/2014/main" id="{85ADA964-3D73-AFF3-A96F-D9788E467B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83"/>
          <a:stretch/>
        </p:blipFill>
        <p:spPr>
          <a:xfrm>
            <a:off x="0" y="8388"/>
            <a:ext cx="12192000" cy="684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506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747</Words>
  <Application>Microsoft Office PowerPoint</Application>
  <PresentationFormat>Panorámica</PresentationFormat>
  <Paragraphs>46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Titillium Web</vt:lpstr>
      <vt:lpstr>Tema de Office</vt:lpstr>
      <vt:lpstr>CONFLICTO DE INTERESES EN LA TOMA DE DECISIONES EN LA ADMINISTRACION PÚBLICA </vt:lpstr>
      <vt:lpstr>Dinámica jamboard </vt:lpstr>
      <vt:lpstr>Presentación de PowerPoint</vt:lpstr>
      <vt:lpstr>Presentación de PowerPoint</vt:lpstr>
      <vt:lpstr>Presentación de PowerPoint</vt:lpstr>
      <vt:lpstr>¿Qué circunstancias podrían originar un interés particular? </vt:lpstr>
      <vt:lpstr> ¿Qué deben hacer las personas que trabajan en el Estado  para que estos intereses particulares no entren en contraposición con el intereses general ? </vt:lpstr>
      <vt:lpstr>CONFLICTO DE INTERESES </vt:lpstr>
      <vt:lpstr>Presentación de PowerPoint</vt:lpstr>
      <vt:lpstr>Presentación de PowerPoint</vt:lpstr>
      <vt:lpstr>¿Es posible tomar distancia de algún interés para evitar ese conflicto ? </vt:lpstr>
      <vt:lpstr>Presentación de PowerPoint</vt:lpstr>
      <vt:lpstr>Presentación de PowerPoint</vt:lpstr>
      <vt:lpstr>Presentación de PowerPoint</vt:lpstr>
      <vt:lpstr>Presentación de PowerPoint</vt:lpstr>
      <vt:lpstr>¿Sabían que…?</vt:lpstr>
      <vt:lpstr>Presentación de PowerPoint</vt:lpstr>
      <vt:lpstr>“La paz no es la ausencia de conflictos, sino la capacidad de manejar el conflicto”  </vt:lpstr>
      <vt:lpstr>Muchas gracias</vt:lpstr>
      <vt:lpstr>La Función Pública y  la entidad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Aporte de la SBN a la implementación del Sistema de Alerta Sísmico Peruano (SASPe)</dc:title>
  <dc:creator>Santiago Gonzalez Da Silva</dc:creator>
  <cp:lastModifiedBy>Fanny Greysi Valdivia Guerreros</cp:lastModifiedBy>
  <cp:revision>74</cp:revision>
  <dcterms:created xsi:type="dcterms:W3CDTF">2022-02-28T16:25:11Z</dcterms:created>
  <dcterms:modified xsi:type="dcterms:W3CDTF">2023-02-22T16:58:53Z</dcterms:modified>
</cp:coreProperties>
</file>