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7"/>
  </p:notesMasterIdLst>
  <p:sldIdLst>
    <p:sldId id="256" r:id="rId2"/>
    <p:sldId id="258" r:id="rId3"/>
    <p:sldId id="281" r:id="rId4"/>
    <p:sldId id="257" r:id="rId5"/>
    <p:sldId id="259" r:id="rId6"/>
    <p:sldId id="262" r:id="rId7"/>
    <p:sldId id="264" r:id="rId8"/>
    <p:sldId id="260" r:id="rId9"/>
    <p:sldId id="265" r:id="rId10"/>
    <p:sldId id="277" r:id="rId11"/>
    <p:sldId id="290" r:id="rId12"/>
    <p:sldId id="261" r:id="rId13"/>
    <p:sldId id="263" r:id="rId14"/>
    <p:sldId id="271" r:id="rId15"/>
    <p:sldId id="276" r:id="rId16"/>
    <p:sldId id="266" r:id="rId17"/>
    <p:sldId id="267" r:id="rId18"/>
    <p:sldId id="291" r:id="rId19"/>
    <p:sldId id="282" r:id="rId20"/>
    <p:sldId id="269" r:id="rId21"/>
    <p:sldId id="270" r:id="rId22"/>
    <p:sldId id="279" r:id="rId23"/>
    <p:sldId id="283" r:id="rId24"/>
    <p:sldId id="272" r:id="rId25"/>
    <p:sldId id="284" r:id="rId26"/>
    <p:sldId id="285" r:id="rId27"/>
    <p:sldId id="273" r:id="rId28"/>
    <p:sldId id="275" r:id="rId29"/>
    <p:sldId id="274" r:id="rId30"/>
    <p:sldId id="286" r:id="rId31"/>
    <p:sldId id="287" r:id="rId32"/>
    <p:sldId id="288" r:id="rId33"/>
    <p:sldId id="278" r:id="rId34"/>
    <p:sldId id="280" r:id="rId35"/>
    <p:sldId id="289" r:id="rId3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B21"/>
    <a:srgbClr val="FC5D3D"/>
    <a:srgbClr val="DD636E"/>
    <a:srgbClr val="FFBC52"/>
    <a:srgbClr val="7F97D3"/>
    <a:srgbClr val="EE404C"/>
    <a:srgbClr val="F7E465"/>
    <a:srgbClr val="FFBB54"/>
    <a:srgbClr val="C7EAFF"/>
    <a:srgbClr val="CAE6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3" autoAdjust="0"/>
    <p:restoredTop sz="89936"/>
  </p:normalViewPr>
  <p:slideViewPr>
    <p:cSldViewPr snapToGrid="0">
      <p:cViewPr varScale="1">
        <p:scale>
          <a:sx n="103" d="100"/>
          <a:sy n="103" d="100"/>
        </p:scale>
        <p:origin x="828" y="102"/>
      </p:cViewPr>
      <p:guideLst/>
    </p:cSldViewPr>
  </p:slideViewPr>
  <p:outlineViewPr>
    <p:cViewPr>
      <p:scale>
        <a:sx n="33" d="100"/>
        <a:sy n="33" d="100"/>
      </p:scale>
      <p:origin x="0" y="-16"/>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19E26-FD7E-3A4A-A629-2375483B7975}" type="datetimeFigureOut">
              <a:rPr lang="es-PE" smtClean="0"/>
              <a:t>31/10/2023</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7D1C6-03FA-6841-807E-E30EA2590B6F}" type="slidenum">
              <a:rPr lang="es-PE" smtClean="0"/>
              <a:t>‹Nº›</a:t>
            </a:fld>
            <a:endParaRPr lang="es-PE"/>
          </a:p>
        </p:txBody>
      </p:sp>
    </p:spTree>
    <p:extLst>
      <p:ext uri="{BB962C8B-B14F-4D97-AF65-F5344CB8AC3E}">
        <p14:creationId xmlns:p14="http://schemas.microsoft.com/office/powerpoint/2010/main" val="131795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1BB7D1C6-03FA-6841-807E-E30EA2590B6F}" type="slidenum">
              <a:rPr lang="es-PE" smtClean="0"/>
              <a:t>1</a:t>
            </a:fld>
            <a:endParaRPr lang="es-PE"/>
          </a:p>
        </p:txBody>
      </p:sp>
    </p:spTree>
    <p:extLst>
      <p:ext uri="{BB962C8B-B14F-4D97-AF65-F5344CB8AC3E}">
        <p14:creationId xmlns:p14="http://schemas.microsoft.com/office/powerpoint/2010/main" val="2082574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1BB7D1C6-03FA-6841-807E-E30EA2590B6F}" type="slidenum">
              <a:rPr lang="es-PE" smtClean="0"/>
              <a:t>33</a:t>
            </a:fld>
            <a:endParaRPr lang="es-PE"/>
          </a:p>
        </p:txBody>
      </p:sp>
    </p:spTree>
    <p:extLst>
      <p:ext uri="{BB962C8B-B14F-4D97-AF65-F5344CB8AC3E}">
        <p14:creationId xmlns:p14="http://schemas.microsoft.com/office/powerpoint/2010/main" val="225864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1BB7D1C6-03FA-6841-807E-E30EA2590B6F}" type="slidenum">
              <a:rPr lang="es-PE" smtClean="0"/>
              <a:t>4</a:t>
            </a:fld>
            <a:endParaRPr lang="es-PE"/>
          </a:p>
        </p:txBody>
      </p:sp>
    </p:spTree>
    <p:extLst>
      <p:ext uri="{BB962C8B-B14F-4D97-AF65-F5344CB8AC3E}">
        <p14:creationId xmlns:p14="http://schemas.microsoft.com/office/powerpoint/2010/main" val="143385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1BB7D1C6-03FA-6841-807E-E30EA2590B6F}" type="slidenum">
              <a:rPr lang="es-PE" smtClean="0"/>
              <a:t>9</a:t>
            </a:fld>
            <a:endParaRPr lang="es-PE"/>
          </a:p>
        </p:txBody>
      </p:sp>
    </p:spTree>
    <p:extLst>
      <p:ext uri="{BB962C8B-B14F-4D97-AF65-F5344CB8AC3E}">
        <p14:creationId xmlns:p14="http://schemas.microsoft.com/office/powerpoint/2010/main" val="4112580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1BB7D1C6-03FA-6841-807E-E30EA2590B6F}" type="slidenum">
              <a:rPr lang="es-PE" smtClean="0"/>
              <a:t>10</a:t>
            </a:fld>
            <a:endParaRPr lang="es-PE"/>
          </a:p>
        </p:txBody>
      </p:sp>
    </p:spTree>
    <p:extLst>
      <p:ext uri="{BB962C8B-B14F-4D97-AF65-F5344CB8AC3E}">
        <p14:creationId xmlns:p14="http://schemas.microsoft.com/office/powerpoint/2010/main" val="298135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1BB7D1C6-03FA-6841-807E-E30EA2590B6F}" type="slidenum">
              <a:rPr lang="es-PE" smtClean="0"/>
              <a:t>14</a:t>
            </a:fld>
            <a:endParaRPr lang="es-PE"/>
          </a:p>
        </p:txBody>
      </p:sp>
    </p:spTree>
    <p:extLst>
      <p:ext uri="{BB962C8B-B14F-4D97-AF65-F5344CB8AC3E}">
        <p14:creationId xmlns:p14="http://schemas.microsoft.com/office/powerpoint/2010/main" val="223525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1BB7D1C6-03FA-6841-807E-E30EA2590B6F}" type="slidenum">
              <a:rPr lang="es-PE" smtClean="0"/>
              <a:t>18</a:t>
            </a:fld>
            <a:endParaRPr lang="es-PE"/>
          </a:p>
        </p:txBody>
      </p:sp>
    </p:spTree>
    <p:extLst>
      <p:ext uri="{BB962C8B-B14F-4D97-AF65-F5344CB8AC3E}">
        <p14:creationId xmlns:p14="http://schemas.microsoft.com/office/powerpoint/2010/main" val="392213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1BB7D1C6-03FA-6841-807E-E30EA2590B6F}" type="slidenum">
              <a:rPr lang="es-PE" smtClean="0"/>
              <a:t>21</a:t>
            </a:fld>
            <a:endParaRPr lang="es-PE"/>
          </a:p>
        </p:txBody>
      </p:sp>
    </p:spTree>
    <p:extLst>
      <p:ext uri="{BB962C8B-B14F-4D97-AF65-F5344CB8AC3E}">
        <p14:creationId xmlns:p14="http://schemas.microsoft.com/office/powerpoint/2010/main" val="2949575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1BB7D1C6-03FA-6841-807E-E30EA2590B6F}" type="slidenum">
              <a:rPr lang="es-PE" smtClean="0"/>
              <a:t>22</a:t>
            </a:fld>
            <a:endParaRPr lang="es-PE"/>
          </a:p>
        </p:txBody>
      </p:sp>
    </p:spTree>
    <p:extLst>
      <p:ext uri="{BB962C8B-B14F-4D97-AF65-F5344CB8AC3E}">
        <p14:creationId xmlns:p14="http://schemas.microsoft.com/office/powerpoint/2010/main" val="111253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1BB7D1C6-03FA-6841-807E-E30EA2590B6F}" type="slidenum">
              <a:rPr lang="es-PE" smtClean="0"/>
              <a:t>23</a:t>
            </a:fld>
            <a:endParaRPr lang="es-PE"/>
          </a:p>
        </p:txBody>
      </p:sp>
    </p:spTree>
    <p:extLst>
      <p:ext uri="{BB962C8B-B14F-4D97-AF65-F5344CB8AC3E}">
        <p14:creationId xmlns:p14="http://schemas.microsoft.com/office/powerpoint/2010/main" val="229939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CCE233-CE8A-5046-81ED-700C6015B3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64ED2F0-84AE-324A-AC69-96F6887E4A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D919CD18-1A52-FA45-8F74-D93ABDA3E3EC}"/>
              </a:ext>
            </a:extLst>
          </p:cNvPr>
          <p:cNvSpPr>
            <a:spLocks noGrp="1"/>
          </p:cNvSpPr>
          <p:nvPr>
            <p:ph type="dt" sz="half" idx="10"/>
          </p:nvPr>
        </p:nvSpPr>
        <p:spPr/>
        <p:txBody>
          <a:bodyPr/>
          <a:lstStyle/>
          <a:p>
            <a:fld id="{6FA6EEC6-16B1-4398-BF6C-12E39A203AA9}" type="datetimeFigureOut">
              <a:rPr lang="es-PE" smtClean="0"/>
              <a:t>31/10/2023</a:t>
            </a:fld>
            <a:endParaRPr lang="es-PE"/>
          </a:p>
        </p:txBody>
      </p:sp>
      <p:sp>
        <p:nvSpPr>
          <p:cNvPr id="5" name="Marcador de pie de página 4">
            <a:extLst>
              <a:ext uri="{FF2B5EF4-FFF2-40B4-BE49-F238E27FC236}">
                <a16:creationId xmlns:a16="http://schemas.microsoft.com/office/drawing/2014/main" id="{258C80A0-ED07-CF44-A723-EADC6DC835A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2FD9BF0-8AB6-F848-8F8E-F5119AB1380C}"/>
              </a:ext>
            </a:extLst>
          </p:cNvPr>
          <p:cNvSpPr>
            <a:spLocks noGrp="1"/>
          </p:cNvSpPr>
          <p:nvPr>
            <p:ph type="sldNum" sz="quarter" idx="12"/>
          </p:nvPr>
        </p:nvSpPr>
        <p:spPr/>
        <p:txBody>
          <a:bodyPr/>
          <a:lstStyle/>
          <a:p>
            <a:fld id="{CC85AAB2-CF62-41B3-B0BD-CD333AEF2B79}" type="slidenum">
              <a:rPr lang="es-PE" smtClean="0"/>
              <a:t>‹Nº›</a:t>
            </a:fld>
            <a:endParaRPr lang="es-PE"/>
          </a:p>
        </p:txBody>
      </p:sp>
    </p:spTree>
    <p:extLst>
      <p:ext uri="{BB962C8B-B14F-4D97-AF65-F5344CB8AC3E}">
        <p14:creationId xmlns:p14="http://schemas.microsoft.com/office/powerpoint/2010/main" val="138827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807BD-71C9-0847-BF36-782B974973B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5A9B44C-7C37-3E43-9944-A1AEE142AEA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4E0A301-2FF7-3340-BC20-2DC8544550FE}"/>
              </a:ext>
            </a:extLst>
          </p:cNvPr>
          <p:cNvSpPr>
            <a:spLocks noGrp="1"/>
          </p:cNvSpPr>
          <p:nvPr>
            <p:ph type="dt" sz="half" idx="10"/>
          </p:nvPr>
        </p:nvSpPr>
        <p:spPr/>
        <p:txBody>
          <a:bodyPr/>
          <a:lstStyle/>
          <a:p>
            <a:fld id="{6FA6EEC6-16B1-4398-BF6C-12E39A203AA9}" type="datetimeFigureOut">
              <a:rPr lang="es-PE" smtClean="0"/>
              <a:t>31/10/2023</a:t>
            </a:fld>
            <a:endParaRPr lang="es-PE"/>
          </a:p>
        </p:txBody>
      </p:sp>
      <p:sp>
        <p:nvSpPr>
          <p:cNvPr id="5" name="Marcador de pie de página 4">
            <a:extLst>
              <a:ext uri="{FF2B5EF4-FFF2-40B4-BE49-F238E27FC236}">
                <a16:creationId xmlns:a16="http://schemas.microsoft.com/office/drawing/2014/main" id="{CB51ECDD-FF2A-9244-AD32-852A194352D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54CE021-B0D2-144D-8B50-18EF1E785C33}"/>
              </a:ext>
            </a:extLst>
          </p:cNvPr>
          <p:cNvSpPr>
            <a:spLocks noGrp="1"/>
          </p:cNvSpPr>
          <p:nvPr>
            <p:ph type="sldNum" sz="quarter" idx="12"/>
          </p:nvPr>
        </p:nvSpPr>
        <p:spPr/>
        <p:txBody>
          <a:bodyPr/>
          <a:lstStyle/>
          <a:p>
            <a:fld id="{CC85AAB2-CF62-41B3-B0BD-CD333AEF2B79}" type="slidenum">
              <a:rPr lang="es-PE" smtClean="0"/>
              <a:t>‹Nº›</a:t>
            </a:fld>
            <a:endParaRPr lang="es-PE"/>
          </a:p>
        </p:txBody>
      </p:sp>
    </p:spTree>
    <p:extLst>
      <p:ext uri="{BB962C8B-B14F-4D97-AF65-F5344CB8AC3E}">
        <p14:creationId xmlns:p14="http://schemas.microsoft.com/office/powerpoint/2010/main" val="235196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4042EE-580D-2147-A484-F5296FF5FA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A096788-40DE-7449-A6E2-467C32ECD14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EB91779-DBF6-234C-BB06-CCCBA38E7362}"/>
              </a:ext>
            </a:extLst>
          </p:cNvPr>
          <p:cNvSpPr>
            <a:spLocks noGrp="1"/>
          </p:cNvSpPr>
          <p:nvPr>
            <p:ph type="dt" sz="half" idx="10"/>
          </p:nvPr>
        </p:nvSpPr>
        <p:spPr/>
        <p:txBody>
          <a:bodyPr/>
          <a:lstStyle/>
          <a:p>
            <a:fld id="{6FA6EEC6-16B1-4398-BF6C-12E39A203AA9}" type="datetimeFigureOut">
              <a:rPr lang="es-PE" smtClean="0"/>
              <a:t>31/10/2023</a:t>
            </a:fld>
            <a:endParaRPr lang="es-PE"/>
          </a:p>
        </p:txBody>
      </p:sp>
      <p:sp>
        <p:nvSpPr>
          <p:cNvPr id="5" name="Marcador de pie de página 4">
            <a:extLst>
              <a:ext uri="{FF2B5EF4-FFF2-40B4-BE49-F238E27FC236}">
                <a16:creationId xmlns:a16="http://schemas.microsoft.com/office/drawing/2014/main" id="{B19842E3-2C32-2445-B459-B38025C1BC3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42A9546-DBF1-6D46-AF54-D29B5FF53DA5}"/>
              </a:ext>
            </a:extLst>
          </p:cNvPr>
          <p:cNvSpPr>
            <a:spLocks noGrp="1"/>
          </p:cNvSpPr>
          <p:nvPr>
            <p:ph type="sldNum" sz="quarter" idx="12"/>
          </p:nvPr>
        </p:nvSpPr>
        <p:spPr/>
        <p:txBody>
          <a:bodyPr/>
          <a:lstStyle/>
          <a:p>
            <a:fld id="{CC85AAB2-CF62-41B3-B0BD-CD333AEF2B79}" type="slidenum">
              <a:rPr lang="es-PE" smtClean="0"/>
              <a:t>‹Nº›</a:t>
            </a:fld>
            <a:endParaRPr lang="es-PE"/>
          </a:p>
        </p:txBody>
      </p:sp>
    </p:spTree>
    <p:extLst>
      <p:ext uri="{BB962C8B-B14F-4D97-AF65-F5344CB8AC3E}">
        <p14:creationId xmlns:p14="http://schemas.microsoft.com/office/powerpoint/2010/main" val="407615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163F3D-B71D-1B48-871F-637529C7C98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307EC85-58C5-CE49-B64C-DE30A638D8B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038D214-92B0-264B-B9F5-E47E7353D446}"/>
              </a:ext>
            </a:extLst>
          </p:cNvPr>
          <p:cNvSpPr>
            <a:spLocks noGrp="1"/>
          </p:cNvSpPr>
          <p:nvPr>
            <p:ph type="dt" sz="half" idx="10"/>
          </p:nvPr>
        </p:nvSpPr>
        <p:spPr/>
        <p:txBody>
          <a:bodyPr/>
          <a:lstStyle/>
          <a:p>
            <a:fld id="{6FA6EEC6-16B1-4398-BF6C-12E39A203AA9}" type="datetimeFigureOut">
              <a:rPr lang="es-PE" smtClean="0"/>
              <a:t>31/10/2023</a:t>
            </a:fld>
            <a:endParaRPr lang="es-PE"/>
          </a:p>
        </p:txBody>
      </p:sp>
      <p:sp>
        <p:nvSpPr>
          <p:cNvPr id="5" name="Marcador de pie de página 4">
            <a:extLst>
              <a:ext uri="{FF2B5EF4-FFF2-40B4-BE49-F238E27FC236}">
                <a16:creationId xmlns:a16="http://schemas.microsoft.com/office/drawing/2014/main" id="{632A3AE2-313D-154B-8AF4-52C7DA70AAC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B0742F2-5692-2449-8094-C86F4F06DEB2}"/>
              </a:ext>
            </a:extLst>
          </p:cNvPr>
          <p:cNvSpPr>
            <a:spLocks noGrp="1"/>
          </p:cNvSpPr>
          <p:nvPr>
            <p:ph type="sldNum" sz="quarter" idx="12"/>
          </p:nvPr>
        </p:nvSpPr>
        <p:spPr/>
        <p:txBody>
          <a:bodyPr/>
          <a:lstStyle/>
          <a:p>
            <a:fld id="{CC85AAB2-CF62-41B3-B0BD-CD333AEF2B79}" type="slidenum">
              <a:rPr lang="es-PE" smtClean="0"/>
              <a:t>‹Nº›</a:t>
            </a:fld>
            <a:endParaRPr lang="es-PE"/>
          </a:p>
        </p:txBody>
      </p:sp>
    </p:spTree>
    <p:extLst>
      <p:ext uri="{BB962C8B-B14F-4D97-AF65-F5344CB8AC3E}">
        <p14:creationId xmlns:p14="http://schemas.microsoft.com/office/powerpoint/2010/main" val="76638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184F7-D731-0545-9177-FA87412C6A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872C0E1-0FD7-A447-B664-F347F4B81B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6B2A61-DE05-1343-8C47-20970E822116}"/>
              </a:ext>
            </a:extLst>
          </p:cNvPr>
          <p:cNvSpPr>
            <a:spLocks noGrp="1"/>
          </p:cNvSpPr>
          <p:nvPr>
            <p:ph type="dt" sz="half" idx="10"/>
          </p:nvPr>
        </p:nvSpPr>
        <p:spPr/>
        <p:txBody>
          <a:bodyPr/>
          <a:lstStyle/>
          <a:p>
            <a:fld id="{6FA6EEC6-16B1-4398-BF6C-12E39A203AA9}" type="datetimeFigureOut">
              <a:rPr lang="es-PE" smtClean="0"/>
              <a:t>31/10/2023</a:t>
            </a:fld>
            <a:endParaRPr lang="es-PE"/>
          </a:p>
        </p:txBody>
      </p:sp>
      <p:sp>
        <p:nvSpPr>
          <p:cNvPr id="5" name="Marcador de pie de página 4">
            <a:extLst>
              <a:ext uri="{FF2B5EF4-FFF2-40B4-BE49-F238E27FC236}">
                <a16:creationId xmlns:a16="http://schemas.microsoft.com/office/drawing/2014/main" id="{16AC2B18-B10B-5642-BC5F-D8B8A3B088B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37BC61D-074B-C747-B7FB-41788C37CDEA}"/>
              </a:ext>
            </a:extLst>
          </p:cNvPr>
          <p:cNvSpPr>
            <a:spLocks noGrp="1"/>
          </p:cNvSpPr>
          <p:nvPr>
            <p:ph type="sldNum" sz="quarter" idx="12"/>
          </p:nvPr>
        </p:nvSpPr>
        <p:spPr/>
        <p:txBody>
          <a:bodyPr/>
          <a:lstStyle/>
          <a:p>
            <a:fld id="{CC85AAB2-CF62-41B3-B0BD-CD333AEF2B79}" type="slidenum">
              <a:rPr lang="es-PE" smtClean="0"/>
              <a:t>‹Nº›</a:t>
            </a:fld>
            <a:endParaRPr lang="es-PE"/>
          </a:p>
        </p:txBody>
      </p:sp>
    </p:spTree>
    <p:extLst>
      <p:ext uri="{BB962C8B-B14F-4D97-AF65-F5344CB8AC3E}">
        <p14:creationId xmlns:p14="http://schemas.microsoft.com/office/powerpoint/2010/main" val="348126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B87DC-B202-E84B-A7E7-623647813C7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242C0C4-7A51-CC45-B78B-8E6D2F2186B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85D27962-0D7B-7B47-9F91-72683025E3D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28AA3775-B9D7-F548-A4A4-4EA7907B2107}"/>
              </a:ext>
            </a:extLst>
          </p:cNvPr>
          <p:cNvSpPr>
            <a:spLocks noGrp="1"/>
          </p:cNvSpPr>
          <p:nvPr>
            <p:ph type="dt" sz="half" idx="10"/>
          </p:nvPr>
        </p:nvSpPr>
        <p:spPr/>
        <p:txBody>
          <a:bodyPr/>
          <a:lstStyle/>
          <a:p>
            <a:fld id="{6FA6EEC6-16B1-4398-BF6C-12E39A203AA9}" type="datetimeFigureOut">
              <a:rPr lang="es-PE" smtClean="0"/>
              <a:t>31/10/2023</a:t>
            </a:fld>
            <a:endParaRPr lang="es-PE"/>
          </a:p>
        </p:txBody>
      </p:sp>
      <p:sp>
        <p:nvSpPr>
          <p:cNvPr id="6" name="Marcador de pie de página 5">
            <a:extLst>
              <a:ext uri="{FF2B5EF4-FFF2-40B4-BE49-F238E27FC236}">
                <a16:creationId xmlns:a16="http://schemas.microsoft.com/office/drawing/2014/main" id="{B9E1BBE7-2A1F-1D41-9CD7-17A40B42786D}"/>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2D51056-4DE1-9948-BF90-4F3919311E14}"/>
              </a:ext>
            </a:extLst>
          </p:cNvPr>
          <p:cNvSpPr>
            <a:spLocks noGrp="1"/>
          </p:cNvSpPr>
          <p:nvPr>
            <p:ph type="sldNum" sz="quarter" idx="12"/>
          </p:nvPr>
        </p:nvSpPr>
        <p:spPr/>
        <p:txBody>
          <a:bodyPr/>
          <a:lstStyle/>
          <a:p>
            <a:fld id="{CC85AAB2-CF62-41B3-B0BD-CD333AEF2B79}" type="slidenum">
              <a:rPr lang="es-PE" smtClean="0"/>
              <a:t>‹Nº›</a:t>
            </a:fld>
            <a:endParaRPr lang="es-PE"/>
          </a:p>
        </p:txBody>
      </p:sp>
    </p:spTree>
    <p:extLst>
      <p:ext uri="{BB962C8B-B14F-4D97-AF65-F5344CB8AC3E}">
        <p14:creationId xmlns:p14="http://schemas.microsoft.com/office/powerpoint/2010/main" val="2975600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E66F54-5B90-764C-A1FD-6FB6E4EF79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0C09AB8-FCD6-FA43-A695-3E44569E6B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41BA78-510A-F240-AA88-5E987655AF0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4E0F0CFF-00CB-074E-A120-E942E74522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D802D7A-7C5E-0C48-9599-378763F76F7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EF275816-E5D0-A848-955A-B77F47FB244E}"/>
              </a:ext>
            </a:extLst>
          </p:cNvPr>
          <p:cNvSpPr>
            <a:spLocks noGrp="1"/>
          </p:cNvSpPr>
          <p:nvPr>
            <p:ph type="dt" sz="half" idx="10"/>
          </p:nvPr>
        </p:nvSpPr>
        <p:spPr/>
        <p:txBody>
          <a:bodyPr/>
          <a:lstStyle/>
          <a:p>
            <a:fld id="{6FA6EEC6-16B1-4398-BF6C-12E39A203AA9}" type="datetimeFigureOut">
              <a:rPr lang="es-PE" smtClean="0"/>
              <a:t>31/10/2023</a:t>
            </a:fld>
            <a:endParaRPr lang="es-PE"/>
          </a:p>
        </p:txBody>
      </p:sp>
      <p:sp>
        <p:nvSpPr>
          <p:cNvPr id="8" name="Marcador de pie de página 7">
            <a:extLst>
              <a:ext uri="{FF2B5EF4-FFF2-40B4-BE49-F238E27FC236}">
                <a16:creationId xmlns:a16="http://schemas.microsoft.com/office/drawing/2014/main" id="{47088B7B-5713-B244-A0F7-2DF29FABBA50}"/>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037A4EC7-82DB-E64E-970C-E3D44740C56F}"/>
              </a:ext>
            </a:extLst>
          </p:cNvPr>
          <p:cNvSpPr>
            <a:spLocks noGrp="1"/>
          </p:cNvSpPr>
          <p:nvPr>
            <p:ph type="sldNum" sz="quarter" idx="12"/>
          </p:nvPr>
        </p:nvSpPr>
        <p:spPr/>
        <p:txBody>
          <a:bodyPr/>
          <a:lstStyle/>
          <a:p>
            <a:fld id="{CC85AAB2-CF62-41B3-B0BD-CD333AEF2B79}" type="slidenum">
              <a:rPr lang="es-PE" smtClean="0"/>
              <a:t>‹Nº›</a:t>
            </a:fld>
            <a:endParaRPr lang="es-PE"/>
          </a:p>
        </p:txBody>
      </p:sp>
    </p:spTree>
    <p:extLst>
      <p:ext uri="{BB962C8B-B14F-4D97-AF65-F5344CB8AC3E}">
        <p14:creationId xmlns:p14="http://schemas.microsoft.com/office/powerpoint/2010/main" val="103872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F48E9-F69D-8A49-BD99-BDCB98FF605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F61F8DC7-FCDC-3040-8D35-32EDCAEBD0A9}"/>
              </a:ext>
            </a:extLst>
          </p:cNvPr>
          <p:cNvSpPr>
            <a:spLocks noGrp="1"/>
          </p:cNvSpPr>
          <p:nvPr>
            <p:ph type="dt" sz="half" idx="10"/>
          </p:nvPr>
        </p:nvSpPr>
        <p:spPr/>
        <p:txBody>
          <a:bodyPr/>
          <a:lstStyle/>
          <a:p>
            <a:fld id="{6FA6EEC6-16B1-4398-BF6C-12E39A203AA9}" type="datetimeFigureOut">
              <a:rPr lang="es-PE" smtClean="0"/>
              <a:t>31/10/2023</a:t>
            </a:fld>
            <a:endParaRPr lang="es-PE"/>
          </a:p>
        </p:txBody>
      </p:sp>
      <p:sp>
        <p:nvSpPr>
          <p:cNvPr id="4" name="Marcador de pie de página 3">
            <a:extLst>
              <a:ext uri="{FF2B5EF4-FFF2-40B4-BE49-F238E27FC236}">
                <a16:creationId xmlns:a16="http://schemas.microsoft.com/office/drawing/2014/main" id="{6A02AD13-487B-F344-880B-D53B04C0E9D1}"/>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B53344C6-F490-F94C-8009-0642648E67D0}"/>
              </a:ext>
            </a:extLst>
          </p:cNvPr>
          <p:cNvSpPr>
            <a:spLocks noGrp="1"/>
          </p:cNvSpPr>
          <p:nvPr>
            <p:ph type="sldNum" sz="quarter" idx="12"/>
          </p:nvPr>
        </p:nvSpPr>
        <p:spPr/>
        <p:txBody>
          <a:bodyPr/>
          <a:lstStyle/>
          <a:p>
            <a:fld id="{CC85AAB2-CF62-41B3-B0BD-CD333AEF2B79}" type="slidenum">
              <a:rPr lang="es-PE" smtClean="0"/>
              <a:t>‹Nº›</a:t>
            </a:fld>
            <a:endParaRPr lang="es-PE"/>
          </a:p>
        </p:txBody>
      </p:sp>
    </p:spTree>
    <p:extLst>
      <p:ext uri="{BB962C8B-B14F-4D97-AF65-F5344CB8AC3E}">
        <p14:creationId xmlns:p14="http://schemas.microsoft.com/office/powerpoint/2010/main" val="411931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2C1D8D-3B75-8744-BCA8-0896B0197B27}"/>
              </a:ext>
            </a:extLst>
          </p:cNvPr>
          <p:cNvSpPr>
            <a:spLocks noGrp="1"/>
          </p:cNvSpPr>
          <p:nvPr>
            <p:ph type="dt" sz="half" idx="10"/>
          </p:nvPr>
        </p:nvSpPr>
        <p:spPr/>
        <p:txBody>
          <a:bodyPr/>
          <a:lstStyle/>
          <a:p>
            <a:fld id="{6FA6EEC6-16B1-4398-BF6C-12E39A203AA9}" type="datetimeFigureOut">
              <a:rPr lang="es-PE" smtClean="0"/>
              <a:t>31/10/2023</a:t>
            </a:fld>
            <a:endParaRPr lang="es-PE"/>
          </a:p>
        </p:txBody>
      </p:sp>
      <p:sp>
        <p:nvSpPr>
          <p:cNvPr id="3" name="Marcador de pie de página 2">
            <a:extLst>
              <a:ext uri="{FF2B5EF4-FFF2-40B4-BE49-F238E27FC236}">
                <a16:creationId xmlns:a16="http://schemas.microsoft.com/office/drawing/2014/main" id="{D7E08DE9-03BF-8E45-8477-1449040A9A9B}"/>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391CC1A3-044D-2E46-9C36-626551788FD2}"/>
              </a:ext>
            </a:extLst>
          </p:cNvPr>
          <p:cNvSpPr>
            <a:spLocks noGrp="1"/>
          </p:cNvSpPr>
          <p:nvPr>
            <p:ph type="sldNum" sz="quarter" idx="12"/>
          </p:nvPr>
        </p:nvSpPr>
        <p:spPr/>
        <p:txBody>
          <a:bodyPr/>
          <a:lstStyle/>
          <a:p>
            <a:fld id="{CC85AAB2-CF62-41B3-B0BD-CD333AEF2B79}" type="slidenum">
              <a:rPr lang="es-PE" smtClean="0"/>
              <a:t>‹Nº›</a:t>
            </a:fld>
            <a:endParaRPr lang="es-PE"/>
          </a:p>
        </p:txBody>
      </p:sp>
    </p:spTree>
    <p:extLst>
      <p:ext uri="{BB962C8B-B14F-4D97-AF65-F5344CB8AC3E}">
        <p14:creationId xmlns:p14="http://schemas.microsoft.com/office/powerpoint/2010/main" val="234312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9A4D4-B3D0-7445-9E3B-DCA1F17EAF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6D10E9B-CAA7-0941-9AE9-5ADD1868F5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60BE5A0A-9976-3249-BA0C-D0D782BE5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38E890E-169D-0048-B2FB-0B531D40E0F3}"/>
              </a:ext>
            </a:extLst>
          </p:cNvPr>
          <p:cNvSpPr>
            <a:spLocks noGrp="1"/>
          </p:cNvSpPr>
          <p:nvPr>
            <p:ph type="dt" sz="half" idx="10"/>
          </p:nvPr>
        </p:nvSpPr>
        <p:spPr/>
        <p:txBody>
          <a:bodyPr/>
          <a:lstStyle/>
          <a:p>
            <a:fld id="{6FA6EEC6-16B1-4398-BF6C-12E39A203AA9}" type="datetimeFigureOut">
              <a:rPr lang="es-PE" smtClean="0"/>
              <a:t>31/10/2023</a:t>
            </a:fld>
            <a:endParaRPr lang="es-PE"/>
          </a:p>
        </p:txBody>
      </p:sp>
      <p:sp>
        <p:nvSpPr>
          <p:cNvPr id="6" name="Marcador de pie de página 5">
            <a:extLst>
              <a:ext uri="{FF2B5EF4-FFF2-40B4-BE49-F238E27FC236}">
                <a16:creationId xmlns:a16="http://schemas.microsoft.com/office/drawing/2014/main" id="{E4DB5A85-61E4-DF4D-868C-D9E537D0741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7639DCC-3D72-5C4F-B7B3-2B3BD42673C1}"/>
              </a:ext>
            </a:extLst>
          </p:cNvPr>
          <p:cNvSpPr>
            <a:spLocks noGrp="1"/>
          </p:cNvSpPr>
          <p:nvPr>
            <p:ph type="sldNum" sz="quarter" idx="12"/>
          </p:nvPr>
        </p:nvSpPr>
        <p:spPr/>
        <p:txBody>
          <a:bodyPr/>
          <a:lstStyle/>
          <a:p>
            <a:fld id="{CC85AAB2-CF62-41B3-B0BD-CD333AEF2B79}" type="slidenum">
              <a:rPr lang="es-PE" smtClean="0"/>
              <a:t>‹Nº›</a:t>
            </a:fld>
            <a:endParaRPr lang="es-PE"/>
          </a:p>
        </p:txBody>
      </p:sp>
    </p:spTree>
    <p:extLst>
      <p:ext uri="{BB962C8B-B14F-4D97-AF65-F5344CB8AC3E}">
        <p14:creationId xmlns:p14="http://schemas.microsoft.com/office/powerpoint/2010/main" val="211510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6D9BC-CBAD-7B41-8E8A-569EE21217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094B0FC5-11AD-5847-90BE-E3C5A44EEC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F94210E8-B4D2-5B4C-915A-3499E294B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193A489-4B4C-3E47-B390-576449251C90}"/>
              </a:ext>
            </a:extLst>
          </p:cNvPr>
          <p:cNvSpPr>
            <a:spLocks noGrp="1"/>
          </p:cNvSpPr>
          <p:nvPr>
            <p:ph type="dt" sz="half" idx="10"/>
          </p:nvPr>
        </p:nvSpPr>
        <p:spPr/>
        <p:txBody>
          <a:bodyPr/>
          <a:lstStyle/>
          <a:p>
            <a:fld id="{6FA6EEC6-16B1-4398-BF6C-12E39A203AA9}" type="datetimeFigureOut">
              <a:rPr lang="es-PE" smtClean="0"/>
              <a:t>31/10/2023</a:t>
            </a:fld>
            <a:endParaRPr lang="es-PE"/>
          </a:p>
        </p:txBody>
      </p:sp>
      <p:sp>
        <p:nvSpPr>
          <p:cNvPr id="6" name="Marcador de pie de página 5">
            <a:extLst>
              <a:ext uri="{FF2B5EF4-FFF2-40B4-BE49-F238E27FC236}">
                <a16:creationId xmlns:a16="http://schemas.microsoft.com/office/drawing/2014/main" id="{813B1FAB-6E80-6646-8ABD-642C8AF5F44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D0C2D73-94FC-6C4F-92E2-BA64881CF43D}"/>
              </a:ext>
            </a:extLst>
          </p:cNvPr>
          <p:cNvSpPr>
            <a:spLocks noGrp="1"/>
          </p:cNvSpPr>
          <p:nvPr>
            <p:ph type="sldNum" sz="quarter" idx="12"/>
          </p:nvPr>
        </p:nvSpPr>
        <p:spPr/>
        <p:txBody>
          <a:bodyPr/>
          <a:lstStyle/>
          <a:p>
            <a:fld id="{CC85AAB2-CF62-41B3-B0BD-CD333AEF2B79}" type="slidenum">
              <a:rPr lang="es-PE" smtClean="0"/>
              <a:t>‹Nº›</a:t>
            </a:fld>
            <a:endParaRPr lang="es-PE"/>
          </a:p>
        </p:txBody>
      </p:sp>
    </p:spTree>
    <p:extLst>
      <p:ext uri="{BB962C8B-B14F-4D97-AF65-F5344CB8AC3E}">
        <p14:creationId xmlns:p14="http://schemas.microsoft.com/office/powerpoint/2010/main" val="30363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4156E5-4236-F548-83CE-8FE6B5471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6E10B8A-7014-264A-AD8F-3139FE632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854A409-EEB9-1848-ACF8-A2CB4B3F7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6EEC6-16B1-4398-BF6C-12E39A203AA9}" type="datetimeFigureOut">
              <a:rPr lang="es-PE" smtClean="0"/>
              <a:t>31/10/2023</a:t>
            </a:fld>
            <a:endParaRPr lang="es-PE"/>
          </a:p>
        </p:txBody>
      </p:sp>
      <p:sp>
        <p:nvSpPr>
          <p:cNvPr id="5" name="Marcador de pie de página 4">
            <a:extLst>
              <a:ext uri="{FF2B5EF4-FFF2-40B4-BE49-F238E27FC236}">
                <a16:creationId xmlns:a16="http://schemas.microsoft.com/office/drawing/2014/main" id="{0619A205-8C63-2241-A500-221ABBFBE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4C8D9990-BD13-D044-97A0-5DE0BFA318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5AAB2-CF62-41B3-B0BD-CD333AEF2B79}" type="slidenum">
              <a:rPr lang="es-PE" smtClean="0"/>
              <a:t>‹Nº›</a:t>
            </a:fld>
            <a:endParaRPr lang="es-PE"/>
          </a:p>
        </p:txBody>
      </p:sp>
    </p:spTree>
    <p:extLst>
      <p:ext uri="{BB962C8B-B14F-4D97-AF65-F5344CB8AC3E}">
        <p14:creationId xmlns:p14="http://schemas.microsoft.com/office/powerpoint/2010/main" val="234020511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enuncias.servicios.gob.pe/"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TZpyvKuSgu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enuncias.servicios.gob.p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C31C09E-0E91-A6C4-B0A5-AF3FA75E2945}"/>
              </a:ext>
            </a:extLst>
          </p:cNvPr>
          <p:cNvSpPr>
            <a:spLocks noGrp="1"/>
          </p:cNvSpPr>
          <p:nvPr>
            <p:ph type="subTitle" idx="1"/>
          </p:nvPr>
        </p:nvSpPr>
        <p:spPr>
          <a:xfrm>
            <a:off x="2562741" y="4628760"/>
            <a:ext cx="9144000" cy="1149292"/>
          </a:xfrm>
        </p:spPr>
        <p:txBody>
          <a:bodyPr>
            <a:normAutofit/>
          </a:bodyPr>
          <a:lstStyle/>
          <a:p>
            <a:r>
              <a:rPr lang="es-ES" dirty="0"/>
              <a:t>Expositora: Fabiola Pozo Zerga </a:t>
            </a:r>
          </a:p>
          <a:p>
            <a:r>
              <a:rPr lang="es-ES" dirty="0"/>
              <a:t>31 de Octubre 2023</a:t>
            </a:r>
          </a:p>
        </p:txBody>
      </p:sp>
      <p:grpSp>
        <p:nvGrpSpPr>
          <p:cNvPr id="6" name="Grupo 5">
            <a:extLst>
              <a:ext uri="{FF2B5EF4-FFF2-40B4-BE49-F238E27FC236}">
                <a16:creationId xmlns:a16="http://schemas.microsoft.com/office/drawing/2014/main" id="{4EDEB99D-1166-BF46-A050-0F90BFCEF8A0}"/>
              </a:ext>
            </a:extLst>
          </p:cNvPr>
          <p:cNvGrpSpPr/>
          <p:nvPr/>
        </p:nvGrpSpPr>
        <p:grpSpPr>
          <a:xfrm>
            <a:off x="-9331" y="-9331"/>
            <a:ext cx="2286000" cy="2176260"/>
            <a:chOff x="75763" y="0"/>
            <a:chExt cx="2659312" cy="1953090"/>
          </a:xfrm>
        </p:grpSpPr>
        <p:sp>
          <p:nvSpPr>
            <p:cNvPr id="7" name="Triángulo isósceles 3">
              <a:extLst>
                <a:ext uri="{FF2B5EF4-FFF2-40B4-BE49-F238E27FC236}">
                  <a16:creationId xmlns:a16="http://schemas.microsoft.com/office/drawing/2014/main" id="{46D27C19-D995-4844-A7F6-D3265609F534}"/>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8" name="Triángulo isósceles 5">
              <a:extLst>
                <a:ext uri="{FF2B5EF4-FFF2-40B4-BE49-F238E27FC236}">
                  <a16:creationId xmlns:a16="http://schemas.microsoft.com/office/drawing/2014/main" id="{468DEF71-F1C1-4242-BC1C-D0483B1A0C14}"/>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9" name="Imagen 8">
            <a:extLst>
              <a:ext uri="{FF2B5EF4-FFF2-40B4-BE49-F238E27FC236}">
                <a16:creationId xmlns:a16="http://schemas.microsoft.com/office/drawing/2014/main" id="{623564F2-FA15-1740-9E98-BF6B7BA9115A}"/>
              </a:ext>
            </a:extLst>
          </p:cNvPr>
          <p:cNvPicPr>
            <a:picLocks noChangeAspect="1"/>
          </p:cNvPicPr>
          <p:nvPr/>
        </p:nvPicPr>
        <p:blipFill>
          <a:blip r:embed="rId3"/>
          <a:stretch>
            <a:fillRect/>
          </a:stretch>
        </p:blipFill>
        <p:spPr>
          <a:xfrm>
            <a:off x="0" y="5815389"/>
            <a:ext cx="12192000" cy="1068007"/>
          </a:xfrm>
          <a:prstGeom prst="rect">
            <a:avLst/>
          </a:prstGeom>
        </p:spPr>
      </p:pic>
      <p:sp>
        <p:nvSpPr>
          <p:cNvPr id="10" name="CuadroTexto 9">
            <a:extLst>
              <a:ext uri="{FF2B5EF4-FFF2-40B4-BE49-F238E27FC236}">
                <a16:creationId xmlns:a16="http://schemas.microsoft.com/office/drawing/2014/main" id="{09DA19E4-6032-114A-B9C0-677102F4AC32}"/>
              </a:ext>
            </a:extLst>
          </p:cNvPr>
          <p:cNvSpPr txBox="1"/>
          <p:nvPr/>
        </p:nvSpPr>
        <p:spPr>
          <a:xfrm>
            <a:off x="5535686" y="530812"/>
            <a:ext cx="5946998" cy="400110"/>
          </a:xfrm>
          <a:prstGeom prst="rect">
            <a:avLst/>
          </a:prstGeom>
          <a:noFill/>
        </p:spPr>
        <p:txBody>
          <a:bodyPr wrap="square">
            <a:spAutoFit/>
          </a:bodyPr>
          <a:lstStyle/>
          <a:p>
            <a:pPr algn="r"/>
            <a:r>
              <a:rPr lang="es-ES" sz="2000" b="1" dirty="0"/>
              <a:t>Unidad Funcional de Integridad Institucional (UFII) </a:t>
            </a:r>
          </a:p>
        </p:txBody>
      </p:sp>
      <p:sp>
        <p:nvSpPr>
          <p:cNvPr id="13" name="Rectángulo 12">
            <a:extLst>
              <a:ext uri="{FF2B5EF4-FFF2-40B4-BE49-F238E27FC236}">
                <a16:creationId xmlns:a16="http://schemas.microsoft.com/office/drawing/2014/main" id="{1E4D07B4-CACC-A243-84A6-90BD44FCAD43}"/>
              </a:ext>
            </a:extLst>
          </p:cNvPr>
          <p:cNvSpPr/>
          <p:nvPr/>
        </p:nvSpPr>
        <p:spPr>
          <a:xfrm flipV="1">
            <a:off x="2923137" y="1577847"/>
            <a:ext cx="7105546" cy="2664047"/>
          </a:xfrm>
          <a:prstGeom prst="rect">
            <a:avLst/>
          </a:prstGeom>
          <a:noFill/>
          <a:ln w="127000">
            <a:solidFill>
              <a:srgbClr val="E61B2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PE" sz="1442">
              <a:ln>
                <a:solidFill>
                  <a:srgbClr val="E61B21"/>
                </a:solidFill>
              </a:ln>
              <a:noFill/>
            </a:endParaRPr>
          </a:p>
        </p:txBody>
      </p:sp>
      <p:sp>
        <p:nvSpPr>
          <p:cNvPr id="5" name="Google Shape;163;p1">
            <a:extLst>
              <a:ext uri="{FF2B5EF4-FFF2-40B4-BE49-F238E27FC236}">
                <a16:creationId xmlns:a16="http://schemas.microsoft.com/office/drawing/2014/main" id="{8C0B885D-B590-314C-8A91-008764EE4174}"/>
              </a:ext>
            </a:extLst>
          </p:cNvPr>
          <p:cNvSpPr txBox="1"/>
          <p:nvPr/>
        </p:nvSpPr>
        <p:spPr>
          <a:xfrm>
            <a:off x="2803217" y="2922186"/>
            <a:ext cx="7677705" cy="658684"/>
          </a:xfrm>
          <a:prstGeom prst="rect">
            <a:avLst/>
          </a:prstGeom>
          <a:noFill/>
          <a:ln>
            <a:noFill/>
          </a:ln>
        </p:spPr>
        <p:txBody>
          <a:bodyPr spcFirstLastPara="1" wrap="square" lIns="73215" tIns="36597" rIns="73215" bIns="36597" anchor="t" anchorCtr="0">
            <a:spAutoFit/>
          </a:bodyPr>
          <a:lstStyle/>
          <a:p>
            <a:pPr algn="ctr"/>
            <a:r>
              <a:rPr lang="es-PE" sz="3700" b="1" dirty="0">
                <a:latin typeface="Arial Black" panose="020B0604020202020204" pitchFamily="34" charset="0"/>
                <a:ea typeface="Arial"/>
                <a:cs typeface="Arial Black" panose="020B0604020202020204" pitchFamily="34" charset="0"/>
                <a:sym typeface="Arial"/>
              </a:rPr>
              <a:t>Actos de Corrupción</a:t>
            </a:r>
          </a:p>
        </p:txBody>
      </p:sp>
      <p:sp>
        <p:nvSpPr>
          <p:cNvPr id="21" name="Triángulo 20">
            <a:extLst>
              <a:ext uri="{FF2B5EF4-FFF2-40B4-BE49-F238E27FC236}">
                <a16:creationId xmlns:a16="http://schemas.microsoft.com/office/drawing/2014/main" id="{27614722-7AE7-7B4C-8708-D3CA68041355}"/>
              </a:ext>
            </a:extLst>
          </p:cNvPr>
          <p:cNvSpPr/>
          <p:nvPr/>
        </p:nvSpPr>
        <p:spPr>
          <a:xfrm rot="17713201">
            <a:off x="4424048" y="3936805"/>
            <a:ext cx="587186" cy="728469"/>
          </a:xfrm>
          <a:prstGeom prst="triangle">
            <a:avLst>
              <a:gd name="adj" fmla="val 19600"/>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CuadroTexto 22">
            <a:extLst>
              <a:ext uri="{FF2B5EF4-FFF2-40B4-BE49-F238E27FC236}">
                <a16:creationId xmlns:a16="http://schemas.microsoft.com/office/drawing/2014/main" id="{64DC9EA0-8E65-F84E-A1DA-FA5A7E43C34D}"/>
              </a:ext>
            </a:extLst>
          </p:cNvPr>
          <p:cNvSpPr txBox="1"/>
          <p:nvPr/>
        </p:nvSpPr>
        <p:spPr>
          <a:xfrm>
            <a:off x="3167941" y="2147324"/>
            <a:ext cx="6980662" cy="907941"/>
          </a:xfrm>
          <a:prstGeom prst="rect">
            <a:avLst/>
          </a:prstGeom>
          <a:noFill/>
        </p:spPr>
        <p:txBody>
          <a:bodyPr wrap="square">
            <a:spAutoFit/>
          </a:bodyPr>
          <a:lstStyle/>
          <a:p>
            <a:pPr algn="ctr"/>
            <a:r>
              <a:rPr lang="es-PE" sz="5300" b="1" dirty="0">
                <a:latin typeface="Arial Black" panose="020B0604020202020204" pitchFamily="34" charset="0"/>
                <a:ea typeface="Arial"/>
                <a:cs typeface="Arial Black" panose="020B0604020202020204" pitchFamily="34" charset="0"/>
                <a:sym typeface="Arial"/>
              </a:rPr>
              <a:t>Denuncias por </a:t>
            </a:r>
          </a:p>
        </p:txBody>
      </p:sp>
      <p:pic>
        <p:nvPicPr>
          <p:cNvPr id="4" name="Imagen 3">
            <a:extLst>
              <a:ext uri="{FF2B5EF4-FFF2-40B4-BE49-F238E27FC236}">
                <a16:creationId xmlns:a16="http://schemas.microsoft.com/office/drawing/2014/main" id="{465D2785-F75D-0949-9244-3CA1DAEEC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578" y="2550547"/>
            <a:ext cx="2037273" cy="2037273"/>
          </a:xfrm>
          <a:prstGeom prst="rect">
            <a:avLst/>
          </a:prstGeom>
        </p:spPr>
      </p:pic>
    </p:spTree>
    <p:extLst>
      <p:ext uri="{BB962C8B-B14F-4D97-AF65-F5344CB8AC3E}">
        <p14:creationId xmlns:p14="http://schemas.microsoft.com/office/powerpoint/2010/main" val="1706302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D12231-C3D4-B1BD-A871-1DBE953E0EF3}"/>
              </a:ext>
            </a:extLst>
          </p:cNvPr>
          <p:cNvSpPr>
            <a:spLocks noGrp="1"/>
          </p:cNvSpPr>
          <p:nvPr>
            <p:ph idx="1"/>
          </p:nvPr>
        </p:nvSpPr>
        <p:spPr>
          <a:xfrm>
            <a:off x="1027509" y="6006246"/>
            <a:ext cx="10456256" cy="531613"/>
          </a:xfrm>
        </p:spPr>
        <p:txBody>
          <a:bodyPr>
            <a:normAutofit/>
          </a:bodyPr>
          <a:lstStyle/>
          <a:p>
            <a:pPr marL="0" indent="0" algn="just">
              <a:buNone/>
            </a:pPr>
            <a:r>
              <a:rPr lang="es-ES" sz="1500" dirty="0">
                <a:latin typeface="Titillium Web" pitchFamily="2" charset="77"/>
              </a:rPr>
              <a:t>De presentarse esta situación, la Oficina de Integridad Institucional o la que haga sus veces, debe negarse formalmente a acceder al pedido y poner este hecho en conocimiento del Órgano de Control Institucional de la entidad.</a:t>
            </a:r>
            <a:endParaRPr lang="es-PE" sz="1500" dirty="0">
              <a:latin typeface="Titillium Web" pitchFamily="2" charset="77"/>
            </a:endParaRPr>
          </a:p>
        </p:txBody>
      </p:sp>
      <p:grpSp>
        <p:nvGrpSpPr>
          <p:cNvPr id="4" name="Grupo 3">
            <a:extLst>
              <a:ext uri="{FF2B5EF4-FFF2-40B4-BE49-F238E27FC236}">
                <a16:creationId xmlns:a16="http://schemas.microsoft.com/office/drawing/2014/main" id="{552C3D82-D50C-AA4B-91C3-5EF19CD6D1C7}"/>
              </a:ext>
            </a:extLst>
          </p:cNvPr>
          <p:cNvGrpSpPr/>
          <p:nvPr/>
        </p:nvGrpSpPr>
        <p:grpSpPr>
          <a:xfrm>
            <a:off x="-9331" y="-11223"/>
            <a:ext cx="2286000" cy="2176260"/>
            <a:chOff x="75763" y="0"/>
            <a:chExt cx="2659312" cy="1953090"/>
          </a:xfrm>
        </p:grpSpPr>
        <p:sp>
          <p:nvSpPr>
            <p:cNvPr id="5" name="Triángulo isósceles 3">
              <a:extLst>
                <a:ext uri="{FF2B5EF4-FFF2-40B4-BE49-F238E27FC236}">
                  <a16:creationId xmlns:a16="http://schemas.microsoft.com/office/drawing/2014/main" id="{F75B9011-81A1-984E-AB73-EB5EA08FFF59}"/>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CC481372-6DE0-1049-975D-52D19D2A6709}"/>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45AB3D04-28B1-294B-9437-BC44611F7FCB}"/>
              </a:ext>
            </a:extLst>
          </p:cNvPr>
          <p:cNvPicPr>
            <a:picLocks noChangeAspect="1"/>
          </p:cNvPicPr>
          <p:nvPr/>
        </p:nvPicPr>
        <p:blipFill rotWithShape="1">
          <a:blip r:embed="rId3"/>
          <a:srcRect t="77840"/>
          <a:stretch/>
        </p:blipFill>
        <p:spPr>
          <a:xfrm>
            <a:off x="-1" y="6632952"/>
            <a:ext cx="12192000" cy="236673"/>
          </a:xfrm>
          <a:prstGeom prst="rect">
            <a:avLst/>
          </a:prstGeom>
        </p:spPr>
      </p:pic>
      <p:sp>
        <p:nvSpPr>
          <p:cNvPr id="8" name="CuadroTexto 7">
            <a:extLst>
              <a:ext uri="{FF2B5EF4-FFF2-40B4-BE49-F238E27FC236}">
                <a16:creationId xmlns:a16="http://schemas.microsoft.com/office/drawing/2014/main" id="{D8B6431F-0B5A-B241-A4EF-EBBFC14B926F}"/>
              </a:ext>
            </a:extLst>
          </p:cNvPr>
          <p:cNvSpPr txBox="1"/>
          <p:nvPr/>
        </p:nvSpPr>
        <p:spPr>
          <a:xfrm>
            <a:off x="4440173" y="106711"/>
            <a:ext cx="7621339" cy="907941"/>
          </a:xfrm>
          <a:prstGeom prst="rect">
            <a:avLst/>
          </a:prstGeom>
          <a:noFill/>
        </p:spPr>
        <p:txBody>
          <a:bodyPr wrap="square">
            <a:spAutoFit/>
          </a:bodyPr>
          <a:lstStyle/>
          <a:p>
            <a:pPr marL="0" indent="0" algn="just">
              <a:buNone/>
            </a:pPr>
            <a:endParaRPr lang="es-ES" sz="1800" b="1" dirty="0">
              <a:solidFill>
                <a:srgbClr val="000000"/>
              </a:solidFill>
              <a:latin typeface="Arial" panose="020B0604020202020204" pitchFamily="34" charset="0"/>
            </a:endParaRPr>
          </a:p>
          <a:p>
            <a:pPr marL="0" indent="0">
              <a:buNone/>
            </a:pPr>
            <a:r>
              <a:rPr lang="es-ES" sz="3500" b="1" dirty="0">
                <a:solidFill>
                  <a:srgbClr val="000000"/>
                </a:solidFill>
                <a:latin typeface="Titillium Web" pitchFamily="2" charset="77"/>
              </a:rPr>
              <a:t>Principio de reserva de la información</a:t>
            </a:r>
            <a:endParaRPr lang="es-ES" sz="3500" b="1" i="0" u="none" strike="noStrike" baseline="0" dirty="0">
              <a:solidFill>
                <a:srgbClr val="000000"/>
              </a:solidFill>
              <a:latin typeface="Titillium Web" pitchFamily="2" charset="77"/>
            </a:endParaRPr>
          </a:p>
        </p:txBody>
      </p:sp>
      <p:sp>
        <p:nvSpPr>
          <p:cNvPr id="9" name="Rectángulo 8">
            <a:extLst>
              <a:ext uri="{FF2B5EF4-FFF2-40B4-BE49-F238E27FC236}">
                <a16:creationId xmlns:a16="http://schemas.microsoft.com/office/drawing/2014/main" id="{EC2E6C17-5C66-8F42-A2A7-A43A96743F88}"/>
              </a:ext>
            </a:extLst>
          </p:cNvPr>
          <p:cNvSpPr/>
          <p:nvPr/>
        </p:nvSpPr>
        <p:spPr>
          <a:xfrm>
            <a:off x="4508500" y="1020313"/>
            <a:ext cx="7484687" cy="84587"/>
          </a:xfrm>
          <a:prstGeom prst="rect">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2732FF95-8ABA-1841-BE3D-4156062ED853}"/>
              </a:ext>
            </a:extLst>
          </p:cNvPr>
          <p:cNvSpPr txBox="1"/>
          <p:nvPr/>
        </p:nvSpPr>
        <p:spPr>
          <a:xfrm>
            <a:off x="1039474" y="1277564"/>
            <a:ext cx="10533323" cy="830997"/>
          </a:xfrm>
          <a:prstGeom prst="rect">
            <a:avLst/>
          </a:prstGeom>
          <a:noFill/>
        </p:spPr>
        <p:txBody>
          <a:bodyPr wrap="square" rtlCol="0">
            <a:spAutoFit/>
          </a:bodyPr>
          <a:lstStyle/>
          <a:p>
            <a:pPr algn="just"/>
            <a:r>
              <a:rPr lang="es-ES" sz="1500" dirty="0">
                <a:latin typeface="Titillium Web" pitchFamily="2" charset="77"/>
              </a:rPr>
              <a:t>Garantiza la </a:t>
            </a:r>
            <a:r>
              <a:rPr lang="es-ES" sz="1500" b="1" dirty="0">
                <a:latin typeface="Titillium Web" pitchFamily="2" charset="77"/>
              </a:rPr>
              <a:t>absoluta reserva de la información concerniente a la identidad del denunciante, la materia de la denuncia y a las actuaciones derivadas de la misma. </a:t>
            </a:r>
          </a:p>
          <a:p>
            <a:endParaRPr lang="es-PE" dirty="0"/>
          </a:p>
        </p:txBody>
      </p:sp>
      <p:sp>
        <p:nvSpPr>
          <p:cNvPr id="13" name="CuadroTexto 12">
            <a:extLst>
              <a:ext uri="{FF2B5EF4-FFF2-40B4-BE49-F238E27FC236}">
                <a16:creationId xmlns:a16="http://schemas.microsoft.com/office/drawing/2014/main" id="{8B68F308-8C27-2242-8A03-A8C85BDE46FE}"/>
              </a:ext>
            </a:extLst>
          </p:cNvPr>
          <p:cNvSpPr txBox="1"/>
          <p:nvPr/>
        </p:nvSpPr>
        <p:spPr>
          <a:xfrm>
            <a:off x="1016432" y="1850307"/>
            <a:ext cx="9622465" cy="323165"/>
          </a:xfrm>
          <a:prstGeom prst="rect">
            <a:avLst/>
          </a:prstGeom>
          <a:noFill/>
        </p:spPr>
        <p:txBody>
          <a:bodyPr wrap="square" rtlCol="0">
            <a:spAutoFit/>
          </a:bodyPr>
          <a:lstStyle/>
          <a:p>
            <a:pPr algn="just"/>
            <a:r>
              <a:rPr lang="es-ES" sz="1500" dirty="0">
                <a:latin typeface="Titillium Web" pitchFamily="2" charset="77"/>
              </a:rPr>
              <a:t>Cualquier infracción a esta reserva </a:t>
            </a:r>
            <a:r>
              <a:rPr lang="es-ES" sz="1500" b="1" dirty="0">
                <a:latin typeface="Titillium Web" pitchFamily="2" charset="77"/>
              </a:rPr>
              <a:t>es sancionada como una falta administrativa disciplinaria</a:t>
            </a:r>
            <a:r>
              <a:rPr lang="es-ES" sz="1500" dirty="0">
                <a:latin typeface="Titillium Web" pitchFamily="2" charset="77"/>
              </a:rPr>
              <a:t>.</a:t>
            </a:r>
          </a:p>
        </p:txBody>
      </p:sp>
      <p:sp>
        <p:nvSpPr>
          <p:cNvPr id="14" name="CuadroTexto 13">
            <a:extLst>
              <a:ext uri="{FF2B5EF4-FFF2-40B4-BE49-F238E27FC236}">
                <a16:creationId xmlns:a16="http://schemas.microsoft.com/office/drawing/2014/main" id="{8812A3A5-0311-D64A-9556-A103E26F8F20}"/>
              </a:ext>
            </a:extLst>
          </p:cNvPr>
          <p:cNvSpPr txBox="1"/>
          <p:nvPr/>
        </p:nvSpPr>
        <p:spPr>
          <a:xfrm>
            <a:off x="1028841" y="2144156"/>
            <a:ext cx="10334846" cy="784830"/>
          </a:xfrm>
          <a:prstGeom prst="rect">
            <a:avLst/>
          </a:prstGeom>
          <a:noFill/>
        </p:spPr>
        <p:txBody>
          <a:bodyPr wrap="square" rtlCol="0">
            <a:spAutoFit/>
          </a:bodyPr>
          <a:lstStyle/>
          <a:p>
            <a:pPr algn="just"/>
            <a:r>
              <a:rPr lang="es-ES" sz="1500" dirty="0">
                <a:latin typeface="Titillium Web" pitchFamily="2" charset="77"/>
              </a:rPr>
              <a:t>En aplicación de este </a:t>
            </a:r>
            <a:r>
              <a:rPr lang="es-ES" sz="1500" b="1" dirty="0">
                <a:latin typeface="Titillium Web" pitchFamily="2" charset="77"/>
              </a:rPr>
              <a:t>principio no puede ser de conocimiento público, a través de una solicitud de acceso a la información pública, cualquier aspecto referido a la denuncia y a la solicitud de protección al denunciante, por tener el carácter de confidencial</a:t>
            </a:r>
            <a:r>
              <a:rPr lang="es-ES" sz="1500" dirty="0">
                <a:latin typeface="Titillium Web" pitchFamily="2" charset="77"/>
              </a:rPr>
              <a:t>. </a:t>
            </a:r>
          </a:p>
        </p:txBody>
      </p:sp>
      <p:sp>
        <p:nvSpPr>
          <p:cNvPr id="15" name="CuadroTexto 14">
            <a:extLst>
              <a:ext uri="{FF2B5EF4-FFF2-40B4-BE49-F238E27FC236}">
                <a16:creationId xmlns:a16="http://schemas.microsoft.com/office/drawing/2014/main" id="{8B98C9ED-768F-A149-B9D3-4E000A3D2E04}"/>
              </a:ext>
            </a:extLst>
          </p:cNvPr>
          <p:cNvSpPr txBox="1"/>
          <p:nvPr/>
        </p:nvSpPr>
        <p:spPr>
          <a:xfrm>
            <a:off x="1028841" y="2884467"/>
            <a:ext cx="10200164" cy="553998"/>
          </a:xfrm>
          <a:prstGeom prst="rect">
            <a:avLst/>
          </a:prstGeom>
          <a:noFill/>
        </p:spPr>
        <p:txBody>
          <a:bodyPr wrap="square" rtlCol="0">
            <a:spAutoFit/>
          </a:bodyPr>
          <a:lstStyle/>
          <a:p>
            <a:pPr algn="just"/>
            <a:r>
              <a:rPr lang="es-ES" sz="1500" dirty="0">
                <a:latin typeface="Titillium Web" pitchFamily="2" charset="77"/>
              </a:rPr>
              <a:t>Los servidores que intervengan en cualquier estado del trámite de evaluación de la denuncia que contenga una solicitud de medidas de protección, están prohibidos de divulgar cualquier dato o información.</a:t>
            </a:r>
          </a:p>
        </p:txBody>
      </p:sp>
      <p:sp>
        <p:nvSpPr>
          <p:cNvPr id="16" name="CuadroTexto 15">
            <a:extLst>
              <a:ext uri="{FF2B5EF4-FFF2-40B4-BE49-F238E27FC236}">
                <a16:creationId xmlns:a16="http://schemas.microsoft.com/office/drawing/2014/main" id="{AC5E823B-3825-D14A-9F03-9AA9A806D9E5}"/>
              </a:ext>
            </a:extLst>
          </p:cNvPr>
          <p:cNvSpPr txBox="1"/>
          <p:nvPr/>
        </p:nvSpPr>
        <p:spPr>
          <a:xfrm>
            <a:off x="1058964" y="3405514"/>
            <a:ext cx="10118654" cy="369332"/>
          </a:xfrm>
          <a:prstGeom prst="rect">
            <a:avLst/>
          </a:prstGeom>
          <a:noFill/>
        </p:spPr>
        <p:txBody>
          <a:bodyPr wrap="square" rtlCol="0">
            <a:spAutoFit/>
          </a:bodyPr>
          <a:lstStyle/>
          <a:p>
            <a:r>
              <a:rPr lang="es-ES" sz="1500" dirty="0">
                <a:latin typeface="Titillium Web" pitchFamily="2" charset="77"/>
              </a:rPr>
              <a:t>Se</a:t>
            </a:r>
            <a:r>
              <a:rPr lang="es-ES" dirty="0">
                <a:latin typeface="Titillium Web" pitchFamily="2" charset="77"/>
              </a:rPr>
              <a:t> </a:t>
            </a:r>
            <a:r>
              <a:rPr lang="es-ES" sz="1500" dirty="0">
                <a:latin typeface="Titillium Web" pitchFamily="2" charset="77"/>
              </a:rPr>
              <a:t>presume la reserva de la identidad, salvo que se señale lo contrario de manera expresa.</a:t>
            </a:r>
          </a:p>
        </p:txBody>
      </p:sp>
      <p:sp>
        <p:nvSpPr>
          <p:cNvPr id="17" name="CuadroTexto 16">
            <a:extLst>
              <a:ext uri="{FF2B5EF4-FFF2-40B4-BE49-F238E27FC236}">
                <a16:creationId xmlns:a16="http://schemas.microsoft.com/office/drawing/2014/main" id="{657C6F37-B3A4-5449-BE61-7C8744444FF6}"/>
              </a:ext>
            </a:extLst>
          </p:cNvPr>
          <p:cNvSpPr txBox="1"/>
          <p:nvPr/>
        </p:nvSpPr>
        <p:spPr>
          <a:xfrm>
            <a:off x="1039474" y="3732314"/>
            <a:ext cx="10524711" cy="1754326"/>
          </a:xfrm>
          <a:prstGeom prst="rect">
            <a:avLst/>
          </a:prstGeom>
          <a:noFill/>
        </p:spPr>
        <p:txBody>
          <a:bodyPr wrap="square" rtlCol="0">
            <a:spAutoFit/>
          </a:bodyPr>
          <a:lstStyle/>
          <a:p>
            <a:pPr algn="just"/>
            <a:r>
              <a:rPr lang="es-ES" sz="1500" dirty="0">
                <a:latin typeface="Titillium Web" pitchFamily="2" charset="77"/>
              </a:rPr>
              <a:t>La identidad del denunciante también se protege durante el Proceso Administrativo Disciplinario que se inicie como consecuencia de la denuncia. La Secretaría Técnica de los Órganos Instructores del Procedimiento Disciplinario, así como las autoridades del procedimiento administrativo disciplinario o quienes ejerzan dichas funciones conforme a la normativa correspondiente; el Órgano de Control Institucional y la Procuraduría Pública de la entidad proceden de oficio respecto de la protección de la identidad del denunciante, independientemente de que los hechos y/o conductas generen suficiente convicción respecto de la ocurrencia de una falta disciplinaria. </a:t>
            </a:r>
          </a:p>
          <a:p>
            <a:endParaRPr lang="es-PE" dirty="0"/>
          </a:p>
        </p:txBody>
      </p:sp>
      <p:sp>
        <p:nvSpPr>
          <p:cNvPr id="18" name="CuadroTexto 17">
            <a:extLst>
              <a:ext uri="{FF2B5EF4-FFF2-40B4-BE49-F238E27FC236}">
                <a16:creationId xmlns:a16="http://schemas.microsoft.com/office/drawing/2014/main" id="{1F2AA072-27FB-BB4B-824F-D234C27DF6A0}"/>
              </a:ext>
            </a:extLst>
          </p:cNvPr>
          <p:cNvSpPr txBox="1"/>
          <p:nvPr/>
        </p:nvSpPr>
        <p:spPr>
          <a:xfrm>
            <a:off x="1016432" y="5221416"/>
            <a:ext cx="10467332" cy="784830"/>
          </a:xfrm>
          <a:prstGeom prst="rect">
            <a:avLst/>
          </a:prstGeom>
          <a:noFill/>
        </p:spPr>
        <p:txBody>
          <a:bodyPr wrap="square" rtlCol="0">
            <a:spAutoFit/>
          </a:bodyPr>
          <a:lstStyle/>
          <a:p>
            <a:pPr algn="just"/>
            <a:r>
              <a:rPr lang="es-ES" sz="1500" dirty="0">
                <a:latin typeface="Titillium Web" pitchFamily="2" charset="77"/>
              </a:rPr>
              <a:t>Ni siquiera el Titular de la entidad, ni las personas vinculadas en la denuncia, ni ninguna persona de la institución están facultados a solicitar información acerca de la identidad de un denunciante, del contenido de la denuncia o de la solicitud de protección formulada. </a:t>
            </a:r>
          </a:p>
        </p:txBody>
      </p:sp>
      <p:sp>
        <p:nvSpPr>
          <p:cNvPr id="19" name="Elipse 18">
            <a:extLst>
              <a:ext uri="{FF2B5EF4-FFF2-40B4-BE49-F238E27FC236}">
                <a16:creationId xmlns:a16="http://schemas.microsoft.com/office/drawing/2014/main" id="{338F227E-8915-9545-AB0A-E67F85DC3C06}"/>
              </a:ext>
            </a:extLst>
          </p:cNvPr>
          <p:cNvSpPr/>
          <p:nvPr/>
        </p:nvSpPr>
        <p:spPr>
          <a:xfrm>
            <a:off x="925823" y="1399709"/>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Elipse 19">
            <a:extLst>
              <a:ext uri="{FF2B5EF4-FFF2-40B4-BE49-F238E27FC236}">
                <a16:creationId xmlns:a16="http://schemas.microsoft.com/office/drawing/2014/main" id="{0FF1DF71-3862-B248-9897-B87E23522A4B}"/>
              </a:ext>
            </a:extLst>
          </p:cNvPr>
          <p:cNvSpPr/>
          <p:nvPr/>
        </p:nvSpPr>
        <p:spPr>
          <a:xfrm>
            <a:off x="924047" y="1966140"/>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Elipse 20">
            <a:extLst>
              <a:ext uri="{FF2B5EF4-FFF2-40B4-BE49-F238E27FC236}">
                <a16:creationId xmlns:a16="http://schemas.microsoft.com/office/drawing/2014/main" id="{3730CCD1-7ED9-F646-A932-BB36F8EE8DE9}"/>
              </a:ext>
            </a:extLst>
          </p:cNvPr>
          <p:cNvSpPr/>
          <p:nvPr/>
        </p:nvSpPr>
        <p:spPr>
          <a:xfrm>
            <a:off x="924047" y="2270255"/>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Elipse 21">
            <a:extLst>
              <a:ext uri="{FF2B5EF4-FFF2-40B4-BE49-F238E27FC236}">
                <a16:creationId xmlns:a16="http://schemas.microsoft.com/office/drawing/2014/main" id="{945F33D2-ED61-D844-B509-45CE7F3C3826}"/>
              </a:ext>
            </a:extLst>
          </p:cNvPr>
          <p:cNvSpPr/>
          <p:nvPr/>
        </p:nvSpPr>
        <p:spPr>
          <a:xfrm>
            <a:off x="929759" y="2983589"/>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a:extLst>
              <a:ext uri="{FF2B5EF4-FFF2-40B4-BE49-F238E27FC236}">
                <a16:creationId xmlns:a16="http://schemas.microsoft.com/office/drawing/2014/main" id="{6E90EF34-7FE6-9B40-9EFD-2BBB0A26654B}"/>
              </a:ext>
            </a:extLst>
          </p:cNvPr>
          <p:cNvSpPr/>
          <p:nvPr/>
        </p:nvSpPr>
        <p:spPr>
          <a:xfrm>
            <a:off x="929759" y="3553460"/>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Elipse 23">
            <a:extLst>
              <a:ext uri="{FF2B5EF4-FFF2-40B4-BE49-F238E27FC236}">
                <a16:creationId xmlns:a16="http://schemas.microsoft.com/office/drawing/2014/main" id="{B06BBCE4-2B35-AD45-8376-DB221A625F2F}"/>
              </a:ext>
            </a:extLst>
          </p:cNvPr>
          <p:cNvSpPr/>
          <p:nvPr/>
        </p:nvSpPr>
        <p:spPr>
          <a:xfrm>
            <a:off x="924046" y="3850854"/>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Elipse 24">
            <a:extLst>
              <a:ext uri="{FF2B5EF4-FFF2-40B4-BE49-F238E27FC236}">
                <a16:creationId xmlns:a16="http://schemas.microsoft.com/office/drawing/2014/main" id="{D0524F38-C2CD-1943-B08A-85262C0FF380}"/>
              </a:ext>
            </a:extLst>
          </p:cNvPr>
          <p:cNvSpPr/>
          <p:nvPr/>
        </p:nvSpPr>
        <p:spPr>
          <a:xfrm>
            <a:off x="936011" y="5326586"/>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Elipse 25">
            <a:extLst>
              <a:ext uri="{FF2B5EF4-FFF2-40B4-BE49-F238E27FC236}">
                <a16:creationId xmlns:a16="http://schemas.microsoft.com/office/drawing/2014/main" id="{CFB0CF5D-8C55-1A4A-A270-1313437A118B}"/>
              </a:ext>
            </a:extLst>
          </p:cNvPr>
          <p:cNvSpPr/>
          <p:nvPr/>
        </p:nvSpPr>
        <p:spPr>
          <a:xfrm>
            <a:off x="924045" y="6074493"/>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7" name="Imagen 26">
            <a:extLst>
              <a:ext uri="{FF2B5EF4-FFF2-40B4-BE49-F238E27FC236}">
                <a16:creationId xmlns:a16="http://schemas.microsoft.com/office/drawing/2014/main" id="{17D42F1F-FB98-F14D-BA2F-8604172CC1D6}"/>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317271" y="143348"/>
            <a:ext cx="948692" cy="948692"/>
          </a:xfrm>
          <a:prstGeom prst="rect">
            <a:avLst/>
          </a:prstGeom>
        </p:spPr>
      </p:pic>
    </p:spTree>
    <p:extLst>
      <p:ext uri="{BB962C8B-B14F-4D97-AF65-F5344CB8AC3E}">
        <p14:creationId xmlns:p14="http://schemas.microsoft.com/office/powerpoint/2010/main" val="105073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41F52266-EDE4-8848-A34E-9F2DD97F9C8E}"/>
              </a:ext>
            </a:extLst>
          </p:cNvPr>
          <p:cNvSpPr/>
          <p:nvPr/>
        </p:nvSpPr>
        <p:spPr>
          <a:xfrm>
            <a:off x="3766730" y="80157"/>
            <a:ext cx="5470358" cy="911153"/>
          </a:xfrm>
          <a:prstGeom prst="rect">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4" name="Grupo 3">
            <a:extLst>
              <a:ext uri="{FF2B5EF4-FFF2-40B4-BE49-F238E27FC236}">
                <a16:creationId xmlns:a16="http://schemas.microsoft.com/office/drawing/2014/main" id="{7B069535-1CC2-B349-A8A3-2D06B9F08288}"/>
              </a:ext>
            </a:extLst>
          </p:cNvPr>
          <p:cNvGrpSpPr/>
          <p:nvPr/>
        </p:nvGrpSpPr>
        <p:grpSpPr>
          <a:xfrm>
            <a:off x="-9331" y="-10372"/>
            <a:ext cx="2137144" cy="1990897"/>
            <a:chOff x="75763" y="0"/>
            <a:chExt cx="2659312" cy="1953090"/>
          </a:xfrm>
        </p:grpSpPr>
        <p:sp>
          <p:nvSpPr>
            <p:cNvPr id="5" name="Triángulo isósceles 3">
              <a:extLst>
                <a:ext uri="{FF2B5EF4-FFF2-40B4-BE49-F238E27FC236}">
                  <a16:creationId xmlns:a16="http://schemas.microsoft.com/office/drawing/2014/main" id="{F58DDDFB-2829-2847-A6FF-FD4AF1F859B5}"/>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B48D262F-B98E-9B44-BD7A-6CC9CC2B6362}"/>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7FE4A554-C8C5-B34C-A738-6F66637DC48F}"/>
              </a:ext>
            </a:extLst>
          </p:cNvPr>
          <p:cNvPicPr>
            <a:picLocks noChangeAspect="1"/>
          </p:cNvPicPr>
          <p:nvPr/>
        </p:nvPicPr>
        <p:blipFill rotWithShape="1">
          <a:blip r:embed="rId2"/>
          <a:srcRect t="76715"/>
          <a:stretch/>
        </p:blipFill>
        <p:spPr>
          <a:xfrm>
            <a:off x="0" y="6634716"/>
            <a:ext cx="12192000" cy="248680"/>
          </a:xfrm>
          <a:prstGeom prst="rect">
            <a:avLst/>
          </a:prstGeom>
        </p:spPr>
      </p:pic>
      <p:sp>
        <p:nvSpPr>
          <p:cNvPr id="11" name="CuadroTexto 10">
            <a:extLst>
              <a:ext uri="{FF2B5EF4-FFF2-40B4-BE49-F238E27FC236}">
                <a16:creationId xmlns:a16="http://schemas.microsoft.com/office/drawing/2014/main" id="{11DEBA66-08A4-DD45-AF9D-CCDC10BF450C}"/>
              </a:ext>
            </a:extLst>
          </p:cNvPr>
          <p:cNvSpPr txBox="1"/>
          <p:nvPr/>
        </p:nvSpPr>
        <p:spPr>
          <a:xfrm>
            <a:off x="3775842" y="226572"/>
            <a:ext cx="5470358" cy="630942"/>
          </a:xfrm>
          <a:prstGeom prst="rect">
            <a:avLst/>
          </a:prstGeom>
          <a:noFill/>
        </p:spPr>
        <p:txBody>
          <a:bodyPr wrap="square">
            <a:spAutoFit/>
          </a:bodyPr>
          <a:lstStyle/>
          <a:p>
            <a:pPr marL="0" indent="0">
              <a:buNone/>
            </a:pPr>
            <a:r>
              <a:rPr lang="es-ES" sz="3500" b="1" dirty="0">
                <a:solidFill>
                  <a:schemeClr val="bg1"/>
                </a:solidFill>
                <a:latin typeface="Titillium Web" pitchFamily="2" charset="77"/>
              </a:rPr>
              <a:t>¿Qué NO puedo denunciar ?</a:t>
            </a:r>
          </a:p>
        </p:txBody>
      </p:sp>
      <p:sp>
        <p:nvSpPr>
          <p:cNvPr id="16" name="CuadroTexto 15">
            <a:extLst>
              <a:ext uri="{FF2B5EF4-FFF2-40B4-BE49-F238E27FC236}">
                <a16:creationId xmlns:a16="http://schemas.microsoft.com/office/drawing/2014/main" id="{03566C3E-0083-B448-B84F-83B00A444DA8}"/>
              </a:ext>
            </a:extLst>
          </p:cNvPr>
          <p:cNvSpPr txBox="1"/>
          <p:nvPr/>
        </p:nvSpPr>
        <p:spPr>
          <a:xfrm>
            <a:off x="1030781" y="1913350"/>
            <a:ext cx="10904312" cy="584775"/>
          </a:xfrm>
          <a:prstGeom prst="rect">
            <a:avLst/>
          </a:prstGeom>
          <a:noFill/>
        </p:spPr>
        <p:txBody>
          <a:bodyPr wrap="square">
            <a:spAutoFit/>
          </a:bodyPr>
          <a:lstStyle/>
          <a:p>
            <a:pPr marL="285750" indent="-285750" algn="just">
              <a:buFont typeface="Arial" panose="020B0604020202020204" pitchFamily="34" charset="0"/>
              <a:buChar char="•"/>
            </a:pPr>
            <a:r>
              <a:rPr lang="es-ES" sz="1600" dirty="0">
                <a:effectLst>
                  <a:outerShdw blurRad="38100" dist="38100" dir="2700000" algn="tl">
                    <a:srgbClr val="000000">
                      <a:alpha val="43137"/>
                    </a:srgbClr>
                  </a:outerShdw>
                </a:effectLst>
              </a:rPr>
              <a:t>Los actos materia de denuncia no deben ser materia de proceso judicial o administrativo en trámite, y  tampoco que versen sobre hechos que fueron objeto de sentencia judicial consentida o ejecutoriada</a:t>
            </a:r>
            <a:r>
              <a:rPr lang="es-ES" sz="1600" dirty="0"/>
              <a:t>.</a:t>
            </a:r>
          </a:p>
        </p:txBody>
      </p:sp>
      <p:sp>
        <p:nvSpPr>
          <p:cNvPr id="17" name="CuadroTexto 16">
            <a:extLst>
              <a:ext uri="{FF2B5EF4-FFF2-40B4-BE49-F238E27FC236}">
                <a16:creationId xmlns:a16="http://schemas.microsoft.com/office/drawing/2014/main" id="{CEB58819-6A52-A744-9FAE-B7CF1E6B9187}"/>
              </a:ext>
            </a:extLst>
          </p:cNvPr>
          <p:cNvSpPr txBox="1"/>
          <p:nvPr/>
        </p:nvSpPr>
        <p:spPr>
          <a:xfrm>
            <a:off x="1013684" y="2646883"/>
            <a:ext cx="10921407" cy="830997"/>
          </a:xfrm>
          <a:prstGeom prst="rect">
            <a:avLst/>
          </a:prstGeom>
          <a:noFill/>
        </p:spPr>
        <p:txBody>
          <a:bodyPr wrap="square" rtlCol="0">
            <a:spAutoFit/>
          </a:bodyPr>
          <a:lstStyle/>
          <a:p>
            <a:pPr marL="285750" indent="-285750" algn="just">
              <a:buFont typeface="Arial" panose="020B0604020202020204" pitchFamily="34" charset="0"/>
              <a:buChar char="•"/>
            </a:pPr>
            <a:r>
              <a:rPr lang="es-ES" sz="1600" b="1" dirty="0"/>
              <a:t>Denuncias sobre hechos ya denunciados, siempre que el denunciante, a sabiendas, interponga una denuncia ante la misma instancia sobre los mismos hechos y sujetos denunciados respecto de los cuales haya realizado una denuncia anterior o simultánea. </a:t>
            </a:r>
            <a:endParaRPr lang="es-PE" sz="1600" b="1" dirty="0"/>
          </a:p>
        </p:txBody>
      </p:sp>
      <p:sp>
        <p:nvSpPr>
          <p:cNvPr id="18" name="CuadroTexto 17">
            <a:extLst>
              <a:ext uri="{FF2B5EF4-FFF2-40B4-BE49-F238E27FC236}">
                <a16:creationId xmlns:a16="http://schemas.microsoft.com/office/drawing/2014/main" id="{647B120B-AE01-1641-81A0-E4D071EDBCA7}"/>
              </a:ext>
            </a:extLst>
          </p:cNvPr>
          <p:cNvSpPr txBox="1"/>
          <p:nvPr/>
        </p:nvSpPr>
        <p:spPr>
          <a:xfrm>
            <a:off x="1013684" y="3626639"/>
            <a:ext cx="10836194" cy="3293209"/>
          </a:xfrm>
          <a:prstGeom prst="rect">
            <a:avLst/>
          </a:prstGeom>
          <a:noFill/>
        </p:spPr>
        <p:txBody>
          <a:bodyPr wrap="square" rtlCol="0">
            <a:spAutoFit/>
          </a:bodyPr>
          <a:lstStyle/>
          <a:p>
            <a:pPr marL="285750" indent="-285750" algn="just">
              <a:buFont typeface="Arial" panose="020B0604020202020204" pitchFamily="34" charset="0"/>
              <a:buChar char="•"/>
            </a:pPr>
            <a:r>
              <a:rPr lang="es-ES" sz="1600" b="1" dirty="0">
                <a:latin typeface="+mj-lt"/>
              </a:rPr>
              <a:t>La denuncia reiterada, cuando el denunciante, a sabiendas, interponga ante la misma instancia una nueva denuncia sobre los mismos hechos y sujetos sobre los que ya se ha emitido una decisión firme.</a:t>
            </a:r>
          </a:p>
          <a:p>
            <a:pPr algn="just"/>
            <a:endParaRPr lang="es-ES" sz="1600" dirty="0">
              <a:latin typeface="+mj-lt"/>
            </a:endParaRPr>
          </a:p>
          <a:p>
            <a:pPr marL="285750" indent="-285750" algn="just">
              <a:buFont typeface="Arial" panose="020B0604020202020204" pitchFamily="34" charset="0"/>
              <a:buChar char="•"/>
            </a:pPr>
            <a:r>
              <a:rPr lang="es-ES" sz="1600" b="1" dirty="0">
                <a:latin typeface="+mj-lt"/>
              </a:rPr>
              <a:t>La denuncia carente de fundamento, cuando se aleguen hechos contrarios a la realidad, a sabiendas de esta situación; o cuando no exista correspondencia entre lo que se imputa y los indicios o pruebas que lo sustentan.</a:t>
            </a:r>
          </a:p>
          <a:p>
            <a:pPr marL="285750" indent="-285750" algn="just">
              <a:buFont typeface="Arial" panose="020B0604020202020204" pitchFamily="34" charset="0"/>
              <a:buChar char="•"/>
            </a:pPr>
            <a:endParaRPr lang="es-ES" sz="1600" b="1" dirty="0">
              <a:latin typeface="+mj-lt"/>
            </a:endParaRPr>
          </a:p>
          <a:p>
            <a:pPr marL="285750" indent="-285750" algn="just">
              <a:buFont typeface="Arial" panose="020B0604020202020204" pitchFamily="34" charset="0"/>
              <a:buChar char="•"/>
            </a:pPr>
            <a:r>
              <a:rPr lang="es-ES" sz="1600" b="1" dirty="0"/>
              <a:t>La denuncia falsa se configura cuando se realiza a sabiendas de que los actos de corrupción denunciados no se han cometido o cuando se simulan pruebas o indicios de la comisión de un acto de corrupción.</a:t>
            </a:r>
            <a:endParaRPr kumimoji="0" lang="es-PE" altLang="es-PE" sz="2400" b="1" i="0" u="none" strike="noStrike" cap="none" normalizeH="0" baseline="0" dirty="0">
              <a:ln>
                <a:noFill/>
              </a:ln>
              <a:solidFill>
                <a:srgbClr val="26292E"/>
              </a:solidFill>
              <a:effectLst/>
              <a:latin typeface="Titillium Web" pitchFamily="2" charset="77"/>
            </a:endParaRPr>
          </a:p>
          <a:p>
            <a:pPr algn="just"/>
            <a:endParaRPr lang="es-ES" sz="1600" b="1" dirty="0">
              <a:latin typeface="+mj-lt"/>
            </a:endParaRPr>
          </a:p>
          <a:p>
            <a:pPr algn="just"/>
            <a:endParaRPr lang="es-ES" sz="1600" dirty="0">
              <a:latin typeface="+mj-lt"/>
            </a:endParaRPr>
          </a:p>
          <a:p>
            <a:pPr algn="just"/>
            <a:endParaRPr lang="es-ES" sz="1600" dirty="0">
              <a:latin typeface="+mj-lt"/>
            </a:endParaRPr>
          </a:p>
          <a:p>
            <a:pPr algn="just"/>
            <a:endParaRPr lang="es-ES" sz="1600" dirty="0">
              <a:latin typeface="+mj-lt"/>
            </a:endParaRPr>
          </a:p>
          <a:p>
            <a:pPr algn="just"/>
            <a:endParaRPr lang="es-PE" sz="1600" dirty="0">
              <a:latin typeface="+mj-lt"/>
            </a:endParaRPr>
          </a:p>
        </p:txBody>
      </p:sp>
    </p:spTree>
    <p:extLst>
      <p:ext uri="{BB962C8B-B14F-4D97-AF65-F5344CB8AC3E}">
        <p14:creationId xmlns:p14="http://schemas.microsoft.com/office/powerpoint/2010/main" val="200945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4B90B9-5F30-4BED-9F93-30ACBABD65DB}"/>
              </a:ext>
            </a:extLst>
          </p:cNvPr>
          <p:cNvPicPr>
            <a:picLocks noChangeAspect="1"/>
          </p:cNvPicPr>
          <p:nvPr/>
        </p:nvPicPr>
        <p:blipFill>
          <a:blip r:embed="rId2"/>
          <a:stretch>
            <a:fillRect/>
          </a:stretch>
        </p:blipFill>
        <p:spPr>
          <a:xfrm>
            <a:off x="657887" y="2505670"/>
            <a:ext cx="4409529" cy="3525637"/>
          </a:xfrm>
          <a:prstGeom prst="rect">
            <a:avLst/>
          </a:prstGeom>
        </p:spPr>
      </p:pic>
      <p:sp>
        <p:nvSpPr>
          <p:cNvPr id="5" name="CuadroTexto 4">
            <a:extLst>
              <a:ext uri="{FF2B5EF4-FFF2-40B4-BE49-F238E27FC236}">
                <a16:creationId xmlns:a16="http://schemas.microsoft.com/office/drawing/2014/main" id="{979735CB-ACE1-8615-F09F-4E0928567B91}"/>
              </a:ext>
            </a:extLst>
          </p:cNvPr>
          <p:cNvSpPr txBox="1"/>
          <p:nvPr/>
        </p:nvSpPr>
        <p:spPr>
          <a:xfrm>
            <a:off x="5844514" y="3186278"/>
            <a:ext cx="5882613" cy="2446824"/>
          </a:xfrm>
          <a:prstGeom prst="rect">
            <a:avLst/>
          </a:prstGeom>
          <a:noFill/>
        </p:spPr>
        <p:txBody>
          <a:bodyPr wrap="square" rtlCol="0">
            <a:spAutoFit/>
          </a:bodyPr>
          <a:lstStyle/>
          <a:p>
            <a:pPr algn="just"/>
            <a:r>
              <a:rPr lang="es-PE" sz="1700" dirty="0">
                <a:latin typeface="Titillium Web" pitchFamily="2" charset="77"/>
              </a:rPr>
              <a:t>Las entidades públicas son responsables de garantizar la interoperabilidad de los procedimientos de denuncias sobre actos de corrupción y de las medidas de protección al denunciante, a través de la Plataforma de Interoperabilidad del Estado. Para ello, </a:t>
            </a:r>
            <a:r>
              <a:rPr lang="es-PE" sz="1700" u="sng" dirty="0">
                <a:latin typeface="Titillium Web" pitchFamily="2" charset="77"/>
              </a:rPr>
              <a:t>la Presidencia del Consejo de Ministros, a través de la Secretaría de Gobierno Digital desarrolla la Plataforma Digital Única de Denuncias del Ciudadano que se constituye como canal único de contacto digital del Estado peruano con la ciudadanía para dichas denuncias</a:t>
            </a:r>
            <a:r>
              <a:rPr lang="es-PE" sz="1700" b="1" dirty="0">
                <a:latin typeface="Titillium Web" pitchFamily="2" charset="77"/>
              </a:rPr>
              <a:t>.</a:t>
            </a:r>
          </a:p>
        </p:txBody>
      </p:sp>
      <p:grpSp>
        <p:nvGrpSpPr>
          <p:cNvPr id="6" name="Grupo 5">
            <a:extLst>
              <a:ext uri="{FF2B5EF4-FFF2-40B4-BE49-F238E27FC236}">
                <a16:creationId xmlns:a16="http://schemas.microsoft.com/office/drawing/2014/main" id="{DBACC514-7C5B-0248-BC07-147194545A68}"/>
              </a:ext>
            </a:extLst>
          </p:cNvPr>
          <p:cNvGrpSpPr/>
          <p:nvPr/>
        </p:nvGrpSpPr>
        <p:grpSpPr>
          <a:xfrm>
            <a:off x="-9331" y="-9331"/>
            <a:ext cx="2286000" cy="2176260"/>
            <a:chOff x="75763" y="0"/>
            <a:chExt cx="2659312" cy="1953090"/>
          </a:xfrm>
        </p:grpSpPr>
        <p:sp>
          <p:nvSpPr>
            <p:cNvPr id="7" name="Triángulo isósceles 3">
              <a:extLst>
                <a:ext uri="{FF2B5EF4-FFF2-40B4-BE49-F238E27FC236}">
                  <a16:creationId xmlns:a16="http://schemas.microsoft.com/office/drawing/2014/main" id="{F8881BF3-FD25-914A-A679-681DDB82F6E8}"/>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8" name="Triángulo isósceles 5">
              <a:extLst>
                <a:ext uri="{FF2B5EF4-FFF2-40B4-BE49-F238E27FC236}">
                  <a16:creationId xmlns:a16="http://schemas.microsoft.com/office/drawing/2014/main" id="{53694DE4-CC19-E041-8B2E-DE8CDF93B56A}"/>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9" name="Imagen 8">
            <a:extLst>
              <a:ext uri="{FF2B5EF4-FFF2-40B4-BE49-F238E27FC236}">
                <a16:creationId xmlns:a16="http://schemas.microsoft.com/office/drawing/2014/main" id="{FF2ED937-9CCB-844E-832A-572C16C787CB}"/>
              </a:ext>
            </a:extLst>
          </p:cNvPr>
          <p:cNvPicPr>
            <a:picLocks noChangeAspect="1"/>
          </p:cNvPicPr>
          <p:nvPr/>
        </p:nvPicPr>
        <p:blipFill>
          <a:blip r:embed="rId3"/>
          <a:stretch>
            <a:fillRect/>
          </a:stretch>
        </p:blipFill>
        <p:spPr>
          <a:xfrm>
            <a:off x="0" y="5815389"/>
            <a:ext cx="12192000" cy="1068007"/>
          </a:xfrm>
          <a:prstGeom prst="rect">
            <a:avLst/>
          </a:prstGeom>
        </p:spPr>
      </p:pic>
      <p:sp>
        <p:nvSpPr>
          <p:cNvPr id="10" name="CuadroTexto 9">
            <a:extLst>
              <a:ext uri="{FF2B5EF4-FFF2-40B4-BE49-F238E27FC236}">
                <a16:creationId xmlns:a16="http://schemas.microsoft.com/office/drawing/2014/main" id="{08F4B60F-4A84-AD40-B691-EE7672FA4D6C}"/>
              </a:ext>
            </a:extLst>
          </p:cNvPr>
          <p:cNvSpPr txBox="1"/>
          <p:nvPr/>
        </p:nvSpPr>
        <p:spPr>
          <a:xfrm>
            <a:off x="1735715" y="542995"/>
            <a:ext cx="10207312" cy="630942"/>
          </a:xfrm>
          <a:prstGeom prst="rect">
            <a:avLst/>
          </a:prstGeom>
          <a:noFill/>
        </p:spPr>
        <p:txBody>
          <a:bodyPr wrap="square">
            <a:spAutoFit/>
          </a:bodyPr>
          <a:lstStyle/>
          <a:p>
            <a:pPr marL="0" indent="0">
              <a:buNone/>
            </a:pPr>
            <a:r>
              <a:rPr lang="es-ES" sz="3500" b="1" dirty="0">
                <a:solidFill>
                  <a:srgbClr val="000000"/>
                </a:solidFill>
                <a:latin typeface="Titillium Web" pitchFamily="2" charset="77"/>
              </a:rPr>
              <a:t>¿Cuáles son los canales de denuncia que tengo?</a:t>
            </a:r>
            <a:endParaRPr lang="es-ES" sz="3500" b="1" i="0" u="none" strike="noStrike" baseline="0" dirty="0">
              <a:solidFill>
                <a:srgbClr val="000000"/>
              </a:solidFill>
              <a:latin typeface="Titillium Web" pitchFamily="2" charset="77"/>
            </a:endParaRPr>
          </a:p>
        </p:txBody>
      </p:sp>
      <p:sp>
        <p:nvSpPr>
          <p:cNvPr id="15" name="Rectángulo redondeado 14">
            <a:extLst>
              <a:ext uri="{FF2B5EF4-FFF2-40B4-BE49-F238E27FC236}">
                <a16:creationId xmlns:a16="http://schemas.microsoft.com/office/drawing/2014/main" id="{379E1E50-9686-6F49-B41C-0B54E6DC9582}"/>
              </a:ext>
            </a:extLst>
          </p:cNvPr>
          <p:cNvSpPr/>
          <p:nvPr/>
        </p:nvSpPr>
        <p:spPr>
          <a:xfrm>
            <a:off x="3086100" y="1338642"/>
            <a:ext cx="9105900" cy="406566"/>
          </a:xfrm>
          <a:prstGeom prst="roundRect">
            <a:avLst/>
          </a:prstGeom>
          <a:solidFill>
            <a:srgbClr val="EE4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CuadroTexto 11">
            <a:extLst>
              <a:ext uri="{FF2B5EF4-FFF2-40B4-BE49-F238E27FC236}">
                <a16:creationId xmlns:a16="http://schemas.microsoft.com/office/drawing/2014/main" id="{7AE399B1-0681-8B40-B6E6-4723181AA161}"/>
              </a:ext>
            </a:extLst>
          </p:cNvPr>
          <p:cNvSpPr txBox="1"/>
          <p:nvPr/>
        </p:nvSpPr>
        <p:spPr>
          <a:xfrm>
            <a:off x="3975521" y="1845100"/>
            <a:ext cx="4817070" cy="430887"/>
          </a:xfrm>
          <a:prstGeom prst="rect">
            <a:avLst/>
          </a:prstGeom>
          <a:noFill/>
        </p:spPr>
        <p:txBody>
          <a:bodyPr wrap="square">
            <a:spAutoFit/>
          </a:bodyPr>
          <a:lstStyle/>
          <a:p>
            <a:pPr marL="0" indent="0">
              <a:buNone/>
            </a:pPr>
            <a:r>
              <a:rPr lang="es-ES" sz="2200" dirty="0">
                <a:solidFill>
                  <a:schemeClr val="accent5">
                    <a:lumMod val="75000"/>
                  </a:schemeClr>
                </a:solidFill>
                <a:latin typeface="Titillium Web" pitchFamily="2" charset="77"/>
              </a:rPr>
              <a:t>https://denuncias.servicios.gob.pe/</a:t>
            </a:r>
            <a:endParaRPr lang="es-ES" sz="2200" i="0" u="none" strike="noStrike" baseline="0" dirty="0">
              <a:solidFill>
                <a:schemeClr val="accent5">
                  <a:lumMod val="75000"/>
                </a:schemeClr>
              </a:solidFill>
              <a:latin typeface="Titillium Web" pitchFamily="2" charset="77"/>
            </a:endParaRPr>
          </a:p>
        </p:txBody>
      </p:sp>
      <p:sp>
        <p:nvSpPr>
          <p:cNvPr id="14" name="CuadroTexto 13">
            <a:extLst>
              <a:ext uri="{FF2B5EF4-FFF2-40B4-BE49-F238E27FC236}">
                <a16:creationId xmlns:a16="http://schemas.microsoft.com/office/drawing/2014/main" id="{D0954890-B4BF-C549-8F47-5DBDC88BED6E}"/>
              </a:ext>
            </a:extLst>
          </p:cNvPr>
          <p:cNvSpPr txBox="1"/>
          <p:nvPr/>
        </p:nvSpPr>
        <p:spPr>
          <a:xfrm>
            <a:off x="5819114" y="2505670"/>
            <a:ext cx="5549899" cy="923330"/>
          </a:xfrm>
          <a:prstGeom prst="rect">
            <a:avLst/>
          </a:prstGeom>
          <a:noFill/>
        </p:spPr>
        <p:txBody>
          <a:bodyPr wrap="square" rtlCol="0">
            <a:spAutoFit/>
          </a:bodyPr>
          <a:lstStyle/>
          <a:p>
            <a:r>
              <a:rPr lang="es-PE" sz="1800" b="1" dirty="0">
                <a:latin typeface="Titillium Web" pitchFamily="2" charset="77"/>
              </a:rPr>
              <a:t>Artículo 13.- Plataforma Digital Única de Denuncias del Ciudadano </a:t>
            </a:r>
          </a:p>
          <a:p>
            <a:endParaRPr lang="es-PE" dirty="0"/>
          </a:p>
        </p:txBody>
      </p:sp>
      <p:sp>
        <p:nvSpPr>
          <p:cNvPr id="17" name="Elipse 16">
            <a:extLst>
              <a:ext uri="{FF2B5EF4-FFF2-40B4-BE49-F238E27FC236}">
                <a16:creationId xmlns:a16="http://schemas.microsoft.com/office/drawing/2014/main" id="{04DDD840-A36F-194F-922E-248F12C8E531}"/>
              </a:ext>
            </a:extLst>
          </p:cNvPr>
          <p:cNvSpPr/>
          <p:nvPr/>
        </p:nvSpPr>
        <p:spPr>
          <a:xfrm>
            <a:off x="2599376" y="1364208"/>
            <a:ext cx="355600" cy="355600"/>
          </a:xfrm>
          <a:prstGeom prst="ellipse">
            <a:avLst/>
          </a:prstGeom>
          <a:solidFill>
            <a:srgbClr val="EE4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t>1</a:t>
            </a:r>
          </a:p>
        </p:txBody>
      </p:sp>
      <p:sp>
        <p:nvSpPr>
          <p:cNvPr id="11" name="CuadroTexto 10">
            <a:extLst>
              <a:ext uri="{FF2B5EF4-FFF2-40B4-BE49-F238E27FC236}">
                <a16:creationId xmlns:a16="http://schemas.microsoft.com/office/drawing/2014/main" id="{7C5CB990-E1BF-5240-A025-3C430B997732}"/>
              </a:ext>
            </a:extLst>
          </p:cNvPr>
          <p:cNvSpPr txBox="1"/>
          <p:nvPr/>
        </p:nvSpPr>
        <p:spPr>
          <a:xfrm>
            <a:off x="3466700" y="1328881"/>
            <a:ext cx="7535325" cy="477054"/>
          </a:xfrm>
          <a:prstGeom prst="rect">
            <a:avLst/>
          </a:prstGeom>
          <a:noFill/>
        </p:spPr>
        <p:txBody>
          <a:bodyPr wrap="square">
            <a:spAutoFit/>
          </a:bodyPr>
          <a:lstStyle/>
          <a:p>
            <a:pPr marL="0" indent="0">
              <a:buNone/>
            </a:pPr>
            <a:r>
              <a:rPr lang="es-ES" sz="2400" dirty="0">
                <a:solidFill>
                  <a:schemeClr val="bg1"/>
                </a:solidFill>
                <a:latin typeface="Titillium Web" pitchFamily="2" charset="77"/>
              </a:rPr>
              <a:t>La Plataforma Única Digital de Denuncias del Ciudadano</a:t>
            </a:r>
            <a:endParaRPr lang="es-ES" sz="2400" i="0" u="none" strike="noStrike" baseline="0" dirty="0">
              <a:solidFill>
                <a:schemeClr val="bg1"/>
              </a:solidFill>
              <a:latin typeface="Titillium Web" pitchFamily="2" charset="77"/>
            </a:endParaRPr>
          </a:p>
        </p:txBody>
      </p:sp>
    </p:spTree>
    <p:extLst>
      <p:ext uri="{BB962C8B-B14F-4D97-AF65-F5344CB8AC3E}">
        <p14:creationId xmlns:p14="http://schemas.microsoft.com/office/powerpoint/2010/main" val="360015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245F712-DB14-0168-DF58-EE850E986AC1}"/>
              </a:ext>
            </a:extLst>
          </p:cNvPr>
          <p:cNvPicPr>
            <a:picLocks noChangeAspect="1"/>
          </p:cNvPicPr>
          <p:nvPr/>
        </p:nvPicPr>
        <p:blipFill>
          <a:blip r:embed="rId2"/>
          <a:stretch>
            <a:fillRect/>
          </a:stretch>
        </p:blipFill>
        <p:spPr>
          <a:xfrm>
            <a:off x="127599" y="3930684"/>
            <a:ext cx="3268743" cy="1549139"/>
          </a:xfrm>
          <a:prstGeom prst="rect">
            <a:avLst/>
          </a:prstGeom>
        </p:spPr>
      </p:pic>
      <p:sp>
        <p:nvSpPr>
          <p:cNvPr id="8" name="CuadroTexto 7">
            <a:extLst>
              <a:ext uri="{FF2B5EF4-FFF2-40B4-BE49-F238E27FC236}">
                <a16:creationId xmlns:a16="http://schemas.microsoft.com/office/drawing/2014/main" id="{D791B489-9280-57B1-BF91-C36EBE53622D}"/>
              </a:ext>
            </a:extLst>
          </p:cNvPr>
          <p:cNvSpPr txBox="1"/>
          <p:nvPr/>
        </p:nvSpPr>
        <p:spPr>
          <a:xfrm>
            <a:off x="3225800" y="4031915"/>
            <a:ext cx="8280800" cy="1400383"/>
          </a:xfrm>
          <a:prstGeom prst="rect">
            <a:avLst/>
          </a:prstGeom>
          <a:noFill/>
        </p:spPr>
        <p:txBody>
          <a:bodyPr wrap="square">
            <a:spAutoFit/>
          </a:bodyPr>
          <a:lstStyle/>
          <a:p>
            <a:pPr marL="285750" indent="-285750">
              <a:buFont typeface="Wingdings" pitchFamily="2" charset="2"/>
              <a:buChar char="ü"/>
            </a:pPr>
            <a:r>
              <a:rPr lang="es-ES" sz="1700" dirty="0">
                <a:latin typeface="Titillium Web" pitchFamily="2" charset="77"/>
              </a:rPr>
              <a:t>En virtud del Principio de Reserva las denuncias por presuntos actos de corrupción tienen el carácter de </a:t>
            </a:r>
            <a:r>
              <a:rPr lang="es-ES" sz="1700" b="1" dirty="0">
                <a:latin typeface="Titillium Web" pitchFamily="2" charset="77"/>
              </a:rPr>
              <a:t>CONFIDENCIAL</a:t>
            </a:r>
            <a:r>
              <a:rPr lang="es-ES" sz="1700" dirty="0">
                <a:latin typeface="Titillium Web" pitchFamily="2" charset="77"/>
              </a:rPr>
              <a:t>.</a:t>
            </a:r>
          </a:p>
          <a:p>
            <a:pPr marL="285750" indent="-285750">
              <a:buFont typeface="Wingdings" pitchFamily="2" charset="2"/>
              <a:buChar char="ü"/>
            </a:pPr>
            <a:endParaRPr lang="es-ES" sz="1700" dirty="0">
              <a:latin typeface="Titillium Web" pitchFamily="2" charset="77"/>
            </a:endParaRPr>
          </a:p>
          <a:p>
            <a:pPr marL="285750" indent="-285750">
              <a:buFont typeface="Wingdings" pitchFamily="2" charset="2"/>
              <a:buChar char="ü"/>
            </a:pPr>
            <a:r>
              <a:rPr lang="es-ES" sz="1700" dirty="0">
                <a:latin typeface="Titillium Web" pitchFamily="2" charset="77"/>
              </a:rPr>
              <a:t>Cualquier infracción por negligencia a ésta, será sancionada como una falta administrativa disciplinaria en el régimen que corresponda aplicar.</a:t>
            </a:r>
            <a:endParaRPr lang="es-PE" sz="1700" dirty="0">
              <a:latin typeface="Titillium Web" pitchFamily="2" charset="77"/>
            </a:endParaRPr>
          </a:p>
        </p:txBody>
      </p:sp>
      <p:grpSp>
        <p:nvGrpSpPr>
          <p:cNvPr id="6" name="Grupo 5">
            <a:extLst>
              <a:ext uri="{FF2B5EF4-FFF2-40B4-BE49-F238E27FC236}">
                <a16:creationId xmlns:a16="http://schemas.microsoft.com/office/drawing/2014/main" id="{FAA8E1CB-49BF-7242-AE84-9566B4CCF684}"/>
              </a:ext>
            </a:extLst>
          </p:cNvPr>
          <p:cNvGrpSpPr/>
          <p:nvPr/>
        </p:nvGrpSpPr>
        <p:grpSpPr>
          <a:xfrm>
            <a:off x="0" y="-14753"/>
            <a:ext cx="2286000" cy="2176260"/>
            <a:chOff x="75763" y="0"/>
            <a:chExt cx="2659312" cy="1953090"/>
          </a:xfrm>
        </p:grpSpPr>
        <p:sp>
          <p:nvSpPr>
            <p:cNvPr id="7" name="Triángulo isósceles 3">
              <a:extLst>
                <a:ext uri="{FF2B5EF4-FFF2-40B4-BE49-F238E27FC236}">
                  <a16:creationId xmlns:a16="http://schemas.microsoft.com/office/drawing/2014/main" id="{A40FA334-86B2-7B49-94FA-EF39C7F62952}"/>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9" name="Triángulo isósceles 5">
              <a:extLst>
                <a:ext uri="{FF2B5EF4-FFF2-40B4-BE49-F238E27FC236}">
                  <a16:creationId xmlns:a16="http://schemas.microsoft.com/office/drawing/2014/main" id="{7F7F544E-59BF-0541-9ACE-4367EEC46BF8}"/>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10" name="Imagen 9">
            <a:extLst>
              <a:ext uri="{FF2B5EF4-FFF2-40B4-BE49-F238E27FC236}">
                <a16:creationId xmlns:a16="http://schemas.microsoft.com/office/drawing/2014/main" id="{B52EF149-605F-F542-9C72-C8CBD9316B2F}"/>
              </a:ext>
            </a:extLst>
          </p:cNvPr>
          <p:cNvPicPr>
            <a:picLocks noChangeAspect="1"/>
          </p:cNvPicPr>
          <p:nvPr/>
        </p:nvPicPr>
        <p:blipFill>
          <a:blip r:embed="rId3"/>
          <a:stretch>
            <a:fillRect/>
          </a:stretch>
        </p:blipFill>
        <p:spPr>
          <a:xfrm>
            <a:off x="0" y="5815389"/>
            <a:ext cx="12192000" cy="1068007"/>
          </a:xfrm>
          <a:prstGeom prst="rect">
            <a:avLst/>
          </a:prstGeom>
        </p:spPr>
      </p:pic>
      <p:sp>
        <p:nvSpPr>
          <p:cNvPr id="11" name="Rectángulo redondeado 10">
            <a:extLst>
              <a:ext uri="{FF2B5EF4-FFF2-40B4-BE49-F238E27FC236}">
                <a16:creationId xmlns:a16="http://schemas.microsoft.com/office/drawing/2014/main" id="{884DCFBC-4AE4-5E4F-B808-E8F58F592A7A}"/>
              </a:ext>
            </a:extLst>
          </p:cNvPr>
          <p:cNvSpPr/>
          <p:nvPr/>
        </p:nvSpPr>
        <p:spPr>
          <a:xfrm>
            <a:off x="3086100" y="960574"/>
            <a:ext cx="9105900" cy="461665"/>
          </a:xfrm>
          <a:prstGeom prst="roundRect">
            <a:avLst/>
          </a:prstGeom>
          <a:solidFill>
            <a:srgbClr val="EE4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Elipse 11">
            <a:extLst>
              <a:ext uri="{FF2B5EF4-FFF2-40B4-BE49-F238E27FC236}">
                <a16:creationId xmlns:a16="http://schemas.microsoft.com/office/drawing/2014/main" id="{E8AF1E25-4786-3E4D-8FDE-BFAD9592B7F6}"/>
              </a:ext>
            </a:extLst>
          </p:cNvPr>
          <p:cNvSpPr/>
          <p:nvPr/>
        </p:nvSpPr>
        <p:spPr>
          <a:xfrm>
            <a:off x="2599376" y="1022577"/>
            <a:ext cx="355600" cy="355600"/>
          </a:xfrm>
          <a:prstGeom prst="ellipse">
            <a:avLst/>
          </a:prstGeom>
          <a:solidFill>
            <a:srgbClr val="EE4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t>2</a:t>
            </a:r>
          </a:p>
        </p:txBody>
      </p:sp>
      <p:sp>
        <p:nvSpPr>
          <p:cNvPr id="13" name="CuadroTexto 12">
            <a:extLst>
              <a:ext uri="{FF2B5EF4-FFF2-40B4-BE49-F238E27FC236}">
                <a16:creationId xmlns:a16="http://schemas.microsoft.com/office/drawing/2014/main" id="{4E1D1BD2-292F-794B-8DA9-E4906EAEF1CF}"/>
              </a:ext>
            </a:extLst>
          </p:cNvPr>
          <p:cNvSpPr txBox="1"/>
          <p:nvPr/>
        </p:nvSpPr>
        <p:spPr>
          <a:xfrm>
            <a:off x="3317410" y="987394"/>
            <a:ext cx="7535325" cy="477054"/>
          </a:xfrm>
          <a:prstGeom prst="rect">
            <a:avLst/>
          </a:prstGeom>
          <a:noFill/>
        </p:spPr>
        <p:txBody>
          <a:bodyPr wrap="square">
            <a:spAutoFit/>
          </a:bodyPr>
          <a:lstStyle/>
          <a:p>
            <a:pPr marL="0" indent="0">
              <a:buNone/>
            </a:pPr>
            <a:r>
              <a:rPr lang="es-ES" sz="2400" dirty="0">
                <a:solidFill>
                  <a:schemeClr val="bg1"/>
                </a:solidFill>
                <a:latin typeface="Titillium Web" pitchFamily="2" charset="77"/>
              </a:rPr>
              <a:t>APP SBN (Aplicativo móvil de la SBN) </a:t>
            </a:r>
            <a:endParaRPr lang="es-ES" sz="2400" i="0" u="none" strike="noStrike" baseline="0" dirty="0">
              <a:solidFill>
                <a:schemeClr val="bg1"/>
              </a:solidFill>
              <a:latin typeface="Titillium Web" pitchFamily="2" charset="77"/>
            </a:endParaRPr>
          </a:p>
        </p:txBody>
      </p:sp>
      <p:sp>
        <p:nvSpPr>
          <p:cNvPr id="14" name="Rectángulo redondeado 13">
            <a:extLst>
              <a:ext uri="{FF2B5EF4-FFF2-40B4-BE49-F238E27FC236}">
                <a16:creationId xmlns:a16="http://schemas.microsoft.com/office/drawing/2014/main" id="{D44FFAF0-18D8-294C-91A1-72127315C26B}"/>
              </a:ext>
            </a:extLst>
          </p:cNvPr>
          <p:cNvSpPr/>
          <p:nvPr/>
        </p:nvSpPr>
        <p:spPr>
          <a:xfrm>
            <a:off x="3086100" y="1834464"/>
            <a:ext cx="9105900" cy="464067"/>
          </a:xfrm>
          <a:prstGeom prst="roundRect">
            <a:avLst/>
          </a:prstGeom>
          <a:solidFill>
            <a:srgbClr val="EE4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5" name="Elipse 14">
            <a:extLst>
              <a:ext uri="{FF2B5EF4-FFF2-40B4-BE49-F238E27FC236}">
                <a16:creationId xmlns:a16="http://schemas.microsoft.com/office/drawing/2014/main" id="{26C5BCAA-2C15-D84F-BBAE-D45FF51B8FFE}"/>
              </a:ext>
            </a:extLst>
          </p:cNvPr>
          <p:cNvSpPr/>
          <p:nvPr/>
        </p:nvSpPr>
        <p:spPr>
          <a:xfrm>
            <a:off x="2599376" y="1917531"/>
            <a:ext cx="355600" cy="355600"/>
          </a:xfrm>
          <a:prstGeom prst="ellipse">
            <a:avLst/>
          </a:prstGeom>
          <a:solidFill>
            <a:srgbClr val="EE4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t>3</a:t>
            </a:r>
          </a:p>
        </p:txBody>
      </p:sp>
      <p:sp>
        <p:nvSpPr>
          <p:cNvPr id="16" name="CuadroTexto 15">
            <a:extLst>
              <a:ext uri="{FF2B5EF4-FFF2-40B4-BE49-F238E27FC236}">
                <a16:creationId xmlns:a16="http://schemas.microsoft.com/office/drawing/2014/main" id="{8F012852-A4B5-984A-AA68-9CFDD85D52AD}"/>
              </a:ext>
            </a:extLst>
          </p:cNvPr>
          <p:cNvSpPr txBox="1"/>
          <p:nvPr/>
        </p:nvSpPr>
        <p:spPr>
          <a:xfrm>
            <a:off x="3149800" y="1836866"/>
            <a:ext cx="8966200" cy="461665"/>
          </a:xfrm>
          <a:prstGeom prst="rect">
            <a:avLst/>
          </a:prstGeom>
          <a:noFill/>
        </p:spPr>
        <p:txBody>
          <a:bodyPr wrap="square">
            <a:spAutoFit/>
          </a:bodyPr>
          <a:lstStyle/>
          <a:p>
            <a:pPr marL="0" indent="0">
              <a:buNone/>
            </a:pPr>
            <a:r>
              <a:rPr lang="es-ES" sz="2400" dirty="0">
                <a:solidFill>
                  <a:schemeClr val="bg1"/>
                </a:solidFill>
                <a:latin typeface="Titillium Web" pitchFamily="2" charset="77"/>
              </a:rPr>
              <a:t>Denuncias a través de la Sede Digital</a:t>
            </a:r>
            <a:endParaRPr lang="es-ES" sz="2400" i="0" u="none" strike="noStrike" baseline="0" dirty="0">
              <a:solidFill>
                <a:schemeClr val="bg1"/>
              </a:solidFill>
              <a:latin typeface="Titillium Web" pitchFamily="2" charset="77"/>
            </a:endParaRPr>
          </a:p>
        </p:txBody>
      </p:sp>
      <p:sp>
        <p:nvSpPr>
          <p:cNvPr id="17" name="CuadroTexto 16">
            <a:extLst>
              <a:ext uri="{FF2B5EF4-FFF2-40B4-BE49-F238E27FC236}">
                <a16:creationId xmlns:a16="http://schemas.microsoft.com/office/drawing/2014/main" id="{F1C04A1A-B454-1349-A931-ACFC51210127}"/>
              </a:ext>
            </a:extLst>
          </p:cNvPr>
          <p:cNvSpPr txBox="1"/>
          <p:nvPr/>
        </p:nvSpPr>
        <p:spPr>
          <a:xfrm>
            <a:off x="3101091" y="2591713"/>
            <a:ext cx="5989818" cy="430887"/>
          </a:xfrm>
          <a:prstGeom prst="rect">
            <a:avLst/>
          </a:prstGeom>
          <a:noFill/>
        </p:spPr>
        <p:txBody>
          <a:bodyPr wrap="square">
            <a:spAutoFit/>
          </a:bodyPr>
          <a:lstStyle/>
          <a:p>
            <a:pPr marL="0" indent="0">
              <a:buNone/>
            </a:pPr>
            <a:r>
              <a:rPr lang="es-ES" sz="2200" b="1" dirty="0">
                <a:latin typeface="Titillium Web" pitchFamily="2" charset="77"/>
              </a:rPr>
              <a:t>Canal de Orientación: </a:t>
            </a:r>
            <a:r>
              <a:rPr lang="es-ES" sz="2200" b="1" dirty="0" err="1">
                <a:solidFill>
                  <a:schemeClr val="accent1">
                    <a:lumMod val="75000"/>
                  </a:schemeClr>
                </a:solidFill>
                <a:latin typeface="Titillium Web" pitchFamily="2" charset="77"/>
              </a:rPr>
              <a:t>Integridad@sbn.gob.pe</a:t>
            </a:r>
            <a:endParaRPr lang="es-ES" sz="2200" b="1" i="0" u="none" strike="noStrike" baseline="0" dirty="0">
              <a:solidFill>
                <a:schemeClr val="accent1">
                  <a:lumMod val="75000"/>
                </a:schemeClr>
              </a:solidFill>
              <a:latin typeface="Titillium Web" pitchFamily="2" charset="77"/>
            </a:endParaRPr>
          </a:p>
        </p:txBody>
      </p:sp>
      <p:sp>
        <p:nvSpPr>
          <p:cNvPr id="18" name="CuadroTexto 17">
            <a:extLst>
              <a:ext uri="{FF2B5EF4-FFF2-40B4-BE49-F238E27FC236}">
                <a16:creationId xmlns:a16="http://schemas.microsoft.com/office/drawing/2014/main" id="{BE603CBE-E337-4048-AA05-4B8EC80EE002}"/>
              </a:ext>
            </a:extLst>
          </p:cNvPr>
          <p:cNvSpPr txBox="1"/>
          <p:nvPr/>
        </p:nvSpPr>
        <p:spPr>
          <a:xfrm>
            <a:off x="3101091" y="3140654"/>
            <a:ext cx="5989818" cy="430887"/>
          </a:xfrm>
          <a:prstGeom prst="rect">
            <a:avLst/>
          </a:prstGeom>
          <a:noFill/>
        </p:spPr>
        <p:txBody>
          <a:bodyPr wrap="square">
            <a:spAutoFit/>
          </a:bodyPr>
          <a:lstStyle/>
          <a:p>
            <a:pPr marL="0" indent="0">
              <a:buNone/>
            </a:pPr>
            <a:r>
              <a:rPr lang="es-ES" sz="2200" b="1" dirty="0">
                <a:latin typeface="Titillium Web" pitchFamily="2" charset="77"/>
              </a:rPr>
              <a:t>Central telefónica: </a:t>
            </a:r>
            <a:r>
              <a:rPr lang="es-ES" sz="2200" dirty="0">
                <a:latin typeface="Titillium Web" pitchFamily="2" charset="77"/>
              </a:rPr>
              <a:t>(01) 3174400 – Anexo 2200</a:t>
            </a:r>
            <a:endParaRPr lang="es-ES" sz="2200" i="0" u="none" strike="noStrike" baseline="0" dirty="0">
              <a:solidFill>
                <a:schemeClr val="accent1">
                  <a:lumMod val="75000"/>
                </a:schemeClr>
              </a:solidFill>
              <a:latin typeface="Titillium Web" pitchFamily="2" charset="77"/>
            </a:endParaRPr>
          </a:p>
        </p:txBody>
      </p:sp>
      <p:cxnSp>
        <p:nvCxnSpPr>
          <p:cNvPr id="21" name="Conector recto 20">
            <a:extLst>
              <a:ext uri="{FF2B5EF4-FFF2-40B4-BE49-F238E27FC236}">
                <a16:creationId xmlns:a16="http://schemas.microsoft.com/office/drawing/2014/main" id="{05E695EE-66A4-9F4F-B449-D6D3CD5E76B8}"/>
              </a:ext>
            </a:extLst>
          </p:cNvPr>
          <p:cNvCxnSpPr/>
          <p:nvPr/>
        </p:nvCxnSpPr>
        <p:spPr>
          <a:xfrm>
            <a:off x="-1" y="3835400"/>
            <a:ext cx="12192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C85EA690-353D-2F46-AB08-1BE400C19536}"/>
              </a:ext>
            </a:extLst>
          </p:cNvPr>
          <p:cNvCxnSpPr/>
          <p:nvPr/>
        </p:nvCxnSpPr>
        <p:spPr>
          <a:xfrm>
            <a:off x="0" y="5656997"/>
            <a:ext cx="12192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934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5EECB4-DD01-9307-D706-F5775713F9DC}"/>
              </a:ext>
            </a:extLst>
          </p:cNvPr>
          <p:cNvSpPr>
            <a:spLocks noGrp="1"/>
          </p:cNvSpPr>
          <p:nvPr>
            <p:ph idx="1"/>
          </p:nvPr>
        </p:nvSpPr>
        <p:spPr>
          <a:xfrm>
            <a:off x="2995020" y="2491931"/>
            <a:ext cx="7531100" cy="1361114"/>
          </a:xfrm>
        </p:spPr>
        <p:txBody>
          <a:bodyPr>
            <a:normAutofit/>
          </a:bodyPr>
          <a:lstStyle/>
          <a:p>
            <a:pPr marL="0" indent="0" algn="ctr">
              <a:buNone/>
            </a:pPr>
            <a:r>
              <a:rPr lang="es-ES" b="1" dirty="0"/>
              <a:t>DENUNCIA A TRAVES DE LA PLATAFORMA  DIGITAL UNICA DE DENUNCIAS DEL CIUDADANO</a:t>
            </a:r>
            <a:endParaRPr lang="es-PE" b="1" dirty="0"/>
          </a:p>
        </p:txBody>
      </p:sp>
      <p:grpSp>
        <p:nvGrpSpPr>
          <p:cNvPr id="4" name="Grupo 3">
            <a:extLst>
              <a:ext uri="{FF2B5EF4-FFF2-40B4-BE49-F238E27FC236}">
                <a16:creationId xmlns:a16="http://schemas.microsoft.com/office/drawing/2014/main" id="{BC56BB59-73C3-EE41-8A77-2224707BA202}"/>
              </a:ext>
            </a:extLst>
          </p:cNvPr>
          <p:cNvGrpSpPr/>
          <p:nvPr/>
        </p:nvGrpSpPr>
        <p:grpSpPr>
          <a:xfrm>
            <a:off x="-9331" y="-11977"/>
            <a:ext cx="2286000" cy="2176260"/>
            <a:chOff x="75763" y="0"/>
            <a:chExt cx="2659312" cy="1953090"/>
          </a:xfrm>
        </p:grpSpPr>
        <p:sp>
          <p:nvSpPr>
            <p:cNvPr id="5" name="Triángulo isósceles 3">
              <a:extLst>
                <a:ext uri="{FF2B5EF4-FFF2-40B4-BE49-F238E27FC236}">
                  <a16:creationId xmlns:a16="http://schemas.microsoft.com/office/drawing/2014/main" id="{8D0CBD63-89D0-0F42-B729-E55DC348D91E}"/>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C8FFD2A7-B27F-1F40-A304-55241C1BEB9F}"/>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F57F9165-63F7-EB4C-97C4-0D67952BAF66}"/>
              </a:ext>
            </a:extLst>
          </p:cNvPr>
          <p:cNvPicPr>
            <a:picLocks noChangeAspect="1"/>
          </p:cNvPicPr>
          <p:nvPr/>
        </p:nvPicPr>
        <p:blipFill>
          <a:blip r:embed="rId3"/>
          <a:stretch>
            <a:fillRect/>
          </a:stretch>
        </p:blipFill>
        <p:spPr>
          <a:xfrm>
            <a:off x="0" y="5815389"/>
            <a:ext cx="12192000" cy="1068007"/>
          </a:xfrm>
          <a:prstGeom prst="rect">
            <a:avLst/>
          </a:prstGeom>
        </p:spPr>
      </p:pic>
      <p:sp>
        <p:nvSpPr>
          <p:cNvPr id="8" name="Rectángulo 7">
            <a:extLst>
              <a:ext uri="{FF2B5EF4-FFF2-40B4-BE49-F238E27FC236}">
                <a16:creationId xmlns:a16="http://schemas.microsoft.com/office/drawing/2014/main" id="{848F983A-4974-A848-A098-6205736AEADC}"/>
              </a:ext>
            </a:extLst>
          </p:cNvPr>
          <p:cNvSpPr/>
          <p:nvPr/>
        </p:nvSpPr>
        <p:spPr>
          <a:xfrm flipV="1">
            <a:off x="2845730" y="1650095"/>
            <a:ext cx="7680390" cy="2664047"/>
          </a:xfrm>
          <a:prstGeom prst="rect">
            <a:avLst/>
          </a:prstGeom>
          <a:noFill/>
          <a:ln w="127000">
            <a:solidFill>
              <a:srgbClr val="E61B2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PE" sz="1442">
              <a:ln>
                <a:solidFill>
                  <a:srgbClr val="E61B21"/>
                </a:solidFill>
              </a:ln>
              <a:noFill/>
            </a:endParaRPr>
          </a:p>
        </p:txBody>
      </p:sp>
      <p:sp>
        <p:nvSpPr>
          <p:cNvPr id="12" name="Triángulo 11">
            <a:extLst>
              <a:ext uri="{FF2B5EF4-FFF2-40B4-BE49-F238E27FC236}">
                <a16:creationId xmlns:a16="http://schemas.microsoft.com/office/drawing/2014/main" id="{D4766837-A106-B341-9F36-F314C5163934}"/>
              </a:ext>
            </a:extLst>
          </p:cNvPr>
          <p:cNvSpPr/>
          <p:nvPr/>
        </p:nvSpPr>
        <p:spPr>
          <a:xfrm rot="2052618">
            <a:off x="2382148" y="3466313"/>
            <a:ext cx="661419" cy="811111"/>
          </a:xfrm>
          <a:prstGeom prst="triangle">
            <a:avLst>
              <a:gd name="adj" fmla="val 19600"/>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3" name="Imagen 12">
            <a:extLst>
              <a:ext uri="{FF2B5EF4-FFF2-40B4-BE49-F238E27FC236}">
                <a16:creationId xmlns:a16="http://schemas.microsoft.com/office/drawing/2014/main" id="{7CB9D2DC-2A16-534F-B904-1CA8BA0B52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69" y="3996679"/>
            <a:ext cx="2160572" cy="2009890"/>
          </a:xfrm>
          <a:prstGeom prst="rect">
            <a:avLst/>
          </a:prstGeom>
        </p:spPr>
      </p:pic>
    </p:spTree>
    <p:extLst>
      <p:ext uri="{BB962C8B-B14F-4D97-AF65-F5344CB8AC3E}">
        <p14:creationId xmlns:p14="http://schemas.microsoft.com/office/powerpoint/2010/main" val="979875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0A76D16-E3DB-4247-BAF1-E5EF023ACAF9}"/>
              </a:ext>
            </a:extLst>
          </p:cNvPr>
          <p:cNvGrpSpPr/>
          <p:nvPr/>
        </p:nvGrpSpPr>
        <p:grpSpPr>
          <a:xfrm>
            <a:off x="-24384" y="-27432"/>
            <a:ext cx="2286000" cy="2176260"/>
            <a:chOff x="75763" y="0"/>
            <a:chExt cx="2659312" cy="1953090"/>
          </a:xfrm>
        </p:grpSpPr>
        <p:sp>
          <p:nvSpPr>
            <p:cNvPr id="5" name="Triángulo isósceles 3">
              <a:extLst>
                <a:ext uri="{FF2B5EF4-FFF2-40B4-BE49-F238E27FC236}">
                  <a16:creationId xmlns:a16="http://schemas.microsoft.com/office/drawing/2014/main" id="{35C4ECB7-54BE-FA40-8E8E-D7A5FB700856}"/>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D3FD70BA-E9B3-DA43-984D-3D577184E2AA}"/>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8" name="Imagen 7">
            <a:extLst>
              <a:ext uri="{FF2B5EF4-FFF2-40B4-BE49-F238E27FC236}">
                <a16:creationId xmlns:a16="http://schemas.microsoft.com/office/drawing/2014/main" id="{E70B2B54-33D0-644D-B7B1-70F11D869912}"/>
              </a:ext>
            </a:extLst>
          </p:cNvPr>
          <p:cNvPicPr>
            <a:picLocks noChangeAspect="1"/>
          </p:cNvPicPr>
          <p:nvPr/>
        </p:nvPicPr>
        <p:blipFill rotWithShape="1">
          <a:blip r:embed="rId2">
            <a:extLst>
              <a:ext uri="{28A0092B-C50C-407E-A947-70E740481C1C}">
                <a14:useLocalDpi xmlns:a14="http://schemas.microsoft.com/office/drawing/2010/main" val="0"/>
              </a:ext>
            </a:extLst>
          </a:blip>
          <a:srcRect l="55322" t="15697" r="12281" b="5621"/>
          <a:stretch/>
        </p:blipFill>
        <p:spPr>
          <a:xfrm>
            <a:off x="4714307" y="1517863"/>
            <a:ext cx="3245676" cy="5255112"/>
          </a:xfrm>
          <a:prstGeom prst="rect">
            <a:avLst/>
          </a:prstGeom>
        </p:spPr>
      </p:pic>
      <p:sp>
        <p:nvSpPr>
          <p:cNvPr id="9" name="Rectángulo: esquinas redondeadas 47">
            <a:extLst>
              <a:ext uri="{FF2B5EF4-FFF2-40B4-BE49-F238E27FC236}">
                <a16:creationId xmlns:a16="http://schemas.microsoft.com/office/drawing/2014/main" id="{AD0F92F8-F81E-DB4F-9CCD-41E60645E008}"/>
              </a:ext>
            </a:extLst>
          </p:cNvPr>
          <p:cNvSpPr/>
          <p:nvPr/>
        </p:nvSpPr>
        <p:spPr>
          <a:xfrm>
            <a:off x="5353768" y="1799914"/>
            <a:ext cx="1641290" cy="3425637"/>
          </a:xfrm>
          <a:prstGeom prst="roundRect">
            <a:avLst>
              <a:gd name="adj" fmla="val 11358"/>
            </a:avLst>
          </a:prstGeom>
          <a:blipFill dpi="0" rotWithShape="1">
            <a:blip r:embed="rId3"/>
            <a:srcRect/>
            <a:stretch>
              <a:fillRect l="1000" t="-2000" r="2000" b="-500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redondeado 9">
            <a:extLst>
              <a:ext uri="{FF2B5EF4-FFF2-40B4-BE49-F238E27FC236}">
                <a16:creationId xmlns:a16="http://schemas.microsoft.com/office/drawing/2014/main" id="{00F8A69D-AFEC-FC4D-91B2-208D8CB86102}"/>
              </a:ext>
            </a:extLst>
          </p:cNvPr>
          <p:cNvSpPr/>
          <p:nvPr/>
        </p:nvSpPr>
        <p:spPr>
          <a:xfrm>
            <a:off x="4412252" y="604667"/>
            <a:ext cx="3245675" cy="71379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CuadroTexto 10">
            <a:extLst>
              <a:ext uri="{FF2B5EF4-FFF2-40B4-BE49-F238E27FC236}">
                <a16:creationId xmlns:a16="http://schemas.microsoft.com/office/drawing/2014/main" id="{ACAD2DCF-1B71-4241-A05E-FD0870CCD7A9}"/>
              </a:ext>
            </a:extLst>
          </p:cNvPr>
          <p:cNvSpPr txBox="1"/>
          <p:nvPr/>
        </p:nvSpPr>
        <p:spPr>
          <a:xfrm>
            <a:off x="4745450" y="710349"/>
            <a:ext cx="2755594" cy="538609"/>
          </a:xfrm>
          <a:prstGeom prst="rect">
            <a:avLst/>
          </a:prstGeom>
          <a:noFill/>
        </p:spPr>
        <p:txBody>
          <a:bodyPr wrap="square">
            <a:spAutoFit/>
          </a:bodyPr>
          <a:lstStyle/>
          <a:p>
            <a:pPr marL="0" indent="0">
              <a:buNone/>
            </a:pPr>
            <a:r>
              <a:rPr lang="es-ES" sz="2900" b="1" dirty="0">
                <a:solidFill>
                  <a:schemeClr val="bg1"/>
                </a:solidFill>
                <a:latin typeface="Titillium Web" pitchFamily="2" charset="77"/>
              </a:rPr>
              <a:t>F I N A L I D A D </a:t>
            </a:r>
          </a:p>
        </p:txBody>
      </p:sp>
      <p:sp>
        <p:nvSpPr>
          <p:cNvPr id="12" name="Triángulo 11">
            <a:extLst>
              <a:ext uri="{FF2B5EF4-FFF2-40B4-BE49-F238E27FC236}">
                <a16:creationId xmlns:a16="http://schemas.microsoft.com/office/drawing/2014/main" id="{088A0F57-7DC7-BD45-8593-1B2F8454922C}"/>
              </a:ext>
            </a:extLst>
          </p:cNvPr>
          <p:cNvSpPr/>
          <p:nvPr/>
        </p:nvSpPr>
        <p:spPr>
          <a:xfrm flipV="1">
            <a:off x="5598658" y="1263101"/>
            <a:ext cx="1049178" cy="240619"/>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CuadroTexto 15">
            <a:extLst>
              <a:ext uri="{FF2B5EF4-FFF2-40B4-BE49-F238E27FC236}">
                <a16:creationId xmlns:a16="http://schemas.microsoft.com/office/drawing/2014/main" id="{44ED0A2C-C4EC-D54B-BB14-25EE0D6C9345}"/>
              </a:ext>
            </a:extLst>
          </p:cNvPr>
          <p:cNvSpPr txBox="1"/>
          <p:nvPr/>
        </p:nvSpPr>
        <p:spPr>
          <a:xfrm>
            <a:off x="1865099" y="1869033"/>
            <a:ext cx="2930223" cy="646331"/>
          </a:xfrm>
          <a:prstGeom prst="rect">
            <a:avLst/>
          </a:prstGeom>
          <a:noFill/>
        </p:spPr>
        <p:txBody>
          <a:bodyPr wrap="square">
            <a:spAutoFit/>
          </a:bodyPr>
          <a:lstStyle/>
          <a:p>
            <a:pPr marL="285750" lvl="1" indent="-285750" algn="just">
              <a:buFont typeface="Wingdings" pitchFamily="2" charset="2"/>
              <a:buChar char="ü"/>
            </a:pPr>
            <a:r>
              <a:rPr lang="es-PE" sz="1800" dirty="0">
                <a:solidFill>
                  <a:srgbClr val="FF0000"/>
                </a:solidFill>
                <a:latin typeface="Titillium Web" pitchFamily="2" charset="77"/>
              </a:rPr>
              <a:t>Estandarizar </a:t>
            </a:r>
            <a:r>
              <a:rPr lang="es-PE" sz="1800" dirty="0">
                <a:latin typeface="Titillium Web" pitchFamily="2" charset="77"/>
              </a:rPr>
              <a:t>el proceso de gestión de denuncias.</a:t>
            </a:r>
          </a:p>
        </p:txBody>
      </p:sp>
      <p:sp>
        <p:nvSpPr>
          <p:cNvPr id="18" name="CuadroTexto 17">
            <a:extLst>
              <a:ext uri="{FF2B5EF4-FFF2-40B4-BE49-F238E27FC236}">
                <a16:creationId xmlns:a16="http://schemas.microsoft.com/office/drawing/2014/main" id="{9F7D6920-C81F-C940-A889-A94C44F59475}"/>
              </a:ext>
            </a:extLst>
          </p:cNvPr>
          <p:cNvSpPr txBox="1"/>
          <p:nvPr/>
        </p:nvSpPr>
        <p:spPr>
          <a:xfrm>
            <a:off x="7397771" y="1848743"/>
            <a:ext cx="3497151" cy="923330"/>
          </a:xfrm>
          <a:prstGeom prst="rect">
            <a:avLst/>
          </a:prstGeom>
          <a:noFill/>
        </p:spPr>
        <p:txBody>
          <a:bodyPr wrap="square">
            <a:spAutoFit/>
          </a:bodyPr>
          <a:lstStyle/>
          <a:p>
            <a:pPr marL="285750" lvl="1" indent="-285750" algn="just">
              <a:buFont typeface="Wingdings" pitchFamily="2" charset="2"/>
              <a:buChar char="ü"/>
            </a:pPr>
            <a:r>
              <a:rPr lang="es-PE" sz="1800" dirty="0">
                <a:solidFill>
                  <a:srgbClr val="FF0000"/>
                </a:solidFill>
                <a:latin typeface="Titillium Web" pitchFamily="2" charset="77"/>
              </a:rPr>
              <a:t>Asegurar la trazabilidad </a:t>
            </a:r>
            <a:r>
              <a:rPr lang="es-PE" sz="1800" dirty="0">
                <a:latin typeface="Titillium Web" pitchFamily="2" charset="77"/>
              </a:rPr>
              <a:t>de las denuncias por corrupción.</a:t>
            </a:r>
          </a:p>
          <a:p>
            <a:pPr marL="457200" lvl="1" indent="-457200" algn="just">
              <a:buFont typeface="+mj-lt"/>
              <a:buAutoNum type="arabicPeriod"/>
            </a:pPr>
            <a:endParaRPr lang="es-PE" sz="1800" dirty="0">
              <a:latin typeface="Titillium Web" pitchFamily="2" charset="77"/>
            </a:endParaRPr>
          </a:p>
        </p:txBody>
      </p:sp>
      <p:sp>
        <p:nvSpPr>
          <p:cNvPr id="20" name="CuadroTexto 19">
            <a:extLst>
              <a:ext uri="{FF2B5EF4-FFF2-40B4-BE49-F238E27FC236}">
                <a16:creationId xmlns:a16="http://schemas.microsoft.com/office/drawing/2014/main" id="{DD0F33A4-1B07-4449-8E87-60EBAC5090A4}"/>
              </a:ext>
            </a:extLst>
          </p:cNvPr>
          <p:cNvSpPr txBox="1"/>
          <p:nvPr/>
        </p:nvSpPr>
        <p:spPr>
          <a:xfrm>
            <a:off x="842695" y="2912567"/>
            <a:ext cx="3843905" cy="1200329"/>
          </a:xfrm>
          <a:prstGeom prst="rect">
            <a:avLst/>
          </a:prstGeom>
          <a:noFill/>
        </p:spPr>
        <p:txBody>
          <a:bodyPr wrap="square">
            <a:spAutoFit/>
          </a:bodyPr>
          <a:lstStyle/>
          <a:p>
            <a:pPr marL="285750" lvl="1" indent="-285750" algn="just">
              <a:buFont typeface="Wingdings" pitchFamily="2" charset="2"/>
              <a:buChar char="ü"/>
            </a:pPr>
            <a:r>
              <a:rPr lang="es-PE" sz="1800" dirty="0">
                <a:solidFill>
                  <a:srgbClr val="FF0000"/>
                </a:solidFill>
                <a:latin typeface="Titillium Web" pitchFamily="2" charset="77"/>
              </a:rPr>
              <a:t>Contar con procedimiento sencillo y predictivo </a:t>
            </a:r>
            <a:r>
              <a:rPr lang="es-PE" sz="1800" dirty="0">
                <a:latin typeface="Titillium Web" pitchFamily="2" charset="77"/>
              </a:rPr>
              <a:t>para presentar denuncias. </a:t>
            </a:r>
          </a:p>
          <a:p>
            <a:pPr marL="457200" lvl="1" indent="-457200" algn="just">
              <a:buFont typeface="+mj-lt"/>
              <a:buAutoNum type="arabicPeriod"/>
            </a:pPr>
            <a:endParaRPr lang="es-PE" sz="1800" dirty="0">
              <a:latin typeface="Titillium Web" pitchFamily="2" charset="77"/>
            </a:endParaRPr>
          </a:p>
        </p:txBody>
      </p:sp>
      <p:sp>
        <p:nvSpPr>
          <p:cNvPr id="27" name="Rectángulo 26">
            <a:extLst>
              <a:ext uri="{FF2B5EF4-FFF2-40B4-BE49-F238E27FC236}">
                <a16:creationId xmlns:a16="http://schemas.microsoft.com/office/drawing/2014/main" id="{384F2E40-D32A-8849-B356-7CC2C5E5B4CF}"/>
              </a:ext>
            </a:extLst>
          </p:cNvPr>
          <p:cNvSpPr/>
          <p:nvPr/>
        </p:nvSpPr>
        <p:spPr>
          <a:xfrm>
            <a:off x="51640" y="5713733"/>
            <a:ext cx="12088719" cy="852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CuadroTexto 21">
            <a:extLst>
              <a:ext uri="{FF2B5EF4-FFF2-40B4-BE49-F238E27FC236}">
                <a16:creationId xmlns:a16="http://schemas.microsoft.com/office/drawing/2014/main" id="{F5FE0ED6-EA2F-C244-90CF-718FC0E1C723}"/>
              </a:ext>
            </a:extLst>
          </p:cNvPr>
          <p:cNvSpPr txBox="1"/>
          <p:nvPr/>
        </p:nvSpPr>
        <p:spPr>
          <a:xfrm>
            <a:off x="7745242" y="2828835"/>
            <a:ext cx="3149680" cy="1200329"/>
          </a:xfrm>
          <a:prstGeom prst="rect">
            <a:avLst/>
          </a:prstGeom>
          <a:noFill/>
        </p:spPr>
        <p:txBody>
          <a:bodyPr wrap="square">
            <a:spAutoFit/>
          </a:bodyPr>
          <a:lstStyle/>
          <a:p>
            <a:pPr marL="285750" lvl="1" indent="-285750" algn="just">
              <a:buFont typeface="Wingdings" pitchFamily="2" charset="2"/>
              <a:buChar char="ü"/>
            </a:pPr>
            <a:r>
              <a:rPr lang="es-PE" sz="1800" dirty="0">
                <a:solidFill>
                  <a:srgbClr val="FF0000"/>
                </a:solidFill>
                <a:latin typeface="Titillium Web" pitchFamily="2" charset="77"/>
              </a:rPr>
              <a:t>Respuesta oportuna y automatizada </a:t>
            </a:r>
            <a:r>
              <a:rPr lang="es-PE" sz="1800" dirty="0">
                <a:latin typeface="Titillium Web" pitchFamily="2" charset="77"/>
              </a:rPr>
              <a:t>sobre el estado de las     denuncias.</a:t>
            </a:r>
          </a:p>
          <a:p>
            <a:pPr marL="457200" lvl="1" indent="-457200" algn="just">
              <a:buFont typeface="+mj-lt"/>
              <a:buAutoNum type="arabicPeriod"/>
            </a:pPr>
            <a:endParaRPr lang="es-PE" sz="1800" dirty="0">
              <a:latin typeface="Titillium Web" pitchFamily="2" charset="77"/>
            </a:endParaRPr>
          </a:p>
        </p:txBody>
      </p:sp>
      <p:sp>
        <p:nvSpPr>
          <p:cNvPr id="26" name="CuadroTexto 25">
            <a:extLst>
              <a:ext uri="{FF2B5EF4-FFF2-40B4-BE49-F238E27FC236}">
                <a16:creationId xmlns:a16="http://schemas.microsoft.com/office/drawing/2014/main" id="{6988B595-4396-7F41-B4CD-51A04E3906FB}"/>
              </a:ext>
            </a:extLst>
          </p:cNvPr>
          <p:cNvSpPr txBox="1"/>
          <p:nvPr/>
        </p:nvSpPr>
        <p:spPr>
          <a:xfrm>
            <a:off x="704815" y="4134376"/>
            <a:ext cx="3843905" cy="923330"/>
          </a:xfrm>
          <a:prstGeom prst="rect">
            <a:avLst/>
          </a:prstGeom>
          <a:noFill/>
        </p:spPr>
        <p:txBody>
          <a:bodyPr wrap="square">
            <a:spAutoFit/>
          </a:bodyPr>
          <a:lstStyle/>
          <a:p>
            <a:pPr marL="285750" lvl="1" indent="-285750" algn="just">
              <a:buFont typeface="Wingdings" pitchFamily="2" charset="2"/>
              <a:buChar char="ü"/>
            </a:pPr>
            <a:r>
              <a:rPr lang="es-PE" sz="1800" dirty="0">
                <a:solidFill>
                  <a:srgbClr val="FF0000"/>
                </a:solidFill>
                <a:latin typeface="Titillium Web" pitchFamily="2" charset="77"/>
              </a:rPr>
              <a:t>Contar con mecanismos de coordinación interinstitucional </a:t>
            </a:r>
            <a:r>
              <a:rPr lang="es-PE" sz="1800" dirty="0">
                <a:latin typeface="Titillium Web" pitchFamily="2" charset="77"/>
              </a:rPr>
              <a:t>para la gestión de denuncias. </a:t>
            </a:r>
          </a:p>
        </p:txBody>
      </p:sp>
      <p:pic>
        <p:nvPicPr>
          <p:cNvPr id="7" name="Imagen 6">
            <a:extLst>
              <a:ext uri="{FF2B5EF4-FFF2-40B4-BE49-F238E27FC236}">
                <a16:creationId xmlns:a16="http://schemas.microsoft.com/office/drawing/2014/main" id="{8D30D143-0ACC-D043-B882-D4CB4FD88AB0}"/>
              </a:ext>
            </a:extLst>
          </p:cNvPr>
          <p:cNvPicPr>
            <a:picLocks noChangeAspect="1"/>
          </p:cNvPicPr>
          <p:nvPr/>
        </p:nvPicPr>
        <p:blipFill>
          <a:blip r:embed="rId4"/>
          <a:stretch>
            <a:fillRect/>
          </a:stretch>
        </p:blipFill>
        <p:spPr>
          <a:xfrm>
            <a:off x="0" y="5815389"/>
            <a:ext cx="12192000" cy="1068007"/>
          </a:xfrm>
          <a:prstGeom prst="rect">
            <a:avLst/>
          </a:prstGeom>
        </p:spPr>
      </p:pic>
    </p:spTree>
    <p:extLst>
      <p:ext uri="{BB962C8B-B14F-4D97-AF65-F5344CB8AC3E}">
        <p14:creationId xmlns:p14="http://schemas.microsoft.com/office/powerpoint/2010/main" val="144417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A77A2E6-A2EC-2515-BCFD-14F9A9F54A0C}"/>
              </a:ext>
            </a:extLst>
          </p:cNvPr>
          <p:cNvSpPr>
            <a:spLocks noGrp="1"/>
          </p:cNvSpPr>
          <p:nvPr>
            <p:ph idx="1"/>
          </p:nvPr>
        </p:nvSpPr>
        <p:spPr>
          <a:xfrm>
            <a:off x="1972123" y="1445154"/>
            <a:ext cx="10515600" cy="778430"/>
          </a:xfrm>
        </p:spPr>
        <p:txBody>
          <a:bodyPr>
            <a:normAutofit fontScale="25000" lnSpcReduction="20000"/>
          </a:bodyPr>
          <a:lstStyle/>
          <a:p>
            <a:pPr marL="0" indent="0">
              <a:buNone/>
            </a:pPr>
            <a:r>
              <a:rPr lang="es-ES" sz="7600" dirty="0">
                <a:latin typeface="Titillium Web" pitchFamily="2" charset="77"/>
              </a:rPr>
              <a:t>Ingresa a la Plataforma: </a:t>
            </a:r>
            <a:r>
              <a:rPr lang="es-PE" sz="7600" dirty="0">
                <a:latin typeface="Titillium Web" pitchFamily="2" charset="77"/>
                <a:hlinkClick r:id="rId2"/>
              </a:rPr>
              <a:t>https://denuncias.servicios.gob.pe/</a:t>
            </a:r>
            <a:endParaRPr lang="es-PE" sz="7600" dirty="0">
              <a:latin typeface="Titillium Web" pitchFamily="2" charset="77"/>
            </a:endParaRPr>
          </a:p>
          <a:p>
            <a:pPr marL="0" indent="0">
              <a:buNone/>
            </a:pPr>
            <a:r>
              <a:rPr lang="es-PE" sz="7600" dirty="0">
                <a:latin typeface="Titillium Web" pitchFamily="2" charset="77"/>
              </a:rPr>
              <a:t>Ingresa los datos de mi denuncia en la Plataforma de la siguiente manera:</a:t>
            </a:r>
          </a:p>
          <a:p>
            <a:pPr marL="0" indent="0">
              <a:buNone/>
            </a:pPr>
            <a:endParaRPr lang="es-PE" sz="7600" dirty="0">
              <a:latin typeface="Titillium Web" pitchFamily="2" charset="77"/>
            </a:endParaRPr>
          </a:p>
          <a:p>
            <a:pPr marL="0" indent="0">
              <a:buNone/>
            </a:pPr>
            <a:r>
              <a:rPr lang="es-PE" dirty="0"/>
              <a:t> </a:t>
            </a:r>
          </a:p>
          <a:p>
            <a:pPr marL="0" indent="0">
              <a:buNone/>
            </a:pPr>
            <a:endParaRPr lang="es-PE" dirty="0"/>
          </a:p>
        </p:txBody>
      </p:sp>
      <p:grpSp>
        <p:nvGrpSpPr>
          <p:cNvPr id="5" name="Grupo 4">
            <a:extLst>
              <a:ext uri="{FF2B5EF4-FFF2-40B4-BE49-F238E27FC236}">
                <a16:creationId xmlns:a16="http://schemas.microsoft.com/office/drawing/2014/main" id="{42E1AA8C-3066-B94B-AF75-1F4A45E020A7}"/>
              </a:ext>
            </a:extLst>
          </p:cNvPr>
          <p:cNvGrpSpPr/>
          <p:nvPr/>
        </p:nvGrpSpPr>
        <p:grpSpPr>
          <a:xfrm>
            <a:off x="-9144" y="-9144"/>
            <a:ext cx="2286000" cy="2176260"/>
            <a:chOff x="75763" y="0"/>
            <a:chExt cx="2659312" cy="1953090"/>
          </a:xfrm>
        </p:grpSpPr>
        <p:sp>
          <p:nvSpPr>
            <p:cNvPr id="6" name="Triángulo isósceles 3">
              <a:extLst>
                <a:ext uri="{FF2B5EF4-FFF2-40B4-BE49-F238E27FC236}">
                  <a16:creationId xmlns:a16="http://schemas.microsoft.com/office/drawing/2014/main" id="{EA72A5EF-BC0A-9C40-B147-4684BB65484C}"/>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7" name="Triángulo isósceles 5">
              <a:extLst>
                <a:ext uri="{FF2B5EF4-FFF2-40B4-BE49-F238E27FC236}">
                  <a16:creationId xmlns:a16="http://schemas.microsoft.com/office/drawing/2014/main" id="{22C3CC06-76A2-6F4B-A9B7-BAC93495FF55}"/>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8" name="Imagen 7">
            <a:extLst>
              <a:ext uri="{FF2B5EF4-FFF2-40B4-BE49-F238E27FC236}">
                <a16:creationId xmlns:a16="http://schemas.microsoft.com/office/drawing/2014/main" id="{6BF2A227-4714-824C-8FA0-B8EAD2663D1B}"/>
              </a:ext>
            </a:extLst>
          </p:cNvPr>
          <p:cNvPicPr>
            <a:picLocks noChangeAspect="1"/>
          </p:cNvPicPr>
          <p:nvPr/>
        </p:nvPicPr>
        <p:blipFill rotWithShape="1">
          <a:blip r:embed="rId3"/>
          <a:srcRect t="75362"/>
          <a:stretch/>
        </p:blipFill>
        <p:spPr>
          <a:xfrm>
            <a:off x="0" y="6620256"/>
            <a:ext cx="12192000" cy="263140"/>
          </a:xfrm>
          <a:prstGeom prst="rect">
            <a:avLst/>
          </a:prstGeom>
        </p:spPr>
      </p:pic>
      <p:sp>
        <p:nvSpPr>
          <p:cNvPr id="9" name="CuadroTexto 8">
            <a:extLst>
              <a:ext uri="{FF2B5EF4-FFF2-40B4-BE49-F238E27FC236}">
                <a16:creationId xmlns:a16="http://schemas.microsoft.com/office/drawing/2014/main" id="{676B438E-CFDB-584D-B441-0DDD4EDE92E4}"/>
              </a:ext>
            </a:extLst>
          </p:cNvPr>
          <p:cNvSpPr txBox="1"/>
          <p:nvPr/>
        </p:nvSpPr>
        <p:spPr>
          <a:xfrm>
            <a:off x="4234543" y="52293"/>
            <a:ext cx="6287331" cy="907941"/>
          </a:xfrm>
          <a:prstGeom prst="rect">
            <a:avLst/>
          </a:prstGeom>
          <a:noFill/>
        </p:spPr>
        <p:txBody>
          <a:bodyPr wrap="square">
            <a:spAutoFit/>
          </a:bodyPr>
          <a:lstStyle/>
          <a:p>
            <a:pPr marL="0" indent="0" algn="just">
              <a:buNone/>
            </a:pPr>
            <a:endParaRPr lang="es-ES" sz="1800" b="1" dirty="0">
              <a:solidFill>
                <a:srgbClr val="000000"/>
              </a:solidFill>
              <a:latin typeface="Arial" panose="020B0604020202020204" pitchFamily="34" charset="0"/>
            </a:endParaRPr>
          </a:p>
          <a:p>
            <a:pPr marL="0" indent="0">
              <a:buNone/>
            </a:pPr>
            <a:r>
              <a:rPr lang="es-ES" sz="3500" b="1" dirty="0">
                <a:solidFill>
                  <a:srgbClr val="000000"/>
                </a:solidFill>
                <a:latin typeface="Titillium Web" pitchFamily="2" charset="77"/>
              </a:rPr>
              <a:t>Pasos para realizar la denuncia</a:t>
            </a:r>
            <a:endParaRPr lang="es-ES" sz="3500" b="1" i="0" u="none" strike="noStrike" baseline="0" dirty="0">
              <a:solidFill>
                <a:srgbClr val="000000"/>
              </a:solidFill>
              <a:latin typeface="Titillium Web" pitchFamily="2" charset="77"/>
            </a:endParaRPr>
          </a:p>
        </p:txBody>
      </p:sp>
      <p:sp>
        <p:nvSpPr>
          <p:cNvPr id="10" name="Rectángulo 9">
            <a:extLst>
              <a:ext uri="{FF2B5EF4-FFF2-40B4-BE49-F238E27FC236}">
                <a16:creationId xmlns:a16="http://schemas.microsoft.com/office/drawing/2014/main" id="{20B1D21A-FBEF-2B42-8AA2-708C355A3254}"/>
              </a:ext>
            </a:extLst>
          </p:cNvPr>
          <p:cNvSpPr/>
          <p:nvPr/>
        </p:nvSpPr>
        <p:spPr>
          <a:xfrm>
            <a:off x="5468872" y="1015498"/>
            <a:ext cx="6723128" cy="106415"/>
          </a:xfrm>
          <a:prstGeom prst="rect">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Elipse 20">
            <a:extLst>
              <a:ext uri="{FF2B5EF4-FFF2-40B4-BE49-F238E27FC236}">
                <a16:creationId xmlns:a16="http://schemas.microsoft.com/office/drawing/2014/main" id="{4534CF70-EAB6-D34F-9839-85F3CDD6A401}"/>
              </a:ext>
            </a:extLst>
          </p:cNvPr>
          <p:cNvSpPr/>
          <p:nvPr/>
        </p:nvSpPr>
        <p:spPr>
          <a:xfrm>
            <a:off x="1700630" y="1445154"/>
            <a:ext cx="205846" cy="205846"/>
          </a:xfrm>
          <a:prstGeom prst="ellipse">
            <a:avLst/>
          </a:prstGeom>
          <a:solidFill>
            <a:srgbClr val="EE4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300" dirty="0"/>
              <a:t>1</a:t>
            </a:r>
          </a:p>
        </p:txBody>
      </p:sp>
      <p:sp>
        <p:nvSpPr>
          <p:cNvPr id="23" name="Elipse 22">
            <a:extLst>
              <a:ext uri="{FF2B5EF4-FFF2-40B4-BE49-F238E27FC236}">
                <a16:creationId xmlns:a16="http://schemas.microsoft.com/office/drawing/2014/main" id="{C158304F-0A50-4841-9250-B348CD4BF414}"/>
              </a:ext>
            </a:extLst>
          </p:cNvPr>
          <p:cNvSpPr/>
          <p:nvPr/>
        </p:nvSpPr>
        <p:spPr>
          <a:xfrm>
            <a:off x="1706980" y="1808969"/>
            <a:ext cx="205846" cy="205846"/>
          </a:xfrm>
          <a:prstGeom prst="ellipse">
            <a:avLst/>
          </a:prstGeom>
          <a:solidFill>
            <a:srgbClr val="EE4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300" dirty="0"/>
              <a:t>2</a:t>
            </a:r>
          </a:p>
        </p:txBody>
      </p:sp>
      <p:sp>
        <p:nvSpPr>
          <p:cNvPr id="24" name="CuadroTexto 23">
            <a:extLst>
              <a:ext uri="{FF2B5EF4-FFF2-40B4-BE49-F238E27FC236}">
                <a16:creationId xmlns:a16="http://schemas.microsoft.com/office/drawing/2014/main" id="{28ED559E-E966-2C45-9169-2F063F2E3087}"/>
              </a:ext>
            </a:extLst>
          </p:cNvPr>
          <p:cNvSpPr txBox="1"/>
          <p:nvPr/>
        </p:nvSpPr>
        <p:spPr>
          <a:xfrm>
            <a:off x="1409559" y="2315992"/>
            <a:ext cx="4477388" cy="461665"/>
          </a:xfrm>
          <a:prstGeom prst="rect">
            <a:avLst/>
          </a:prstGeom>
          <a:noFill/>
        </p:spPr>
        <p:txBody>
          <a:bodyPr wrap="square">
            <a:spAutoFit/>
          </a:bodyPr>
          <a:lstStyle/>
          <a:p>
            <a:pPr marL="0" indent="0">
              <a:buNone/>
            </a:pPr>
            <a:r>
              <a:rPr lang="es-ES" sz="2300" b="1" dirty="0">
                <a:solidFill>
                  <a:schemeClr val="bg2">
                    <a:lumMod val="25000"/>
                  </a:schemeClr>
                </a:solidFill>
                <a:latin typeface="Titillium Web" pitchFamily="2" charset="77"/>
              </a:rPr>
              <a:t>Ingresa tu denuncia de corrupción</a:t>
            </a:r>
            <a:endParaRPr lang="es-ES" sz="2300" b="1" i="0" u="none" strike="noStrike" baseline="0" dirty="0">
              <a:solidFill>
                <a:schemeClr val="bg2">
                  <a:lumMod val="25000"/>
                </a:schemeClr>
              </a:solidFill>
              <a:latin typeface="Titillium Web" pitchFamily="2" charset="77"/>
            </a:endParaRPr>
          </a:p>
        </p:txBody>
      </p:sp>
      <p:pic>
        <p:nvPicPr>
          <p:cNvPr id="28" name="Imagen 27">
            <a:extLst>
              <a:ext uri="{FF2B5EF4-FFF2-40B4-BE49-F238E27FC236}">
                <a16:creationId xmlns:a16="http://schemas.microsoft.com/office/drawing/2014/main" id="{D7C08721-9E0A-2E4C-8713-9517FE656E3E}"/>
              </a:ext>
            </a:extLst>
          </p:cNvPr>
          <p:cNvPicPr>
            <a:picLocks noChangeAspect="1"/>
          </p:cNvPicPr>
          <p:nvPr/>
        </p:nvPicPr>
        <p:blipFill rotWithShape="1">
          <a:blip r:embed="rId4">
            <a:extLst>
              <a:ext uri="{28A0092B-C50C-407E-A947-70E740481C1C}">
                <a14:useLocalDpi xmlns:a14="http://schemas.microsoft.com/office/drawing/2010/main" val="0"/>
              </a:ext>
            </a:extLst>
          </a:blip>
          <a:srcRect t="8827"/>
          <a:stretch/>
        </p:blipFill>
        <p:spPr>
          <a:xfrm>
            <a:off x="1310957" y="2741245"/>
            <a:ext cx="4797026" cy="3445026"/>
          </a:xfrm>
          <a:prstGeom prst="rect">
            <a:avLst/>
          </a:prstGeom>
        </p:spPr>
      </p:pic>
      <p:sp>
        <p:nvSpPr>
          <p:cNvPr id="20" name="Rectángulo 19">
            <a:extLst>
              <a:ext uri="{FF2B5EF4-FFF2-40B4-BE49-F238E27FC236}">
                <a16:creationId xmlns:a16="http://schemas.microsoft.com/office/drawing/2014/main" id="{A56E06A8-C533-3645-8B64-B2CB1D078DB4}"/>
              </a:ext>
            </a:extLst>
          </p:cNvPr>
          <p:cNvSpPr/>
          <p:nvPr/>
        </p:nvSpPr>
        <p:spPr>
          <a:xfrm>
            <a:off x="1151467" y="4494926"/>
            <a:ext cx="5105400" cy="1699324"/>
          </a:xfrm>
          <a:prstGeom prst="rect">
            <a:avLst/>
          </a:prstGeom>
          <a:noFill/>
          <a:ln w="38100">
            <a:solidFill>
              <a:srgbClr val="EE404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0" name="Imagen 29">
            <a:extLst>
              <a:ext uri="{FF2B5EF4-FFF2-40B4-BE49-F238E27FC236}">
                <a16:creationId xmlns:a16="http://schemas.microsoft.com/office/drawing/2014/main" id="{B6851C60-C8DB-BF48-A617-E9DFE1E8B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8387" y="2223584"/>
            <a:ext cx="3304173" cy="4358405"/>
          </a:xfrm>
          <a:prstGeom prst="rect">
            <a:avLst/>
          </a:prstGeom>
        </p:spPr>
      </p:pic>
      <p:sp>
        <p:nvSpPr>
          <p:cNvPr id="31" name="Rectángulo 30">
            <a:extLst>
              <a:ext uri="{FF2B5EF4-FFF2-40B4-BE49-F238E27FC236}">
                <a16:creationId xmlns:a16="http://schemas.microsoft.com/office/drawing/2014/main" id="{500D232C-3D8C-F546-A16F-220370E86ED9}"/>
              </a:ext>
            </a:extLst>
          </p:cNvPr>
          <p:cNvSpPr/>
          <p:nvPr/>
        </p:nvSpPr>
        <p:spPr>
          <a:xfrm>
            <a:off x="6965640" y="4906839"/>
            <a:ext cx="3711307" cy="1683617"/>
          </a:xfrm>
          <a:prstGeom prst="rect">
            <a:avLst/>
          </a:prstGeom>
          <a:noFill/>
          <a:ln w="38100">
            <a:solidFill>
              <a:srgbClr val="EE404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Rectángulo 31">
            <a:extLst>
              <a:ext uri="{FF2B5EF4-FFF2-40B4-BE49-F238E27FC236}">
                <a16:creationId xmlns:a16="http://schemas.microsoft.com/office/drawing/2014/main" id="{A9E339D4-3AB4-9147-926F-738BEA996B13}"/>
              </a:ext>
            </a:extLst>
          </p:cNvPr>
          <p:cNvSpPr/>
          <p:nvPr/>
        </p:nvSpPr>
        <p:spPr>
          <a:xfrm>
            <a:off x="7010880" y="2206650"/>
            <a:ext cx="3666067" cy="1730350"/>
          </a:xfrm>
          <a:prstGeom prst="rect">
            <a:avLst/>
          </a:prstGeom>
          <a:noFill/>
          <a:ln w="38100">
            <a:solidFill>
              <a:srgbClr val="EE404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221965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A547C92-410A-864B-8528-9A8C8AF6A3BB}"/>
              </a:ext>
            </a:extLst>
          </p:cNvPr>
          <p:cNvGrpSpPr/>
          <p:nvPr/>
        </p:nvGrpSpPr>
        <p:grpSpPr>
          <a:xfrm>
            <a:off x="-8467" y="-8467"/>
            <a:ext cx="2286000" cy="2176260"/>
            <a:chOff x="75763" y="0"/>
            <a:chExt cx="2659312" cy="1953090"/>
          </a:xfrm>
        </p:grpSpPr>
        <p:sp>
          <p:nvSpPr>
            <p:cNvPr id="4" name="Triángulo isósceles 3">
              <a:extLst>
                <a:ext uri="{FF2B5EF4-FFF2-40B4-BE49-F238E27FC236}">
                  <a16:creationId xmlns:a16="http://schemas.microsoft.com/office/drawing/2014/main" id="{CE7E9A1C-1FAF-7147-8CD9-374BE6284B0F}"/>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DBB0D387-2AE4-3543-9BBE-7FAC948F1AA2}"/>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0FAE79DA-D585-D84D-B585-BE3CAD29AAC8}"/>
              </a:ext>
            </a:extLst>
          </p:cNvPr>
          <p:cNvPicPr>
            <a:picLocks noChangeAspect="1"/>
          </p:cNvPicPr>
          <p:nvPr/>
        </p:nvPicPr>
        <p:blipFill>
          <a:blip r:embed="rId2"/>
          <a:stretch>
            <a:fillRect/>
          </a:stretch>
        </p:blipFill>
        <p:spPr>
          <a:xfrm>
            <a:off x="0" y="5815389"/>
            <a:ext cx="12192000" cy="1068007"/>
          </a:xfrm>
          <a:prstGeom prst="rect">
            <a:avLst/>
          </a:prstGeom>
        </p:spPr>
      </p:pic>
      <p:pic>
        <p:nvPicPr>
          <p:cNvPr id="8" name="Imagen 7">
            <a:extLst>
              <a:ext uri="{FF2B5EF4-FFF2-40B4-BE49-F238E27FC236}">
                <a16:creationId xmlns:a16="http://schemas.microsoft.com/office/drawing/2014/main" id="{60CD50D7-8D91-B649-A4C3-C4E9B580C96B}"/>
              </a:ext>
            </a:extLst>
          </p:cNvPr>
          <p:cNvPicPr>
            <a:picLocks noChangeAspect="1"/>
          </p:cNvPicPr>
          <p:nvPr/>
        </p:nvPicPr>
        <p:blipFill rotWithShape="1">
          <a:blip r:embed="rId3">
            <a:extLst>
              <a:ext uri="{28A0092B-C50C-407E-A947-70E740481C1C}">
                <a14:useLocalDpi xmlns:a14="http://schemas.microsoft.com/office/drawing/2010/main" val="0"/>
              </a:ext>
            </a:extLst>
          </a:blip>
          <a:srcRect t="9240"/>
          <a:stretch/>
        </p:blipFill>
        <p:spPr>
          <a:xfrm>
            <a:off x="764032" y="1917948"/>
            <a:ext cx="3518021" cy="3557164"/>
          </a:xfrm>
          <a:prstGeom prst="rect">
            <a:avLst/>
          </a:prstGeom>
        </p:spPr>
      </p:pic>
      <p:pic>
        <p:nvPicPr>
          <p:cNvPr id="12" name="Imagen 11">
            <a:extLst>
              <a:ext uri="{FF2B5EF4-FFF2-40B4-BE49-F238E27FC236}">
                <a16:creationId xmlns:a16="http://schemas.microsoft.com/office/drawing/2014/main" id="{E59C4174-D0A8-354F-9774-89EE513FD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153" y="1922880"/>
            <a:ext cx="3968855" cy="3614877"/>
          </a:xfrm>
          <a:prstGeom prst="rect">
            <a:avLst/>
          </a:prstGeom>
        </p:spPr>
      </p:pic>
      <p:sp>
        <p:nvSpPr>
          <p:cNvPr id="13" name="Rectángulo 12">
            <a:extLst>
              <a:ext uri="{FF2B5EF4-FFF2-40B4-BE49-F238E27FC236}">
                <a16:creationId xmlns:a16="http://schemas.microsoft.com/office/drawing/2014/main" id="{5B7F4A9F-C271-9443-8EB6-FC852B380DCB}"/>
              </a:ext>
            </a:extLst>
          </p:cNvPr>
          <p:cNvSpPr/>
          <p:nvPr/>
        </p:nvSpPr>
        <p:spPr>
          <a:xfrm>
            <a:off x="616406" y="4301066"/>
            <a:ext cx="3522631" cy="1284477"/>
          </a:xfrm>
          <a:prstGeom prst="rect">
            <a:avLst/>
          </a:prstGeom>
          <a:noFill/>
          <a:ln w="38100">
            <a:solidFill>
              <a:srgbClr val="EE404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id="{ECC19C40-C237-C043-9B30-B7B90229C5BB}"/>
              </a:ext>
            </a:extLst>
          </p:cNvPr>
          <p:cNvSpPr/>
          <p:nvPr/>
        </p:nvSpPr>
        <p:spPr>
          <a:xfrm>
            <a:off x="4429679" y="1940080"/>
            <a:ext cx="3743477" cy="3372991"/>
          </a:xfrm>
          <a:prstGeom prst="rect">
            <a:avLst/>
          </a:prstGeom>
          <a:noFill/>
          <a:ln w="38100">
            <a:solidFill>
              <a:srgbClr val="EE404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CuadroTexto 14">
            <a:extLst>
              <a:ext uri="{FF2B5EF4-FFF2-40B4-BE49-F238E27FC236}">
                <a16:creationId xmlns:a16="http://schemas.microsoft.com/office/drawing/2014/main" id="{D3AE1E51-F5A7-F749-8F6A-84EA156D759B}"/>
              </a:ext>
            </a:extLst>
          </p:cNvPr>
          <p:cNvSpPr txBox="1"/>
          <p:nvPr/>
        </p:nvSpPr>
        <p:spPr>
          <a:xfrm>
            <a:off x="764032" y="1471094"/>
            <a:ext cx="3797954" cy="400110"/>
          </a:xfrm>
          <a:prstGeom prst="rect">
            <a:avLst/>
          </a:prstGeom>
          <a:noFill/>
        </p:spPr>
        <p:txBody>
          <a:bodyPr wrap="square">
            <a:spAutoFit/>
          </a:bodyPr>
          <a:lstStyle/>
          <a:p>
            <a:pPr marL="0" indent="0">
              <a:buNone/>
            </a:pPr>
            <a:r>
              <a:rPr lang="es-ES" sz="2000" b="1" dirty="0">
                <a:latin typeface="Titillium Web" pitchFamily="2" charset="77"/>
              </a:rPr>
              <a:t>Registro de datos de contacto</a:t>
            </a:r>
            <a:endParaRPr lang="es-ES" sz="2000" b="1" i="0" u="none" strike="noStrike" baseline="0" dirty="0">
              <a:latin typeface="Titillium Web" pitchFamily="2" charset="77"/>
            </a:endParaRPr>
          </a:p>
        </p:txBody>
      </p:sp>
      <p:pic>
        <p:nvPicPr>
          <p:cNvPr id="11" name="Imagen 10">
            <a:extLst>
              <a:ext uri="{FF2B5EF4-FFF2-40B4-BE49-F238E27FC236}">
                <a16:creationId xmlns:a16="http://schemas.microsoft.com/office/drawing/2014/main" id="{1DE9E013-45DC-D744-8C28-57E68FD70093}"/>
              </a:ext>
            </a:extLst>
          </p:cNvPr>
          <p:cNvPicPr>
            <a:picLocks noChangeAspect="1"/>
          </p:cNvPicPr>
          <p:nvPr/>
        </p:nvPicPr>
        <p:blipFill rotWithShape="1">
          <a:blip r:embed="rId5"/>
          <a:srcRect l="22087" t="9268" r="19946" b="5563"/>
          <a:stretch/>
        </p:blipFill>
        <p:spPr>
          <a:xfrm>
            <a:off x="8682540" y="1876849"/>
            <a:ext cx="3149600" cy="3557164"/>
          </a:xfrm>
          <a:prstGeom prst="rect">
            <a:avLst/>
          </a:prstGeom>
          <a:solidFill>
            <a:srgbClr val="F0FFF4"/>
          </a:solidFill>
        </p:spPr>
      </p:pic>
      <p:sp>
        <p:nvSpPr>
          <p:cNvPr id="2" name="Rectángulo 1">
            <a:extLst>
              <a:ext uri="{FF2B5EF4-FFF2-40B4-BE49-F238E27FC236}">
                <a16:creationId xmlns:a16="http://schemas.microsoft.com/office/drawing/2014/main" id="{60BDA054-4CC0-6B4F-BC56-FA6848BC00AD}"/>
              </a:ext>
            </a:extLst>
          </p:cNvPr>
          <p:cNvSpPr/>
          <p:nvPr/>
        </p:nvSpPr>
        <p:spPr>
          <a:xfrm>
            <a:off x="8682540" y="1582938"/>
            <a:ext cx="3149601" cy="206446"/>
          </a:xfrm>
          <a:prstGeom prst="rect">
            <a:avLst/>
          </a:prstGeom>
          <a:solidFill>
            <a:srgbClr val="F0FFF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CuadroTexto 15">
            <a:extLst>
              <a:ext uri="{FF2B5EF4-FFF2-40B4-BE49-F238E27FC236}">
                <a16:creationId xmlns:a16="http://schemas.microsoft.com/office/drawing/2014/main" id="{CEC5ED53-6423-0649-B485-4986349E4669}"/>
              </a:ext>
            </a:extLst>
          </p:cNvPr>
          <p:cNvSpPr txBox="1"/>
          <p:nvPr/>
        </p:nvSpPr>
        <p:spPr>
          <a:xfrm>
            <a:off x="8682540" y="1565079"/>
            <a:ext cx="3703284" cy="261610"/>
          </a:xfrm>
          <a:prstGeom prst="rect">
            <a:avLst/>
          </a:prstGeom>
          <a:noFill/>
        </p:spPr>
        <p:txBody>
          <a:bodyPr wrap="square">
            <a:spAutoFit/>
          </a:bodyPr>
          <a:lstStyle/>
          <a:p>
            <a:pPr marL="0" indent="0">
              <a:buNone/>
            </a:pPr>
            <a:r>
              <a:rPr lang="es-ES" sz="1100" dirty="0">
                <a:latin typeface="Titillium Web" pitchFamily="2" charset="77"/>
              </a:rPr>
              <a:t>Hemos recibido tu denuncia correctamente            X</a:t>
            </a:r>
            <a:endParaRPr lang="es-ES" sz="1100" i="0" u="none" strike="noStrike" baseline="0" dirty="0">
              <a:latin typeface="Titillium Web" pitchFamily="2" charset="77"/>
            </a:endParaRPr>
          </a:p>
        </p:txBody>
      </p:sp>
      <p:sp>
        <p:nvSpPr>
          <p:cNvPr id="5" name="Elipse 4">
            <a:extLst>
              <a:ext uri="{FF2B5EF4-FFF2-40B4-BE49-F238E27FC236}">
                <a16:creationId xmlns:a16="http://schemas.microsoft.com/office/drawing/2014/main" id="{DE97E18A-3B34-8842-9E29-AD7C4D3DCB8B}"/>
              </a:ext>
            </a:extLst>
          </p:cNvPr>
          <p:cNvSpPr/>
          <p:nvPr/>
        </p:nvSpPr>
        <p:spPr>
          <a:xfrm>
            <a:off x="9245598" y="3296356"/>
            <a:ext cx="2001747" cy="1095022"/>
          </a:xfrm>
          <a:prstGeom prst="ellipse">
            <a:avLst/>
          </a:prstGeom>
          <a:noFill/>
          <a:ln>
            <a:solidFill>
              <a:srgbClr val="EE40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951519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A547C92-410A-864B-8528-9A8C8AF6A3BB}"/>
              </a:ext>
            </a:extLst>
          </p:cNvPr>
          <p:cNvGrpSpPr/>
          <p:nvPr/>
        </p:nvGrpSpPr>
        <p:grpSpPr>
          <a:xfrm>
            <a:off x="-8467" y="-8467"/>
            <a:ext cx="2286000" cy="2176260"/>
            <a:chOff x="75763" y="0"/>
            <a:chExt cx="2659312" cy="1953090"/>
          </a:xfrm>
        </p:grpSpPr>
        <p:sp>
          <p:nvSpPr>
            <p:cNvPr id="4" name="Triángulo isósceles 3">
              <a:extLst>
                <a:ext uri="{FF2B5EF4-FFF2-40B4-BE49-F238E27FC236}">
                  <a16:creationId xmlns:a16="http://schemas.microsoft.com/office/drawing/2014/main" id="{CE7E9A1C-1FAF-7147-8CD9-374BE6284B0F}"/>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DBB0D387-2AE4-3543-9BBE-7FAC948F1AA2}"/>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0FAE79DA-D585-D84D-B585-BE3CAD29AAC8}"/>
              </a:ext>
            </a:extLst>
          </p:cNvPr>
          <p:cNvPicPr>
            <a:picLocks noChangeAspect="1"/>
          </p:cNvPicPr>
          <p:nvPr/>
        </p:nvPicPr>
        <p:blipFill>
          <a:blip r:embed="rId3"/>
          <a:stretch>
            <a:fillRect/>
          </a:stretch>
        </p:blipFill>
        <p:spPr>
          <a:xfrm>
            <a:off x="0" y="5815389"/>
            <a:ext cx="12192000" cy="1068007"/>
          </a:xfrm>
          <a:prstGeom prst="rect">
            <a:avLst/>
          </a:prstGeom>
        </p:spPr>
      </p:pic>
      <p:sp>
        <p:nvSpPr>
          <p:cNvPr id="15" name="CuadroTexto 14">
            <a:extLst>
              <a:ext uri="{FF2B5EF4-FFF2-40B4-BE49-F238E27FC236}">
                <a16:creationId xmlns:a16="http://schemas.microsoft.com/office/drawing/2014/main" id="{D3AE1E51-F5A7-F749-8F6A-84EA156D759B}"/>
              </a:ext>
            </a:extLst>
          </p:cNvPr>
          <p:cNvSpPr txBox="1"/>
          <p:nvPr/>
        </p:nvSpPr>
        <p:spPr>
          <a:xfrm>
            <a:off x="1314538" y="740169"/>
            <a:ext cx="3136164" cy="707886"/>
          </a:xfrm>
          <a:prstGeom prst="rect">
            <a:avLst/>
          </a:prstGeom>
          <a:noFill/>
        </p:spPr>
        <p:txBody>
          <a:bodyPr wrap="square">
            <a:spAutoFit/>
          </a:bodyPr>
          <a:lstStyle/>
          <a:p>
            <a:pPr marL="0" indent="0">
              <a:buNone/>
            </a:pPr>
            <a:r>
              <a:rPr lang="es-ES" sz="2000" b="1" i="0" u="none" strike="noStrike" baseline="0" dirty="0">
                <a:latin typeface="Titillium Web" pitchFamily="2" charset="77"/>
              </a:rPr>
              <a:t>En nuestra sede digital: www.sbn.gob.pe</a:t>
            </a:r>
          </a:p>
        </p:txBody>
      </p:sp>
      <p:pic>
        <p:nvPicPr>
          <p:cNvPr id="21" name="Imagen 20">
            <a:extLst>
              <a:ext uri="{FF2B5EF4-FFF2-40B4-BE49-F238E27FC236}">
                <a16:creationId xmlns:a16="http://schemas.microsoft.com/office/drawing/2014/main" id="{B07D8404-D053-23EC-65B4-5B2628D715F7}"/>
              </a:ext>
            </a:extLst>
          </p:cNvPr>
          <p:cNvPicPr>
            <a:picLocks noChangeAspect="1"/>
          </p:cNvPicPr>
          <p:nvPr/>
        </p:nvPicPr>
        <p:blipFill>
          <a:blip r:embed="rId4"/>
          <a:stretch>
            <a:fillRect/>
          </a:stretch>
        </p:blipFill>
        <p:spPr>
          <a:xfrm>
            <a:off x="7091266" y="380709"/>
            <a:ext cx="4111935" cy="3048291"/>
          </a:xfrm>
          <a:prstGeom prst="rect">
            <a:avLst/>
          </a:prstGeom>
        </p:spPr>
      </p:pic>
      <p:pic>
        <p:nvPicPr>
          <p:cNvPr id="23" name="Imagen 22">
            <a:extLst>
              <a:ext uri="{FF2B5EF4-FFF2-40B4-BE49-F238E27FC236}">
                <a16:creationId xmlns:a16="http://schemas.microsoft.com/office/drawing/2014/main" id="{7E2FF21D-D11F-1F4F-B9DF-7027B4A57CB3}"/>
              </a:ext>
            </a:extLst>
          </p:cNvPr>
          <p:cNvPicPr>
            <a:picLocks noChangeAspect="1"/>
          </p:cNvPicPr>
          <p:nvPr/>
        </p:nvPicPr>
        <p:blipFill>
          <a:blip r:embed="rId5"/>
          <a:stretch>
            <a:fillRect/>
          </a:stretch>
        </p:blipFill>
        <p:spPr>
          <a:xfrm>
            <a:off x="988799" y="1448055"/>
            <a:ext cx="5673258" cy="2278391"/>
          </a:xfrm>
          <a:prstGeom prst="rect">
            <a:avLst/>
          </a:prstGeom>
        </p:spPr>
      </p:pic>
      <p:pic>
        <p:nvPicPr>
          <p:cNvPr id="25" name="Imagen 24">
            <a:extLst>
              <a:ext uri="{FF2B5EF4-FFF2-40B4-BE49-F238E27FC236}">
                <a16:creationId xmlns:a16="http://schemas.microsoft.com/office/drawing/2014/main" id="{E7AC4892-CD74-EFE9-B7C5-1F3BB5B9993F}"/>
              </a:ext>
            </a:extLst>
          </p:cNvPr>
          <p:cNvPicPr>
            <a:picLocks noChangeAspect="1"/>
          </p:cNvPicPr>
          <p:nvPr/>
        </p:nvPicPr>
        <p:blipFill>
          <a:blip r:embed="rId6"/>
          <a:stretch>
            <a:fillRect/>
          </a:stretch>
        </p:blipFill>
        <p:spPr>
          <a:xfrm>
            <a:off x="1531083" y="3792969"/>
            <a:ext cx="8657082" cy="1955897"/>
          </a:xfrm>
          <a:prstGeom prst="rect">
            <a:avLst/>
          </a:prstGeom>
        </p:spPr>
      </p:pic>
      <p:sp>
        <p:nvSpPr>
          <p:cNvPr id="26" name="Elipse 25">
            <a:extLst>
              <a:ext uri="{FF2B5EF4-FFF2-40B4-BE49-F238E27FC236}">
                <a16:creationId xmlns:a16="http://schemas.microsoft.com/office/drawing/2014/main" id="{10E13619-6584-CD8A-DD35-E57E213F28F8}"/>
              </a:ext>
            </a:extLst>
          </p:cNvPr>
          <p:cNvSpPr/>
          <p:nvPr/>
        </p:nvSpPr>
        <p:spPr>
          <a:xfrm>
            <a:off x="2882620" y="1904854"/>
            <a:ext cx="1959968" cy="6610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Elipse 26">
            <a:extLst>
              <a:ext uri="{FF2B5EF4-FFF2-40B4-BE49-F238E27FC236}">
                <a16:creationId xmlns:a16="http://schemas.microsoft.com/office/drawing/2014/main" id="{3DEED86C-A62D-A21B-8704-E814195574CA}"/>
              </a:ext>
            </a:extLst>
          </p:cNvPr>
          <p:cNvSpPr/>
          <p:nvPr/>
        </p:nvSpPr>
        <p:spPr>
          <a:xfrm>
            <a:off x="7741300" y="2516062"/>
            <a:ext cx="1568080" cy="3297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Elipse 28">
            <a:extLst>
              <a:ext uri="{FF2B5EF4-FFF2-40B4-BE49-F238E27FC236}">
                <a16:creationId xmlns:a16="http://schemas.microsoft.com/office/drawing/2014/main" id="{23B13770-AEA7-AD32-4202-6EC787DD0EC8}"/>
              </a:ext>
            </a:extLst>
          </p:cNvPr>
          <p:cNvSpPr/>
          <p:nvPr/>
        </p:nvSpPr>
        <p:spPr>
          <a:xfrm>
            <a:off x="6662057" y="3936831"/>
            <a:ext cx="2647323" cy="49750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052326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131E3992-D384-AC44-A52F-A8AAE280D512}"/>
              </a:ext>
            </a:extLst>
          </p:cNvPr>
          <p:cNvSpPr/>
          <p:nvPr/>
        </p:nvSpPr>
        <p:spPr>
          <a:xfrm>
            <a:off x="4439035" y="3722195"/>
            <a:ext cx="7742892" cy="474481"/>
          </a:xfrm>
          <a:prstGeom prst="roundRect">
            <a:avLst/>
          </a:prstGeom>
          <a:solidFill>
            <a:srgbClr val="EE404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15">
            <a:extLst>
              <a:ext uri="{FF2B5EF4-FFF2-40B4-BE49-F238E27FC236}">
                <a16:creationId xmlns:a16="http://schemas.microsoft.com/office/drawing/2014/main" id="{F35F07C7-0538-6B4F-8812-1773914FFE12}"/>
              </a:ext>
            </a:extLst>
          </p:cNvPr>
          <p:cNvSpPr/>
          <p:nvPr/>
        </p:nvSpPr>
        <p:spPr>
          <a:xfrm>
            <a:off x="4452122" y="3735088"/>
            <a:ext cx="1516233" cy="45097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3" name="Grupo 2">
            <a:extLst>
              <a:ext uri="{FF2B5EF4-FFF2-40B4-BE49-F238E27FC236}">
                <a16:creationId xmlns:a16="http://schemas.microsoft.com/office/drawing/2014/main" id="{5A547C92-410A-864B-8528-9A8C8AF6A3BB}"/>
              </a:ext>
            </a:extLst>
          </p:cNvPr>
          <p:cNvGrpSpPr/>
          <p:nvPr/>
        </p:nvGrpSpPr>
        <p:grpSpPr>
          <a:xfrm>
            <a:off x="-8467" y="-8467"/>
            <a:ext cx="2286000" cy="2176260"/>
            <a:chOff x="75763" y="0"/>
            <a:chExt cx="2659312" cy="1953090"/>
          </a:xfrm>
        </p:grpSpPr>
        <p:sp>
          <p:nvSpPr>
            <p:cNvPr id="4" name="Triángulo isósceles 3">
              <a:extLst>
                <a:ext uri="{FF2B5EF4-FFF2-40B4-BE49-F238E27FC236}">
                  <a16:creationId xmlns:a16="http://schemas.microsoft.com/office/drawing/2014/main" id="{CE7E9A1C-1FAF-7147-8CD9-374BE6284B0F}"/>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DBB0D387-2AE4-3543-9BBE-7FAC948F1AA2}"/>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0FAE79DA-D585-D84D-B585-BE3CAD29AAC8}"/>
              </a:ext>
            </a:extLst>
          </p:cNvPr>
          <p:cNvPicPr>
            <a:picLocks noChangeAspect="1"/>
          </p:cNvPicPr>
          <p:nvPr/>
        </p:nvPicPr>
        <p:blipFill>
          <a:blip r:embed="rId2"/>
          <a:stretch>
            <a:fillRect/>
          </a:stretch>
        </p:blipFill>
        <p:spPr>
          <a:xfrm>
            <a:off x="0" y="5815389"/>
            <a:ext cx="12192000" cy="1068007"/>
          </a:xfrm>
          <a:prstGeom prst="rect">
            <a:avLst/>
          </a:prstGeom>
        </p:spPr>
      </p:pic>
      <p:sp>
        <p:nvSpPr>
          <p:cNvPr id="15" name="CuadroTexto 14">
            <a:extLst>
              <a:ext uri="{FF2B5EF4-FFF2-40B4-BE49-F238E27FC236}">
                <a16:creationId xmlns:a16="http://schemas.microsoft.com/office/drawing/2014/main" id="{D3AE1E51-F5A7-F749-8F6A-84EA156D759B}"/>
              </a:ext>
            </a:extLst>
          </p:cNvPr>
          <p:cNvSpPr txBox="1"/>
          <p:nvPr/>
        </p:nvSpPr>
        <p:spPr>
          <a:xfrm>
            <a:off x="6846095" y="1675481"/>
            <a:ext cx="4210756" cy="2046714"/>
          </a:xfrm>
          <a:prstGeom prst="rect">
            <a:avLst/>
          </a:prstGeom>
          <a:noFill/>
        </p:spPr>
        <p:txBody>
          <a:bodyPr wrap="square">
            <a:spAutoFit/>
          </a:bodyPr>
          <a:lstStyle/>
          <a:p>
            <a:pPr marL="0" indent="0" algn="just">
              <a:buNone/>
            </a:pPr>
            <a:r>
              <a:rPr lang="es-ES" sz="1900" b="1" dirty="0"/>
              <a:t>La recibe el Oficial de Integridad </a:t>
            </a:r>
            <a:r>
              <a:rPr lang="es-ES" sz="1900" dirty="0"/>
              <a:t>o el que haga sus veces, en nuestro caso la Coordinador/</a:t>
            </a:r>
            <a:r>
              <a:rPr lang="es-ES" sz="1900" dirty="0" err="1"/>
              <a:t>ra</a:t>
            </a:r>
            <a:r>
              <a:rPr lang="es-ES" sz="1900" dirty="0"/>
              <a:t>, a través de la Plataforma Digital y </a:t>
            </a:r>
            <a:r>
              <a:rPr lang="es-ES" sz="1900" b="1" dirty="0">
                <a:solidFill>
                  <a:srgbClr val="C00000"/>
                </a:solidFill>
              </a:rPr>
              <a:t>aquí se presentan varios escenarios:</a:t>
            </a:r>
          </a:p>
          <a:p>
            <a:pPr marL="0" indent="0" algn="just">
              <a:buNone/>
            </a:pPr>
            <a:endParaRPr lang="es-ES" sz="3200" dirty="0"/>
          </a:p>
        </p:txBody>
      </p:sp>
      <p:pic>
        <p:nvPicPr>
          <p:cNvPr id="17" name="Imagen 16">
            <a:extLst>
              <a:ext uri="{FF2B5EF4-FFF2-40B4-BE49-F238E27FC236}">
                <a16:creationId xmlns:a16="http://schemas.microsoft.com/office/drawing/2014/main" id="{3814276A-11CA-424F-A819-F78A25CED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31" y="1818088"/>
            <a:ext cx="4030631" cy="4030631"/>
          </a:xfrm>
          <a:prstGeom prst="rect">
            <a:avLst/>
          </a:prstGeom>
        </p:spPr>
      </p:pic>
      <p:sp>
        <p:nvSpPr>
          <p:cNvPr id="20" name="Rectángulo redondeado 19">
            <a:extLst>
              <a:ext uri="{FF2B5EF4-FFF2-40B4-BE49-F238E27FC236}">
                <a16:creationId xmlns:a16="http://schemas.microsoft.com/office/drawing/2014/main" id="{B8747464-9E7D-604F-B899-5BDAD05A8FE9}"/>
              </a:ext>
            </a:extLst>
          </p:cNvPr>
          <p:cNvSpPr/>
          <p:nvPr/>
        </p:nvSpPr>
        <p:spPr>
          <a:xfrm>
            <a:off x="2661581" y="1841572"/>
            <a:ext cx="2238620" cy="1502500"/>
          </a:xfrm>
          <a:prstGeom prst="roundRect">
            <a:avLst/>
          </a:prstGeom>
          <a:solidFill>
            <a:srgbClr val="F7E46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CuadroTexto 8">
            <a:extLst>
              <a:ext uri="{FF2B5EF4-FFF2-40B4-BE49-F238E27FC236}">
                <a16:creationId xmlns:a16="http://schemas.microsoft.com/office/drawing/2014/main" id="{EFAE9C71-1C60-9D44-AC24-E27C0E6CA15F}"/>
              </a:ext>
            </a:extLst>
          </p:cNvPr>
          <p:cNvSpPr txBox="1"/>
          <p:nvPr/>
        </p:nvSpPr>
        <p:spPr>
          <a:xfrm>
            <a:off x="2788894" y="2153251"/>
            <a:ext cx="2020711" cy="1138773"/>
          </a:xfrm>
          <a:prstGeom prst="rect">
            <a:avLst/>
          </a:prstGeom>
          <a:noFill/>
        </p:spPr>
        <p:txBody>
          <a:bodyPr wrap="square" rtlCol="0">
            <a:spAutoFit/>
          </a:bodyPr>
          <a:lstStyle/>
          <a:p>
            <a:pPr algn="ctr"/>
            <a:r>
              <a:rPr lang="es-ES" sz="2500" b="1" dirty="0">
                <a:latin typeface="Titillium Web" pitchFamily="2" charset="77"/>
              </a:rPr>
              <a:t>¿A dónde va mi denuncia? </a:t>
            </a:r>
          </a:p>
          <a:p>
            <a:endParaRPr lang="es-PE" dirty="0"/>
          </a:p>
        </p:txBody>
      </p:sp>
      <p:sp>
        <p:nvSpPr>
          <p:cNvPr id="21" name="Flecha derecha 20">
            <a:extLst>
              <a:ext uri="{FF2B5EF4-FFF2-40B4-BE49-F238E27FC236}">
                <a16:creationId xmlns:a16="http://schemas.microsoft.com/office/drawing/2014/main" id="{1A2A0534-5A0B-D640-BDF0-D67E1FBF9021}"/>
              </a:ext>
            </a:extLst>
          </p:cNvPr>
          <p:cNvSpPr/>
          <p:nvPr/>
        </p:nvSpPr>
        <p:spPr>
          <a:xfrm>
            <a:off x="5410304" y="2049278"/>
            <a:ext cx="925688" cy="948692"/>
          </a:xfrm>
          <a:prstGeom prst="rightArrow">
            <a:avLst/>
          </a:prstGeom>
          <a:solidFill>
            <a:srgbClr val="F7E46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CuadroTexto 13">
            <a:extLst>
              <a:ext uri="{FF2B5EF4-FFF2-40B4-BE49-F238E27FC236}">
                <a16:creationId xmlns:a16="http://schemas.microsoft.com/office/drawing/2014/main" id="{AD62A757-3DF6-D04D-86A8-CBF74E3EFAFA}"/>
              </a:ext>
            </a:extLst>
          </p:cNvPr>
          <p:cNvSpPr txBox="1"/>
          <p:nvPr/>
        </p:nvSpPr>
        <p:spPr>
          <a:xfrm>
            <a:off x="4546030" y="3794218"/>
            <a:ext cx="7742892" cy="353943"/>
          </a:xfrm>
          <a:prstGeom prst="rect">
            <a:avLst/>
          </a:prstGeom>
          <a:noFill/>
        </p:spPr>
        <p:txBody>
          <a:bodyPr wrap="square">
            <a:spAutoFit/>
          </a:bodyPr>
          <a:lstStyle/>
          <a:p>
            <a:pPr marL="0" indent="0">
              <a:buNone/>
            </a:pPr>
            <a:r>
              <a:rPr lang="es-ES" sz="1700" b="1" dirty="0">
                <a:solidFill>
                  <a:schemeClr val="bg1"/>
                </a:solidFill>
              </a:rPr>
              <a:t>ESCENARIO 1:</a:t>
            </a:r>
            <a:r>
              <a:rPr lang="es-ES" sz="1700" dirty="0">
                <a:solidFill>
                  <a:schemeClr val="bg1"/>
                </a:solidFill>
              </a:rPr>
              <a:t>   CUANDO LOS HECHOS EXPUESTOS NO CALIFICAN COMO DENUNCIA.</a:t>
            </a:r>
          </a:p>
        </p:txBody>
      </p:sp>
      <p:sp>
        <p:nvSpPr>
          <p:cNvPr id="8" name="CuadroTexto 7">
            <a:extLst>
              <a:ext uri="{FF2B5EF4-FFF2-40B4-BE49-F238E27FC236}">
                <a16:creationId xmlns:a16="http://schemas.microsoft.com/office/drawing/2014/main" id="{E85FD80F-1AD2-114B-98A2-D1375FC76C53}"/>
              </a:ext>
            </a:extLst>
          </p:cNvPr>
          <p:cNvSpPr txBox="1"/>
          <p:nvPr/>
        </p:nvSpPr>
        <p:spPr>
          <a:xfrm>
            <a:off x="4451893" y="4310572"/>
            <a:ext cx="7387469" cy="807913"/>
          </a:xfrm>
          <a:prstGeom prst="rect">
            <a:avLst/>
          </a:prstGeom>
          <a:noFill/>
        </p:spPr>
        <p:txBody>
          <a:bodyPr wrap="square" rtlCol="0">
            <a:spAutoFit/>
          </a:bodyPr>
          <a:lstStyle/>
          <a:p>
            <a:pPr marL="285750" indent="-285750" algn="just">
              <a:buFont typeface="Wingdings" pitchFamily="2" charset="2"/>
              <a:buChar char="ü"/>
            </a:pPr>
            <a:r>
              <a:rPr lang="es-PE" sz="1550" dirty="0"/>
              <a:t>La UFII luego de haber verificado requisitos de admisibilidad determina que no se trata de una denuncia por actos de corrupción, o se trata de una denuncia maliciosa, en ese caso procederá a archivarla y comunicara al denunciante por el mismo medio. </a:t>
            </a:r>
          </a:p>
        </p:txBody>
      </p:sp>
    </p:spTree>
    <p:extLst>
      <p:ext uri="{BB962C8B-B14F-4D97-AF65-F5344CB8AC3E}">
        <p14:creationId xmlns:p14="http://schemas.microsoft.com/office/powerpoint/2010/main" val="213433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4AE33F8-EC65-F9FF-D64C-0DBB72565056}"/>
              </a:ext>
            </a:extLst>
          </p:cNvPr>
          <p:cNvSpPr>
            <a:spLocks noGrp="1"/>
          </p:cNvSpPr>
          <p:nvPr>
            <p:ph idx="1"/>
          </p:nvPr>
        </p:nvSpPr>
        <p:spPr>
          <a:xfrm>
            <a:off x="5836241" y="2176260"/>
            <a:ext cx="5838454" cy="2705908"/>
          </a:xfrm>
        </p:spPr>
        <p:txBody>
          <a:bodyPr>
            <a:normAutofit fontScale="70000" lnSpcReduction="20000"/>
          </a:bodyPr>
          <a:lstStyle/>
          <a:p>
            <a:pPr>
              <a:buFont typeface="Wingdings" pitchFamily="2" charset="2"/>
              <a:buChar char="ü"/>
            </a:pPr>
            <a:r>
              <a:rPr lang="es-ES" sz="2600" b="0" i="0" u="none" strike="noStrike" baseline="0" dirty="0">
                <a:latin typeface="Titillium Web" pitchFamily="2" charset="77"/>
              </a:rPr>
              <a:t>Porque no sirve de nada/ las autoridades no hacen caso.</a:t>
            </a:r>
          </a:p>
          <a:p>
            <a:pPr>
              <a:buFont typeface="Wingdings" pitchFamily="2" charset="2"/>
              <a:buChar char="ü"/>
            </a:pPr>
            <a:r>
              <a:rPr lang="es-PE" sz="2600" b="0" i="0" u="none" strike="noStrike" baseline="0" dirty="0">
                <a:latin typeface="Titillium Web" pitchFamily="2" charset="77"/>
              </a:rPr>
              <a:t>Por temor a represalias.</a:t>
            </a:r>
          </a:p>
          <a:p>
            <a:pPr>
              <a:buFont typeface="Wingdings" pitchFamily="2" charset="2"/>
              <a:buChar char="ü"/>
            </a:pPr>
            <a:r>
              <a:rPr lang="es-ES" sz="2600" b="0" i="0" u="none" strike="noStrike" baseline="0" dirty="0">
                <a:latin typeface="Titillium Web" pitchFamily="2" charset="77"/>
              </a:rPr>
              <a:t>Por no saber ante quiénes tendría que denunciar.</a:t>
            </a:r>
          </a:p>
          <a:p>
            <a:pPr>
              <a:buFont typeface="Wingdings" pitchFamily="2" charset="2"/>
              <a:buChar char="ü"/>
            </a:pPr>
            <a:r>
              <a:rPr lang="es-ES" sz="2600" b="0" i="0" u="none" strike="noStrike" baseline="0" dirty="0">
                <a:latin typeface="Titillium Web" pitchFamily="2" charset="77"/>
              </a:rPr>
              <a:t>Por no saber cómo denunciar estos hechos</a:t>
            </a:r>
          </a:p>
          <a:p>
            <a:pPr>
              <a:buFont typeface="Wingdings" pitchFamily="2" charset="2"/>
              <a:buChar char="ü"/>
            </a:pPr>
            <a:r>
              <a:rPr lang="es-PE" sz="2600" b="0" i="0" u="none" strike="noStrike" baseline="0" dirty="0">
                <a:latin typeface="Titillium Web" pitchFamily="2" charset="77"/>
              </a:rPr>
              <a:t>Porque no tengo tiempo.</a:t>
            </a:r>
          </a:p>
          <a:p>
            <a:pPr>
              <a:buFont typeface="Wingdings" pitchFamily="2" charset="2"/>
              <a:buChar char="ü"/>
            </a:pPr>
            <a:r>
              <a:rPr lang="es-ES" sz="2600" b="0" i="0" u="none" strike="noStrike" baseline="0" dirty="0">
                <a:latin typeface="Titillium Web" pitchFamily="2" charset="77"/>
              </a:rPr>
              <a:t>Para no perjudicar al funcionario/autoridad/servidor.</a:t>
            </a:r>
          </a:p>
          <a:p>
            <a:pPr marL="0" indent="0">
              <a:buNone/>
            </a:pPr>
            <a:r>
              <a:rPr lang="es-ES" sz="1800" dirty="0">
                <a:latin typeface="Titillium Web" pitchFamily="2" charset="77"/>
              </a:rPr>
              <a:t>                                                     </a:t>
            </a:r>
          </a:p>
          <a:p>
            <a:pPr marL="0" indent="0">
              <a:buNone/>
            </a:pPr>
            <a:r>
              <a:rPr lang="es-ES" sz="1800" dirty="0">
                <a:latin typeface="Corbel" panose="020B0503020204020204" pitchFamily="34" charset="0"/>
              </a:rPr>
              <a:t>     </a:t>
            </a:r>
            <a:endParaRPr lang="es-PE" dirty="0"/>
          </a:p>
        </p:txBody>
      </p:sp>
      <p:grpSp>
        <p:nvGrpSpPr>
          <p:cNvPr id="6" name="Grupo 5">
            <a:extLst>
              <a:ext uri="{FF2B5EF4-FFF2-40B4-BE49-F238E27FC236}">
                <a16:creationId xmlns:a16="http://schemas.microsoft.com/office/drawing/2014/main" id="{23CAC7FE-5079-1B4A-B9D1-703D27AE77B2}"/>
              </a:ext>
            </a:extLst>
          </p:cNvPr>
          <p:cNvGrpSpPr/>
          <p:nvPr/>
        </p:nvGrpSpPr>
        <p:grpSpPr>
          <a:xfrm>
            <a:off x="-9331" y="-9331"/>
            <a:ext cx="2286000" cy="2176260"/>
            <a:chOff x="75763" y="0"/>
            <a:chExt cx="2659312" cy="1953090"/>
          </a:xfrm>
        </p:grpSpPr>
        <p:sp>
          <p:nvSpPr>
            <p:cNvPr id="7" name="Triángulo isósceles 3">
              <a:extLst>
                <a:ext uri="{FF2B5EF4-FFF2-40B4-BE49-F238E27FC236}">
                  <a16:creationId xmlns:a16="http://schemas.microsoft.com/office/drawing/2014/main" id="{CCB1E700-FBB3-FC4A-BE2C-39E169E2860E}"/>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8" name="Triángulo isósceles 5">
              <a:extLst>
                <a:ext uri="{FF2B5EF4-FFF2-40B4-BE49-F238E27FC236}">
                  <a16:creationId xmlns:a16="http://schemas.microsoft.com/office/drawing/2014/main" id="{C4765689-5D9A-6E4D-A8F6-7BFC2A93EC78}"/>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9" name="Imagen 8">
            <a:extLst>
              <a:ext uri="{FF2B5EF4-FFF2-40B4-BE49-F238E27FC236}">
                <a16:creationId xmlns:a16="http://schemas.microsoft.com/office/drawing/2014/main" id="{AF3464F6-64DC-D844-8D94-A0264FE25ADC}"/>
              </a:ext>
            </a:extLst>
          </p:cNvPr>
          <p:cNvPicPr>
            <a:picLocks noChangeAspect="1"/>
          </p:cNvPicPr>
          <p:nvPr/>
        </p:nvPicPr>
        <p:blipFill>
          <a:blip r:embed="rId2"/>
          <a:stretch>
            <a:fillRect/>
          </a:stretch>
        </p:blipFill>
        <p:spPr>
          <a:xfrm>
            <a:off x="0" y="5815389"/>
            <a:ext cx="12192000" cy="1068007"/>
          </a:xfrm>
          <a:prstGeom prst="rect">
            <a:avLst/>
          </a:prstGeom>
        </p:spPr>
      </p:pic>
      <p:pic>
        <p:nvPicPr>
          <p:cNvPr id="13" name="Imagen 12">
            <a:extLst>
              <a:ext uri="{FF2B5EF4-FFF2-40B4-BE49-F238E27FC236}">
                <a16:creationId xmlns:a16="http://schemas.microsoft.com/office/drawing/2014/main" id="{1FACC818-A52F-FA4C-8225-6FC3742AF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56" y="2108361"/>
            <a:ext cx="4749634" cy="4749634"/>
          </a:xfrm>
          <a:prstGeom prst="rect">
            <a:avLst/>
          </a:prstGeom>
        </p:spPr>
      </p:pic>
      <p:sp>
        <p:nvSpPr>
          <p:cNvPr id="14" name="Llamada ovalada 13">
            <a:extLst>
              <a:ext uri="{FF2B5EF4-FFF2-40B4-BE49-F238E27FC236}">
                <a16:creationId xmlns:a16="http://schemas.microsoft.com/office/drawing/2014/main" id="{A1EB4248-91A3-4441-B3B8-9F1F21692F68}"/>
              </a:ext>
            </a:extLst>
          </p:cNvPr>
          <p:cNvSpPr/>
          <p:nvPr/>
        </p:nvSpPr>
        <p:spPr>
          <a:xfrm>
            <a:off x="2789331" y="1726284"/>
            <a:ext cx="2797215" cy="2303362"/>
          </a:xfrm>
          <a:prstGeom prst="wedgeEllipseCallout">
            <a:avLst>
              <a:gd name="adj1" fmla="val -41506"/>
              <a:gd name="adj2" fmla="val 46858"/>
            </a:avLst>
          </a:prstGeom>
          <a:solidFill>
            <a:srgbClr val="EEDC9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CuadroTexto 15">
            <a:extLst>
              <a:ext uri="{FF2B5EF4-FFF2-40B4-BE49-F238E27FC236}">
                <a16:creationId xmlns:a16="http://schemas.microsoft.com/office/drawing/2014/main" id="{E2BFC4CF-2CF9-3D4B-9891-B48A2ED323B3}"/>
              </a:ext>
            </a:extLst>
          </p:cNvPr>
          <p:cNvSpPr txBox="1"/>
          <p:nvPr/>
        </p:nvSpPr>
        <p:spPr>
          <a:xfrm>
            <a:off x="3093246" y="2292010"/>
            <a:ext cx="2407534" cy="707886"/>
          </a:xfrm>
          <a:prstGeom prst="rect">
            <a:avLst/>
          </a:prstGeom>
          <a:noFill/>
        </p:spPr>
        <p:txBody>
          <a:bodyPr wrap="square">
            <a:spAutoFit/>
          </a:bodyPr>
          <a:lstStyle/>
          <a:p>
            <a:r>
              <a:rPr lang="es-ES" sz="4000" b="1" dirty="0">
                <a:latin typeface="Titillium Web" pitchFamily="2" charset="77"/>
              </a:rPr>
              <a:t>¿Porqué </a:t>
            </a:r>
          </a:p>
        </p:txBody>
      </p:sp>
      <p:sp>
        <p:nvSpPr>
          <p:cNvPr id="18" name="CuadroTexto 17">
            <a:extLst>
              <a:ext uri="{FF2B5EF4-FFF2-40B4-BE49-F238E27FC236}">
                <a16:creationId xmlns:a16="http://schemas.microsoft.com/office/drawing/2014/main" id="{91E37FD2-7A58-0642-A2B2-48EE33A1859E}"/>
              </a:ext>
            </a:extLst>
          </p:cNvPr>
          <p:cNvSpPr txBox="1"/>
          <p:nvPr/>
        </p:nvSpPr>
        <p:spPr>
          <a:xfrm>
            <a:off x="3002166" y="2875364"/>
            <a:ext cx="2589694" cy="553998"/>
          </a:xfrm>
          <a:prstGeom prst="rect">
            <a:avLst/>
          </a:prstGeom>
          <a:noFill/>
        </p:spPr>
        <p:txBody>
          <a:bodyPr wrap="square">
            <a:spAutoFit/>
          </a:bodyPr>
          <a:lstStyle/>
          <a:p>
            <a:r>
              <a:rPr lang="es-ES" sz="3000" b="1" dirty="0">
                <a:latin typeface="Titillium Web" pitchFamily="2" charset="77"/>
              </a:rPr>
              <a:t>NO denuncio? </a:t>
            </a:r>
            <a:endParaRPr lang="es-PE" sz="3000" b="1" dirty="0">
              <a:latin typeface="Titillium Web" pitchFamily="2" charset="77"/>
            </a:endParaRPr>
          </a:p>
        </p:txBody>
      </p:sp>
      <p:sp>
        <p:nvSpPr>
          <p:cNvPr id="20" name="CuadroTexto 19">
            <a:extLst>
              <a:ext uri="{FF2B5EF4-FFF2-40B4-BE49-F238E27FC236}">
                <a16:creationId xmlns:a16="http://schemas.microsoft.com/office/drawing/2014/main" id="{61ADFF63-654F-1C45-ABED-78E088F224EC}"/>
              </a:ext>
            </a:extLst>
          </p:cNvPr>
          <p:cNvSpPr txBox="1"/>
          <p:nvPr/>
        </p:nvSpPr>
        <p:spPr>
          <a:xfrm>
            <a:off x="3877518" y="4490988"/>
            <a:ext cx="7807804" cy="677108"/>
          </a:xfrm>
          <a:prstGeom prst="rect">
            <a:avLst/>
          </a:prstGeom>
          <a:noFill/>
        </p:spPr>
        <p:txBody>
          <a:bodyPr wrap="square">
            <a:spAutoFit/>
          </a:bodyPr>
          <a:lstStyle/>
          <a:p>
            <a:pPr marL="0" indent="0">
              <a:buNone/>
            </a:pPr>
            <a:r>
              <a:rPr lang="es-ES" sz="2000" b="1" dirty="0">
                <a:solidFill>
                  <a:srgbClr val="FF0000"/>
                </a:solidFill>
                <a:latin typeface="Corbel" panose="020B0503020204020204" pitchFamily="34" charset="0"/>
              </a:rPr>
              <a:t>Percepción de impunidad- Desconocimiento – Indiferencia ( miedo)</a:t>
            </a:r>
          </a:p>
          <a:p>
            <a:pPr marL="0" indent="0">
              <a:buNone/>
            </a:pPr>
            <a:endParaRPr lang="es-ES" sz="1800" dirty="0">
              <a:latin typeface="Corbel" panose="020B0503020204020204" pitchFamily="34" charset="0"/>
            </a:endParaRPr>
          </a:p>
        </p:txBody>
      </p:sp>
      <p:sp>
        <p:nvSpPr>
          <p:cNvPr id="23" name="Rectángulo redondeado 22">
            <a:extLst>
              <a:ext uri="{FF2B5EF4-FFF2-40B4-BE49-F238E27FC236}">
                <a16:creationId xmlns:a16="http://schemas.microsoft.com/office/drawing/2014/main" id="{20758F78-FAC8-144A-91B8-C72FA65D8805}"/>
              </a:ext>
            </a:extLst>
          </p:cNvPr>
          <p:cNvSpPr/>
          <p:nvPr/>
        </p:nvSpPr>
        <p:spPr>
          <a:xfrm>
            <a:off x="7240301" y="935399"/>
            <a:ext cx="2372810" cy="71379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CuadroTexto 21">
            <a:extLst>
              <a:ext uri="{FF2B5EF4-FFF2-40B4-BE49-F238E27FC236}">
                <a16:creationId xmlns:a16="http://schemas.microsoft.com/office/drawing/2014/main" id="{6939EF64-D0CE-E745-9869-1EEB9093912E}"/>
              </a:ext>
            </a:extLst>
          </p:cNvPr>
          <p:cNvSpPr txBox="1"/>
          <p:nvPr/>
        </p:nvSpPr>
        <p:spPr>
          <a:xfrm>
            <a:off x="7240301" y="954704"/>
            <a:ext cx="2545238" cy="461665"/>
          </a:xfrm>
          <a:prstGeom prst="rect">
            <a:avLst/>
          </a:prstGeom>
          <a:noFill/>
        </p:spPr>
        <p:txBody>
          <a:bodyPr wrap="square">
            <a:spAutoFit/>
          </a:bodyPr>
          <a:lstStyle/>
          <a:p>
            <a:pPr marL="0" indent="0">
              <a:buNone/>
            </a:pPr>
            <a:r>
              <a:rPr lang="es-ES" sz="2400" b="1" dirty="0">
                <a:solidFill>
                  <a:schemeClr val="bg1"/>
                </a:solidFill>
                <a:latin typeface="Titillium Web" pitchFamily="2" charset="77"/>
              </a:rPr>
              <a:t>PROBLEMATICA</a:t>
            </a:r>
          </a:p>
        </p:txBody>
      </p:sp>
      <p:sp>
        <p:nvSpPr>
          <p:cNvPr id="24" name="Triángulo 23">
            <a:extLst>
              <a:ext uri="{FF2B5EF4-FFF2-40B4-BE49-F238E27FC236}">
                <a16:creationId xmlns:a16="http://schemas.microsoft.com/office/drawing/2014/main" id="{CEBB74EC-E1A4-5E43-A99E-1E70A5B050DF}"/>
              </a:ext>
            </a:extLst>
          </p:cNvPr>
          <p:cNvSpPr/>
          <p:nvPr/>
        </p:nvSpPr>
        <p:spPr>
          <a:xfrm flipV="1">
            <a:off x="7902117" y="1625908"/>
            <a:ext cx="1049178" cy="240619"/>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Rectángulo 24">
            <a:extLst>
              <a:ext uri="{FF2B5EF4-FFF2-40B4-BE49-F238E27FC236}">
                <a16:creationId xmlns:a16="http://schemas.microsoft.com/office/drawing/2014/main" id="{D7C79502-AADF-CC4C-8AC7-A1188DAB97BC}"/>
              </a:ext>
            </a:extLst>
          </p:cNvPr>
          <p:cNvSpPr/>
          <p:nvPr/>
        </p:nvSpPr>
        <p:spPr>
          <a:xfrm>
            <a:off x="3796495" y="4486329"/>
            <a:ext cx="7650865" cy="445096"/>
          </a:xfrm>
          <a:prstGeom prst="rect">
            <a:avLst/>
          </a:prstGeom>
          <a:noFill/>
          <a:ln>
            <a:solidFill>
              <a:srgbClr val="E6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864946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id="{9263A240-D51E-644C-BE21-B02FAA040AA5}"/>
              </a:ext>
            </a:extLst>
          </p:cNvPr>
          <p:cNvSpPr/>
          <p:nvPr/>
        </p:nvSpPr>
        <p:spPr>
          <a:xfrm>
            <a:off x="1823530" y="3725516"/>
            <a:ext cx="10368469" cy="689087"/>
          </a:xfrm>
          <a:prstGeom prst="roundRect">
            <a:avLst/>
          </a:prstGeom>
          <a:solidFill>
            <a:srgbClr val="EE404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id="{3FEB3BE5-BE3C-C248-9DB5-0BEBF0E4D198}"/>
              </a:ext>
            </a:extLst>
          </p:cNvPr>
          <p:cNvSpPr/>
          <p:nvPr/>
        </p:nvSpPr>
        <p:spPr>
          <a:xfrm>
            <a:off x="1823530" y="3697507"/>
            <a:ext cx="1475043" cy="36477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redondeado 7">
            <a:extLst>
              <a:ext uri="{FF2B5EF4-FFF2-40B4-BE49-F238E27FC236}">
                <a16:creationId xmlns:a16="http://schemas.microsoft.com/office/drawing/2014/main" id="{7D9ECE65-B27E-0441-BC5F-CBB0F377248D}"/>
              </a:ext>
            </a:extLst>
          </p:cNvPr>
          <p:cNvSpPr/>
          <p:nvPr/>
        </p:nvSpPr>
        <p:spPr>
          <a:xfrm>
            <a:off x="1770033" y="754695"/>
            <a:ext cx="10421967" cy="689087"/>
          </a:xfrm>
          <a:prstGeom prst="roundRect">
            <a:avLst/>
          </a:prstGeom>
          <a:solidFill>
            <a:srgbClr val="EE404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id="{C914EAB9-16CA-C244-B2E7-EBFD38E3F0BB}"/>
              </a:ext>
            </a:extLst>
          </p:cNvPr>
          <p:cNvSpPr/>
          <p:nvPr/>
        </p:nvSpPr>
        <p:spPr>
          <a:xfrm>
            <a:off x="1770033" y="728054"/>
            <a:ext cx="1475043" cy="36477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a:extLst>
              <a:ext uri="{FF2B5EF4-FFF2-40B4-BE49-F238E27FC236}">
                <a16:creationId xmlns:a16="http://schemas.microsoft.com/office/drawing/2014/main" id="{8935D451-84CF-8AE0-F6B6-37BC59AF9805}"/>
              </a:ext>
            </a:extLst>
          </p:cNvPr>
          <p:cNvSpPr>
            <a:spLocks noGrp="1"/>
          </p:cNvSpPr>
          <p:nvPr>
            <p:ph idx="1"/>
          </p:nvPr>
        </p:nvSpPr>
        <p:spPr>
          <a:xfrm>
            <a:off x="1795836" y="1583150"/>
            <a:ext cx="10200190" cy="2265936"/>
          </a:xfrm>
        </p:spPr>
        <p:txBody>
          <a:bodyPr>
            <a:normAutofit/>
          </a:bodyPr>
          <a:lstStyle/>
          <a:p>
            <a:pPr algn="just">
              <a:buFont typeface="Wingdings" pitchFamily="2" charset="2"/>
              <a:buChar char="ü"/>
            </a:pPr>
            <a:r>
              <a:rPr lang="es-ES" sz="1550" dirty="0">
                <a:latin typeface="Titillium Web" pitchFamily="2" charset="77"/>
              </a:rPr>
              <a:t>La UFII ha determinado  que la denuncia cumple con los requisitos de forma ( admisibilidad). sin que ello signifique evaluar o calificar la denuncia y determina que cumple y que no se trata de una denuncia maliciosa, es decir si la denuncia versa sobre hechos ya denunciados, si es carente de fundamente, si es reiterada, o si se trata de una denuncia falsa.</a:t>
            </a:r>
          </a:p>
          <a:p>
            <a:pPr algn="just">
              <a:buFont typeface="Wingdings" pitchFamily="2" charset="2"/>
              <a:buChar char="ü"/>
            </a:pPr>
            <a:r>
              <a:rPr lang="es-ES" sz="1550" dirty="0">
                <a:latin typeface="Titillium Web" pitchFamily="2" charset="77"/>
              </a:rPr>
              <a:t>La UFII deriva la denuncia a través del aplicativo al funcionario que le corresponda evaluarla, y según el tipo de denuncia ira o al Procurador Público, a la Secretaría Técnica del PAD, al OCI, o incluso a otra entidad.</a:t>
            </a:r>
          </a:p>
          <a:p>
            <a:pPr algn="just">
              <a:buFont typeface="Wingdings" pitchFamily="2" charset="2"/>
              <a:buChar char="ü"/>
            </a:pPr>
            <a:r>
              <a:rPr lang="es-ES" sz="1550" dirty="0">
                <a:latin typeface="Titillium Web" pitchFamily="2" charset="77"/>
              </a:rPr>
              <a:t>LA PP, ST PAD y la OCI deberán evaluar la denuncia y resolverla comunicando al denunciante el estado de su trámite.</a:t>
            </a:r>
            <a:endParaRPr lang="es-ES" sz="1550" dirty="0"/>
          </a:p>
        </p:txBody>
      </p:sp>
      <p:grpSp>
        <p:nvGrpSpPr>
          <p:cNvPr id="4" name="Grupo 3">
            <a:extLst>
              <a:ext uri="{FF2B5EF4-FFF2-40B4-BE49-F238E27FC236}">
                <a16:creationId xmlns:a16="http://schemas.microsoft.com/office/drawing/2014/main" id="{A08700A6-3F58-224F-AA60-197E7BC261BD}"/>
              </a:ext>
            </a:extLst>
          </p:cNvPr>
          <p:cNvGrpSpPr/>
          <p:nvPr/>
        </p:nvGrpSpPr>
        <p:grpSpPr>
          <a:xfrm>
            <a:off x="-11575" y="-11575"/>
            <a:ext cx="2286000" cy="2176260"/>
            <a:chOff x="75763" y="0"/>
            <a:chExt cx="2659312" cy="1953090"/>
          </a:xfrm>
        </p:grpSpPr>
        <p:sp>
          <p:nvSpPr>
            <p:cNvPr id="5" name="Triángulo isósceles 3">
              <a:extLst>
                <a:ext uri="{FF2B5EF4-FFF2-40B4-BE49-F238E27FC236}">
                  <a16:creationId xmlns:a16="http://schemas.microsoft.com/office/drawing/2014/main" id="{27F3E79E-E104-F749-B062-7A0DAF95E251}"/>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82D11E6C-83FD-844D-ABE8-3BBA4773194D}"/>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CED41647-25E3-474A-B453-C76FC1D0C2C7}"/>
              </a:ext>
            </a:extLst>
          </p:cNvPr>
          <p:cNvPicPr>
            <a:picLocks noChangeAspect="1"/>
          </p:cNvPicPr>
          <p:nvPr/>
        </p:nvPicPr>
        <p:blipFill>
          <a:blip r:embed="rId2"/>
          <a:stretch>
            <a:fillRect/>
          </a:stretch>
        </p:blipFill>
        <p:spPr>
          <a:xfrm>
            <a:off x="0" y="5818040"/>
            <a:ext cx="12192000" cy="1068007"/>
          </a:xfrm>
          <a:prstGeom prst="rect">
            <a:avLst/>
          </a:prstGeom>
        </p:spPr>
      </p:pic>
      <p:sp>
        <p:nvSpPr>
          <p:cNvPr id="9" name="CuadroTexto 8">
            <a:extLst>
              <a:ext uri="{FF2B5EF4-FFF2-40B4-BE49-F238E27FC236}">
                <a16:creationId xmlns:a16="http://schemas.microsoft.com/office/drawing/2014/main" id="{86D21DE5-66B1-5E4B-BB9C-4A413C636CEE}"/>
              </a:ext>
            </a:extLst>
          </p:cNvPr>
          <p:cNvSpPr txBox="1"/>
          <p:nvPr/>
        </p:nvSpPr>
        <p:spPr>
          <a:xfrm>
            <a:off x="1823531" y="791560"/>
            <a:ext cx="9959497" cy="615553"/>
          </a:xfrm>
          <a:prstGeom prst="rect">
            <a:avLst/>
          </a:prstGeom>
          <a:noFill/>
        </p:spPr>
        <p:txBody>
          <a:bodyPr wrap="square">
            <a:spAutoFit/>
          </a:bodyPr>
          <a:lstStyle/>
          <a:p>
            <a:pPr marL="0" indent="0">
              <a:buNone/>
            </a:pPr>
            <a:r>
              <a:rPr lang="es-ES" sz="1700" b="1" dirty="0">
                <a:solidFill>
                  <a:schemeClr val="bg1"/>
                </a:solidFill>
              </a:rPr>
              <a:t>ESCENARIO 2:   </a:t>
            </a:r>
            <a:r>
              <a:rPr lang="es-ES" sz="1700" dirty="0">
                <a:solidFill>
                  <a:schemeClr val="bg1"/>
                </a:solidFill>
              </a:rPr>
              <a:t>CUANDO LOS HECHOS EXPUESTOS CALIFICAN COMO DENUNCIA Y NO HAY SOLICITUD DE MEDIDAS DE PROTECCIÓN</a:t>
            </a:r>
          </a:p>
        </p:txBody>
      </p:sp>
      <p:sp>
        <p:nvSpPr>
          <p:cNvPr id="11" name="CuadroTexto 10">
            <a:extLst>
              <a:ext uri="{FF2B5EF4-FFF2-40B4-BE49-F238E27FC236}">
                <a16:creationId xmlns:a16="http://schemas.microsoft.com/office/drawing/2014/main" id="{F02E7676-3A99-3A4D-89AC-1EE4C4104F38}"/>
              </a:ext>
            </a:extLst>
          </p:cNvPr>
          <p:cNvSpPr txBox="1"/>
          <p:nvPr/>
        </p:nvSpPr>
        <p:spPr>
          <a:xfrm>
            <a:off x="1900319" y="3728907"/>
            <a:ext cx="9827692" cy="615553"/>
          </a:xfrm>
          <a:prstGeom prst="rect">
            <a:avLst/>
          </a:prstGeom>
          <a:noFill/>
        </p:spPr>
        <p:txBody>
          <a:bodyPr wrap="square">
            <a:spAutoFit/>
          </a:bodyPr>
          <a:lstStyle/>
          <a:p>
            <a:pPr marL="0" indent="0">
              <a:buNone/>
            </a:pPr>
            <a:r>
              <a:rPr lang="es-ES" sz="1700" b="1" dirty="0">
                <a:solidFill>
                  <a:schemeClr val="bg1"/>
                </a:solidFill>
              </a:rPr>
              <a:t>ESCENARIO 3:  </a:t>
            </a:r>
            <a:r>
              <a:rPr lang="es-ES" sz="1700" dirty="0">
                <a:solidFill>
                  <a:schemeClr val="bg1"/>
                </a:solidFill>
              </a:rPr>
              <a:t>CUANDO MI DENUNCIA NO CUMPLA REQUISITOS DE ADMISIBILIDAD Y NO HAYA SOLICITADO MEDIDAS DE PROTECCION.</a:t>
            </a:r>
          </a:p>
        </p:txBody>
      </p:sp>
      <p:sp>
        <p:nvSpPr>
          <p:cNvPr id="2" name="CuadroTexto 1">
            <a:extLst>
              <a:ext uri="{FF2B5EF4-FFF2-40B4-BE49-F238E27FC236}">
                <a16:creationId xmlns:a16="http://schemas.microsoft.com/office/drawing/2014/main" id="{20209C18-0D0A-5B47-9E61-A02ACDCC827C}"/>
              </a:ext>
            </a:extLst>
          </p:cNvPr>
          <p:cNvSpPr txBox="1"/>
          <p:nvPr/>
        </p:nvSpPr>
        <p:spPr>
          <a:xfrm>
            <a:off x="1823530" y="4520422"/>
            <a:ext cx="10200190" cy="1846659"/>
          </a:xfrm>
          <a:prstGeom prst="rect">
            <a:avLst/>
          </a:prstGeom>
          <a:noFill/>
        </p:spPr>
        <p:txBody>
          <a:bodyPr wrap="square" rtlCol="0">
            <a:spAutoFit/>
          </a:bodyPr>
          <a:lstStyle/>
          <a:p>
            <a:pPr marL="285750" indent="-285750">
              <a:buFont typeface="Wingdings" pitchFamily="2" charset="2"/>
              <a:buChar char="ü"/>
            </a:pPr>
            <a:r>
              <a:rPr lang="es-PE" sz="1560" dirty="0">
                <a:latin typeface="Titillium Web" pitchFamily="2" charset="77"/>
              </a:rPr>
              <a:t>Si de la revisión se advierte que no cumple con alguno (s) requisito (s) solicita al denunciante que subsane en un plazo de (03) días hábiles de notificado el requerimiento.</a:t>
            </a:r>
          </a:p>
          <a:p>
            <a:pPr marL="285750" indent="-285750">
              <a:buFont typeface="Wingdings" pitchFamily="2" charset="2"/>
              <a:buChar char="ü"/>
            </a:pPr>
            <a:endParaRPr lang="es-PE" sz="1560" dirty="0">
              <a:latin typeface="Titillium Web" pitchFamily="2" charset="77"/>
            </a:endParaRPr>
          </a:p>
          <a:p>
            <a:pPr marL="285750" indent="-285750">
              <a:buFont typeface="Wingdings" pitchFamily="2" charset="2"/>
              <a:buChar char="ü"/>
            </a:pPr>
            <a:r>
              <a:rPr lang="es-PE" sz="1560" dirty="0">
                <a:latin typeface="Titillium Web" pitchFamily="2" charset="77"/>
              </a:rPr>
              <a:t>Si el denunciante no subsana en el plazo de (03) días hábiles automáticamente la plataforma archiva la denuncia y debe comunicarse al denunciante a través de la Plataforma.</a:t>
            </a:r>
          </a:p>
          <a:p>
            <a:endParaRPr lang="es-PE" sz="1600" dirty="0"/>
          </a:p>
          <a:p>
            <a:endParaRPr lang="es-PE" dirty="0"/>
          </a:p>
        </p:txBody>
      </p:sp>
    </p:spTree>
    <p:extLst>
      <p:ext uri="{BB962C8B-B14F-4D97-AF65-F5344CB8AC3E}">
        <p14:creationId xmlns:p14="http://schemas.microsoft.com/office/powerpoint/2010/main" val="861203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4B922F-D50A-FC0D-A23A-2EC972EDFC90}"/>
              </a:ext>
            </a:extLst>
          </p:cNvPr>
          <p:cNvSpPr>
            <a:spLocks noGrp="1"/>
          </p:cNvSpPr>
          <p:nvPr>
            <p:ph idx="1"/>
          </p:nvPr>
        </p:nvSpPr>
        <p:spPr>
          <a:xfrm>
            <a:off x="1800487" y="4065926"/>
            <a:ext cx="10230353" cy="1963634"/>
          </a:xfrm>
        </p:spPr>
        <p:txBody>
          <a:bodyPr>
            <a:noAutofit/>
          </a:bodyPr>
          <a:lstStyle/>
          <a:p>
            <a:pPr algn="just">
              <a:buFont typeface="Wingdings" pitchFamily="2" charset="2"/>
              <a:buChar char="ü"/>
            </a:pPr>
            <a:r>
              <a:rPr lang="es-ES" sz="1550" dirty="0">
                <a:latin typeface="Titillium Web" pitchFamily="2" charset="77"/>
              </a:rPr>
              <a:t>Primero hay que tener en cuenta que para que este supuesto opere </a:t>
            </a:r>
            <a:r>
              <a:rPr lang="es-ES" sz="1550" b="1" u="sng" dirty="0">
                <a:latin typeface="Titillium Web" pitchFamily="2" charset="77"/>
              </a:rPr>
              <a:t>NO PUEDE TRATARSE DE UNA DENUNCIA ANONIMA.</a:t>
            </a:r>
          </a:p>
          <a:p>
            <a:pPr algn="just">
              <a:buFont typeface="Wingdings" pitchFamily="2" charset="2"/>
              <a:buChar char="ü"/>
            </a:pPr>
            <a:r>
              <a:rPr lang="es-ES" sz="1600" dirty="0">
                <a:latin typeface="Titillium Web" pitchFamily="2" charset="77"/>
              </a:rPr>
              <a:t>Las medidas de protección se aplican al denunciante o al testigo de un acto de corrupción, tienen por finalidad garantizar el ejercicio de sus derechos personales o laborales. </a:t>
            </a:r>
          </a:p>
          <a:p>
            <a:pPr algn="just">
              <a:buFont typeface="Wingdings" pitchFamily="2" charset="2"/>
              <a:buChar char="ü"/>
            </a:pPr>
            <a:r>
              <a:rPr lang="es-ES" sz="1600" dirty="0">
                <a:latin typeface="Titillium Web" pitchFamily="2" charset="77"/>
              </a:rPr>
              <a:t>Deben ser requeridas por el denunciante al momento de presentar la denuncia, también pueden ser solicitadas durante el trámite de un procedimiento administrativo disciplinario, en este caso la Secretaría Técnica remite la solicitud para la calificación de la Oficina de Integridad Institucional o la que haga sus veces. Asimismo, la referida Oficina o la que haga sus veces debe garantizar que las medidas de protección se extiendan mientras duren los trámites de la denuncia presentada, incluso con posterioridad a la sanción de la falta.</a:t>
            </a:r>
          </a:p>
        </p:txBody>
      </p:sp>
      <p:grpSp>
        <p:nvGrpSpPr>
          <p:cNvPr id="4" name="Grupo 3">
            <a:extLst>
              <a:ext uri="{FF2B5EF4-FFF2-40B4-BE49-F238E27FC236}">
                <a16:creationId xmlns:a16="http://schemas.microsoft.com/office/drawing/2014/main" id="{0562E335-9D59-BC4B-850A-BB2B43082FA4}"/>
              </a:ext>
            </a:extLst>
          </p:cNvPr>
          <p:cNvGrpSpPr/>
          <p:nvPr/>
        </p:nvGrpSpPr>
        <p:grpSpPr>
          <a:xfrm>
            <a:off x="-8238" y="-8238"/>
            <a:ext cx="2286000" cy="2176260"/>
            <a:chOff x="75763" y="0"/>
            <a:chExt cx="2659312" cy="1953090"/>
          </a:xfrm>
        </p:grpSpPr>
        <p:sp>
          <p:nvSpPr>
            <p:cNvPr id="5" name="Triángulo isósceles 3">
              <a:extLst>
                <a:ext uri="{FF2B5EF4-FFF2-40B4-BE49-F238E27FC236}">
                  <a16:creationId xmlns:a16="http://schemas.microsoft.com/office/drawing/2014/main" id="{E2B267F4-92AB-9D47-8503-4DFE6C40A4BB}"/>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C34CC15C-0C0F-E044-83E8-FA7DCB1C3374}"/>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94F9A7F8-3AB0-594E-BF70-D4614C4B668F}"/>
              </a:ext>
            </a:extLst>
          </p:cNvPr>
          <p:cNvPicPr>
            <a:picLocks noChangeAspect="1"/>
          </p:cNvPicPr>
          <p:nvPr/>
        </p:nvPicPr>
        <p:blipFill rotWithShape="1">
          <a:blip r:embed="rId3"/>
          <a:srcRect t="65964"/>
          <a:stretch/>
        </p:blipFill>
        <p:spPr>
          <a:xfrm>
            <a:off x="0" y="6519888"/>
            <a:ext cx="12192000" cy="363508"/>
          </a:xfrm>
          <a:prstGeom prst="rect">
            <a:avLst/>
          </a:prstGeom>
        </p:spPr>
      </p:pic>
      <p:grpSp>
        <p:nvGrpSpPr>
          <p:cNvPr id="2" name="Grupo 1">
            <a:extLst>
              <a:ext uri="{FF2B5EF4-FFF2-40B4-BE49-F238E27FC236}">
                <a16:creationId xmlns:a16="http://schemas.microsoft.com/office/drawing/2014/main" id="{950F922C-2493-2845-82EA-F478E641EC70}"/>
              </a:ext>
            </a:extLst>
          </p:cNvPr>
          <p:cNvGrpSpPr/>
          <p:nvPr/>
        </p:nvGrpSpPr>
        <p:grpSpPr>
          <a:xfrm>
            <a:off x="1897827" y="3196599"/>
            <a:ext cx="10230353" cy="709321"/>
            <a:chOff x="2179004" y="1458701"/>
            <a:chExt cx="10230353" cy="709321"/>
          </a:xfrm>
        </p:grpSpPr>
        <p:sp>
          <p:nvSpPr>
            <p:cNvPr id="8" name="Rectángulo redondeado 7">
              <a:extLst>
                <a:ext uri="{FF2B5EF4-FFF2-40B4-BE49-F238E27FC236}">
                  <a16:creationId xmlns:a16="http://schemas.microsoft.com/office/drawing/2014/main" id="{6BE1BA56-0AFD-D943-80C5-F982A497FB3E}"/>
                </a:ext>
              </a:extLst>
            </p:cNvPr>
            <p:cNvSpPr/>
            <p:nvPr/>
          </p:nvSpPr>
          <p:spPr>
            <a:xfrm>
              <a:off x="2179004" y="1478935"/>
              <a:ext cx="10230353" cy="689087"/>
            </a:xfrm>
            <a:prstGeom prst="roundRect">
              <a:avLst/>
            </a:prstGeom>
            <a:solidFill>
              <a:srgbClr val="EE404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a:extLst>
                <a:ext uri="{FF2B5EF4-FFF2-40B4-BE49-F238E27FC236}">
                  <a16:creationId xmlns:a16="http://schemas.microsoft.com/office/drawing/2014/main" id="{1E6035A7-20AA-C741-AEA2-7DF310225D04}"/>
                </a:ext>
              </a:extLst>
            </p:cNvPr>
            <p:cNvSpPr/>
            <p:nvPr/>
          </p:nvSpPr>
          <p:spPr>
            <a:xfrm>
              <a:off x="2179005" y="1458701"/>
              <a:ext cx="1475043" cy="36477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a:extLst>
                <a:ext uri="{FF2B5EF4-FFF2-40B4-BE49-F238E27FC236}">
                  <a16:creationId xmlns:a16="http://schemas.microsoft.com/office/drawing/2014/main" id="{797DF074-FF9F-0B4A-8E95-121103EBDAAF}"/>
                </a:ext>
              </a:extLst>
            </p:cNvPr>
            <p:cNvSpPr txBox="1"/>
            <p:nvPr/>
          </p:nvSpPr>
          <p:spPr>
            <a:xfrm>
              <a:off x="2232503" y="1507562"/>
              <a:ext cx="9671173" cy="615553"/>
            </a:xfrm>
            <a:prstGeom prst="rect">
              <a:avLst/>
            </a:prstGeom>
            <a:noFill/>
          </p:spPr>
          <p:txBody>
            <a:bodyPr wrap="square">
              <a:spAutoFit/>
            </a:bodyPr>
            <a:lstStyle/>
            <a:p>
              <a:pPr marL="0" indent="0">
                <a:buNone/>
              </a:pPr>
              <a:r>
                <a:rPr lang="es-ES" sz="1700" b="1" dirty="0">
                  <a:solidFill>
                    <a:schemeClr val="bg1"/>
                  </a:solidFill>
                </a:rPr>
                <a:t>ESCENARIO 4:   </a:t>
              </a:r>
              <a:r>
                <a:rPr lang="es-ES" sz="1700" dirty="0">
                  <a:solidFill>
                    <a:schemeClr val="bg1"/>
                  </a:solidFill>
                </a:rPr>
                <a:t>CUANDO MI DENUNCIA CUMPLE CON REQUISITOS DE ADMISIBILIDAD, Y SOLICITO MEDIDAS DE PROTECCIÓN</a:t>
              </a:r>
            </a:p>
          </p:txBody>
        </p:sp>
      </p:grpSp>
      <p:sp>
        <p:nvSpPr>
          <p:cNvPr id="11" name="CuadroTexto 10">
            <a:extLst>
              <a:ext uri="{FF2B5EF4-FFF2-40B4-BE49-F238E27FC236}">
                <a16:creationId xmlns:a16="http://schemas.microsoft.com/office/drawing/2014/main" id="{C6A7FA40-B7E9-C745-A6F1-CD17FE2899CE}"/>
              </a:ext>
            </a:extLst>
          </p:cNvPr>
          <p:cNvSpPr txBox="1"/>
          <p:nvPr/>
        </p:nvSpPr>
        <p:spPr>
          <a:xfrm>
            <a:off x="1951326" y="518031"/>
            <a:ext cx="9613630" cy="1323439"/>
          </a:xfrm>
          <a:prstGeom prst="rect">
            <a:avLst/>
          </a:prstGeom>
          <a:noFill/>
        </p:spPr>
        <p:txBody>
          <a:bodyPr wrap="square" rtlCol="0">
            <a:spAutoFit/>
          </a:bodyPr>
          <a:lstStyle/>
          <a:p>
            <a:pPr marL="285750" indent="-285750">
              <a:buFont typeface="Wingdings" pitchFamily="2" charset="2"/>
              <a:buChar char="ü"/>
            </a:pPr>
            <a:r>
              <a:rPr lang="es-PE" sz="1550" dirty="0">
                <a:latin typeface="Titillium Web" pitchFamily="2" charset="77"/>
              </a:rPr>
              <a:t>Si el denunciante subsana y cumple con requisito de admisibilidad se sigue el tramite del escenario 2.</a:t>
            </a:r>
          </a:p>
          <a:p>
            <a:pPr marL="0" indent="0">
              <a:buNone/>
            </a:pPr>
            <a:endParaRPr lang="es-PE" sz="1550" dirty="0">
              <a:latin typeface="Titillium Web" pitchFamily="2" charset="77"/>
            </a:endParaRPr>
          </a:p>
          <a:p>
            <a:pPr marL="0" indent="0" algn="just">
              <a:buNone/>
            </a:pPr>
            <a:r>
              <a:rPr lang="es-ES" sz="1550" b="1" dirty="0">
                <a:solidFill>
                  <a:srgbClr val="E61B21"/>
                </a:solidFill>
                <a:latin typeface="Titillium Web" pitchFamily="2" charset="77"/>
              </a:rPr>
              <a:t>Nota : </a:t>
            </a:r>
            <a:r>
              <a:rPr lang="es-ES" sz="1550" dirty="0">
                <a:latin typeface="Titillium Web" pitchFamily="2" charset="77"/>
              </a:rPr>
              <a:t>Puede darse el caso que la denuncia por ejemplo no cumpla con algún requisito de admisibilidad (menor) pero </a:t>
            </a:r>
            <a:r>
              <a:rPr lang="es-PE" sz="1550" b="0" i="0" u="none" strike="noStrike" baseline="0" dirty="0">
                <a:latin typeface="Titillium Web" pitchFamily="2" charset="77"/>
              </a:rPr>
              <a:t>la denuncia tiene fundamento</a:t>
            </a:r>
            <a:r>
              <a:rPr lang="es-PE" sz="1550" dirty="0">
                <a:latin typeface="Titillium Web" pitchFamily="2" charset="77"/>
              </a:rPr>
              <a:t> y </a:t>
            </a:r>
            <a:r>
              <a:rPr lang="es-PE" sz="1550" b="0" i="0" u="none" strike="noStrike" baseline="0" dirty="0">
                <a:latin typeface="Titillium Web" pitchFamily="2" charset="77"/>
              </a:rPr>
              <a:t>materialidad o interés por sí misma</a:t>
            </a:r>
            <a:r>
              <a:rPr lang="es-PE" sz="1550" dirty="0">
                <a:latin typeface="Titillium Web" pitchFamily="2" charset="77"/>
              </a:rPr>
              <a:t>, y en ese caso la UFII deberá podrá derivarla a la ST-PAD- PP- al OCI;  u otra entidad según sea el caso.</a:t>
            </a:r>
            <a:r>
              <a:rPr lang="es-ES" sz="1550" dirty="0">
                <a:latin typeface="Titillium Web" pitchFamily="2" charset="77"/>
              </a:rPr>
              <a:t> </a:t>
            </a:r>
          </a:p>
        </p:txBody>
      </p:sp>
      <p:sp>
        <p:nvSpPr>
          <p:cNvPr id="12" name="CuadroTexto 11">
            <a:extLst>
              <a:ext uri="{FF2B5EF4-FFF2-40B4-BE49-F238E27FC236}">
                <a16:creationId xmlns:a16="http://schemas.microsoft.com/office/drawing/2014/main" id="{3E0BEA4E-7D6E-F541-815D-6D9B14E9D0DC}"/>
              </a:ext>
            </a:extLst>
          </p:cNvPr>
          <p:cNvSpPr txBox="1"/>
          <p:nvPr/>
        </p:nvSpPr>
        <p:spPr>
          <a:xfrm>
            <a:off x="2066607" y="1815213"/>
            <a:ext cx="9094573" cy="584775"/>
          </a:xfrm>
          <a:prstGeom prst="rect">
            <a:avLst/>
          </a:prstGeom>
          <a:noFill/>
        </p:spPr>
        <p:txBody>
          <a:bodyPr wrap="square" rtlCol="0">
            <a:spAutoFit/>
          </a:bodyPr>
          <a:lstStyle/>
          <a:p>
            <a:pPr marL="285750" indent="-285750" algn="just">
              <a:buFont typeface="Wingdings" pitchFamily="2" charset="2"/>
              <a:buChar char="ü"/>
            </a:pPr>
            <a:r>
              <a:rPr lang="es-ES" sz="1550" dirty="0">
                <a:latin typeface="Titillium Web" pitchFamily="2" charset="77"/>
              </a:rPr>
              <a:t>No se puede exigir al denunciante anónimo la subsanación del incumplimiento de algunos de los requisitos formales si no ha consignado un medio a través del cual pueda ser notificado. </a:t>
            </a:r>
          </a:p>
        </p:txBody>
      </p:sp>
      <p:sp>
        <p:nvSpPr>
          <p:cNvPr id="13" name="CuadroTexto 12">
            <a:extLst>
              <a:ext uri="{FF2B5EF4-FFF2-40B4-BE49-F238E27FC236}">
                <a16:creationId xmlns:a16="http://schemas.microsoft.com/office/drawing/2014/main" id="{12D5870B-D608-954E-9FA9-C49ECB3801BE}"/>
              </a:ext>
            </a:extLst>
          </p:cNvPr>
          <p:cNvSpPr txBox="1"/>
          <p:nvPr/>
        </p:nvSpPr>
        <p:spPr>
          <a:xfrm>
            <a:off x="2066607" y="2491401"/>
            <a:ext cx="9547655" cy="584775"/>
          </a:xfrm>
          <a:prstGeom prst="rect">
            <a:avLst/>
          </a:prstGeom>
          <a:noFill/>
        </p:spPr>
        <p:txBody>
          <a:bodyPr wrap="square" rtlCol="0">
            <a:spAutoFit/>
          </a:bodyPr>
          <a:lstStyle/>
          <a:p>
            <a:pPr marL="285750" indent="-285750">
              <a:buFont typeface="Wingdings" pitchFamily="2" charset="2"/>
              <a:buChar char="ü"/>
            </a:pPr>
            <a:r>
              <a:rPr lang="es-ES" sz="1550" dirty="0">
                <a:latin typeface="Titillium Web" pitchFamily="2" charset="77"/>
              </a:rPr>
              <a:t>Sin embargo, la Oficina de Integridad Institucional debe analizar el fundamento y materialidad de los hechos denunciados y remitirlo al órgano correspondiente a fin de que pueda ser calificado.</a:t>
            </a:r>
          </a:p>
        </p:txBody>
      </p:sp>
    </p:spTree>
    <p:extLst>
      <p:ext uri="{BB962C8B-B14F-4D97-AF65-F5344CB8AC3E}">
        <p14:creationId xmlns:p14="http://schemas.microsoft.com/office/powerpoint/2010/main" val="4219570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id="{DDA251A2-BAAE-3B4A-A4FE-B8F802926C18}"/>
              </a:ext>
            </a:extLst>
          </p:cNvPr>
          <p:cNvSpPr/>
          <p:nvPr/>
        </p:nvSpPr>
        <p:spPr>
          <a:xfrm>
            <a:off x="2988301" y="1279624"/>
            <a:ext cx="7919185" cy="564604"/>
          </a:xfrm>
          <a:prstGeom prst="roundRect">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4" name="Grupo 3">
            <a:extLst>
              <a:ext uri="{FF2B5EF4-FFF2-40B4-BE49-F238E27FC236}">
                <a16:creationId xmlns:a16="http://schemas.microsoft.com/office/drawing/2014/main" id="{60CE3163-1205-264F-AA26-48D9D33B8A50}"/>
              </a:ext>
            </a:extLst>
          </p:cNvPr>
          <p:cNvGrpSpPr/>
          <p:nvPr/>
        </p:nvGrpSpPr>
        <p:grpSpPr>
          <a:xfrm>
            <a:off x="-8238" y="-8238"/>
            <a:ext cx="2286000" cy="2176260"/>
            <a:chOff x="75763" y="0"/>
            <a:chExt cx="2659312" cy="1953090"/>
          </a:xfrm>
        </p:grpSpPr>
        <p:sp>
          <p:nvSpPr>
            <p:cNvPr id="5" name="Triángulo isósceles 3">
              <a:extLst>
                <a:ext uri="{FF2B5EF4-FFF2-40B4-BE49-F238E27FC236}">
                  <a16:creationId xmlns:a16="http://schemas.microsoft.com/office/drawing/2014/main" id="{29D9331A-6E38-D14C-A515-FA986D697F70}"/>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95667701-FDED-F144-A774-03CCD0B186B7}"/>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27061ECB-9904-A949-9968-9FC72D7DE202}"/>
              </a:ext>
            </a:extLst>
          </p:cNvPr>
          <p:cNvPicPr>
            <a:picLocks noChangeAspect="1"/>
          </p:cNvPicPr>
          <p:nvPr/>
        </p:nvPicPr>
        <p:blipFill>
          <a:blip r:embed="rId3"/>
          <a:stretch>
            <a:fillRect/>
          </a:stretch>
        </p:blipFill>
        <p:spPr>
          <a:xfrm>
            <a:off x="3050" y="5801282"/>
            <a:ext cx="12192000" cy="1068007"/>
          </a:xfrm>
          <a:prstGeom prst="rect">
            <a:avLst/>
          </a:prstGeom>
        </p:spPr>
      </p:pic>
      <p:sp>
        <p:nvSpPr>
          <p:cNvPr id="2" name="CuadroTexto 1">
            <a:extLst>
              <a:ext uri="{FF2B5EF4-FFF2-40B4-BE49-F238E27FC236}">
                <a16:creationId xmlns:a16="http://schemas.microsoft.com/office/drawing/2014/main" id="{5441DDDC-5452-B048-93DE-943899F2D935}"/>
              </a:ext>
            </a:extLst>
          </p:cNvPr>
          <p:cNvSpPr txBox="1"/>
          <p:nvPr/>
        </p:nvSpPr>
        <p:spPr>
          <a:xfrm>
            <a:off x="2082116" y="2030866"/>
            <a:ext cx="9360241" cy="830997"/>
          </a:xfrm>
          <a:prstGeom prst="rect">
            <a:avLst/>
          </a:prstGeom>
          <a:noFill/>
        </p:spPr>
        <p:txBody>
          <a:bodyPr wrap="square" rtlCol="0">
            <a:spAutoFit/>
          </a:bodyPr>
          <a:lstStyle/>
          <a:p>
            <a:pPr marL="0" indent="0" algn="just">
              <a:buNone/>
            </a:pPr>
            <a:r>
              <a:rPr lang="es-ES" sz="1600" b="1" dirty="0">
                <a:latin typeface="Titillium Web" pitchFamily="2" charset="77"/>
              </a:rPr>
              <a:t>- Reserva de identidad: </a:t>
            </a:r>
            <a:r>
              <a:rPr lang="es-ES" sz="1600" dirty="0">
                <a:latin typeface="Titillium Web" pitchFamily="2" charset="77"/>
              </a:rPr>
              <a:t>La entidad otorga al denunciante un código cifrado para la reserva de su identidad. </a:t>
            </a:r>
          </a:p>
          <a:p>
            <a:pPr marL="0" indent="0" algn="just">
              <a:buNone/>
            </a:pPr>
            <a:r>
              <a:rPr lang="es-ES" sz="1600" b="1" dirty="0">
                <a:latin typeface="Titillium Web" pitchFamily="2" charset="77"/>
              </a:rPr>
              <a:t>- Medidas de protección laboral: </a:t>
            </a:r>
            <a:r>
              <a:rPr lang="es-ES" sz="1600" dirty="0">
                <a:latin typeface="Titillium Web" pitchFamily="2" charset="77"/>
              </a:rPr>
              <a:t>La entidad asegurará que no exista represalias o un mal ambiente de trabajo para el denunciante a través de las siguientes medidas: </a:t>
            </a:r>
          </a:p>
        </p:txBody>
      </p:sp>
      <p:sp>
        <p:nvSpPr>
          <p:cNvPr id="9" name="CuadroTexto 8">
            <a:extLst>
              <a:ext uri="{FF2B5EF4-FFF2-40B4-BE49-F238E27FC236}">
                <a16:creationId xmlns:a16="http://schemas.microsoft.com/office/drawing/2014/main" id="{27663E80-6E0F-C24E-AB79-E97C8883B0A6}"/>
              </a:ext>
            </a:extLst>
          </p:cNvPr>
          <p:cNvSpPr txBox="1"/>
          <p:nvPr/>
        </p:nvSpPr>
        <p:spPr>
          <a:xfrm>
            <a:off x="3122141" y="1368843"/>
            <a:ext cx="8124996" cy="400110"/>
          </a:xfrm>
          <a:prstGeom prst="rect">
            <a:avLst/>
          </a:prstGeom>
          <a:noFill/>
        </p:spPr>
        <p:txBody>
          <a:bodyPr wrap="square">
            <a:spAutoFit/>
          </a:bodyPr>
          <a:lstStyle/>
          <a:p>
            <a:pPr marL="285750" indent="-285750" algn="just">
              <a:buFont typeface="Wingdings" pitchFamily="2" charset="2"/>
              <a:buChar char="ü"/>
            </a:pPr>
            <a:r>
              <a:rPr lang="es-ES" sz="2000" dirty="0">
                <a:solidFill>
                  <a:schemeClr val="bg1"/>
                </a:solidFill>
                <a:latin typeface="Titillium Web" pitchFamily="2" charset="77"/>
              </a:rPr>
              <a:t>El denunciante puede solicitar las siguientes medidas de protección</a:t>
            </a:r>
            <a:r>
              <a:rPr lang="es-ES" sz="1800" dirty="0">
                <a:solidFill>
                  <a:schemeClr val="bg1"/>
                </a:solidFill>
                <a:latin typeface="Titillium Web" pitchFamily="2" charset="77"/>
              </a:rPr>
              <a:t>:</a:t>
            </a:r>
          </a:p>
        </p:txBody>
      </p:sp>
      <p:sp>
        <p:nvSpPr>
          <p:cNvPr id="11" name="CuadroTexto 10">
            <a:extLst>
              <a:ext uri="{FF2B5EF4-FFF2-40B4-BE49-F238E27FC236}">
                <a16:creationId xmlns:a16="http://schemas.microsoft.com/office/drawing/2014/main" id="{8B55E467-C079-CB4A-BA97-C32A7D077DCD}"/>
              </a:ext>
            </a:extLst>
          </p:cNvPr>
          <p:cNvSpPr txBox="1"/>
          <p:nvPr/>
        </p:nvSpPr>
        <p:spPr>
          <a:xfrm>
            <a:off x="3122141" y="3123776"/>
            <a:ext cx="8478795" cy="2831544"/>
          </a:xfrm>
          <a:prstGeom prst="rect">
            <a:avLst/>
          </a:prstGeom>
          <a:noFill/>
        </p:spPr>
        <p:txBody>
          <a:bodyPr wrap="square" rtlCol="0">
            <a:spAutoFit/>
          </a:bodyPr>
          <a:lstStyle/>
          <a:p>
            <a:pPr marL="457200" indent="-457200" algn="just">
              <a:buAutoNum type="alphaLcParenR"/>
            </a:pPr>
            <a:r>
              <a:rPr lang="es-ES" sz="1600" dirty="0">
                <a:latin typeface="Titillium Web" pitchFamily="2" charset="77"/>
              </a:rPr>
              <a:t>Traslado temporal del denunciante o denunciado a otra unidad orgánica, sin afectar sus condiciones laborales o de servicio, ni el nivel del puesto. Esta medida procede cuando las pruebas presentadas son contundentes. </a:t>
            </a:r>
          </a:p>
          <a:p>
            <a:pPr marL="457200" indent="-457200" algn="just">
              <a:buAutoNum type="alphaLcParenR"/>
            </a:pPr>
            <a:r>
              <a:rPr lang="es-ES" sz="1600" dirty="0">
                <a:latin typeface="Titillium Web" pitchFamily="2" charset="77"/>
              </a:rPr>
              <a:t>La renovación de la relación laboral y/o contractual debido a una anunciada no renovación como represalia por la denuncia realizada.</a:t>
            </a:r>
          </a:p>
          <a:p>
            <a:pPr marL="457200" indent="-457200" algn="just">
              <a:buAutoNum type="alphaLcParenR"/>
            </a:pPr>
            <a:r>
              <a:rPr lang="es-ES" sz="1600" dirty="0">
                <a:latin typeface="Titillium Web" pitchFamily="2" charset="77"/>
              </a:rPr>
              <a:t> Exoneración de la obligación de asistir al centro de labores de la persona denunciada, en tanto su presencia constituya un riesgo cierto e inminente para la determinación de los hechos materia de denuncia, en tanto dure la investigación. Esta medida procede cuando las pruebas presentadas son contundentes. </a:t>
            </a:r>
          </a:p>
          <a:p>
            <a:pPr algn="just"/>
            <a:r>
              <a:rPr lang="es-ES" sz="1600" dirty="0">
                <a:latin typeface="Titillium Web" pitchFamily="2" charset="77"/>
              </a:rPr>
              <a:t>d)      Cualquier otra medida que resulte conveniente a fin de proteger al denunciante. </a:t>
            </a:r>
          </a:p>
          <a:p>
            <a:endParaRPr lang="es-PE" dirty="0"/>
          </a:p>
        </p:txBody>
      </p:sp>
      <p:pic>
        <p:nvPicPr>
          <p:cNvPr id="13" name="Imagen 12">
            <a:extLst>
              <a:ext uri="{FF2B5EF4-FFF2-40B4-BE49-F238E27FC236}">
                <a16:creationId xmlns:a16="http://schemas.microsoft.com/office/drawing/2014/main" id="{82A3D014-735E-C64C-B613-4CE241128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686" y="3123776"/>
            <a:ext cx="2455819" cy="2455819"/>
          </a:xfrm>
          <a:prstGeom prst="rect">
            <a:avLst/>
          </a:prstGeom>
        </p:spPr>
      </p:pic>
      <p:sp>
        <p:nvSpPr>
          <p:cNvPr id="14" name="CuadroTexto 13">
            <a:extLst>
              <a:ext uri="{FF2B5EF4-FFF2-40B4-BE49-F238E27FC236}">
                <a16:creationId xmlns:a16="http://schemas.microsoft.com/office/drawing/2014/main" id="{CC779108-6E71-DF08-133B-EFAF042DD74E}"/>
              </a:ext>
            </a:extLst>
          </p:cNvPr>
          <p:cNvSpPr txBox="1"/>
          <p:nvPr/>
        </p:nvSpPr>
        <p:spPr>
          <a:xfrm>
            <a:off x="1241510" y="940454"/>
            <a:ext cx="1471462" cy="307777"/>
          </a:xfrm>
          <a:prstGeom prst="rect">
            <a:avLst/>
          </a:prstGeom>
          <a:noFill/>
        </p:spPr>
        <p:txBody>
          <a:bodyPr wrap="square">
            <a:spAutoFit/>
          </a:bodyPr>
          <a:lstStyle/>
          <a:p>
            <a:r>
              <a:rPr lang="es-ES" sz="1400" b="1" dirty="0">
                <a:solidFill>
                  <a:srgbClr val="FF0000"/>
                </a:solidFill>
                <a:latin typeface="Arial" panose="020B0604020202020204" pitchFamily="34" charset="0"/>
              </a:rPr>
              <a:t>E</a:t>
            </a:r>
            <a:r>
              <a:rPr lang="es-PE" sz="1400" b="1" dirty="0">
                <a:solidFill>
                  <a:srgbClr val="FF0000"/>
                </a:solidFill>
                <a:latin typeface="Arial" panose="020B0604020202020204" pitchFamily="34" charset="0"/>
              </a:rPr>
              <a:t>SCENARIO 4</a:t>
            </a:r>
            <a:endParaRPr lang="es-PE" sz="1400" dirty="0">
              <a:solidFill>
                <a:srgbClr val="FF0000"/>
              </a:solidFill>
            </a:endParaRPr>
          </a:p>
        </p:txBody>
      </p:sp>
    </p:spTree>
    <p:extLst>
      <p:ext uri="{BB962C8B-B14F-4D97-AF65-F5344CB8AC3E}">
        <p14:creationId xmlns:p14="http://schemas.microsoft.com/office/powerpoint/2010/main" val="791673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FD5D23FC-7DBD-5E4F-8379-B4D01F87B88E}"/>
              </a:ext>
            </a:extLst>
          </p:cNvPr>
          <p:cNvSpPr/>
          <p:nvPr/>
        </p:nvSpPr>
        <p:spPr>
          <a:xfrm>
            <a:off x="1577849" y="1775666"/>
            <a:ext cx="9914238" cy="3849510"/>
          </a:xfrm>
          <a:prstGeom prst="rect">
            <a:avLst/>
          </a:prstGeom>
          <a:noFill/>
          <a:ln w="114300">
            <a:solidFill>
              <a:srgbClr val="EE40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C00000"/>
              </a:solidFill>
            </a:endParaRPr>
          </a:p>
        </p:txBody>
      </p:sp>
      <p:sp>
        <p:nvSpPr>
          <p:cNvPr id="3" name="Marcador de contenido 2">
            <a:extLst>
              <a:ext uri="{FF2B5EF4-FFF2-40B4-BE49-F238E27FC236}">
                <a16:creationId xmlns:a16="http://schemas.microsoft.com/office/drawing/2014/main" id="{7A78B50D-F575-289E-6810-94C671436C81}"/>
              </a:ext>
            </a:extLst>
          </p:cNvPr>
          <p:cNvSpPr>
            <a:spLocks noGrp="1"/>
          </p:cNvSpPr>
          <p:nvPr>
            <p:ph idx="1"/>
          </p:nvPr>
        </p:nvSpPr>
        <p:spPr>
          <a:xfrm>
            <a:off x="2006802" y="2178316"/>
            <a:ext cx="9056330" cy="3849510"/>
          </a:xfrm>
        </p:spPr>
        <p:txBody>
          <a:bodyPr>
            <a:normAutofit/>
          </a:bodyPr>
          <a:lstStyle/>
          <a:p>
            <a:pPr algn="just">
              <a:buFont typeface="Wingdings" pitchFamily="2" charset="2"/>
              <a:buChar char="ü"/>
            </a:pPr>
            <a:r>
              <a:rPr lang="es-ES" sz="1600" dirty="0">
                <a:latin typeface="Titillium Web" pitchFamily="2" charset="77"/>
                <a:cs typeface="Arial" panose="020B0604020202020204" pitchFamily="34" charset="0"/>
              </a:rPr>
              <a:t>La Oficina de Integridad Institucional o la que haga sus veces, tiene un plazo de cinco (5) días hábiles para evaluar y decidir el otorgamiento de la medida de protección solicitada por el denunciante u otras que decida de oficio. </a:t>
            </a:r>
          </a:p>
          <a:p>
            <a:pPr algn="just">
              <a:buFont typeface="Wingdings" pitchFamily="2" charset="2"/>
              <a:buChar char="ü"/>
            </a:pPr>
            <a:r>
              <a:rPr lang="es-ES" sz="1600" dirty="0">
                <a:latin typeface="Titillium Web" pitchFamily="2" charset="77"/>
                <a:cs typeface="Arial" panose="020B0604020202020204" pitchFamily="34" charset="0"/>
              </a:rPr>
              <a:t>Si las medidas de protección solicitadas son de tipo laboral, se solicitará a la Oficina de Recursos Humanos o la que haga sus veces emitir un informe de viabilidad operativa, en un plazo máximo de tres (3) días hábiles de requerido. </a:t>
            </a:r>
          </a:p>
          <a:p>
            <a:pPr algn="just">
              <a:buFont typeface="Wingdings" pitchFamily="2" charset="2"/>
              <a:buChar char="ü"/>
            </a:pPr>
            <a:r>
              <a:rPr lang="es-ES" sz="1600" dirty="0">
                <a:latin typeface="Titillium Web" pitchFamily="2" charset="77"/>
                <a:cs typeface="Arial" panose="020B0604020202020204" pitchFamily="34" charset="0"/>
              </a:rPr>
              <a:t>El plazo máximo para otorgar las medidas de protección es de quince (15) días hábiles, contados a partir del día siguiente de la presentación de la denuncia. </a:t>
            </a:r>
          </a:p>
          <a:p>
            <a:pPr algn="just">
              <a:buFont typeface="Wingdings" pitchFamily="2" charset="2"/>
              <a:buChar char="ü"/>
            </a:pPr>
            <a:r>
              <a:rPr lang="es-ES" sz="1600" dirty="0">
                <a:latin typeface="Titillium Web" pitchFamily="2" charset="77"/>
                <a:cs typeface="Arial" panose="020B0604020202020204" pitchFamily="34" charset="0"/>
              </a:rPr>
              <a:t>La extensión del otorgamiento de medidas de protección a personas distintas al denunciante, es evaluada por la Oficina de Integridad Institucional o la que haga sus veces, motivando su decisión en el acto resolutivo que corresponda.</a:t>
            </a:r>
            <a:endParaRPr lang="es-PE" sz="1600" dirty="0">
              <a:latin typeface="Titillium Web" pitchFamily="2" charset="77"/>
              <a:cs typeface="Arial" panose="020B0604020202020204" pitchFamily="34" charset="0"/>
            </a:endParaRPr>
          </a:p>
          <a:p>
            <a:endParaRPr lang="es-PE" dirty="0"/>
          </a:p>
        </p:txBody>
      </p:sp>
      <p:grpSp>
        <p:nvGrpSpPr>
          <p:cNvPr id="4" name="Grupo 3">
            <a:extLst>
              <a:ext uri="{FF2B5EF4-FFF2-40B4-BE49-F238E27FC236}">
                <a16:creationId xmlns:a16="http://schemas.microsoft.com/office/drawing/2014/main" id="{60CE3163-1205-264F-AA26-48D9D33B8A50}"/>
              </a:ext>
            </a:extLst>
          </p:cNvPr>
          <p:cNvGrpSpPr/>
          <p:nvPr/>
        </p:nvGrpSpPr>
        <p:grpSpPr>
          <a:xfrm>
            <a:off x="-8238" y="-8238"/>
            <a:ext cx="2286000" cy="2176260"/>
            <a:chOff x="75763" y="0"/>
            <a:chExt cx="2659312" cy="1953090"/>
          </a:xfrm>
        </p:grpSpPr>
        <p:sp>
          <p:nvSpPr>
            <p:cNvPr id="5" name="Triángulo isósceles 3">
              <a:extLst>
                <a:ext uri="{FF2B5EF4-FFF2-40B4-BE49-F238E27FC236}">
                  <a16:creationId xmlns:a16="http://schemas.microsoft.com/office/drawing/2014/main" id="{29D9331A-6E38-D14C-A515-FA986D697F70}"/>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95667701-FDED-F144-A774-03CCD0B186B7}"/>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27061ECB-9904-A949-9968-9FC72D7DE202}"/>
              </a:ext>
            </a:extLst>
          </p:cNvPr>
          <p:cNvPicPr>
            <a:picLocks noChangeAspect="1"/>
          </p:cNvPicPr>
          <p:nvPr/>
        </p:nvPicPr>
        <p:blipFill>
          <a:blip r:embed="rId3"/>
          <a:stretch>
            <a:fillRect/>
          </a:stretch>
        </p:blipFill>
        <p:spPr>
          <a:xfrm>
            <a:off x="0" y="5815389"/>
            <a:ext cx="12192000" cy="1068007"/>
          </a:xfrm>
          <a:prstGeom prst="rect">
            <a:avLst/>
          </a:prstGeom>
        </p:spPr>
      </p:pic>
      <p:pic>
        <p:nvPicPr>
          <p:cNvPr id="17" name="Imagen 16">
            <a:extLst>
              <a:ext uri="{FF2B5EF4-FFF2-40B4-BE49-F238E27FC236}">
                <a16:creationId xmlns:a16="http://schemas.microsoft.com/office/drawing/2014/main" id="{F8CF7A05-2909-9242-9BC6-AD4BF20AF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2034" y="-79529"/>
            <a:ext cx="2065867" cy="2065867"/>
          </a:xfrm>
          <a:prstGeom prst="rect">
            <a:avLst/>
          </a:prstGeom>
        </p:spPr>
      </p:pic>
    </p:spTree>
    <p:extLst>
      <p:ext uri="{BB962C8B-B14F-4D97-AF65-F5344CB8AC3E}">
        <p14:creationId xmlns:p14="http://schemas.microsoft.com/office/powerpoint/2010/main" val="3113406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8CA31BEA-2A78-864B-B4F4-5E2D76DEFCD4}"/>
              </a:ext>
            </a:extLst>
          </p:cNvPr>
          <p:cNvGrpSpPr/>
          <p:nvPr/>
        </p:nvGrpSpPr>
        <p:grpSpPr>
          <a:xfrm>
            <a:off x="-11289" y="-11289"/>
            <a:ext cx="2286000" cy="2176260"/>
            <a:chOff x="75763" y="0"/>
            <a:chExt cx="2659312" cy="1953090"/>
          </a:xfrm>
        </p:grpSpPr>
        <p:sp>
          <p:nvSpPr>
            <p:cNvPr id="5" name="Triángulo isósceles 3">
              <a:extLst>
                <a:ext uri="{FF2B5EF4-FFF2-40B4-BE49-F238E27FC236}">
                  <a16:creationId xmlns:a16="http://schemas.microsoft.com/office/drawing/2014/main" id="{26C148B2-D363-4D49-B79B-1532A92B0426}"/>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1297FCE0-1E4C-3A4B-A277-A6844AC0CB19}"/>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C4B8405B-B5AB-A64A-858C-906F14458619}"/>
              </a:ext>
            </a:extLst>
          </p:cNvPr>
          <p:cNvPicPr>
            <a:picLocks noChangeAspect="1"/>
          </p:cNvPicPr>
          <p:nvPr/>
        </p:nvPicPr>
        <p:blipFill>
          <a:blip r:embed="rId2"/>
          <a:stretch>
            <a:fillRect/>
          </a:stretch>
        </p:blipFill>
        <p:spPr>
          <a:xfrm>
            <a:off x="0" y="5815389"/>
            <a:ext cx="12192000" cy="1068007"/>
          </a:xfrm>
          <a:prstGeom prst="rect">
            <a:avLst/>
          </a:prstGeom>
        </p:spPr>
      </p:pic>
      <p:sp>
        <p:nvSpPr>
          <p:cNvPr id="8" name="CuadroTexto 7">
            <a:extLst>
              <a:ext uri="{FF2B5EF4-FFF2-40B4-BE49-F238E27FC236}">
                <a16:creationId xmlns:a16="http://schemas.microsoft.com/office/drawing/2014/main" id="{4A4C2DA5-B773-A44C-971B-C46F25D38A55}"/>
              </a:ext>
            </a:extLst>
          </p:cNvPr>
          <p:cNvSpPr txBox="1"/>
          <p:nvPr/>
        </p:nvSpPr>
        <p:spPr>
          <a:xfrm>
            <a:off x="846195" y="2970944"/>
            <a:ext cx="3872565" cy="1600438"/>
          </a:xfrm>
          <a:prstGeom prst="rect">
            <a:avLst/>
          </a:prstGeom>
          <a:noFill/>
        </p:spPr>
        <p:txBody>
          <a:bodyPr wrap="square" rtlCol="0">
            <a:spAutoFit/>
          </a:bodyPr>
          <a:lstStyle/>
          <a:p>
            <a:r>
              <a:rPr lang="es-ES" sz="2000" dirty="0">
                <a:latin typeface="Titillium Web" pitchFamily="2" charset="77"/>
              </a:rPr>
              <a:t>Cuando su no aplicación suponga un riesgo o peligro cierto e inminente a los derechos del denunciante. </a:t>
            </a:r>
          </a:p>
          <a:p>
            <a:endParaRPr lang="es-PE" dirty="0"/>
          </a:p>
        </p:txBody>
      </p:sp>
      <p:pic>
        <p:nvPicPr>
          <p:cNvPr id="10" name="Imagen 9">
            <a:extLst>
              <a:ext uri="{FF2B5EF4-FFF2-40B4-BE49-F238E27FC236}">
                <a16:creationId xmlns:a16="http://schemas.microsoft.com/office/drawing/2014/main" id="{6E990748-C051-2E4F-837B-B592AA7B8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717" y="2806145"/>
            <a:ext cx="3872565" cy="3872565"/>
          </a:xfrm>
          <a:prstGeom prst="rect">
            <a:avLst/>
          </a:prstGeom>
        </p:spPr>
      </p:pic>
      <p:sp>
        <p:nvSpPr>
          <p:cNvPr id="11" name="Llamada rectangular redondeada 10">
            <a:extLst>
              <a:ext uri="{FF2B5EF4-FFF2-40B4-BE49-F238E27FC236}">
                <a16:creationId xmlns:a16="http://schemas.microsoft.com/office/drawing/2014/main" id="{880552BB-C9DA-EA46-A6B6-609CE852ADB0}"/>
              </a:ext>
            </a:extLst>
          </p:cNvPr>
          <p:cNvSpPr/>
          <p:nvPr/>
        </p:nvSpPr>
        <p:spPr>
          <a:xfrm>
            <a:off x="3292282" y="190846"/>
            <a:ext cx="5943883" cy="2395778"/>
          </a:xfrm>
          <a:prstGeom prst="wedgeRoundRectCallout">
            <a:avLst>
              <a:gd name="adj1" fmla="val -7996"/>
              <a:gd name="adj2" fmla="val 74422"/>
              <a:gd name="adj3" fmla="val 16667"/>
            </a:avLst>
          </a:prstGeom>
          <a:solidFill>
            <a:srgbClr val="FFBB54"/>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CuadroTexto 1">
            <a:extLst>
              <a:ext uri="{FF2B5EF4-FFF2-40B4-BE49-F238E27FC236}">
                <a16:creationId xmlns:a16="http://schemas.microsoft.com/office/drawing/2014/main" id="{A537D885-856D-9643-9A1A-5008CFB0B9D0}"/>
              </a:ext>
            </a:extLst>
          </p:cNvPr>
          <p:cNvSpPr txBox="1"/>
          <p:nvPr/>
        </p:nvSpPr>
        <p:spPr>
          <a:xfrm>
            <a:off x="3292282" y="613787"/>
            <a:ext cx="5754857" cy="1846659"/>
          </a:xfrm>
          <a:prstGeom prst="rect">
            <a:avLst/>
          </a:prstGeom>
          <a:noFill/>
        </p:spPr>
        <p:txBody>
          <a:bodyPr wrap="square" rtlCol="0">
            <a:spAutoFit/>
          </a:bodyPr>
          <a:lstStyle/>
          <a:p>
            <a:pPr algn="ctr"/>
            <a:r>
              <a:rPr lang="es-ES" sz="2800" b="1" dirty="0">
                <a:latin typeface="Titillium Web" pitchFamily="2" charset="77"/>
              </a:rPr>
              <a:t>¿Qué se debe tener en consideración para el otorgamiento de una medida de protección?</a:t>
            </a:r>
          </a:p>
          <a:p>
            <a:pPr algn="ctr"/>
            <a:endParaRPr lang="es-PE" sz="3000" dirty="0"/>
          </a:p>
        </p:txBody>
      </p:sp>
      <p:sp>
        <p:nvSpPr>
          <p:cNvPr id="14" name="CuadroTexto 13">
            <a:extLst>
              <a:ext uri="{FF2B5EF4-FFF2-40B4-BE49-F238E27FC236}">
                <a16:creationId xmlns:a16="http://schemas.microsoft.com/office/drawing/2014/main" id="{72471626-41BD-B044-83E3-56DE88E76BA3}"/>
              </a:ext>
            </a:extLst>
          </p:cNvPr>
          <p:cNvSpPr txBox="1"/>
          <p:nvPr/>
        </p:nvSpPr>
        <p:spPr>
          <a:xfrm>
            <a:off x="7582890" y="3234414"/>
            <a:ext cx="3872565" cy="1908215"/>
          </a:xfrm>
          <a:prstGeom prst="rect">
            <a:avLst/>
          </a:prstGeom>
          <a:noFill/>
        </p:spPr>
        <p:txBody>
          <a:bodyPr wrap="square" rtlCol="0">
            <a:spAutoFit/>
          </a:bodyPr>
          <a:lstStyle/>
          <a:p>
            <a:pPr algn="r"/>
            <a:r>
              <a:rPr lang="es-ES" sz="2000" dirty="0">
                <a:latin typeface="Titillium Web" pitchFamily="2" charset="77"/>
              </a:rPr>
              <a:t>Se tendrá en consideración el grado de posible afectación al normal y correcto funcionamiento de la entidad por el acto de corrupción denunciado. </a:t>
            </a:r>
          </a:p>
          <a:p>
            <a:endParaRPr lang="es-PE" dirty="0"/>
          </a:p>
        </p:txBody>
      </p:sp>
      <p:sp>
        <p:nvSpPr>
          <p:cNvPr id="15" name="CuadroTexto 14">
            <a:extLst>
              <a:ext uri="{FF2B5EF4-FFF2-40B4-BE49-F238E27FC236}">
                <a16:creationId xmlns:a16="http://schemas.microsoft.com/office/drawing/2014/main" id="{8C6C2838-61D3-FC48-94F8-AF1F4C0968FB}"/>
              </a:ext>
            </a:extLst>
          </p:cNvPr>
          <p:cNvSpPr txBox="1"/>
          <p:nvPr/>
        </p:nvSpPr>
        <p:spPr>
          <a:xfrm>
            <a:off x="871595" y="4947295"/>
            <a:ext cx="3526234" cy="1292662"/>
          </a:xfrm>
          <a:prstGeom prst="rect">
            <a:avLst/>
          </a:prstGeom>
          <a:noFill/>
        </p:spPr>
        <p:txBody>
          <a:bodyPr wrap="square" rtlCol="0">
            <a:spAutoFit/>
          </a:bodyPr>
          <a:lstStyle/>
          <a:p>
            <a:r>
              <a:rPr lang="es-ES" sz="2000" dirty="0">
                <a:latin typeface="Titillium Web" pitchFamily="2" charset="77"/>
              </a:rPr>
              <a:t>Se tomará en cuenta el grado de certeza de la ocurrencia de los hechos denunciados. </a:t>
            </a:r>
          </a:p>
          <a:p>
            <a:endParaRPr lang="es-PE" dirty="0"/>
          </a:p>
        </p:txBody>
      </p:sp>
      <p:sp>
        <p:nvSpPr>
          <p:cNvPr id="17" name="CuadroTexto 16">
            <a:extLst>
              <a:ext uri="{FF2B5EF4-FFF2-40B4-BE49-F238E27FC236}">
                <a16:creationId xmlns:a16="http://schemas.microsoft.com/office/drawing/2014/main" id="{3EC7D677-6EBC-7945-B511-1B76F088D897}"/>
              </a:ext>
            </a:extLst>
          </p:cNvPr>
          <p:cNvSpPr txBox="1"/>
          <p:nvPr/>
        </p:nvSpPr>
        <p:spPr>
          <a:xfrm>
            <a:off x="669500" y="2506712"/>
            <a:ext cx="2285998" cy="430887"/>
          </a:xfrm>
          <a:prstGeom prst="rect">
            <a:avLst/>
          </a:prstGeom>
          <a:noFill/>
        </p:spPr>
        <p:txBody>
          <a:bodyPr wrap="square">
            <a:spAutoFit/>
          </a:bodyPr>
          <a:lstStyle/>
          <a:p>
            <a:r>
              <a:rPr lang="es-ES" sz="2200" b="1" dirty="0">
                <a:latin typeface="Titillium Web" pitchFamily="2" charset="77"/>
              </a:rPr>
              <a:t>Trascendencia</a:t>
            </a:r>
            <a:endParaRPr lang="es-PE" sz="2200" dirty="0"/>
          </a:p>
        </p:txBody>
      </p:sp>
      <p:sp>
        <p:nvSpPr>
          <p:cNvPr id="18" name="Rectángulo 17">
            <a:extLst>
              <a:ext uri="{FF2B5EF4-FFF2-40B4-BE49-F238E27FC236}">
                <a16:creationId xmlns:a16="http://schemas.microsoft.com/office/drawing/2014/main" id="{25ED7425-E015-3246-A2D2-A8B02B4C5929}"/>
              </a:ext>
            </a:extLst>
          </p:cNvPr>
          <p:cNvSpPr/>
          <p:nvPr/>
        </p:nvSpPr>
        <p:spPr>
          <a:xfrm>
            <a:off x="0" y="2891880"/>
            <a:ext cx="2656114" cy="45719"/>
          </a:xfrm>
          <a:prstGeom prst="rect">
            <a:avLst/>
          </a:prstGeom>
          <a:solidFill>
            <a:srgbClr val="FFBC52"/>
          </a:solidFill>
          <a:ln>
            <a:solidFill>
              <a:srgbClr val="FFB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Rectángulo 18">
            <a:extLst>
              <a:ext uri="{FF2B5EF4-FFF2-40B4-BE49-F238E27FC236}">
                <a16:creationId xmlns:a16="http://schemas.microsoft.com/office/drawing/2014/main" id="{46A064AD-829A-FE43-A4D7-E447E14BC807}"/>
              </a:ext>
            </a:extLst>
          </p:cNvPr>
          <p:cNvSpPr/>
          <p:nvPr/>
        </p:nvSpPr>
        <p:spPr>
          <a:xfrm flipV="1">
            <a:off x="0" y="4873312"/>
            <a:ext cx="2459768" cy="45719"/>
          </a:xfrm>
          <a:prstGeom prst="rect">
            <a:avLst/>
          </a:prstGeom>
          <a:solidFill>
            <a:srgbClr val="FFBC52"/>
          </a:solidFill>
          <a:ln>
            <a:solidFill>
              <a:srgbClr val="FFB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CuadroTexto 20">
            <a:extLst>
              <a:ext uri="{FF2B5EF4-FFF2-40B4-BE49-F238E27FC236}">
                <a16:creationId xmlns:a16="http://schemas.microsoft.com/office/drawing/2014/main" id="{4FB6F93E-F0BA-3643-97FC-BC740D6850BE}"/>
              </a:ext>
            </a:extLst>
          </p:cNvPr>
          <p:cNvSpPr txBox="1"/>
          <p:nvPr/>
        </p:nvSpPr>
        <p:spPr>
          <a:xfrm>
            <a:off x="9519173" y="2648756"/>
            <a:ext cx="1451895" cy="430887"/>
          </a:xfrm>
          <a:prstGeom prst="rect">
            <a:avLst/>
          </a:prstGeom>
          <a:noFill/>
        </p:spPr>
        <p:txBody>
          <a:bodyPr wrap="square">
            <a:spAutoFit/>
          </a:bodyPr>
          <a:lstStyle/>
          <a:p>
            <a:r>
              <a:rPr lang="es-ES" sz="2200" b="1" dirty="0">
                <a:latin typeface="Titillium Web" pitchFamily="2" charset="77"/>
              </a:rPr>
              <a:t>Gravedad</a:t>
            </a:r>
            <a:endParaRPr lang="es-PE" sz="2200" dirty="0"/>
          </a:p>
        </p:txBody>
      </p:sp>
      <p:sp>
        <p:nvSpPr>
          <p:cNvPr id="22" name="Rectángulo 21">
            <a:extLst>
              <a:ext uri="{FF2B5EF4-FFF2-40B4-BE49-F238E27FC236}">
                <a16:creationId xmlns:a16="http://schemas.microsoft.com/office/drawing/2014/main" id="{456B1B87-8CF8-A24D-AB50-BAF50D9EC49C}"/>
              </a:ext>
            </a:extLst>
          </p:cNvPr>
          <p:cNvSpPr/>
          <p:nvPr/>
        </p:nvSpPr>
        <p:spPr>
          <a:xfrm>
            <a:off x="9519173" y="3048866"/>
            <a:ext cx="2656114" cy="45719"/>
          </a:xfrm>
          <a:prstGeom prst="rect">
            <a:avLst/>
          </a:prstGeom>
          <a:solidFill>
            <a:srgbClr val="FFBC52"/>
          </a:solidFill>
          <a:ln>
            <a:solidFill>
              <a:srgbClr val="FFB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CuadroTexto 23">
            <a:extLst>
              <a:ext uri="{FF2B5EF4-FFF2-40B4-BE49-F238E27FC236}">
                <a16:creationId xmlns:a16="http://schemas.microsoft.com/office/drawing/2014/main" id="{FC6081FB-E05C-8643-8656-CDE3A120000B}"/>
              </a:ext>
            </a:extLst>
          </p:cNvPr>
          <p:cNvSpPr txBox="1"/>
          <p:nvPr/>
        </p:nvSpPr>
        <p:spPr>
          <a:xfrm>
            <a:off x="723900" y="4440250"/>
            <a:ext cx="1932214" cy="430887"/>
          </a:xfrm>
          <a:prstGeom prst="rect">
            <a:avLst/>
          </a:prstGeom>
          <a:noFill/>
        </p:spPr>
        <p:txBody>
          <a:bodyPr wrap="square">
            <a:spAutoFit/>
          </a:bodyPr>
          <a:lstStyle/>
          <a:p>
            <a:r>
              <a:rPr lang="es-ES" sz="2200" b="1" dirty="0">
                <a:latin typeface="Titillium Web" pitchFamily="2" charset="77"/>
              </a:rPr>
              <a:t>Verosimilitud</a:t>
            </a:r>
            <a:endParaRPr lang="es-PE" dirty="0"/>
          </a:p>
        </p:txBody>
      </p:sp>
    </p:spTree>
    <p:extLst>
      <p:ext uri="{BB962C8B-B14F-4D97-AF65-F5344CB8AC3E}">
        <p14:creationId xmlns:p14="http://schemas.microsoft.com/office/powerpoint/2010/main" val="1219892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8CA31BEA-2A78-864B-B4F4-5E2D76DEFCD4}"/>
              </a:ext>
            </a:extLst>
          </p:cNvPr>
          <p:cNvGrpSpPr/>
          <p:nvPr/>
        </p:nvGrpSpPr>
        <p:grpSpPr>
          <a:xfrm>
            <a:off x="-10886" y="-10886"/>
            <a:ext cx="2286000" cy="2176260"/>
            <a:chOff x="75763" y="0"/>
            <a:chExt cx="2659312" cy="1953090"/>
          </a:xfrm>
        </p:grpSpPr>
        <p:sp>
          <p:nvSpPr>
            <p:cNvPr id="5" name="Triángulo isósceles 3">
              <a:extLst>
                <a:ext uri="{FF2B5EF4-FFF2-40B4-BE49-F238E27FC236}">
                  <a16:creationId xmlns:a16="http://schemas.microsoft.com/office/drawing/2014/main" id="{26C148B2-D363-4D49-B79B-1532A92B0426}"/>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1297FCE0-1E4C-3A4B-A277-A6844AC0CB19}"/>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C4B8405B-B5AB-A64A-858C-906F14458619}"/>
              </a:ext>
            </a:extLst>
          </p:cNvPr>
          <p:cNvPicPr>
            <a:picLocks noChangeAspect="1"/>
          </p:cNvPicPr>
          <p:nvPr/>
        </p:nvPicPr>
        <p:blipFill>
          <a:blip r:embed="rId2"/>
          <a:stretch>
            <a:fillRect/>
          </a:stretch>
        </p:blipFill>
        <p:spPr>
          <a:xfrm>
            <a:off x="0" y="5815389"/>
            <a:ext cx="12192000" cy="1068007"/>
          </a:xfrm>
          <a:prstGeom prst="rect">
            <a:avLst/>
          </a:prstGeom>
        </p:spPr>
      </p:pic>
      <p:sp>
        <p:nvSpPr>
          <p:cNvPr id="8" name="CuadroTexto 7">
            <a:extLst>
              <a:ext uri="{FF2B5EF4-FFF2-40B4-BE49-F238E27FC236}">
                <a16:creationId xmlns:a16="http://schemas.microsoft.com/office/drawing/2014/main" id="{27B742BD-91B1-5D4A-A5B8-45EC6C3DC7D3}"/>
              </a:ext>
            </a:extLst>
          </p:cNvPr>
          <p:cNvSpPr txBox="1"/>
          <p:nvPr/>
        </p:nvSpPr>
        <p:spPr>
          <a:xfrm>
            <a:off x="1612751" y="1102796"/>
            <a:ext cx="4664530" cy="338554"/>
          </a:xfrm>
          <a:prstGeom prst="rect">
            <a:avLst/>
          </a:prstGeom>
          <a:noFill/>
        </p:spPr>
        <p:txBody>
          <a:bodyPr wrap="square" rtlCol="0">
            <a:spAutoFit/>
          </a:bodyPr>
          <a:lstStyle/>
          <a:p>
            <a:pPr algn="ctr"/>
            <a:r>
              <a:rPr lang="es-ES" sz="1600" b="1" dirty="0">
                <a:ln>
                  <a:solidFill>
                    <a:schemeClr val="accent1"/>
                  </a:solidFill>
                </a:ln>
                <a:latin typeface="Titillium Web" pitchFamily="2" charset="77"/>
              </a:rPr>
              <a:t>DE LAS PERSONAS PROTEGIDAS</a:t>
            </a:r>
            <a:endParaRPr lang="es-PE" sz="1600" dirty="0"/>
          </a:p>
        </p:txBody>
      </p:sp>
      <p:pic>
        <p:nvPicPr>
          <p:cNvPr id="10" name="Imagen 9">
            <a:extLst>
              <a:ext uri="{FF2B5EF4-FFF2-40B4-BE49-F238E27FC236}">
                <a16:creationId xmlns:a16="http://schemas.microsoft.com/office/drawing/2014/main" id="{C9E9374B-4219-814A-A94F-E3B847E59562}"/>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31117" y="508966"/>
            <a:ext cx="948692" cy="948692"/>
          </a:xfrm>
          <a:prstGeom prst="rect">
            <a:avLst/>
          </a:prstGeom>
        </p:spPr>
      </p:pic>
      <p:sp>
        <p:nvSpPr>
          <p:cNvPr id="15" name="Rectángulo 14">
            <a:extLst>
              <a:ext uri="{FF2B5EF4-FFF2-40B4-BE49-F238E27FC236}">
                <a16:creationId xmlns:a16="http://schemas.microsoft.com/office/drawing/2014/main" id="{A2E92993-98F2-5248-93BC-D7EBB1656F4C}"/>
              </a:ext>
            </a:extLst>
          </p:cNvPr>
          <p:cNvSpPr/>
          <p:nvPr/>
        </p:nvSpPr>
        <p:spPr>
          <a:xfrm flipH="1">
            <a:off x="6630815" y="1706328"/>
            <a:ext cx="100177" cy="4109061"/>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CuadroTexto 15">
            <a:extLst>
              <a:ext uri="{FF2B5EF4-FFF2-40B4-BE49-F238E27FC236}">
                <a16:creationId xmlns:a16="http://schemas.microsoft.com/office/drawing/2014/main" id="{1D0D4E28-B1D8-934C-9158-144D48029A66}"/>
              </a:ext>
            </a:extLst>
          </p:cNvPr>
          <p:cNvSpPr txBox="1"/>
          <p:nvPr/>
        </p:nvSpPr>
        <p:spPr>
          <a:xfrm>
            <a:off x="7161360" y="3179063"/>
            <a:ext cx="4717462" cy="2523768"/>
          </a:xfrm>
          <a:prstGeom prst="rect">
            <a:avLst/>
          </a:prstGeom>
          <a:noFill/>
        </p:spPr>
        <p:txBody>
          <a:bodyPr wrap="square" rtlCol="0">
            <a:spAutoFit/>
          </a:bodyPr>
          <a:lstStyle/>
          <a:p>
            <a:pPr marL="0" indent="0" algn="ctr">
              <a:buFont typeface="Arial" panose="020B0604020202020204" pitchFamily="34" charset="0"/>
              <a:buNone/>
            </a:pPr>
            <a:r>
              <a:rPr lang="es-ES" sz="1600" b="1" u="sng" dirty="0">
                <a:solidFill>
                  <a:srgbClr val="DD636E"/>
                </a:solidFill>
                <a:latin typeface="Titillium Web" pitchFamily="2" charset="77"/>
              </a:rPr>
              <a:t>Para efectos de las responsabilidades administrativas, civiles y penales </a:t>
            </a:r>
            <a:r>
              <a:rPr lang="es-ES" sz="1600" dirty="0">
                <a:latin typeface="Titillium Web" pitchFamily="2" charset="77"/>
              </a:rPr>
              <a:t>que corresponda por el incumplimiento de las obligaciones de acuerdo a lo antes descrito, la Oficina de Integridad Institucional o la que haga sus veces, es la encargada de remitir los actuados al Procurador Público de la entidad para que proceda según sus atribuciones, así como a la Secretaria Técnica encargada de precalificar las presuntas faltas disciplinarias. </a:t>
            </a:r>
          </a:p>
          <a:p>
            <a:pPr marL="0" indent="0">
              <a:buFont typeface="Arial" panose="020B0604020202020204" pitchFamily="34" charset="0"/>
              <a:buNone/>
            </a:pPr>
            <a:endParaRPr lang="es-ES" sz="1400" b="1" dirty="0">
              <a:latin typeface="Titillium Web" pitchFamily="2" charset="77"/>
            </a:endParaRPr>
          </a:p>
        </p:txBody>
      </p:sp>
      <p:sp>
        <p:nvSpPr>
          <p:cNvPr id="17" name="CuadroTexto 16">
            <a:extLst>
              <a:ext uri="{FF2B5EF4-FFF2-40B4-BE49-F238E27FC236}">
                <a16:creationId xmlns:a16="http://schemas.microsoft.com/office/drawing/2014/main" id="{10BC6E1E-8158-F847-A6FE-CE81DB21A242}"/>
              </a:ext>
            </a:extLst>
          </p:cNvPr>
          <p:cNvSpPr txBox="1"/>
          <p:nvPr/>
        </p:nvSpPr>
        <p:spPr>
          <a:xfrm>
            <a:off x="970146" y="1656134"/>
            <a:ext cx="5681025" cy="615553"/>
          </a:xfrm>
          <a:prstGeom prst="rect">
            <a:avLst/>
          </a:prstGeom>
          <a:noFill/>
        </p:spPr>
        <p:txBody>
          <a:bodyPr wrap="square" rtlCol="0">
            <a:spAutoFit/>
          </a:bodyPr>
          <a:lstStyle/>
          <a:p>
            <a:pPr marL="285750" indent="-285750">
              <a:buFont typeface="Wingdings" pitchFamily="2" charset="2"/>
              <a:buChar char="ü"/>
            </a:pPr>
            <a:r>
              <a:rPr lang="es-ES" sz="1600" dirty="0">
                <a:latin typeface="Titillium Web" pitchFamily="2" charset="77"/>
              </a:rPr>
              <a:t>Cooperar en las diligencias que sean necesarias, sin que ello ponga en riesgo la identidad protegida</a:t>
            </a:r>
            <a:r>
              <a:rPr lang="es-ES" sz="1800" dirty="0">
                <a:latin typeface="Titillium Web" pitchFamily="2" charset="77"/>
              </a:rPr>
              <a:t>.</a:t>
            </a:r>
          </a:p>
        </p:txBody>
      </p:sp>
      <p:sp>
        <p:nvSpPr>
          <p:cNvPr id="18" name="CuadroTexto 17">
            <a:extLst>
              <a:ext uri="{FF2B5EF4-FFF2-40B4-BE49-F238E27FC236}">
                <a16:creationId xmlns:a16="http://schemas.microsoft.com/office/drawing/2014/main" id="{455BC7E0-4FBB-8A43-9D1D-B89BE6436FE2}"/>
              </a:ext>
            </a:extLst>
          </p:cNvPr>
          <p:cNvSpPr txBox="1"/>
          <p:nvPr/>
        </p:nvSpPr>
        <p:spPr>
          <a:xfrm>
            <a:off x="970147" y="2328387"/>
            <a:ext cx="5278254" cy="830997"/>
          </a:xfrm>
          <a:prstGeom prst="rect">
            <a:avLst/>
          </a:prstGeom>
          <a:noFill/>
        </p:spPr>
        <p:txBody>
          <a:bodyPr wrap="square" rtlCol="0">
            <a:spAutoFit/>
          </a:bodyPr>
          <a:lstStyle/>
          <a:p>
            <a:pPr marL="285750" indent="-285750">
              <a:buFont typeface="Wingdings" pitchFamily="2" charset="2"/>
              <a:buChar char="ü"/>
            </a:pPr>
            <a:r>
              <a:rPr lang="es-ES" sz="1600" dirty="0">
                <a:latin typeface="Titillium Web" pitchFamily="2" charset="77"/>
              </a:rPr>
              <a:t>Mantener un comportamiento adecuado que preserve la eficacia de las medidas de protección otorgadas, asegurando su propia integridad y seguridad.</a:t>
            </a:r>
          </a:p>
        </p:txBody>
      </p:sp>
      <p:sp>
        <p:nvSpPr>
          <p:cNvPr id="19" name="CuadroTexto 18">
            <a:extLst>
              <a:ext uri="{FF2B5EF4-FFF2-40B4-BE49-F238E27FC236}">
                <a16:creationId xmlns:a16="http://schemas.microsoft.com/office/drawing/2014/main" id="{932F49F8-9176-A34E-95F8-8C96F1183214}"/>
              </a:ext>
            </a:extLst>
          </p:cNvPr>
          <p:cNvSpPr txBox="1"/>
          <p:nvPr/>
        </p:nvSpPr>
        <p:spPr>
          <a:xfrm>
            <a:off x="970147" y="3250398"/>
            <a:ext cx="5125853" cy="830997"/>
          </a:xfrm>
          <a:prstGeom prst="rect">
            <a:avLst/>
          </a:prstGeom>
          <a:noFill/>
        </p:spPr>
        <p:txBody>
          <a:bodyPr wrap="square" rtlCol="0">
            <a:spAutoFit/>
          </a:bodyPr>
          <a:lstStyle/>
          <a:p>
            <a:pPr marL="285750" indent="-285750">
              <a:buFont typeface="Wingdings" pitchFamily="2" charset="2"/>
              <a:buChar char="ü"/>
            </a:pPr>
            <a:r>
              <a:rPr lang="es-ES" sz="1600" dirty="0">
                <a:latin typeface="Titillium Web" pitchFamily="2" charset="77"/>
              </a:rPr>
              <a:t>Salvaguardar la confidencialidad de las operaciones y condiciones que se den con las medidas de protección, incluso cuando cesen las mismas. </a:t>
            </a:r>
          </a:p>
        </p:txBody>
      </p:sp>
      <p:sp>
        <p:nvSpPr>
          <p:cNvPr id="20" name="CuadroTexto 19">
            <a:extLst>
              <a:ext uri="{FF2B5EF4-FFF2-40B4-BE49-F238E27FC236}">
                <a16:creationId xmlns:a16="http://schemas.microsoft.com/office/drawing/2014/main" id="{2CE5D530-C100-A049-A040-A12A6CF93E2E}"/>
              </a:ext>
            </a:extLst>
          </p:cNvPr>
          <p:cNvSpPr txBox="1"/>
          <p:nvPr/>
        </p:nvSpPr>
        <p:spPr>
          <a:xfrm>
            <a:off x="942318" y="4133127"/>
            <a:ext cx="4735286" cy="584775"/>
          </a:xfrm>
          <a:prstGeom prst="rect">
            <a:avLst/>
          </a:prstGeom>
          <a:noFill/>
        </p:spPr>
        <p:txBody>
          <a:bodyPr wrap="square" rtlCol="0">
            <a:spAutoFit/>
          </a:bodyPr>
          <a:lstStyle/>
          <a:p>
            <a:pPr marL="285750" indent="-285750">
              <a:buFont typeface="Wingdings" pitchFamily="2" charset="2"/>
              <a:buChar char="ü"/>
            </a:pPr>
            <a:r>
              <a:rPr lang="es-ES" sz="1600" dirty="0">
                <a:latin typeface="Titillium Web" pitchFamily="2" charset="77"/>
              </a:rPr>
              <a:t>Reafirmar la veracidad de los términos de su denuncia en cualquier estado del procedimiento.</a:t>
            </a:r>
          </a:p>
        </p:txBody>
      </p:sp>
      <p:sp>
        <p:nvSpPr>
          <p:cNvPr id="21" name="CuadroTexto 20">
            <a:extLst>
              <a:ext uri="{FF2B5EF4-FFF2-40B4-BE49-F238E27FC236}">
                <a16:creationId xmlns:a16="http://schemas.microsoft.com/office/drawing/2014/main" id="{4A7BDF83-2749-3344-A06E-68B78DE0DC08}"/>
              </a:ext>
            </a:extLst>
          </p:cNvPr>
          <p:cNvSpPr txBox="1"/>
          <p:nvPr/>
        </p:nvSpPr>
        <p:spPr>
          <a:xfrm>
            <a:off x="970147" y="4770162"/>
            <a:ext cx="5408882" cy="830997"/>
          </a:xfrm>
          <a:prstGeom prst="rect">
            <a:avLst/>
          </a:prstGeom>
          <a:noFill/>
        </p:spPr>
        <p:txBody>
          <a:bodyPr wrap="square" rtlCol="0">
            <a:spAutoFit/>
          </a:bodyPr>
          <a:lstStyle/>
          <a:p>
            <a:pPr marL="285750" indent="-285750">
              <a:buFont typeface="Wingdings" pitchFamily="2" charset="2"/>
              <a:buChar char="ü"/>
            </a:pPr>
            <a:r>
              <a:rPr lang="es-ES" sz="1600" dirty="0">
                <a:latin typeface="Titillium Web" pitchFamily="2" charset="77"/>
              </a:rPr>
              <a:t>Permitir y facilitar cualquier investigación contra su persona, si la naturaleza de los hechos investigados así lo requieran.</a:t>
            </a:r>
          </a:p>
        </p:txBody>
      </p:sp>
      <p:sp>
        <p:nvSpPr>
          <p:cNvPr id="22" name="CuadroTexto 21">
            <a:extLst>
              <a:ext uri="{FF2B5EF4-FFF2-40B4-BE49-F238E27FC236}">
                <a16:creationId xmlns:a16="http://schemas.microsoft.com/office/drawing/2014/main" id="{A71058DF-9E9C-4445-8E5D-562C36A84ECD}"/>
              </a:ext>
            </a:extLst>
          </p:cNvPr>
          <p:cNvSpPr txBox="1"/>
          <p:nvPr/>
        </p:nvSpPr>
        <p:spPr>
          <a:xfrm>
            <a:off x="969309" y="5590273"/>
            <a:ext cx="4636263" cy="830997"/>
          </a:xfrm>
          <a:prstGeom prst="rect">
            <a:avLst/>
          </a:prstGeom>
          <a:noFill/>
        </p:spPr>
        <p:txBody>
          <a:bodyPr wrap="square" rtlCol="0">
            <a:spAutoFit/>
          </a:bodyPr>
          <a:lstStyle/>
          <a:p>
            <a:pPr marL="285750" indent="-285750">
              <a:buFont typeface="Wingdings" pitchFamily="2" charset="2"/>
              <a:buChar char="ü"/>
            </a:pPr>
            <a:r>
              <a:rPr lang="es-ES" sz="1600" dirty="0">
                <a:latin typeface="Titillium Web" pitchFamily="2" charset="77"/>
              </a:rPr>
              <a:t>Otras que disponga la Oficina de Integridad Institucional o la que haga sus veces, según corresponda.</a:t>
            </a:r>
          </a:p>
        </p:txBody>
      </p:sp>
      <p:sp>
        <p:nvSpPr>
          <p:cNvPr id="24" name="CuadroTexto 23">
            <a:extLst>
              <a:ext uri="{FF2B5EF4-FFF2-40B4-BE49-F238E27FC236}">
                <a16:creationId xmlns:a16="http://schemas.microsoft.com/office/drawing/2014/main" id="{BBAAA0AF-AD58-F645-9A2B-C098619D4E3C}"/>
              </a:ext>
            </a:extLst>
          </p:cNvPr>
          <p:cNvSpPr txBox="1"/>
          <p:nvPr/>
        </p:nvSpPr>
        <p:spPr>
          <a:xfrm>
            <a:off x="2493887" y="729826"/>
            <a:ext cx="3111685" cy="461665"/>
          </a:xfrm>
          <a:prstGeom prst="rect">
            <a:avLst/>
          </a:prstGeom>
          <a:noFill/>
        </p:spPr>
        <p:txBody>
          <a:bodyPr wrap="square">
            <a:spAutoFit/>
          </a:bodyPr>
          <a:lstStyle/>
          <a:p>
            <a:r>
              <a:rPr lang="es-ES" sz="2400" b="1" dirty="0">
                <a:ln>
                  <a:solidFill>
                    <a:schemeClr val="accent1"/>
                  </a:solidFill>
                </a:ln>
                <a:latin typeface="Titillium Web" pitchFamily="2" charset="77"/>
              </a:rPr>
              <a:t>O B L I G A C I O N E S</a:t>
            </a:r>
            <a:endParaRPr lang="es-PE" sz="2400" dirty="0"/>
          </a:p>
        </p:txBody>
      </p:sp>
      <p:pic>
        <p:nvPicPr>
          <p:cNvPr id="26" name="Imagen 25">
            <a:extLst>
              <a:ext uri="{FF2B5EF4-FFF2-40B4-BE49-F238E27FC236}">
                <a16:creationId xmlns:a16="http://schemas.microsoft.com/office/drawing/2014/main" id="{0011EA69-D732-054C-86CC-25B1A70C19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882" y="515439"/>
            <a:ext cx="948691" cy="948691"/>
          </a:xfrm>
          <a:prstGeom prst="rect">
            <a:avLst/>
          </a:prstGeom>
        </p:spPr>
      </p:pic>
      <p:sp>
        <p:nvSpPr>
          <p:cNvPr id="28" name="CuadroTexto 27">
            <a:extLst>
              <a:ext uri="{FF2B5EF4-FFF2-40B4-BE49-F238E27FC236}">
                <a16:creationId xmlns:a16="http://schemas.microsoft.com/office/drawing/2014/main" id="{1CEE0D93-47C5-2C45-BD15-987F8EFF9CCB}"/>
              </a:ext>
            </a:extLst>
          </p:cNvPr>
          <p:cNvSpPr txBox="1"/>
          <p:nvPr/>
        </p:nvSpPr>
        <p:spPr>
          <a:xfrm>
            <a:off x="8032091" y="745214"/>
            <a:ext cx="3632967" cy="461665"/>
          </a:xfrm>
          <a:prstGeom prst="rect">
            <a:avLst/>
          </a:prstGeom>
          <a:noFill/>
        </p:spPr>
        <p:txBody>
          <a:bodyPr wrap="square">
            <a:spAutoFit/>
          </a:bodyPr>
          <a:lstStyle/>
          <a:p>
            <a:r>
              <a:rPr lang="es-ES" sz="2400" b="1" dirty="0">
                <a:ln>
                  <a:solidFill>
                    <a:srgbClr val="DD636E"/>
                  </a:solidFill>
                </a:ln>
                <a:solidFill>
                  <a:srgbClr val="DD636E"/>
                </a:solidFill>
                <a:latin typeface="Titillium Web" pitchFamily="2" charset="77"/>
              </a:rPr>
              <a:t>I N C U M P L I M I E N T O</a:t>
            </a:r>
            <a:endParaRPr lang="es-PE" sz="2400" b="1" dirty="0">
              <a:ln>
                <a:solidFill>
                  <a:srgbClr val="DD636E"/>
                </a:solidFill>
              </a:ln>
              <a:solidFill>
                <a:srgbClr val="DD636E"/>
              </a:solidFill>
            </a:endParaRPr>
          </a:p>
        </p:txBody>
      </p:sp>
      <p:sp>
        <p:nvSpPr>
          <p:cNvPr id="30" name="CuadroTexto 29">
            <a:extLst>
              <a:ext uri="{FF2B5EF4-FFF2-40B4-BE49-F238E27FC236}">
                <a16:creationId xmlns:a16="http://schemas.microsoft.com/office/drawing/2014/main" id="{105D8B12-BEBA-6548-8FAD-0ABE3581F6AA}"/>
              </a:ext>
            </a:extLst>
          </p:cNvPr>
          <p:cNvSpPr txBox="1"/>
          <p:nvPr/>
        </p:nvSpPr>
        <p:spPr>
          <a:xfrm>
            <a:off x="6710765" y="1091382"/>
            <a:ext cx="6101442" cy="338554"/>
          </a:xfrm>
          <a:prstGeom prst="rect">
            <a:avLst/>
          </a:prstGeom>
          <a:noFill/>
        </p:spPr>
        <p:txBody>
          <a:bodyPr wrap="square">
            <a:spAutoFit/>
          </a:bodyPr>
          <a:lstStyle/>
          <a:p>
            <a:pPr algn="ctr"/>
            <a:r>
              <a:rPr lang="es-ES" sz="1600" b="1" dirty="0">
                <a:ln>
                  <a:solidFill>
                    <a:schemeClr val="accent1"/>
                  </a:solidFill>
                </a:ln>
                <a:latin typeface="Titillium Web" pitchFamily="2" charset="77"/>
              </a:rPr>
              <a:t>DE OBLIGACIONES DEL DENUNCIANTE</a:t>
            </a:r>
            <a:endParaRPr lang="es-PE" sz="1600" dirty="0"/>
          </a:p>
        </p:txBody>
      </p:sp>
      <p:sp>
        <p:nvSpPr>
          <p:cNvPr id="31" name="CuadroTexto 30">
            <a:extLst>
              <a:ext uri="{FF2B5EF4-FFF2-40B4-BE49-F238E27FC236}">
                <a16:creationId xmlns:a16="http://schemas.microsoft.com/office/drawing/2014/main" id="{4EA35206-1FF6-DE4C-8CC2-EFF45CCCDA75}"/>
              </a:ext>
            </a:extLst>
          </p:cNvPr>
          <p:cNvSpPr txBox="1"/>
          <p:nvPr/>
        </p:nvSpPr>
        <p:spPr>
          <a:xfrm>
            <a:off x="7047787" y="1799204"/>
            <a:ext cx="4831035" cy="1323439"/>
          </a:xfrm>
          <a:prstGeom prst="rect">
            <a:avLst/>
          </a:prstGeom>
          <a:noFill/>
        </p:spPr>
        <p:txBody>
          <a:bodyPr wrap="square" rtlCol="0">
            <a:spAutoFit/>
          </a:bodyPr>
          <a:lstStyle/>
          <a:p>
            <a:pPr algn="ctr"/>
            <a:r>
              <a:rPr lang="es-ES" sz="1600" dirty="0">
                <a:latin typeface="Titillium Web" pitchFamily="2" charset="77"/>
              </a:rPr>
              <a:t>El incumplimiento de las obligaciones a las que está sujeto el denunciante, acarrea la suspensión de las medidas de protección otorgadas, sin perjuicio de las acciones de naturaleza administrativa u otras a que hubiera lugar.</a:t>
            </a:r>
          </a:p>
        </p:txBody>
      </p:sp>
    </p:spTree>
    <p:extLst>
      <p:ext uri="{BB962C8B-B14F-4D97-AF65-F5344CB8AC3E}">
        <p14:creationId xmlns:p14="http://schemas.microsoft.com/office/powerpoint/2010/main" val="3162850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8483E87F-FE0D-1C41-B652-3CE1479FD389}"/>
              </a:ext>
            </a:extLst>
          </p:cNvPr>
          <p:cNvSpPr/>
          <p:nvPr/>
        </p:nvSpPr>
        <p:spPr>
          <a:xfrm>
            <a:off x="3570513" y="626195"/>
            <a:ext cx="5943601" cy="771854"/>
          </a:xfrm>
          <a:prstGeom prst="rect">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Triángulo 10">
            <a:extLst>
              <a:ext uri="{FF2B5EF4-FFF2-40B4-BE49-F238E27FC236}">
                <a16:creationId xmlns:a16="http://schemas.microsoft.com/office/drawing/2014/main" id="{1B3057A8-EBCF-9A43-827E-C23F0A73D6A7}"/>
              </a:ext>
            </a:extLst>
          </p:cNvPr>
          <p:cNvSpPr/>
          <p:nvPr/>
        </p:nvSpPr>
        <p:spPr>
          <a:xfrm flipV="1">
            <a:off x="5715001" y="1242301"/>
            <a:ext cx="1710220" cy="300942"/>
          </a:xfrm>
          <a:prstGeom prst="triangle">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a:extLst>
              <a:ext uri="{FF2B5EF4-FFF2-40B4-BE49-F238E27FC236}">
                <a16:creationId xmlns:a16="http://schemas.microsoft.com/office/drawing/2014/main" id="{1467978E-5966-FB74-78A1-DD252F64C615}"/>
              </a:ext>
            </a:extLst>
          </p:cNvPr>
          <p:cNvSpPr>
            <a:spLocks noGrp="1"/>
          </p:cNvSpPr>
          <p:nvPr>
            <p:ph idx="1"/>
          </p:nvPr>
        </p:nvSpPr>
        <p:spPr>
          <a:xfrm>
            <a:off x="1064689" y="1919409"/>
            <a:ext cx="10515600" cy="3665801"/>
          </a:xfrm>
        </p:spPr>
        <p:txBody>
          <a:bodyPr>
            <a:normAutofit/>
          </a:bodyPr>
          <a:lstStyle/>
          <a:p>
            <a:pPr algn="just">
              <a:buFont typeface="Courier New" panose="02070309020205020404" pitchFamily="49" charset="0"/>
              <a:buChar char="o"/>
            </a:pPr>
            <a:r>
              <a:rPr lang="es-ES" sz="1600" dirty="0">
                <a:latin typeface="Titillium Web" pitchFamily="2" charset="77"/>
              </a:rPr>
              <a:t>La Oficina de Integridad Institucional o la que haga sus veces puede variar o suspender las medidas de protección dispuestas en mérito de la denuncia formulada, previa solicitud de la persona protegida o de oficio, en caso existan hechos que así lo ameriten. </a:t>
            </a:r>
          </a:p>
          <a:p>
            <a:pPr algn="just">
              <a:buFont typeface="Courier New" panose="02070309020205020404" pitchFamily="49" charset="0"/>
              <a:buChar char="o"/>
            </a:pPr>
            <a:r>
              <a:rPr lang="es-ES" sz="1600" dirty="0">
                <a:latin typeface="Titillium Web" pitchFamily="2" charset="77"/>
              </a:rPr>
              <a:t>la Oficina de Integridad Institucional o la que haga sus veces, comunicará por escrito a la persona protegida, la intención de variar las medidas de protección otorgadas, a efectos de que esta exprese su conformidad o no con la decisión y formule sus alegaciones en un plazo no mayor de cinco (5) días hábiles.</a:t>
            </a:r>
          </a:p>
          <a:p>
            <a:pPr algn="just">
              <a:buFont typeface="Courier New" panose="02070309020205020404" pitchFamily="49" charset="0"/>
              <a:buChar char="o"/>
            </a:pPr>
            <a:r>
              <a:rPr lang="es-ES" sz="1600" dirty="0">
                <a:latin typeface="Titillium Web" pitchFamily="2" charset="77"/>
              </a:rPr>
              <a:t>La comunicación a la persona protegida debe contener la descripción de la medida que se pretende variar, las medidas que se debe aplicar en reemplazo y las razones que fundamentan el cambio. </a:t>
            </a:r>
          </a:p>
          <a:p>
            <a:pPr algn="just">
              <a:buFont typeface="Courier New" panose="02070309020205020404" pitchFamily="49" charset="0"/>
              <a:buChar char="o"/>
            </a:pPr>
            <a:r>
              <a:rPr lang="es-ES" sz="1600" dirty="0">
                <a:latin typeface="Titillium Web" pitchFamily="2" charset="77"/>
              </a:rPr>
              <a:t>La Oficina de Integridad Institucional o la que haga sus veces debe motivar su decisión, pronunciándose sobre cada una de las alegaciones formuladas por la persona interesada, en un plazo máximo de diez (10) días hábiles de vencido el plazo para la formulación de alegaciones. </a:t>
            </a:r>
          </a:p>
          <a:p>
            <a:pPr algn="just">
              <a:buFont typeface="Courier New" panose="02070309020205020404" pitchFamily="49" charset="0"/>
              <a:buChar char="o"/>
            </a:pPr>
            <a:r>
              <a:rPr lang="es-ES" sz="1600" dirty="0">
                <a:latin typeface="Titillium Web" pitchFamily="2" charset="77"/>
              </a:rPr>
              <a:t>La Oficina de Integridad Institucional o la que haga sus veces, debe requerir opinión sobre la viabilidad de las medidas de reemplazo a la Oficina de Recursos Humanos. </a:t>
            </a:r>
            <a:endParaRPr lang="es-PE" sz="1600" dirty="0">
              <a:latin typeface="Titillium Web" pitchFamily="2" charset="77"/>
            </a:endParaRPr>
          </a:p>
        </p:txBody>
      </p:sp>
      <p:grpSp>
        <p:nvGrpSpPr>
          <p:cNvPr id="4" name="Grupo 3">
            <a:extLst>
              <a:ext uri="{FF2B5EF4-FFF2-40B4-BE49-F238E27FC236}">
                <a16:creationId xmlns:a16="http://schemas.microsoft.com/office/drawing/2014/main" id="{8CA31BEA-2A78-864B-B4F4-5E2D76DEFCD4}"/>
              </a:ext>
            </a:extLst>
          </p:cNvPr>
          <p:cNvGrpSpPr/>
          <p:nvPr/>
        </p:nvGrpSpPr>
        <p:grpSpPr>
          <a:xfrm>
            <a:off x="-10886" y="-10886"/>
            <a:ext cx="2286000" cy="2176260"/>
            <a:chOff x="75763" y="0"/>
            <a:chExt cx="2659312" cy="1953090"/>
          </a:xfrm>
        </p:grpSpPr>
        <p:sp>
          <p:nvSpPr>
            <p:cNvPr id="5" name="Triángulo isósceles 3">
              <a:extLst>
                <a:ext uri="{FF2B5EF4-FFF2-40B4-BE49-F238E27FC236}">
                  <a16:creationId xmlns:a16="http://schemas.microsoft.com/office/drawing/2014/main" id="{26C148B2-D363-4D49-B79B-1532A92B0426}"/>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1297FCE0-1E4C-3A4B-A277-A6844AC0CB19}"/>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C4B8405B-B5AB-A64A-858C-906F14458619}"/>
              </a:ext>
            </a:extLst>
          </p:cNvPr>
          <p:cNvPicPr>
            <a:picLocks noChangeAspect="1"/>
          </p:cNvPicPr>
          <p:nvPr/>
        </p:nvPicPr>
        <p:blipFill>
          <a:blip r:embed="rId2"/>
          <a:stretch>
            <a:fillRect/>
          </a:stretch>
        </p:blipFill>
        <p:spPr>
          <a:xfrm>
            <a:off x="0" y="5815389"/>
            <a:ext cx="12192000" cy="1068007"/>
          </a:xfrm>
          <a:prstGeom prst="rect">
            <a:avLst/>
          </a:prstGeom>
        </p:spPr>
      </p:pic>
      <p:sp>
        <p:nvSpPr>
          <p:cNvPr id="8" name="Marcador de contenido 2">
            <a:extLst>
              <a:ext uri="{FF2B5EF4-FFF2-40B4-BE49-F238E27FC236}">
                <a16:creationId xmlns:a16="http://schemas.microsoft.com/office/drawing/2014/main" id="{B26261CD-4853-0041-B426-7A35B06F746C}"/>
              </a:ext>
            </a:extLst>
          </p:cNvPr>
          <p:cNvSpPr txBox="1">
            <a:spLocks/>
          </p:cNvSpPr>
          <p:nvPr/>
        </p:nvSpPr>
        <p:spPr>
          <a:xfrm>
            <a:off x="1460608" y="2089531"/>
            <a:ext cx="10515600" cy="1728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ES" sz="1200" dirty="0"/>
          </a:p>
          <a:p>
            <a:pPr marL="0" indent="0">
              <a:buFont typeface="Arial" panose="020B0604020202020204" pitchFamily="34" charset="0"/>
              <a:buNone/>
            </a:pPr>
            <a:r>
              <a:rPr lang="es-ES" sz="1200" dirty="0"/>
              <a:t>. </a:t>
            </a:r>
            <a:endParaRPr lang="es-PE" sz="1800" dirty="0"/>
          </a:p>
        </p:txBody>
      </p:sp>
      <p:sp>
        <p:nvSpPr>
          <p:cNvPr id="9" name="CuadroTexto 8">
            <a:extLst>
              <a:ext uri="{FF2B5EF4-FFF2-40B4-BE49-F238E27FC236}">
                <a16:creationId xmlns:a16="http://schemas.microsoft.com/office/drawing/2014/main" id="{D4C10C60-FAA5-4145-BFF4-27EEDE881DE1}"/>
              </a:ext>
            </a:extLst>
          </p:cNvPr>
          <p:cNvSpPr txBox="1"/>
          <p:nvPr/>
        </p:nvSpPr>
        <p:spPr>
          <a:xfrm>
            <a:off x="3949001" y="788658"/>
            <a:ext cx="5943600" cy="677108"/>
          </a:xfrm>
          <a:prstGeom prst="rect">
            <a:avLst/>
          </a:prstGeom>
          <a:noFill/>
        </p:spPr>
        <p:txBody>
          <a:bodyPr wrap="square" rtlCol="0">
            <a:spAutoFit/>
          </a:bodyPr>
          <a:lstStyle/>
          <a:p>
            <a:r>
              <a:rPr lang="es-ES" sz="2000" b="1" dirty="0">
                <a:solidFill>
                  <a:schemeClr val="bg1"/>
                </a:solidFill>
                <a:latin typeface="Titillium Web" pitchFamily="2" charset="77"/>
              </a:rPr>
              <a:t>VARIACIÓN DE LAS MEDIDAS DE PROTECCIÓN</a:t>
            </a:r>
          </a:p>
          <a:p>
            <a:endParaRPr lang="es-PE" dirty="0"/>
          </a:p>
        </p:txBody>
      </p:sp>
    </p:spTree>
    <p:extLst>
      <p:ext uri="{BB962C8B-B14F-4D97-AF65-F5344CB8AC3E}">
        <p14:creationId xmlns:p14="http://schemas.microsoft.com/office/powerpoint/2010/main" val="1068155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645E14E-0067-7C45-AD79-0D9C71700749}"/>
              </a:ext>
            </a:extLst>
          </p:cNvPr>
          <p:cNvSpPr/>
          <p:nvPr/>
        </p:nvSpPr>
        <p:spPr>
          <a:xfrm>
            <a:off x="3864429" y="623449"/>
            <a:ext cx="4783952" cy="771854"/>
          </a:xfrm>
          <a:prstGeom prst="rect">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a:p>
        </p:txBody>
      </p:sp>
      <p:grpSp>
        <p:nvGrpSpPr>
          <p:cNvPr id="4" name="Grupo 3">
            <a:extLst>
              <a:ext uri="{FF2B5EF4-FFF2-40B4-BE49-F238E27FC236}">
                <a16:creationId xmlns:a16="http://schemas.microsoft.com/office/drawing/2014/main" id="{C5CC77A8-0E1C-9444-8FEF-E6A5080D00B3}"/>
              </a:ext>
            </a:extLst>
          </p:cNvPr>
          <p:cNvGrpSpPr/>
          <p:nvPr/>
        </p:nvGrpSpPr>
        <p:grpSpPr>
          <a:xfrm>
            <a:off x="-10886" y="-5454"/>
            <a:ext cx="2286000" cy="2176260"/>
            <a:chOff x="75763" y="0"/>
            <a:chExt cx="2659312" cy="1953090"/>
          </a:xfrm>
        </p:grpSpPr>
        <p:sp>
          <p:nvSpPr>
            <p:cNvPr id="5" name="Triángulo isósceles 3">
              <a:extLst>
                <a:ext uri="{FF2B5EF4-FFF2-40B4-BE49-F238E27FC236}">
                  <a16:creationId xmlns:a16="http://schemas.microsoft.com/office/drawing/2014/main" id="{580739F3-3994-0548-84F4-AC2EF85FBA35}"/>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9F089841-71A5-FF4E-A835-BE49865C6C4E}"/>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73234A32-129C-584E-BE03-9510F102F0F7}"/>
              </a:ext>
            </a:extLst>
          </p:cNvPr>
          <p:cNvPicPr>
            <a:picLocks noChangeAspect="1"/>
          </p:cNvPicPr>
          <p:nvPr/>
        </p:nvPicPr>
        <p:blipFill>
          <a:blip r:embed="rId2"/>
          <a:stretch>
            <a:fillRect/>
          </a:stretch>
        </p:blipFill>
        <p:spPr>
          <a:xfrm>
            <a:off x="0" y="5815389"/>
            <a:ext cx="12192000" cy="1068007"/>
          </a:xfrm>
          <a:prstGeom prst="rect">
            <a:avLst/>
          </a:prstGeom>
        </p:spPr>
      </p:pic>
      <p:sp>
        <p:nvSpPr>
          <p:cNvPr id="2" name="CuadroTexto 1">
            <a:extLst>
              <a:ext uri="{FF2B5EF4-FFF2-40B4-BE49-F238E27FC236}">
                <a16:creationId xmlns:a16="http://schemas.microsoft.com/office/drawing/2014/main" id="{CBB7D8D4-57AA-DB4E-B629-30750642A195}"/>
              </a:ext>
            </a:extLst>
          </p:cNvPr>
          <p:cNvSpPr txBox="1"/>
          <p:nvPr/>
        </p:nvSpPr>
        <p:spPr>
          <a:xfrm>
            <a:off x="4250551" y="821569"/>
            <a:ext cx="4397829" cy="646331"/>
          </a:xfrm>
          <a:prstGeom prst="rect">
            <a:avLst/>
          </a:prstGeom>
          <a:noFill/>
        </p:spPr>
        <p:txBody>
          <a:bodyPr wrap="square" rtlCol="0">
            <a:spAutoFit/>
          </a:bodyPr>
          <a:lstStyle/>
          <a:p>
            <a:r>
              <a:rPr lang="es-PE" sz="1800" b="1" i="0" u="none" strike="noStrike" baseline="0" dirty="0">
                <a:solidFill>
                  <a:schemeClr val="bg1"/>
                </a:solidFill>
                <a:latin typeface="Arial" panose="020B0604020202020204" pitchFamily="34" charset="0"/>
              </a:rPr>
              <a:t>OTRAS MEDIDAS DE PROTECCIÓN</a:t>
            </a:r>
          </a:p>
          <a:p>
            <a:endParaRPr lang="es-PE" dirty="0"/>
          </a:p>
        </p:txBody>
      </p:sp>
      <p:sp>
        <p:nvSpPr>
          <p:cNvPr id="10" name="CuadroTexto 9">
            <a:extLst>
              <a:ext uri="{FF2B5EF4-FFF2-40B4-BE49-F238E27FC236}">
                <a16:creationId xmlns:a16="http://schemas.microsoft.com/office/drawing/2014/main" id="{33D4B18A-CBB2-3149-A672-0B2E428D7943}"/>
              </a:ext>
            </a:extLst>
          </p:cNvPr>
          <p:cNvSpPr txBox="1"/>
          <p:nvPr/>
        </p:nvSpPr>
        <p:spPr>
          <a:xfrm>
            <a:off x="1007513" y="1763368"/>
            <a:ext cx="10363198" cy="1200329"/>
          </a:xfrm>
          <a:prstGeom prst="rect">
            <a:avLst/>
          </a:prstGeom>
          <a:noFill/>
        </p:spPr>
        <p:txBody>
          <a:bodyPr wrap="square" rtlCol="0">
            <a:spAutoFit/>
          </a:bodyPr>
          <a:lstStyle/>
          <a:p>
            <a:pPr marL="0" indent="0">
              <a:buNone/>
            </a:pPr>
            <a:r>
              <a:rPr lang="es-ES" sz="1800" dirty="0"/>
              <a:t>La denuncia presentada por un postor o contratista no debe perjudicar su posición como postor en el proceso de contratación en el que participa o su posición en la relación contractual establecida con la entidad. </a:t>
            </a:r>
          </a:p>
          <a:p>
            <a:pPr marL="0" indent="0">
              <a:buNone/>
            </a:pPr>
            <a:r>
              <a:rPr lang="es-ES" sz="1800" dirty="0"/>
              <a:t>Tampoco debe perjudicarlo en futuros procesos en los que participe.</a:t>
            </a:r>
          </a:p>
          <a:p>
            <a:pPr marL="0" indent="0">
              <a:buNone/>
            </a:pPr>
            <a:r>
              <a:rPr lang="es-ES" sz="1800" dirty="0"/>
              <a:t> Se debe tener en consideración las siguientes condiciones: </a:t>
            </a:r>
          </a:p>
        </p:txBody>
      </p:sp>
      <p:sp>
        <p:nvSpPr>
          <p:cNvPr id="13" name="CuadroTexto 12">
            <a:extLst>
              <a:ext uri="{FF2B5EF4-FFF2-40B4-BE49-F238E27FC236}">
                <a16:creationId xmlns:a16="http://schemas.microsoft.com/office/drawing/2014/main" id="{5391DBE3-51AF-F247-B582-2DB1F025407C}"/>
              </a:ext>
            </a:extLst>
          </p:cNvPr>
          <p:cNvSpPr txBox="1"/>
          <p:nvPr/>
        </p:nvSpPr>
        <p:spPr>
          <a:xfrm>
            <a:off x="1091738" y="3071927"/>
            <a:ext cx="10755084" cy="2585323"/>
          </a:xfrm>
          <a:prstGeom prst="rect">
            <a:avLst/>
          </a:prstGeom>
          <a:noFill/>
        </p:spPr>
        <p:txBody>
          <a:bodyPr wrap="square" rtlCol="0">
            <a:spAutoFit/>
          </a:bodyPr>
          <a:lstStyle/>
          <a:p>
            <a:pPr marL="342900" indent="-342900">
              <a:buFont typeface="+mj-lt"/>
              <a:buAutoNum type="alphaLcParenR"/>
            </a:pPr>
            <a:r>
              <a:rPr lang="es-ES" sz="1800" dirty="0"/>
              <a:t>Que existan los suficientes indicios razonables sobre la comisión de los hechos denunciados.</a:t>
            </a:r>
          </a:p>
          <a:p>
            <a:pPr marL="342900" indent="-342900">
              <a:buFont typeface="+mj-lt"/>
              <a:buAutoNum type="alphaLcParenR"/>
            </a:pPr>
            <a:r>
              <a:rPr lang="es-ES" sz="1800" dirty="0"/>
              <a:t>Que la condición o cargo del denunciado sea determinante para la selección o contratación bajo investigación.</a:t>
            </a:r>
          </a:p>
          <a:p>
            <a:pPr marL="342900" indent="-342900">
              <a:buFont typeface="+mj-lt"/>
              <a:buAutoNum type="alphaLcParenR"/>
            </a:pPr>
            <a:r>
              <a:rPr lang="es-ES" sz="1800" dirty="0"/>
              <a:t>Que existan indicios razonables de que el denunciado ha tomado conocimiento de la denuncia y pueda tomar represalias dentro del proceso de selección. </a:t>
            </a:r>
          </a:p>
          <a:p>
            <a:pPr marL="342900" indent="-342900">
              <a:buFont typeface="+mj-lt"/>
              <a:buAutoNum type="alphaLcParenR"/>
            </a:pPr>
            <a:r>
              <a:rPr lang="es-ES" sz="1800" dirty="0"/>
              <a:t> Si la denuncia se dirige contra servidores que tengan a su cargo un proceso de contratación en el que participa el denunciante, este podrá solicitar el apartamiento de los servidores denunciados. </a:t>
            </a:r>
          </a:p>
          <a:p>
            <a:pPr marL="342900" indent="-342900">
              <a:buFont typeface="+mj-lt"/>
              <a:buAutoNum type="alphaLcParenR"/>
            </a:pPr>
            <a:r>
              <a:rPr lang="es-ES" sz="1800" dirty="0"/>
              <a:t>La interposición de una denuncia no servirá en ningún caso para paralizar un proceso de contratación del estado. </a:t>
            </a:r>
            <a:endParaRPr lang="es-PE" sz="2800" b="1" i="0" u="none" strike="noStrike" baseline="0" dirty="0">
              <a:latin typeface="Arial" panose="020B0604020202020204" pitchFamily="34" charset="0"/>
            </a:endParaRPr>
          </a:p>
          <a:p>
            <a:endParaRPr lang="es-PE" dirty="0"/>
          </a:p>
        </p:txBody>
      </p:sp>
    </p:spTree>
    <p:extLst>
      <p:ext uri="{BB962C8B-B14F-4D97-AF65-F5344CB8AC3E}">
        <p14:creationId xmlns:p14="http://schemas.microsoft.com/office/powerpoint/2010/main" val="2775884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C4A232A7-A4DE-6E27-D191-2EFD6706B942}"/>
              </a:ext>
            </a:extLst>
          </p:cNvPr>
          <p:cNvPicPr>
            <a:picLocks noGrp="1" noChangeAspect="1"/>
          </p:cNvPicPr>
          <p:nvPr>
            <p:ph idx="1"/>
          </p:nvPr>
        </p:nvPicPr>
        <p:blipFill rotWithShape="1">
          <a:blip r:embed="rId2"/>
          <a:srcRect l="3877" t="5211" r="3216" b="2812"/>
          <a:stretch/>
        </p:blipFill>
        <p:spPr>
          <a:xfrm>
            <a:off x="1768928" y="295592"/>
            <a:ext cx="8953500" cy="5510545"/>
          </a:xfrm>
        </p:spPr>
      </p:pic>
      <p:grpSp>
        <p:nvGrpSpPr>
          <p:cNvPr id="3" name="Grupo 2">
            <a:extLst>
              <a:ext uri="{FF2B5EF4-FFF2-40B4-BE49-F238E27FC236}">
                <a16:creationId xmlns:a16="http://schemas.microsoft.com/office/drawing/2014/main" id="{0215AEAE-E6B8-9446-A9AB-D13AF164EF1F}"/>
              </a:ext>
            </a:extLst>
          </p:cNvPr>
          <p:cNvGrpSpPr/>
          <p:nvPr/>
        </p:nvGrpSpPr>
        <p:grpSpPr>
          <a:xfrm>
            <a:off x="-10886" y="-10886"/>
            <a:ext cx="2286000" cy="2176260"/>
            <a:chOff x="75763" y="0"/>
            <a:chExt cx="2659312" cy="1953090"/>
          </a:xfrm>
        </p:grpSpPr>
        <p:sp>
          <p:nvSpPr>
            <p:cNvPr id="4" name="Triángulo isósceles 3">
              <a:extLst>
                <a:ext uri="{FF2B5EF4-FFF2-40B4-BE49-F238E27FC236}">
                  <a16:creationId xmlns:a16="http://schemas.microsoft.com/office/drawing/2014/main" id="{4A9D71D2-A810-D34D-9A85-CCA2E1E60BBE}"/>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80AA6507-7912-DE40-BD6F-9F0784472A1A}"/>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6C3404E6-6FE9-EE45-B06C-B60FE4CC598E}"/>
              </a:ext>
            </a:extLst>
          </p:cNvPr>
          <p:cNvPicPr>
            <a:picLocks noChangeAspect="1"/>
          </p:cNvPicPr>
          <p:nvPr/>
        </p:nvPicPr>
        <p:blipFill>
          <a:blip r:embed="rId3"/>
          <a:stretch>
            <a:fillRect/>
          </a:stretch>
        </p:blipFill>
        <p:spPr>
          <a:xfrm>
            <a:off x="0" y="5815389"/>
            <a:ext cx="12192000" cy="1068007"/>
          </a:xfrm>
          <a:prstGeom prst="rect">
            <a:avLst/>
          </a:prstGeom>
        </p:spPr>
      </p:pic>
    </p:spTree>
    <p:extLst>
      <p:ext uri="{BB962C8B-B14F-4D97-AF65-F5344CB8AC3E}">
        <p14:creationId xmlns:p14="http://schemas.microsoft.com/office/powerpoint/2010/main" val="2493784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A14AAE-83AB-C085-DCFD-606481C60F58}"/>
              </a:ext>
            </a:extLst>
          </p:cNvPr>
          <p:cNvSpPr>
            <a:spLocks noGrp="1"/>
          </p:cNvSpPr>
          <p:nvPr>
            <p:ph idx="1"/>
          </p:nvPr>
        </p:nvSpPr>
        <p:spPr>
          <a:xfrm>
            <a:off x="3729118" y="2642722"/>
            <a:ext cx="7831512" cy="2371874"/>
          </a:xfrm>
        </p:spPr>
        <p:txBody>
          <a:bodyPr>
            <a:normAutofit/>
          </a:bodyPr>
          <a:lstStyle/>
          <a:p>
            <a:pPr marL="0" indent="0" algn="just">
              <a:buNone/>
            </a:pPr>
            <a:r>
              <a:rPr lang="es-ES" sz="2100" dirty="0">
                <a:latin typeface="Titillium Web" pitchFamily="2" charset="77"/>
                <a:cs typeface="Arial" panose="020B0604020202020204" pitchFamily="34" charset="0"/>
              </a:rPr>
              <a:t>¿La Oficina de Integridad Institucional  o la que haga sus veces identifica una denuncia presentada con un nombre falso y un número de DNI inexistente, lo que se ha corroborado al sacar un reporte de consultas en línea de la RENIEC, pero al solicitar información sobre los hechos denunciados se evidencia que existen indicios de la comisión de un acto de corrupción, debemos admitir la denuncia? </a:t>
            </a:r>
          </a:p>
          <a:p>
            <a:pPr marL="0" indent="0" algn="just">
              <a:buNone/>
            </a:pPr>
            <a:endParaRPr lang="es-PE" dirty="0"/>
          </a:p>
        </p:txBody>
      </p:sp>
      <p:grpSp>
        <p:nvGrpSpPr>
          <p:cNvPr id="4" name="Grupo 3">
            <a:extLst>
              <a:ext uri="{FF2B5EF4-FFF2-40B4-BE49-F238E27FC236}">
                <a16:creationId xmlns:a16="http://schemas.microsoft.com/office/drawing/2014/main" id="{8F99F1A2-3E66-F643-A491-298432E5DFB1}"/>
              </a:ext>
            </a:extLst>
          </p:cNvPr>
          <p:cNvGrpSpPr/>
          <p:nvPr/>
        </p:nvGrpSpPr>
        <p:grpSpPr>
          <a:xfrm>
            <a:off x="-10886" y="-10886"/>
            <a:ext cx="2286000" cy="2176260"/>
            <a:chOff x="75763" y="0"/>
            <a:chExt cx="2659312" cy="1953090"/>
          </a:xfrm>
        </p:grpSpPr>
        <p:sp>
          <p:nvSpPr>
            <p:cNvPr id="5" name="Triángulo isósceles 3">
              <a:extLst>
                <a:ext uri="{FF2B5EF4-FFF2-40B4-BE49-F238E27FC236}">
                  <a16:creationId xmlns:a16="http://schemas.microsoft.com/office/drawing/2014/main" id="{F4EDE571-2AE7-024E-A1FC-3C7DD916B278}"/>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2C38EE4D-BD45-B545-B1A4-23C48D9996F2}"/>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9C5943AF-FDB8-DF4C-A1BC-31DF2E483514}"/>
              </a:ext>
            </a:extLst>
          </p:cNvPr>
          <p:cNvPicPr>
            <a:picLocks noChangeAspect="1"/>
          </p:cNvPicPr>
          <p:nvPr/>
        </p:nvPicPr>
        <p:blipFill>
          <a:blip r:embed="rId2"/>
          <a:stretch>
            <a:fillRect/>
          </a:stretch>
        </p:blipFill>
        <p:spPr>
          <a:xfrm>
            <a:off x="0" y="5815389"/>
            <a:ext cx="12192000" cy="1068007"/>
          </a:xfrm>
          <a:prstGeom prst="rect">
            <a:avLst/>
          </a:prstGeom>
        </p:spPr>
      </p:pic>
      <p:sp>
        <p:nvSpPr>
          <p:cNvPr id="12" name="Rectángulo 11">
            <a:extLst>
              <a:ext uri="{FF2B5EF4-FFF2-40B4-BE49-F238E27FC236}">
                <a16:creationId xmlns:a16="http://schemas.microsoft.com/office/drawing/2014/main" id="{4599F69E-D3C9-DD44-A135-9AF064D5A1D0}"/>
              </a:ext>
            </a:extLst>
          </p:cNvPr>
          <p:cNvSpPr/>
          <p:nvPr/>
        </p:nvSpPr>
        <p:spPr>
          <a:xfrm flipV="1">
            <a:off x="2852059" y="510399"/>
            <a:ext cx="6174770" cy="751783"/>
          </a:xfrm>
          <a:prstGeom prst="rect">
            <a:avLst/>
          </a:prstGeom>
          <a:solidFill>
            <a:srgbClr val="E61B21"/>
          </a:solidFill>
          <a:ln w="1270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PE" sz="1442">
              <a:ln>
                <a:solidFill>
                  <a:srgbClr val="E61B21"/>
                </a:solidFill>
              </a:ln>
              <a:noFill/>
            </a:endParaRPr>
          </a:p>
        </p:txBody>
      </p:sp>
      <p:sp>
        <p:nvSpPr>
          <p:cNvPr id="13" name="Triángulo 12">
            <a:extLst>
              <a:ext uri="{FF2B5EF4-FFF2-40B4-BE49-F238E27FC236}">
                <a16:creationId xmlns:a16="http://schemas.microsoft.com/office/drawing/2014/main" id="{D7EFF299-BBDB-E541-A50E-9741E8505785}"/>
              </a:ext>
            </a:extLst>
          </p:cNvPr>
          <p:cNvSpPr/>
          <p:nvPr/>
        </p:nvSpPr>
        <p:spPr>
          <a:xfrm rot="2052618">
            <a:off x="2508148" y="575483"/>
            <a:ext cx="520114" cy="647088"/>
          </a:xfrm>
          <a:prstGeom prst="triangle">
            <a:avLst>
              <a:gd name="adj" fmla="val 19600"/>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CuadroTexto 13">
            <a:extLst>
              <a:ext uri="{FF2B5EF4-FFF2-40B4-BE49-F238E27FC236}">
                <a16:creationId xmlns:a16="http://schemas.microsoft.com/office/drawing/2014/main" id="{652FDA4C-350D-7A4E-A049-6FFCD131CF7D}"/>
              </a:ext>
            </a:extLst>
          </p:cNvPr>
          <p:cNvSpPr txBox="1"/>
          <p:nvPr/>
        </p:nvSpPr>
        <p:spPr>
          <a:xfrm>
            <a:off x="3083533" y="641176"/>
            <a:ext cx="5766553" cy="553998"/>
          </a:xfrm>
          <a:prstGeom prst="rect">
            <a:avLst/>
          </a:prstGeom>
          <a:noFill/>
        </p:spPr>
        <p:txBody>
          <a:bodyPr wrap="square" rtlCol="0">
            <a:spAutoFit/>
          </a:bodyPr>
          <a:lstStyle/>
          <a:p>
            <a:r>
              <a:rPr lang="es-ES" sz="3000" dirty="0">
                <a:solidFill>
                  <a:schemeClr val="bg1"/>
                </a:solidFill>
                <a:latin typeface="Titillium Web" pitchFamily="2" charset="77"/>
              </a:rPr>
              <a:t>CASOS PRÁCTICOS PARA DEBATE</a:t>
            </a:r>
            <a:endParaRPr lang="es-PE" sz="3000" dirty="0">
              <a:solidFill>
                <a:schemeClr val="bg1"/>
              </a:solidFill>
              <a:latin typeface="Titillium Web" pitchFamily="2" charset="77"/>
            </a:endParaRPr>
          </a:p>
        </p:txBody>
      </p:sp>
      <p:sp>
        <p:nvSpPr>
          <p:cNvPr id="17" name="Elipse 16">
            <a:extLst>
              <a:ext uri="{FF2B5EF4-FFF2-40B4-BE49-F238E27FC236}">
                <a16:creationId xmlns:a16="http://schemas.microsoft.com/office/drawing/2014/main" id="{B3BA29C5-F0E9-054E-BE48-A9216B38A4B6}"/>
              </a:ext>
            </a:extLst>
          </p:cNvPr>
          <p:cNvSpPr/>
          <p:nvPr/>
        </p:nvSpPr>
        <p:spPr>
          <a:xfrm>
            <a:off x="6568245" y="1795259"/>
            <a:ext cx="740229" cy="74022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b="1" dirty="0">
                <a:latin typeface="Titillium Web" pitchFamily="2" charset="77"/>
              </a:rPr>
              <a:t>1</a:t>
            </a:r>
          </a:p>
        </p:txBody>
      </p:sp>
      <p:grpSp>
        <p:nvGrpSpPr>
          <p:cNvPr id="22" name="Grupo 21">
            <a:extLst>
              <a:ext uri="{FF2B5EF4-FFF2-40B4-BE49-F238E27FC236}">
                <a16:creationId xmlns:a16="http://schemas.microsoft.com/office/drawing/2014/main" id="{BAF76E18-EDD1-FC49-83F7-14297BBA62E4}"/>
              </a:ext>
            </a:extLst>
          </p:cNvPr>
          <p:cNvGrpSpPr/>
          <p:nvPr/>
        </p:nvGrpSpPr>
        <p:grpSpPr>
          <a:xfrm>
            <a:off x="7195457" y="2275114"/>
            <a:ext cx="4592331" cy="1284515"/>
            <a:chOff x="7195457" y="2275114"/>
            <a:chExt cx="4592331" cy="1284515"/>
          </a:xfrm>
        </p:grpSpPr>
        <p:cxnSp>
          <p:nvCxnSpPr>
            <p:cNvPr id="19" name="Conector recto 18">
              <a:extLst>
                <a:ext uri="{FF2B5EF4-FFF2-40B4-BE49-F238E27FC236}">
                  <a16:creationId xmlns:a16="http://schemas.microsoft.com/office/drawing/2014/main" id="{20ADBCC1-8D93-724F-90A8-E0A3C0F15F46}"/>
                </a:ext>
              </a:extLst>
            </p:cNvPr>
            <p:cNvCxnSpPr/>
            <p:nvPr/>
          </p:nvCxnSpPr>
          <p:spPr>
            <a:xfrm>
              <a:off x="7195457" y="2275114"/>
              <a:ext cx="4570561"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D0C6C76C-A97F-FB48-8AD5-F733069C3391}"/>
                </a:ext>
              </a:extLst>
            </p:cNvPr>
            <p:cNvCxnSpPr/>
            <p:nvPr/>
          </p:nvCxnSpPr>
          <p:spPr>
            <a:xfrm>
              <a:off x="11787788" y="2275114"/>
              <a:ext cx="0" cy="1284515"/>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pic>
        <p:nvPicPr>
          <p:cNvPr id="23" name="Imagen 22">
            <a:extLst>
              <a:ext uri="{FF2B5EF4-FFF2-40B4-BE49-F238E27FC236}">
                <a16:creationId xmlns:a16="http://schemas.microsoft.com/office/drawing/2014/main" id="{A55BE332-175F-1942-922D-FFC32321C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70" y="1718968"/>
            <a:ext cx="2769740" cy="4045800"/>
          </a:xfrm>
          <a:prstGeom prst="rect">
            <a:avLst/>
          </a:prstGeom>
        </p:spPr>
      </p:pic>
    </p:spTree>
    <p:extLst>
      <p:ext uri="{BB962C8B-B14F-4D97-AF65-F5344CB8AC3E}">
        <p14:creationId xmlns:p14="http://schemas.microsoft.com/office/powerpoint/2010/main" val="79290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5F59D972-13E4-5645-BAC9-1CCCDEAE49FE}"/>
              </a:ext>
            </a:extLst>
          </p:cNvPr>
          <p:cNvSpPr/>
          <p:nvPr/>
        </p:nvSpPr>
        <p:spPr>
          <a:xfrm>
            <a:off x="-11018" y="4379186"/>
            <a:ext cx="12192000" cy="1324148"/>
          </a:xfrm>
          <a:prstGeom prst="rect">
            <a:avLst/>
          </a:prstGeom>
          <a:solidFill>
            <a:srgbClr val="F8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bg1">
                  <a:lumMod val="95000"/>
                </a:schemeClr>
              </a:solidFill>
            </a:endParaRPr>
          </a:p>
        </p:txBody>
      </p:sp>
      <p:grpSp>
        <p:nvGrpSpPr>
          <p:cNvPr id="4" name="Grupo 3">
            <a:extLst>
              <a:ext uri="{FF2B5EF4-FFF2-40B4-BE49-F238E27FC236}">
                <a16:creationId xmlns:a16="http://schemas.microsoft.com/office/drawing/2014/main" id="{7C1428A0-1B7E-754F-8232-4F87F9BB4992}"/>
              </a:ext>
            </a:extLst>
          </p:cNvPr>
          <p:cNvGrpSpPr/>
          <p:nvPr/>
        </p:nvGrpSpPr>
        <p:grpSpPr>
          <a:xfrm>
            <a:off x="-11017" y="-11017"/>
            <a:ext cx="2286000" cy="2176260"/>
            <a:chOff x="75763" y="0"/>
            <a:chExt cx="2659312" cy="1953090"/>
          </a:xfrm>
        </p:grpSpPr>
        <p:sp>
          <p:nvSpPr>
            <p:cNvPr id="5" name="Triángulo isósceles 3">
              <a:extLst>
                <a:ext uri="{FF2B5EF4-FFF2-40B4-BE49-F238E27FC236}">
                  <a16:creationId xmlns:a16="http://schemas.microsoft.com/office/drawing/2014/main" id="{ACBABFBD-5F87-8F41-9713-0E5CD1AB93D5}"/>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00CD8458-E70D-BF45-8F9C-34D3E26B249F}"/>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DB66719F-0268-E84C-8532-3C6770DBA594}"/>
              </a:ext>
            </a:extLst>
          </p:cNvPr>
          <p:cNvPicPr>
            <a:picLocks noChangeAspect="1"/>
          </p:cNvPicPr>
          <p:nvPr/>
        </p:nvPicPr>
        <p:blipFill>
          <a:blip r:embed="rId2"/>
          <a:stretch>
            <a:fillRect/>
          </a:stretch>
        </p:blipFill>
        <p:spPr>
          <a:xfrm>
            <a:off x="0" y="5815389"/>
            <a:ext cx="12192000" cy="1068007"/>
          </a:xfrm>
          <a:prstGeom prst="rect">
            <a:avLst/>
          </a:prstGeom>
        </p:spPr>
      </p:pic>
      <p:sp>
        <p:nvSpPr>
          <p:cNvPr id="9" name="CuadroTexto 8">
            <a:extLst>
              <a:ext uri="{FF2B5EF4-FFF2-40B4-BE49-F238E27FC236}">
                <a16:creationId xmlns:a16="http://schemas.microsoft.com/office/drawing/2014/main" id="{AE6DE249-BD6B-D043-9CE5-D078A348C8E9}"/>
              </a:ext>
            </a:extLst>
          </p:cNvPr>
          <p:cNvSpPr txBox="1"/>
          <p:nvPr/>
        </p:nvSpPr>
        <p:spPr>
          <a:xfrm>
            <a:off x="919975" y="2088863"/>
            <a:ext cx="10649415" cy="923330"/>
          </a:xfrm>
          <a:prstGeom prst="rect">
            <a:avLst/>
          </a:prstGeom>
          <a:noFill/>
        </p:spPr>
        <p:txBody>
          <a:bodyPr wrap="square" rtlCol="0">
            <a:spAutoFit/>
          </a:bodyPr>
          <a:lstStyle/>
          <a:p>
            <a:pPr marL="0" indent="0" algn="just">
              <a:buNone/>
            </a:pPr>
            <a:r>
              <a:rPr lang="es-PE" dirty="0">
                <a:latin typeface="Titillium Web" pitchFamily="2" charset="77"/>
                <a:cs typeface="Arial" panose="020B0604020202020204" pitchFamily="34" charset="0"/>
              </a:rPr>
              <a:t>El modelo de Integridad dentro de sus (9) nueve componentes hace referencia al Componente denominado: </a:t>
            </a:r>
          </a:p>
          <a:p>
            <a:pPr marL="0" indent="0" algn="just">
              <a:buNone/>
            </a:pPr>
            <a:r>
              <a:rPr lang="es-PE" b="1" dirty="0">
                <a:solidFill>
                  <a:srgbClr val="FF0000"/>
                </a:solidFill>
                <a:latin typeface="Titillium Web" pitchFamily="2" charset="77"/>
                <a:cs typeface="Arial" panose="020B0604020202020204" pitchFamily="34" charset="0"/>
              </a:rPr>
              <a:t>“Canal de denuncias”</a:t>
            </a:r>
            <a:r>
              <a:rPr lang="es-PE" dirty="0">
                <a:latin typeface="Titillium Web" pitchFamily="2" charset="77"/>
                <a:cs typeface="Arial" panose="020B0604020202020204" pitchFamily="34" charset="0"/>
              </a:rPr>
              <a:t>,</a:t>
            </a:r>
            <a:r>
              <a:rPr lang="es-PE" b="1" dirty="0">
                <a:latin typeface="Titillium Web" pitchFamily="2" charset="77"/>
                <a:cs typeface="Arial" panose="020B0604020202020204" pitchFamily="34" charset="0"/>
              </a:rPr>
              <a:t> </a:t>
            </a:r>
            <a:r>
              <a:rPr lang="es-PE" dirty="0">
                <a:latin typeface="Titillium Web" pitchFamily="2" charset="77"/>
                <a:cs typeface="Arial" panose="020B0604020202020204" pitchFamily="34" charset="0"/>
              </a:rPr>
              <a:t>el cual se desarrolla a través de dos (02) Subcomponentes: </a:t>
            </a:r>
          </a:p>
          <a:p>
            <a:endParaRPr lang="es-PE" dirty="0"/>
          </a:p>
        </p:txBody>
      </p:sp>
      <p:sp>
        <p:nvSpPr>
          <p:cNvPr id="10" name="Título 1">
            <a:extLst>
              <a:ext uri="{FF2B5EF4-FFF2-40B4-BE49-F238E27FC236}">
                <a16:creationId xmlns:a16="http://schemas.microsoft.com/office/drawing/2014/main" id="{09D057C8-3CFA-1249-AAD9-DBA1D9AF1D8F}"/>
              </a:ext>
            </a:extLst>
          </p:cNvPr>
          <p:cNvSpPr>
            <a:spLocks noGrp="1"/>
          </p:cNvSpPr>
          <p:nvPr>
            <p:ph type="title"/>
          </p:nvPr>
        </p:nvSpPr>
        <p:spPr>
          <a:xfrm>
            <a:off x="4974010" y="621632"/>
            <a:ext cx="7373072" cy="897145"/>
          </a:xfrm>
        </p:spPr>
        <p:txBody>
          <a:bodyPr>
            <a:normAutofit/>
          </a:bodyPr>
          <a:lstStyle/>
          <a:p>
            <a:r>
              <a:rPr lang="es-ES" sz="3500" b="1" dirty="0">
                <a:latin typeface="Titillium Web" pitchFamily="2" charset="77"/>
                <a:cs typeface="Arial Black" panose="020B0604020202020204" pitchFamily="34" charset="0"/>
              </a:rPr>
              <a:t>Denuncias por Actos de Corrupción</a:t>
            </a:r>
            <a:endParaRPr lang="es-PE" sz="3500" b="1" dirty="0">
              <a:latin typeface="Titillium Web" pitchFamily="2" charset="77"/>
              <a:cs typeface="Arial Black" panose="020B0604020202020204" pitchFamily="34" charset="0"/>
            </a:endParaRPr>
          </a:p>
        </p:txBody>
      </p:sp>
      <p:sp>
        <p:nvSpPr>
          <p:cNvPr id="13" name="CuadroTexto 12">
            <a:extLst>
              <a:ext uri="{FF2B5EF4-FFF2-40B4-BE49-F238E27FC236}">
                <a16:creationId xmlns:a16="http://schemas.microsoft.com/office/drawing/2014/main" id="{FA571438-03A7-ED4A-904C-C5C9A72D90BF}"/>
              </a:ext>
            </a:extLst>
          </p:cNvPr>
          <p:cNvSpPr txBox="1"/>
          <p:nvPr/>
        </p:nvSpPr>
        <p:spPr>
          <a:xfrm>
            <a:off x="919975" y="2905919"/>
            <a:ext cx="6674005" cy="646331"/>
          </a:xfrm>
          <a:prstGeom prst="rect">
            <a:avLst/>
          </a:prstGeom>
          <a:noFill/>
        </p:spPr>
        <p:txBody>
          <a:bodyPr wrap="square">
            <a:spAutoFit/>
          </a:bodyPr>
          <a:lstStyle/>
          <a:p>
            <a:pPr marL="285750" indent="-285750" algn="just">
              <a:buFont typeface="Wingdings" pitchFamily="2" charset="2"/>
              <a:buChar char="ü"/>
            </a:pPr>
            <a:r>
              <a:rPr lang="es-ES" dirty="0">
                <a:solidFill>
                  <a:srgbClr val="333333"/>
                </a:solidFill>
                <a:effectLst/>
                <a:latin typeface="Titillium Web" pitchFamily="2" charset="77"/>
                <a:cs typeface="Arial" panose="020B0604020202020204" pitchFamily="34" charset="0"/>
              </a:rPr>
              <a:t>Subcomponente: Implementación de canal de denuncias</a:t>
            </a:r>
          </a:p>
          <a:p>
            <a:pPr marL="285750" indent="-285750" algn="just">
              <a:buFont typeface="Wingdings" pitchFamily="2" charset="2"/>
              <a:buChar char="ü"/>
            </a:pPr>
            <a:r>
              <a:rPr lang="es-ES" u="none" strike="noStrike" baseline="0" dirty="0">
                <a:solidFill>
                  <a:srgbClr val="000000"/>
                </a:solidFill>
                <a:latin typeface="Titillium Web" pitchFamily="2" charset="77"/>
                <a:cs typeface="Arial" panose="020B0604020202020204" pitchFamily="34" charset="0"/>
              </a:rPr>
              <a:t>Subcomponente: Mecanismos de protección al denunciante </a:t>
            </a:r>
          </a:p>
        </p:txBody>
      </p:sp>
      <p:grpSp>
        <p:nvGrpSpPr>
          <p:cNvPr id="22" name="Grupo 21">
            <a:extLst>
              <a:ext uri="{FF2B5EF4-FFF2-40B4-BE49-F238E27FC236}">
                <a16:creationId xmlns:a16="http://schemas.microsoft.com/office/drawing/2014/main" id="{912A0E2F-A134-AF47-B150-5FF913CBEA10}"/>
              </a:ext>
            </a:extLst>
          </p:cNvPr>
          <p:cNvGrpSpPr/>
          <p:nvPr/>
        </p:nvGrpSpPr>
        <p:grpSpPr>
          <a:xfrm>
            <a:off x="919975" y="4408486"/>
            <a:ext cx="9641245" cy="1219559"/>
            <a:chOff x="0" y="4182364"/>
            <a:chExt cx="9641245" cy="1219559"/>
          </a:xfrm>
        </p:grpSpPr>
        <p:pic>
          <p:nvPicPr>
            <p:cNvPr id="19" name="Imagen 18">
              <a:extLst>
                <a:ext uri="{FF2B5EF4-FFF2-40B4-BE49-F238E27FC236}">
                  <a16:creationId xmlns:a16="http://schemas.microsoft.com/office/drawing/2014/main" id="{166FCFC7-2F56-1647-BB4F-C033DC2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219" y="4286463"/>
              <a:ext cx="1492026" cy="1096083"/>
            </a:xfrm>
            <a:prstGeom prst="rect">
              <a:avLst/>
            </a:prstGeom>
          </p:spPr>
        </p:pic>
        <p:pic>
          <p:nvPicPr>
            <p:cNvPr id="15" name="Imagen 14">
              <a:extLst>
                <a:ext uri="{FF2B5EF4-FFF2-40B4-BE49-F238E27FC236}">
                  <a16:creationId xmlns:a16="http://schemas.microsoft.com/office/drawing/2014/main" id="{830C7EF3-7396-8949-BCCB-4EE162303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855" y="4182364"/>
              <a:ext cx="4239654" cy="1124477"/>
            </a:xfrm>
            <a:prstGeom prst="rect">
              <a:avLst/>
            </a:prstGeom>
          </p:spPr>
        </p:pic>
        <p:pic>
          <p:nvPicPr>
            <p:cNvPr id="17" name="Imagen 16">
              <a:extLst>
                <a:ext uri="{FF2B5EF4-FFF2-40B4-BE49-F238E27FC236}">
                  <a16:creationId xmlns:a16="http://schemas.microsoft.com/office/drawing/2014/main" id="{F4C0B9F6-3EF7-AD46-8040-BC00E4E8CB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65071"/>
              <a:ext cx="4358829" cy="1136852"/>
            </a:xfrm>
            <a:prstGeom prst="rect">
              <a:avLst/>
            </a:prstGeom>
          </p:spPr>
        </p:pic>
      </p:grpSp>
      <p:pic>
        <p:nvPicPr>
          <p:cNvPr id="21" name="Imagen 20">
            <a:extLst>
              <a:ext uri="{FF2B5EF4-FFF2-40B4-BE49-F238E27FC236}">
                <a16:creationId xmlns:a16="http://schemas.microsoft.com/office/drawing/2014/main" id="{06E44191-2FF0-5A4D-9B5A-1CE885AFD151}"/>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saturation sat="200000"/>
                    </a14:imgEffect>
                  </a14:imgLayer>
                </a14:imgProps>
              </a:ext>
              <a:ext uri="{28A0092B-C50C-407E-A947-70E740481C1C}">
                <a14:useLocalDpi xmlns:a14="http://schemas.microsoft.com/office/drawing/2010/main" val="0"/>
              </a:ext>
            </a:extLst>
          </a:blip>
          <a:srcRect l="3320" t="8927"/>
          <a:stretch/>
        </p:blipFill>
        <p:spPr>
          <a:xfrm>
            <a:off x="7295042" y="3748224"/>
            <a:ext cx="2030406" cy="1972429"/>
          </a:xfrm>
          <a:prstGeom prst="rect">
            <a:avLst/>
          </a:prstGeom>
        </p:spPr>
      </p:pic>
      <p:sp>
        <p:nvSpPr>
          <p:cNvPr id="25" name="CuadroTexto 24">
            <a:extLst>
              <a:ext uri="{FF2B5EF4-FFF2-40B4-BE49-F238E27FC236}">
                <a16:creationId xmlns:a16="http://schemas.microsoft.com/office/drawing/2014/main" id="{117F7B5F-FB08-FE42-86D1-C155A0C3087E}"/>
              </a:ext>
            </a:extLst>
          </p:cNvPr>
          <p:cNvSpPr txBox="1"/>
          <p:nvPr/>
        </p:nvSpPr>
        <p:spPr>
          <a:xfrm>
            <a:off x="1284633" y="4226391"/>
            <a:ext cx="4992959" cy="323165"/>
          </a:xfrm>
          <a:prstGeom prst="rect">
            <a:avLst/>
          </a:prstGeom>
          <a:noFill/>
        </p:spPr>
        <p:txBody>
          <a:bodyPr wrap="square">
            <a:spAutoFit/>
          </a:bodyPr>
          <a:lstStyle/>
          <a:p>
            <a:pPr algn="l"/>
            <a:r>
              <a:rPr lang="es-PE" sz="1500" b="1" i="0" u="none" strike="noStrike" cap="all" dirty="0">
                <a:solidFill>
                  <a:schemeClr val="bg2">
                    <a:lumMod val="50000"/>
                  </a:schemeClr>
                </a:solidFill>
                <a:effectLst/>
                <a:latin typeface="Titillium Web" pitchFamily="2" charset="77"/>
              </a:rPr>
              <a:t>COMPONENTES DEL MODELO DE INTEGRIDAD DE LA SBN</a:t>
            </a:r>
            <a:endParaRPr lang="es-PE" sz="1500" b="0" i="0" u="none" strike="noStrike" cap="all" dirty="0">
              <a:solidFill>
                <a:schemeClr val="bg2">
                  <a:lumMod val="50000"/>
                </a:schemeClr>
              </a:solidFill>
              <a:effectLst/>
              <a:latin typeface="Titillium Web" pitchFamily="2" charset="77"/>
            </a:endParaRPr>
          </a:p>
        </p:txBody>
      </p:sp>
      <p:sp>
        <p:nvSpPr>
          <p:cNvPr id="35" name="Rectángulo 34">
            <a:extLst>
              <a:ext uri="{FF2B5EF4-FFF2-40B4-BE49-F238E27FC236}">
                <a16:creationId xmlns:a16="http://schemas.microsoft.com/office/drawing/2014/main" id="{F364BD6D-1D6C-0347-A7D6-A9A989F07DE0}"/>
              </a:ext>
            </a:extLst>
          </p:cNvPr>
          <p:cNvSpPr/>
          <p:nvPr/>
        </p:nvSpPr>
        <p:spPr>
          <a:xfrm>
            <a:off x="7593980" y="5247877"/>
            <a:ext cx="1282391" cy="238523"/>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CuadroTexto 33">
            <a:extLst>
              <a:ext uri="{FF2B5EF4-FFF2-40B4-BE49-F238E27FC236}">
                <a16:creationId xmlns:a16="http://schemas.microsoft.com/office/drawing/2014/main" id="{69F41137-9D0B-CF4C-8C0B-09A5229C46DD}"/>
              </a:ext>
            </a:extLst>
          </p:cNvPr>
          <p:cNvSpPr txBox="1"/>
          <p:nvPr/>
        </p:nvSpPr>
        <p:spPr>
          <a:xfrm>
            <a:off x="7466828" y="5064553"/>
            <a:ext cx="2030407" cy="323165"/>
          </a:xfrm>
          <a:prstGeom prst="rect">
            <a:avLst/>
          </a:prstGeom>
          <a:noFill/>
        </p:spPr>
        <p:txBody>
          <a:bodyPr wrap="square" rtlCol="0">
            <a:spAutoFit/>
          </a:bodyPr>
          <a:lstStyle/>
          <a:p>
            <a:r>
              <a:rPr lang="es-PE" sz="1500" b="1" dirty="0">
                <a:solidFill>
                  <a:srgbClr val="005B62"/>
                </a:solidFill>
              </a:rPr>
              <a:t>Canal de denuncias</a:t>
            </a:r>
          </a:p>
        </p:txBody>
      </p:sp>
      <p:sp>
        <p:nvSpPr>
          <p:cNvPr id="37" name="Rectángulo 36">
            <a:extLst>
              <a:ext uri="{FF2B5EF4-FFF2-40B4-BE49-F238E27FC236}">
                <a16:creationId xmlns:a16="http://schemas.microsoft.com/office/drawing/2014/main" id="{E3C79D3F-79D3-6542-9DE1-FE9F1EE80110}"/>
              </a:ext>
            </a:extLst>
          </p:cNvPr>
          <p:cNvSpPr/>
          <p:nvPr/>
        </p:nvSpPr>
        <p:spPr>
          <a:xfrm>
            <a:off x="4974010" y="1353763"/>
            <a:ext cx="7217990" cy="106737"/>
          </a:xfrm>
          <a:prstGeom prst="rect">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n 19">
            <a:extLst>
              <a:ext uri="{FF2B5EF4-FFF2-40B4-BE49-F238E27FC236}">
                <a16:creationId xmlns:a16="http://schemas.microsoft.com/office/drawing/2014/main" id="{B4A564E8-11D0-024E-8E61-788B47AA1ACF}"/>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937757" y="536028"/>
            <a:ext cx="948692" cy="948692"/>
          </a:xfrm>
          <a:prstGeom prst="rect">
            <a:avLst/>
          </a:prstGeom>
        </p:spPr>
      </p:pic>
    </p:spTree>
    <p:extLst>
      <p:ext uri="{BB962C8B-B14F-4D97-AF65-F5344CB8AC3E}">
        <p14:creationId xmlns:p14="http://schemas.microsoft.com/office/powerpoint/2010/main" val="765793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8F99F1A2-3E66-F643-A491-298432E5DFB1}"/>
              </a:ext>
            </a:extLst>
          </p:cNvPr>
          <p:cNvGrpSpPr/>
          <p:nvPr/>
        </p:nvGrpSpPr>
        <p:grpSpPr>
          <a:xfrm>
            <a:off x="-10886" y="-10886"/>
            <a:ext cx="2286000" cy="2176260"/>
            <a:chOff x="75763" y="0"/>
            <a:chExt cx="2659312" cy="1953090"/>
          </a:xfrm>
        </p:grpSpPr>
        <p:sp>
          <p:nvSpPr>
            <p:cNvPr id="5" name="Triángulo isósceles 3">
              <a:extLst>
                <a:ext uri="{FF2B5EF4-FFF2-40B4-BE49-F238E27FC236}">
                  <a16:creationId xmlns:a16="http://schemas.microsoft.com/office/drawing/2014/main" id="{F4EDE571-2AE7-024E-A1FC-3C7DD916B278}"/>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2C38EE4D-BD45-B545-B1A4-23C48D9996F2}"/>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9C5943AF-FDB8-DF4C-A1BC-31DF2E483514}"/>
              </a:ext>
            </a:extLst>
          </p:cNvPr>
          <p:cNvPicPr>
            <a:picLocks noChangeAspect="1"/>
          </p:cNvPicPr>
          <p:nvPr/>
        </p:nvPicPr>
        <p:blipFill>
          <a:blip r:embed="rId2"/>
          <a:stretch>
            <a:fillRect/>
          </a:stretch>
        </p:blipFill>
        <p:spPr>
          <a:xfrm>
            <a:off x="0" y="5815389"/>
            <a:ext cx="12192000" cy="1068007"/>
          </a:xfrm>
          <a:prstGeom prst="rect">
            <a:avLst/>
          </a:prstGeom>
        </p:spPr>
      </p:pic>
      <p:sp>
        <p:nvSpPr>
          <p:cNvPr id="8" name="CuadroTexto 7">
            <a:extLst>
              <a:ext uri="{FF2B5EF4-FFF2-40B4-BE49-F238E27FC236}">
                <a16:creationId xmlns:a16="http://schemas.microsoft.com/office/drawing/2014/main" id="{2386BA14-E7BC-C345-8C59-043E04E64690}"/>
              </a:ext>
            </a:extLst>
          </p:cNvPr>
          <p:cNvSpPr txBox="1"/>
          <p:nvPr/>
        </p:nvSpPr>
        <p:spPr>
          <a:xfrm>
            <a:off x="3565028" y="1841134"/>
            <a:ext cx="7798854" cy="2954655"/>
          </a:xfrm>
          <a:prstGeom prst="rect">
            <a:avLst/>
          </a:prstGeom>
          <a:noFill/>
        </p:spPr>
        <p:txBody>
          <a:bodyPr wrap="square" rtlCol="0">
            <a:spAutoFit/>
          </a:bodyPr>
          <a:lstStyle/>
          <a:p>
            <a:pPr algn="just"/>
            <a:r>
              <a:rPr lang="es-ES" sz="2100" dirty="0">
                <a:latin typeface="Titillium Web" pitchFamily="2" charset="77"/>
                <a:cs typeface="Arial" panose="020B0604020202020204" pitchFamily="34" charset="0"/>
              </a:rPr>
              <a:t>El ciudadano Javier Pérez Pérez presenta una denuncia contra un funcionario de la SBN, de la revisión se aprecia que la denuncia no presenta sustento por lo que la Secretaría Técnica de la entidad, luego de efectuar sus acciones preliminares, determina no ha lugar el inicio de un procedimiento disciplinario procede al archivamiento de la denuncia. Luego de un mes el citado denunciante vuelve a presentar la misma denuncia, se puede considerar esta una denuncia de mala fe. </a:t>
            </a:r>
          </a:p>
          <a:p>
            <a:endParaRPr lang="es-PE" dirty="0"/>
          </a:p>
        </p:txBody>
      </p:sp>
      <p:sp>
        <p:nvSpPr>
          <p:cNvPr id="16" name="Elipse 15">
            <a:extLst>
              <a:ext uri="{FF2B5EF4-FFF2-40B4-BE49-F238E27FC236}">
                <a16:creationId xmlns:a16="http://schemas.microsoft.com/office/drawing/2014/main" id="{A1ECC700-2ECD-2D41-89AF-32D374A2EDEE}"/>
              </a:ext>
            </a:extLst>
          </p:cNvPr>
          <p:cNvSpPr/>
          <p:nvPr/>
        </p:nvSpPr>
        <p:spPr>
          <a:xfrm>
            <a:off x="6276374" y="728391"/>
            <a:ext cx="740229" cy="740229"/>
          </a:xfrm>
          <a:prstGeom prst="ellipse">
            <a:avLst/>
          </a:prstGeom>
          <a:solidFill>
            <a:srgbClr val="EE4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b="1" dirty="0">
                <a:latin typeface="Titillium Web" pitchFamily="2" charset="77"/>
              </a:rPr>
              <a:t>2</a:t>
            </a:r>
          </a:p>
        </p:txBody>
      </p:sp>
      <p:grpSp>
        <p:nvGrpSpPr>
          <p:cNvPr id="19" name="Grupo 18">
            <a:extLst>
              <a:ext uri="{FF2B5EF4-FFF2-40B4-BE49-F238E27FC236}">
                <a16:creationId xmlns:a16="http://schemas.microsoft.com/office/drawing/2014/main" id="{D27988AD-20B1-DC44-B09E-DAE2C1629B5C}"/>
              </a:ext>
            </a:extLst>
          </p:cNvPr>
          <p:cNvGrpSpPr/>
          <p:nvPr/>
        </p:nvGrpSpPr>
        <p:grpSpPr>
          <a:xfrm>
            <a:off x="8098972" y="43493"/>
            <a:ext cx="4474028" cy="456295"/>
            <a:chOff x="8055429" y="272096"/>
            <a:chExt cx="4474028" cy="456295"/>
          </a:xfrm>
        </p:grpSpPr>
        <p:sp>
          <p:nvSpPr>
            <p:cNvPr id="18" name="Rectángulo 17">
              <a:extLst>
                <a:ext uri="{FF2B5EF4-FFF2-40B4-BE49-F238E27FC236}">
                  <a16:creationId xmlns:a16="http://schemas.microsoft.com/office/drawing/2014/main" id="{99C024A7-2D7D-C94D-8289-77A70D7F5B90}"/>
                </a:ext>
              </a:extLst>
            </p:cNvPr>
            <p:cNvSpPr/>
            <p:nvPr/>
          </p:nvSpPr>
          <p:spPr>
            <a:xfrm flipV="1">
              <a:off x="8055429" y="272096"/>
              <a:ext cx="4118264" cy="456293"/>
            </a:xfrm>
            <a:prstGeom prst="rect">
              <a:avLst/>
            </a:prstGeom>
            <a:solidFill>
              <a:srgbClr val="C00000"/>
            </a:solidFill>
            <a:ln w="1270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PE" sz="1442">
                <a:ln>
                  <a:solidFill>
                    <a:srgbClr val="E61B21"/>
                  </a:solidFill>
                </a:ln>
                <a:noFill/>
              </a:endParaRPr>
            </a:p>
          </p:txBody>
        </p:sp>
        <p:sp>
          <p:nvSpPr>
            <p:cNvPr id="17" name="CuadroTexto 16">
              <a:extLst>
                <a:ext uri="{FF2B5EF4-FFF2-40B4-BE49-F238E27FC236}">
                  <a16:creationId xmlns:a16="http://schemas.microsoft.com/office/drawing/2014/main" id="{C637F7B4-36EE-2D4F-8B17-61693974AB33}"/>
                </a:ext>
              </a:extLst>
            </p:cNvPr>
            <p:cNvSpPr txBox="1"/>
            <p:nvPr/>
          </p:nvSpPr>
          <p:spPr>
            <a:xfrm>
              <a:off x="8224917" y="328281"/>
              <a:ext cx="4304540" cy="400110"/>
            </a:xfrm>
            <a:prstGeom prst="rect">
              <a:avLst/>
            </a:prstGeom>
            <a:noFill/>
          </p:spPr>
          <p:txBody>
            <a:bodyPr wrap="square" rtlCol="0">
              <a:spAutoFit/>
            </a:bodyPr>
            <a:lstStyle/>
            <a:p>
              <a:r>
                <a:rPr lang="es-ES" sz="2000" dirty="0">
                  <a:solidFill>
                    <a:schemeClr val="bg1"/>
                  </a:solidFill>
                  <a:latin typeface="Titillium Web" pitchFamily="2" charset="77"/>
                </a:rPr>
                <a:t>CASOS PRÁCTICOS PARA DEBATE</a:t>
              </a:r>
              <a:endParaRPr lang="es-PE" sz="2000" dirty="0">
                <a:solidFill>
                  <a:schemeClr val="bg1"/>
                </a:solidFill>
                <a:latin typeface="Titillium Web" pitchFamily="2" charset="77"/>
              </a:endParaRPr>
            </a:p>
          </p:txBody>
        </p:sp>
      </p:grpSp>
      <p:grpSp>
        <p:nvGrpSpPr>
          <p:cNvPr id="20" name="Grupo 19">
            <a:extLst>
              <a:ext uri="{FF2B5EF4-FFF2-40B4-BE49-F238E27FC236}">
                <a16:creationId xmlns:a16="http://schemas.microsoft.com/office/drawing/2014/main" id="{8BBEA312-DD13-564C-A6FF-7B6281313556}"/>
              </a:ext>
            </a:extLst>
          </p:cNvPr>
          <p:cNvGrpSpPr/>
          <p:nvPr/>
        </p:nvGrpSpPr>
        <p:grpSpPr>
          <a:xfrm>
            <a:off x="6988627" y="1198877"/>
            <a:ext cx="4592331" cy="1284515"/>
            <a:chOff x="7195457" y="2275114"/>
            <a:chExt cx="4592331" cy="1284515"/>
          </a:xfrm>
        </p:grpSpPr>
        <p:cxnSp>
          <p:nvCxnSpPr>
            <p:cNvPr id="21" name="Conector recto 20">
              <a:extLst>
                <a:ext uri="{FF2B5EF4-FFF2-40B4-BE49-F238E27FC236}">
                  <a16:creationId xmlns:a16="http://schemas.microsoft.com/office/drawing/2014/main" id="{EA5AF3F2-C27B-CA44-AF9D-5880A6EAF47B}"/>
                </a:ext>
              </a:extLst>
            </p:cNvPr>
            <p:cNvCxnSpPr/>
            <p:nvPr/>
          </p:nvCxnSpPr>
          <p:spPr>
            <a:xfrm>
              <a:off x="7195457" y="2275114"/>
              <a:ext cx="4570561" cy="0"/>
            </a:xfrm>
            <a:prstGeom prst="line">
              <a:avLst/>
            </a:prstGeom>
            <a:ln w="28575">
              <a:solidFill>
                <a:srgbClr val="DD636E"/>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C767C85F-8003-694A-85B1-E69B6D0E7006}"/>
                </a:ext>
              </a:extLst>
            </p:cNvPr>
            <p:cNvCxnSpPr/>
            <p:nvPr/>
          </p:nvCxnSpPr>
          <p:spPr>
            <a:xfrm>
              <a:off x="11787788" y="2275114"/>
              <a:ext cx="0" cy="1284515"/>
            </a:xfrm>
            <a:prstGeom prst="line">
              <a:avLst/>
            </a:prstGeom>
            <a:ln w="28575">
              <a:solidFill>
                <a:srgbClr val="DD636E"/>
              </a:solidFill>
            </a:ln>
          </p:spPr>
          <p:style>
            <a:lnRef idx="1">
              <a:schemeClr val="accent1"/>
            </a:lnRef>
            <a:fillRef idx="0">
              <a:schemeClr val="accent1"/>
            </a:fillRef>
            <a:effectRef idx="0">
              <a:schemeClr val="accent1"/>
            </a:effectRef>
            <a:fontRef idx="minor">
              <a:schemeClr val="tx1"/>
            </a:fontRef>
          </p:style>
        </p:cxnSp>
      </p:grpSp>
      <p:pic>
        <p:nvPicPr>
          <p:cNvPr id="23" name="Imagen 22">
            <a:extLst>
              <a:ext uri="{FF2B5EF4-FFF2-40B4-BE49-F238E27FC236}">
                <a16:creationId xmlns:a16="http://schemas.microsoft.com/office/drawing/2014/main" id="{E4B4A71C-110E-4547-97FC-9A9BE20F6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99" y="1565393"/>
            <a:ext cx="2769740" cy="4045800"/>
          </a:xfrm>
          <a:prstGeom prst="rect">
            <a:avLst/>
          </a:prstGeom>
        </p:spPr>
      </p:pic>
    </p:spTree>
    <p:extLst>
      <p:ext uri="{BB962C8B-B14F-4D97-AF65-F5344CB8AC3E}">
        <p14:creationId xmlns:p14="http://schemas.microsoft.com/office/powerpoint/2010/main" val="124932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8F99F1A2-3E66-F643-A491-298432E5DFB1}"/>
              </a:ext>
            </a:extLst>
          </p:cNvPr>
          <p:cNvGrpSpPr/>
          <p:nvPr/>
        </p:nvGrpSpPr>
        <p:grpSpPr>
          <a:xfrm>
            <a:off x="-10886" y="-10886"/>
            <a:ext cx="2286000" cy="2176260"/>
            <a:chOff x="75763" y="0"/>
            <a:chExt cx="2659312" cy="1953090"/>
          </a:xfrm>
        </p:grpSpPr>
        <p:sp>
          <p:nvSpPr>
            <p:cNvPr id="5" name="Triángulo isósceles 3">
              <a:extLst>
                <a:ext uri="{FF2B5EF4-FFF2-40B4-BE49-F238E27FC236}">
                  <a16:creationId xmlns:a16="http://schemas.microsoft.com/office/drawing/2014/main" id="{F4EDE571-2AE7-024E-A1FC-3C7DD916B278}"/>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2C38EE4D-BD45-B545-B1A4-23C48D9996F2}"/>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9C5943AF-FDB8-DF4C-A1BC-31DF2E483514}"/>
              </a:ext>
            </a:extLst>
          </p:cNvPr>
          <p:cNvPicPr>
            <a:picLocks noChangeAspect="1"/>
          </p:cNvPicPr>
          <p:nvPr/>
        </p:nvPicPr>
        <p:blipFill>
          <a:blip r:embed="rId2"/>
          <a:stretch>
            <a:fillRect/>
          </a:stretch>
        </p:blipFill>
        <p:spPr>
          <a:xfrm>
            <a:off x="0" y="5815389"/>
            <a:ext cx="12192000" cy="1068007"/>
          </a:xfrm>
          <a:prstGeom prst="rect">
            <a:avLst/>
          </a:prstGeom>
        </p:spPr>
      </p:pic>
      <p:sp>
        <p:nvSpPr>
          <p:cNvPr id="9" name="CuadroTexto 8">
            <a:extLst>
              <a:ext uri="{FF2B5EF4-FFF2-40B4-BE49-F238E27FC236}">
                <a16:creationId xmlns:a16="http://schemas.microsoft.com/office/drawing/2014/main" id="{B08768DF-0B04-5B4A-933E-442F3859513B}"/>
              </a:ext>
            </a:extLst>
          </p:cNvPr>
          <p:cNvSpPr txBox="1"/>
          <p:nvPr/>
        </p:nvSpPr>
        <p:spPr>
          <a:xfrm>
            <a:off x="3755571" y="2201056"/>
            <a:ext cx="7664218" cy="2631490"/>
          </a:xfrm>
          <a:prstGeom prst="rect">
            <a:avLst/>
          </a:prstGeom>
          <a:noFill/>
        </p:spPr>
        <p:txBody>
          <a:bodyPr wrap="square" rtlCol="0">
            <a:spAutoFit/>
          </a:bodyPr>
          <a:lstStyle/>
          <a:p>
            <a:pPr algn="just"/>
            <a:r>
              <a:rPr lang="es-PE" sz="2100" kern="100" dirty="0">
                <a:effectLst/>
                <a:latin typeface="Titillium Web" pitchFamily="2" charset="77"/>
                <a:ea typeface="Calibri" panose="020F0502020204030204" pitchFamily="34" charset="0"/>
                <a:cs typeface="Arial" panose="020B0604020202020204" pitchFamily="34" charset="0"/>
              </a:rPr>
              <a:t>Yo soy un postor que participo en un procedimiento de selección de servicios y he tomado conocimiento que los miembros del comité de selección están haciéndose los de la vista gorda respecto a la presentación de documentación incompleta para favorecer a un postor con la buena pro? Que hago? Como presento mi denuncia? Que debe contener mi denuncia? Que acciones debo realizar?</a:t>
            </a:r>
          </a:p>
          <a:p>
            <a:pPr algn="just"/>
            <a:endParaRPr lang="es-PE" dirty="0"/>
          </a:p>
        </p:txBody>
      </p:sp>
      <p:sp>
        <p:nvSpPr>
          <p:cNvPr id="16" name="Elipse 15">
            <a:extLst>
              <a:ext uri="{FF2B5EF4-FFF2-40B4-BE49-F238E27FC236}">
                <a16:creationId xmlns:a16="http://schemas.microsoft.com/office/drawing/2014/main" id="{F0B4A08B-1A4B-8547-BCA5-5B3FF1175839}"/>
              </a:ext>
            </a:extLst>
          </p:cNvPr>
          <p:cNvSpPr/>
          <p:nvPr/>
        </p:nvSpPr>
        <p:spPr>
          <a:xfrm>
            <a:off x="6309031" y="1077246"/>
            <a:ext cx="740229" cy="74022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b="1" dirty="0">
                <a:latin typeface="Titillium Web" pitchFamily="2" charset="77"/>
              </a:rPr>
              <a:t>3</a:t>
            </a:r>
          </a:p>
        </p:txBody>
      </p:sp>
      <p:grpSp>
        <p:nvGrpSpPr>
          <p:cNvPr id="18" name="Grupo 17">
            <a:extLst>
              <a:ext uri="{FF2B5EF4-FFF2-40B4-BE49-F238E27FC236}">
                <a16:creationId xmlns:a16="http://schemas.microsoft.com/office/drawing/2014/main" id="{CB77B20C-2AAB-1D49-8E2E-47A28640FEC8}"/>
              </a:ext>
            </a:extLst>
          </p:cNvPr>
          <p:cNvGrpSpPr/>
          <p:nvPr/>
        </p:nvGrpSpPr>
        <p:grpSpPr>
          <a:xfrm>
            <a:off x="8098972" y="43493"/>
            <a:ext cx="4474028" cy="456295"/>
            <a:chOff x="8055429" y="272096"/>
            <a:chExt cx="4474028" cy="456295"/>
          </a:xfrm>
        </p:grpSpPr>
        <p:sp>
          <p:nvSpPr>
            <p:cNvPr id="19" name="Rectángulo 18">
              <a:extLst>
                <a:ext uri="{FF2B5EF4-FFF2-40B4-BE49-F238E27FC236}">
                  <a16:creationId xmlns:a16="http://schemas.microsoft.com/office/drawing/2014/main" id="{B9C7585E-BE22-9C4E-AE39-DDB8FB47FC1C}"/>
                </a:ext>
              </a:extLst>
            </p:cNvPr>
            <p:cNvSpPr/>
            <p:nvPr/>
          </p:nvSpPr>
          <p:spPr>
            <a:xfrm flipV="1">
              <a:off x="8055429" y="272096"/>
              <a:ext cx="4118264" cy="456293"/>
            </a:xfrm>
            <a:prstGeom prst="rect">
              <a:avLst/>
            </a:prstGeom>
            <a:solidFill>
              <a:srgbClr val="C00000"/>
            </a:solidFill>
            <a:ln w="1270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PE" sz="1442">
                <a:ln>
                  <a:solidFill>
                    <a:srgbClr val="E61B21"/>
                  </a:solidFill>
                </a:ln>
                <a:noFill/>
              </a:endParaRPr>
            </a:p>
          </p:txBody>
        </p:sp>
        <p:sp>
          <p:nvSpPr>
            <p:cNvPr id="20" name="CuadroTexto 19">
              <a:extLst>
                <a:ext uri="{FF2B5EF4-FFF2-40B4-BE49-F238E27FC236}">
                  <a16:creationId xmlns:a16="http://schemas.microsoft.com/office/drawing/2014/main" id="{02F6ECE8-3455-1946-BA9B-C89B8C178A3B}"/>
                </a:ext>
              </a:extLst>
            </p:cNvPr>
            <p:cNvSpPr txBox="1"/>
            <p:nvPr/>
          </p:nvSpPr>
          <p:spPr>
            <a:xfrm>
              <a:off x="8224917" y="328281"/>
              <a:ext cx="4304540" cy="400110"/>
            </a:xfrm>
            <a:prstGeom prst="rect">
              <a:avLst/>
            </a:prstGeom>
            <a:noFill/>
          </p:spPr>
          <p:txBody>
            <a:bodyPr wrap="square" rtlCol="0">
              <a:spAutoFit/>
            </a:bodyPr>
            <a:lstStyle/>
            <a:p>
              <a:r>
                <a:rPr lang="es-ES" sz="2000" dirty="0">
                  <a:solidFill>
                    <a:schemeClr val="bg1"/>
                  </a:solidFill>
                  <a:latin typeface="Titillium Web" pitchFamily="2" charset="77"/>
                </a:rPr>
                <a:t>CASOS PRÁCTICOS PARA DEBATE</a:t>
              </a:r>
              <a:endParaRPr lang="es-PE" sz="2000" dirty="0">
                <a:solidFill>
                  <a:schemeClr val="bg1"/>
                </a:solidFill>
                <a:latin typeface="Titillium Web" pitchFamily="2" charset="77"/>
              </a:endParaRPr>
            </a:p>
          </p:txBody>
        </p:sp>
      </p:grpSp>
      <p:grpSp>
        <p:nvGrpSpPr>
          <p:cNvPr id="21" name="Grupo 20">
            <a:extLst>
              <a:ext uri="{FF2B5EF4-FFF2-40B4-BE49-F238E27FC236}">
                <a16:creationId xmlns:a16="http://schemas.microsoft.com/office/drawing/2014/main" id="{25C9CBD0-2509-6142-B639-BEEF11926D77}"/>
              </a:ext>
            </a:extLst>
          </p:cNvPr>
          <p:cNvGrpSpPr/>
          <p:nvPr/>
        </p:nvGrpSpPr>
        <p:grpSpPr>
          <a:xfrm>
            <a:off x="6994749" y="1482629"/>
            <a:ext cx="4592331" cy="1284515"/>
            <a:chOff x="7195457" y="2275114"/>
            <a:chExt cx="4592331" cy="1284515"/>
          </a:xfrm>
        </p:grpSpPr>
        <p:cxnSp>
          <p:nvCxnSpPr>
            <p:cNvPr id="22" name="Conector recto 21">
              <a:extLst>
                <a:ext uri="{FF2B5EF4-FFF2-40B4-BE49-F238E27FC236}">
                  <a16:creationId xmlns:a16="http://schemas.microsoft.com/office/drawing/2014/main" id="{15260CA9-C598-B842-84EC-B67340542943}"/>
                </a:ext>
              </a:extLst>
            </p:cNvPr>
            <p:cNvCxnSpPr/>
            <p:nvPr/>
          </p:nvCxnSpPr>
          <p:spPr>
            <a:xfrm>
              <a:off x="7195457" y="2275114"/>
              <a:ext cx="4570561" cy="0"/>
            </a:xfrm>
            <a:prstGeom prst="line">
              <a:avLst/>
            </a:prstGeom>
            <a:ln w="28575">
              <a:solidFill>
                <a:srgbClr val="7F97D3"/>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32696FB4-1EC2-5E45-BB60-3166CAED5E5F}"/>
                </a:ext>
              </a:extLst>
            </p:cNvPr>
            <p:cNvCxnSpPr/>
            <p:nvPr/>
          </p:nvCxnSpPr>
          <p:spPr>
            <a:xfrm>
              <a:off x="11787788" y="2275114"/>
              <a:ext cx="0" cy="1284515"/>
            </a:xfrm>
            <a:prstGeom prst="line">
              <a:avLst/>
            </a:prstGeom>
            <a:ln w="28575">
              <a:solidFill>
                <a:srgbClr val="7F97D3"/>
              </a:solidFill>
            </a:ln>
          </p:spPr>
          <p:style>
            <a:lnRef idx="1">
              <a:schemeClr val="accent1"/>
            </a:lnRef>
            <a:fillRef idx="0">
              <a:schemeClr val="accent1"/>
            </a:fillRef>
            <a:effectRef idx="0">
              <a:schemeClr val="accent1"/>
            </a:effectRef>
            <a:fontRef idx="minor">
              <a:schemeClr val="tx1"/>
            </a:fontRef>
          </p:style>
        </p:cxnSp>
      </p:grpSp>
      <p:pic>
        <p:nvPicPr>
          <p:cNvPr id="24" name="Imagen 23">
            <a:extLst>
              <a:ext uri="{FF2B5EF4-FFF2-40B4-BE49-F238E27FC236}">
                <a16:creationId xmlns:a16="http://schemas.microsoft.com/office/drawing/2014/main" id="{1339AB0B-4A16-9548-951B-1DCDB7D84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99" y="1565393"/>
            <a:ext cx="2769740" cy="4045800"/>
          </a:xfrm>
          <a:prstGeom prst="rect">
            <a:avLst/>
          </a:prstGeom>
        </p:spPr>
      </p:pic>
    </p:spTree>
    <p:extLst>
      <p:ext uri="{BB962C8B-B14F-4D97-AF65-F5344CB8AC3E}">
        <p14:creationId xmlns:p14="http://schemas.microsoft.com/office/powerpoint/2010/main" val="3260270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A0D47A89-C564-D244-9CD1-E4B624A92C22}"/>
              </a:ext>
            </a:extLst>
          </p:cNvPr>
          <p:cNvGrpSpPr/>
          <p:nvPr/>
        </p:nvGrpSpPr>
        <p:grpSpPr>
          <a:xfrm>
            <a:off x="7195458" y="2629361"/>
            <a:ext cx="4192974" cy="771101"/>
            <a:chOff x="7195457" y="2275114"/>
            <a:chExt cx="4592331" cy="771101"/>
          </a:xfrm>
        </p:grpSpPr>
        <p:cxnSp>
          <p:nvCxnSpPr>
            <p:cNvPr id="28" name="Conector recto 27">
              <a:extLst>
                <a:ext uri="{FF2B5EF4-FFF2-40B4-BE49-F238E27FC236}">
                  <a16:creationId xmlns:a16="http://schemas.microsoft.com/office/drawing/2014/main" id="{95F9DAEC-7F3D-B844-9DD2-DCC037955200}"/>
                </a:ext>
              </a:extLst>
            </p:cNvPr>
            <p:cNvCxnSpPr/>
            <p:nvPr/>
          </p:nvCxnSpPr>
          <p:spPr>
            <a:xfrm>
              <a:off x="7195457" y="2275114"/>
              <a:ext cx="4570561" cy="0"/>
            </a:xfrm>
            <a:prstGeom prst="line">
              <a:avLst/>
            </a:prstGeom>
            <a:ln w="28575">
              <a:solidFill>
                <a:srgbClr val="DD636E"/>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E801473D-9554-604D-B018-47DF91B2F15B}"/>
                </a:ext>
              </a:extLst>
            </p:cNvPr>
            <p:cNvCxnSpPr>
              <a:cxnSpLocks/>
            </p:cNvCxnSpPr>
            <p:nvPr/>
          </p:nvCxnSpPr>
          <p:spPr>
            <a:xfrm flipH="1">
              <a:off x="11766018" y="2275114"/>
              <a:ext cx="21770" cy="771101"/>
            </a:xfrm>
            <a:prstGeom prst="line">
              <a:avLst/>
            </a:prstGeom>
            <a:ln w="28575">
              <a:solidFill>
                <a:srgbClr val="DD636E"/>
              </a:solidFill>
            </a:ln>
          </p:spPr>
          <p:style>
            <a:lnRef idx="1">
              <a:schemeClr val="accent1"/>
            </a:lnRef>
            <a:fillRef idx="0">
              <a:schemeClr val="accent1"/>
            </a:fillRef>
            <a:effectRef idx="0">
              <a:schemeClr val="accent1"/>
            </a:effectRef>
            <a:fontRef idx="minor">
              <a:schemeClr val="tx1"/>
            </a:fontRef>
          </p:style>
        </p:cxnSp>
      </p:grpSp>
      <p:grpSp>
        <p:nvGrpSpPr>
          <p:cNvPr id="4" name="Grupo 3">
            <a:extLst>
              <a:ext uri="{FF2B5EF4-FFF2-40B4-BE49-F238E27FC236}">
                <a16:creationId xmlns:a16="http://schemas.microsoft.com/office/drawing/2014/main" id="{8F99F1A2-3E66-F643-A491-298432E5DFB1}"/>
              </a:ext>
            </a:extLst>
          </p:cNvPr>
          <p:cNvGrpSpPr/>
          <p:nvPr/>
        </p:nvGrpSpPr>
        <p:grpSpPr>
          <a:xfrm>
            <a:off x="-10886" y="-10886"/>
            <a:ext cx="2286000" cy="2176260"/>
            <a:chOff x="75763" y="0"/>
            <a:chExt cx="2659312" cy="1953090"/>
          </a:xfrm>
        </p:grpSpPr>
        <p:sp>
          <p:nvSpPr>
            <p:cNvPr id="5" name="Triángulo isósceles 3">
              <a:extLst>
                <a:ext uri="{FF2B5EF4-FFF2-40B4-BE49-F238E27FC236}">
                  <a16:creationId xmlns:a16="http://schemas.microsoft.com/office/drawing/2014/main" id="{F4EDE571-2AE7-024E-A1FC-3C7DD916B278}"/>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2C38EE4D-BD45-B545-B1A4-23C48D9996F2}"/>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9C5943AF-FDB8-DF4C-A1BC-31DF2E483514}"/>
              </a:ext>
            </a:extLst>
          </p:cNvPr>
          <p:cNvPicPr>
            <a:picLocks noChangeAspect="1"/>
          </p:cNvPicPr>
          <p:nvPr/>
        </p:nvPicPr>
        <p:blipFill>
          <a:blip r:embed="rId2"/>
          <a:stretch>
            <a:fillRect/>
          </a:stretch>
        </p:blipFill>
        <p:spPr>
          <a:xfrm>
            <a:off x="0" y="5815389"/>
            <a:ext cx="12192000" cy="1068007"/>
          </a:xfrm>
          <a:prstGeom prst="rect">
            <a:avLst/>
          </a:prstGeom>
        </p:spPr>
      </p:pic>
      <p:pic>
        <p:nvPicPr>
          <p:cNvPr id="11" name="Imagen 10">
            <a:extLst>
              <a:ext uri="{FF2B5EF4-FFF2-40B4-BE49-F238E27FC236}">
                <a16:creationId xmlns:a16="http://schemas.microsoft.com/office/drawing/2014/main" id="{FDE7743B-2955-C140-87C6-DE0D08D17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99" y="1565393"/>
            <a:ext cx="2769740" cy="4045800"/>
          </a:xfrm>
          <a:prstGeom prst="rect">
            <a:avLst/>
          </a:prstGeom>
        </p:spPr>
      </p:pic>
      <p:sp>
        <p:nvSpPr>
          <p:cNvPr id="9" name="CuadroTexto 8">
            <a:extLst>
              <a:ext uri="{FF2B5EF4-FFF2-40B4-BE49-F238E27FC236}">
                <a16:creationId xmlns:a16="http://schemas.microsoft.com/office/drawing/2014/main" id="{354B7A7C-5DBA-334A-A2EB-F65FEEBEAE4A}"/>
              </a:ext>
            </a:extLst>
          </p:cNvPr>
          <p:cNvSpPr txBox="1"/>
          <p:nvPr/>
        </p:nvSpPr>
        <p:spPr>
          <a:xfrm>
            <a:off x="3411006" y="1482631"/>
            <a:ext cx="7772400" cy="1015663"/>
          </a:xfrm>
          <a:prstGeom prst="rect">
            <a:avLst/>
          </a:prstGeom>
          <a:noFill/>
        </p:spPr>
        <p:txBody>
          <a:bodyPr wrap="square" rtlCol="0">
            <a:spAutoFit/>
          </a:bodyPr>
          <a:lstStyle/>
          <a:p>
            <a:pPr algn="just"/>
            <a:r>
              <a:rPr lang="es-ES" sz="2100" dirty="0">
                <a:latin typeface="Titillium Web" pitchFamily="2" charset="77"/>
                <a:cs typeface="Arial" panose="020B0604020202020204" pitchFamily="34" charset="0"/>
              </a:rPr>
              <a:t>¿Un personal CAS puede ser denunciado por la comisión de un acto de corrupción? </a:t>
            </a:r>
          </a:p>
          <a:p>
            <a:endParaRPr lang="es-PE" dirty="0"/>
          </a:p>
        </p:txBody>
      </p:sp>
      <p:sp>
        <p:nvSpPr>
          <p:cNvPr id="10" name="CuadroTexto 9">
            <a:extLst>
              <a:ext uri="{FF2B5EF4-FFF2-40B4-BE49-F238E27FC236}">
                <a16:creationId xmlns:a16="http://schemas.microsoft.com/office/drawing/2014/main" id="{B33BB0EA-C21C-0F4E-8120-E146BCDD4590}"/>
              </a:ext>
            </a:extLst>
          </p:cNvPr>
          <p:cNvSpPr txBox="1"/>
          <p:nvPr/>
        </p:nvSpPr>
        <p:spPr>
          <a:xfrm>
            <a:off x="3596155" y="2988747"/>
            <a:ext cx="7772400" cy="2523768"/>
          </a:xfrm>
          <a:prstGeom prst="rect">
            <a:avLst/>
          </a:prstGeom>
          <a:noFill/>
        </p:spPr>
        <p:txBody>
          <a:bodyPr wrap="square" rtlCol="0">
            <a:spAutoFit/>
          </a:bodyPr>
          <a:lstStyle/>
          <a:p>
            <a:pPr algn="just"/>
            <a:r>
              <a:rPr lang="es-ES" sz="2000" dirty="0">
                <a:latin typeface="Titillium Web" pitchFamily="2" charset="77"/>
                <a:cs typeface="Arial" panose="020B0604020202020204" pitchFamily="34" charset="0"/>
              </a:rPr>
              <a:t>Llega una denuncia por la plataforma a través de la cual ponen en conocimiento que un funcionario de la entidad constantemente utiliza el vehículo oficial de la entidad que tiene asignado por su cargo, para recoger a su hija de la universidad, incluso acude a la playa los sábados con el vehículo. La denuncia acompaña fotos de los hechos relatados. Pregunta para la discusión: ¿Qué delito estaría cometiendo en el ámbito penal y qué falta administrativa pasible de sanción disciplinaria?</a:t>
            </a:r>
            <a:endParaRPr lang="es-PE" sz="2000" kern="100" dirty="0">
              <a:effectLst/>
              <a:latin typeface="Titillium Web" pitchFamily="2" charset="77"/>
              <a:ea typeface="Calibri" panose="020F0502020204030204" pitchFamily="34" charset="0"/>
              <a:cs typeface="Arial" panose="020B0604020202020204" pitchFamily="34" charset="0"/>
            </a:endParaRPr>
          </a:p>
          <a:p>
            <a:endParaRPr lang="es-PE" dirty="0"/>
          </a:p>
        </p:txBody>
      </p:sp>
      <p:sp>
        <p:nvSpPr>
          <p:cNvPr id="16" name="Elipse 15">
            <a:extLst>
              <a:ext uri="{FF2B5EF4-FFF2-40B4-BE49-F238E27FC236}">
                <a16:creationId xmlns:a16="http://schemas.microsoft.com/office/drawing/2014/main" id="{E8EDACF9-095E-984F-A369-201DEA5FB454}"/>
              </a:ext>
            </a:extLst>
          </p:cNvPr>
          <p:cNvSpPr/>
          <p:nvPr/>
        </p:nvSpPr>
        <p:spPr>
          <a:xfrm>
            <a:off x="6578749" y="463459"/>
            <a:ext cx="740229" cy="740229"/>
          </a:xfrm>
          <a:prstGeom prst="ellipse">
            <a:avLst/>
          </a:prstGeom>
          <a:solidFill>
            <a:srgbClr val="FFB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b="1" dirty="0">
                <a:solidFill>
                  <a:schemeClr val="tx1">
                    <a:lumMod val="75000"/>
                    <a:lumOff val="25000"/>
                  </a:schemeClr>
                </a:solidFill>
                <a:latin typeface="Titillium Web" pitchFamily="2" charset="77"/>
              </a:rPr>
              <a:t>4</a:t>
            </a:r>
          </a:p>
        </p:txBody>
      </p:sp>
      <p:sp>
        <p:nvSpPr>
          <p:cNvPr id="17" name="Elipse 16">
            <a:extLst>
              <a:ext uri="{FF2B5EF4-FFF2-40B4-BE49-F238E27FC236}">
                <a16:creationId xmlns:a16="http://schemas.microsoft.com/office/drawing/2014/main" id="{3CE9B811-23EF-A647-8D9A-ECDD148D0621}"/>
              </a:ext>
            </a:extLst>
          </p:cNvPr>
          <p:cNvSpPr/>
          <p:nvPr/>
        </p:nvSpPr>
        <p:spPr>
          <a:xfrm>
            <a:off x="6568309" y="2250777"/>
            <a:ext cx="740229" cy="740229"/>
          </a:xfrm>
          <a:prstGeom prst="ellipse">
            <a:avLst/>
          </a:prstGeom>
          <a:solidFill>
            <a:srgbClr val="DD6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b="1" dirty="0">
                <a:latin typeface="Titillium Web" pitchFamily="2" charset="77"/>
              </a:rPr>
              <a:t>5</a:t>
            </a:r>
          </a:p>
        </p:txBody>
      </p:sp>
      <p:grpSp>
        <p:nvGrpSpPr>
          <p:cNvPr id="19" name="Grupo 18">
            <a:extLst>
              <a:ext uri="{FF2B5EF4-FFF2-40B4-BE49-F238E27FC236}">
                <a16:creationId xmlns:a16="http://schemas.microsoft.com/office/drawing/2014/main" id="{FCA1ECC0-2302-1744-BC76-B58F44123514}"/>
              </a:ext>
            </a:extLst>
          </p:cNvPr>
          <p:cNvGrpSpPr/>
          <p:nvPr/>
        </p:nvGrpSpPr>
        <p:grpSpPr>
          <a:xfrm>
            <a:off x="8098972" y="43493"/>
            <a:ext cx="4474028" cy="456295"/>
            <a:chOff x="8055429" y="272096"/>
            <a:chExt cx="4474028" cy="456295"/>
          </a:xfrm>
        </p:grpSpPr>
        <p:sp>
          <p:nvSpPr>
            <p:cNvPr id="20" name="Rectángulo 19">
              <a:extLst>
                <a:ext uri="{FF2B5EF4-FFF2-40B4-BE49-F238E27FC236}">
                  <a16:creationId xmlns:a16="http://schemas.microsoft.com/office/drawing/2014/main" id="{25509815-7BB5-2945-B8B5-E6322B025072}"/>
                </a:ext>
              </a:extLst>
            </p:cNvPr>
            <p:cNvSpPr/>
            <p:nvPr/>
          </p:nvSpPr>
          <p:spPr>
            <a:xfrm flipV="1">
              <a:off x="8055429" y="272096"/>
              <a:ext cx="4118264" cy="456293"/>
            </a:xfrm>
            <a:prstGeom prst="rect">
              <a:avLst/>
            </a:prstGeom>
            <a:solidFill>
              <a:srgbClr val="C00000"/>
            </a:solidFill>
            <a:ln w="1270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PE" sz="1442">
                <a:ln>
                  <a:solidFill>
                    <a:srgbClr val="E61B21"/>
                  </a:solidFill>
                </a:ln>
                <a:noFill/>
              </a:endParaRPr>
            </a:p>
          </p:txBody>
        </p:sp>
        <p:sp>
          <p:nvSpPr>
            <p:cNvPr id="21" name="CuadroTexto 20">
              <a:extLst>
                <a:ext uri="{FF2B5EF4-FFF2-40B4-BE49-F238E27FC236}">
                  <a16:creationId xmlns:a16="http://schemas.microsoft.com/office/drawing/2014/main" id="{7D6DA3AB-DB3A-E04E-B964-FA01153692FA}"/>
                </a:ext>
              </a:extLst>
            </p:cNvPr>
            <p:cNvSpPr txBox="1"/>
            <p:nvPr/>
          </p:nvSpPr>
          <p:spPr>
            <a:xfrm>
              <a:off x="8224917" y="328281"/>
              <a:ext cx="4304540" cy="400110"/>
            </a:xfrm>
            <a:prstGeom prst="rect">
              <a:avLst/>
            </a:prstGeom>
            <a:noFill/>
          </p:spPr>
          <p:txBody>
            <a:bodyPr wrap="square" rtlCol="0">
              <a:spAutoFit/>
            </a:bodyPr>
            <a:lstStyle/>
            <a:p>
              <a:r>
                <a:rPr lang="es-ES" sz="2000" dirty="0">
                  <a:solidFill>
                    <a:schemeClr val="bg1"/>
                  </a:solidFill>
                  <a:latin typeface="Titillium Web" pitchFamily="2" charset="77"/>
                </a:rPr>
                <a:t>CASOS PRÁCTICOS PARA DEBATE</a:t>
              </a:r>
              <a:endParaRPr lang="es-PE" sz="2000" dirty="0">
                <a:solidFill>
                  <a:schemeClr val="bg1"/>
                </a:solidFill>
                <a:latin typeface="Titillium Web" pitchFamily="2" charset="77"/>
              </a:endParaRPr>
            </a:p>
          </p:txBody>
        </p:sp>
      </p:grpSp>
      <p:grpSp>
        <p:nvGrpSpPr>
          <p:cNvPr id="22" name="Grupo 21">
            <a:extLst>
              <a:ext uri="{FF2B5EF4-FFF2-40B4-BE49-F238E27FC236}">
                <a16:creationId xmlns:a16="http://schemas.microsoft.com/office/drawing/2014/main" id="{A9DF58E8-EFF9-8E40-A912-1AC8839FAEF9}"/>
              </a:ext>
            </a:extLst>
          </p:cNvPr>
          <p:cNvGrpSpPr/>
          <p:nvPr/>
        </p:nvGrpSpPr>
        <p:grpSpPr>
          <a:xfrm>
            <a:off x="7308538" y="877023"/>
            <a:ext cx="3977381" cy="688369"/>
            <a:chOff x="7838437" y="2275114"/>
            <a:chExt cx="3938247" cy="688369"/>
          </a:xfrm>
        </p:grpSpPr>
        <p:cxnSp>
          <p:nvCxnSpPr>
            <p:cNvPr id="23" name="Conector recto 22">
              <a:extLst>
                <a:ext uri="{FF2B5EF4-FFF2-40B4-BE49-F238E27FC236}">
                  <a16:creationId xmlns:a16="http://schemas.microsoft.com/office/drawing/2014/main" id="{AE59A00D-AD74-614B-A3AF-8DFC25ABE877}"/>
                </a:ext>
              </a:extLst>
            </p:cNvPr>
            <p:cNvCxnSpPr>
              <a:cxnSpLocks/>
            </p:cNvCxnSpPr>
            <p:nvPr/>
          </p:nvCxnSpPr>
          <p:spPr>
            <a:xfrm>
              <a:off x="7838437" y="2275114"/>
              <a:ext cx="3927581" cy="0"/>
            </a:xfrm>
            <a:prstGeom prst="line">
              <a:avLst/>
            </a:prstGeom>
            <a:ln w="28575">
              <a:solidFill>
                <a:srgbClr val="FFBC52"/>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2CBA6AA5-E051-F84F-A636-2C1825ABEDB3}"/>
                </a:ext>
              </a:extLst>
            </p:cNvPr>
            <p:cNvCxnSpPr>
              <a:cxnSpLocks/>
            </p:cNvCxnSpPr>
            <p:nvPr/>
          </p:nvCxnSpPr>
          <p:spPr>
            <a:xfrm>
              <a:off x="11776684" y="2275114"/>
              <a:ext cx="0" cy="688369"/>
            </a:xfrm>
            <a:prstGeom prst="line">
              <a:avLst/>
            </a:prstGeom>
            <a:ln w="28575">
              <a:solidFill>
                <a:srgbClr val="FFBC5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1732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9FAA3C-EECC-76BC-C508-14EA31B8DCF8}"/>
              </a:ext>
            </a:extLst>
          </p:cNvPr>
          <p:cNvSpPr>
            <a:spLocks noGrp="1"/>
          </p:cNvSpPr>
          <p:nvPr>
            <p:ph type="title"/>
          </p:nvPr>
        </p:nvSpPr>
        <p:spPr>
          <a:xfrm>
            <a:off x="3948402" y="1487389"/>
            <a:ext cx="6288833" cy="1325563"/>
          </a:xfrm>
        </p:spPr>
        <p:txBody>
          <a:bodyPr>
            <a:normAutofit/>
          </a:bodyPr>
          <a:lstStyle/>
          <a:p>
            <a:r>
              <a:rPr lang="es-ES" sz="2000" dirty="0">
                <a:hlinkClick r:id="rId3"/>
              </a:rPr>
              <a:t>https://www.youtube.com/watch?v=TZpyvKuSguE</a:t>
            </a:r>
            <a:br>
              <a:rPr lang="es-ES" sz="2000" dirty="0"/>
            </a:br>
            <a:endParaRPr lang="es-PE" sz="2000" dirty="0"/>
          </a:p>
        </p:txBody>
      </p:sp>
      <p:sp>
        <p:nvSpPr>
          <p:cNvPr id="3" name="Marcador de contenido 2">
            <a:extLst>
              <a:ext uri="{FF2B5EF4-FFF2-40B4-BE49-F238E27FC236}">
                <a16:creationId xmlns:a16="http://schemas.microsoft.com/office/drawing/2014/main" id="{564B10DE-28AB-3322-37B0-9E4A39106E97}"/>
              </a:ext>
            </a:extLst>
          </p:cNvPr>
          <p:cNvSpPr>
            <a:spLocks noGrp="1"/>
          </p:cNvSpPr>
          <p:nvPr>
            <p:ph idx="1"/>
          </p:nvPr>
        </p:nvSpPr>
        <p:spPr>
          <a:xfrm>
            <a:off x="2446037" y="1589396"/>
            <a:ext cx="10515600" cy="4351338"/>
          </a:xfrm>
        </p:spPr>
        <p:txBody>
          <a:bodyPr/>
          <a:lstStyle/>
          <a:p>
            <a:pPr marL="0" indent="0">
              <a:buNone/>
            </a:pPr>
            <a:r>
              <a:rPr lang="es-ES" dirty="0"/>
              <a:t>Mi papa es un héroe ( poner video)</a:t>
            </a:r>
            <a:endParaRPr lang="es-PE" dirty="0"/>
          </a:p>
        </p:txBody>
      </p:sp>
      <p:grpSp>
        <p:nvGrpSpPr>
          <p:cNvPr id="4" name="Grupo 3">
            <a:extLst>
              <a:ext uri="{FF2B5EF4-FFF2-40B4-BE49-F238E27FC236}">
                <a16:creationId xmlns:a16="http://schemas.microsoft.com/office/drawing/2014/main" id="{3B321E7C-88A7-4842-9755-75635A35042B}"/>
              </a:ext>
            </a:extLst>
          </p:cNvPr>
          <p:cNvGrpSpPr/>
          <p:nvPr/>
        </p:nvGrpSpPr>
        <p:grpSpPr>
          <a:xfrm>
            <a:off x="-10886" y="-26089"/>
            <a:ext cx="2286000" cy="2176260"/>
            <a:chOff x="75763" y="0"/>
            <a:chExt cx="2659312" cy="1953090"/>
          </a:xfrm>
        </p:grpSpPr>
        <p:sp>
          <p:nvSpPr>
            <p:cNvPr id="5" name="Triángulo isósceles 3">
              <a:extLst>
                <a:ext uri="{FF2B5EF4-FFF2-40B4-BE49-F238E27FC236}">
                  <a16:creationId xmlns:a16="http://schemas.microsoft.com/office/drawing/2014/main" id="{CA9045D8-E28B-7B44-A2E8-D9D140938F86}"/>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A2460D7C-375E-EA43-B94A-32FB03B05E63}"/>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CBD0A423-93EB-D543-A08F-C1BD3E9538C6}"/>
              </a:ext>
            </a:extLst>
          </p:cNvPr>
          <p:cNvPicPr>
            <a:picLocks noChangeAspect="1"/>
          </p:cNvPicPr>
          <p:nvPr/>
        </p:nvPicPr>
        <p:blipFill>
          <a:blip r:embed="rId4"/>
          <a:stretch>
            <a:fillRect/>
          </a:stretch>
        </p:blipFill>
        <p:spPr>
          <a:xfrm>
            <a:off x="0" y="5815389"/>
            <a:ext cx="12192000" cy="1068007"/>
          </a:xfrm>
          <a:prstGeom prst="rect">
            <a:avLst/>
          </a:prstGeom>
        </p:spPr>
      </p:pic>
      <p:pic>
        <p:nvPicPr>
          <p:cNvPr id="9" name="Imagen 8">
            <a:hlinkClick r:id="rId3"/>
            <a:extLst>
              <a:ext uri="{FF2B5EF4-FFF2-40B4-BE49-F238E27FC236}">
                <a16:creationId xmlns:a16="http://schemas.microsoft.com/office/drawing/2014/main" id="{E17EC002-031B-A64D-8C01-A394938E81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6037" y="1223700"/>
            <a:ext cx="9113453" cy="5082730"/>
          </a:xfrm>
          <a:prstGeom prst="rect">
            <a:avLst/>
          </a:prstGeom>
        </p:spPr>
      </p:pic>
    </p:spTree>
    <p:extLst>
      <p:ext uri="{BB962C8B-B14F-4D97-AF65-F5344CB8AC3E}">
        <p14:creationId xmlns:p14="http://schemas.microsoft.com/office/powerpoint/2010/main" val="2546030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CE5AB31C-C08C-344F-9965-160D1B16974E}"/>
              </a:ext>
            </a:extLst>
          </p:cNvPr>
          <p:cNvGrpSpPr/>
          <p:nvPr/>
        </p:nvGrpSpPr>
        <p:grpSpPr>
          <a:xfrm>
            <a:off x="-10886" y="-10886"/>
            <a:ext cx="2286000" cy="2176260"/>
            <a:chOff x="75763" y="0"/>
            <a:chExt cx="2659312" cy="1953090"/>
          </a:xfrm>
        </p:grpSpPr>
        <p:sp>
          <p:nvSpPr>
            <p:cNvPr id="5" name="Triángulo isósceles 3">
              <a:extLst>
                <a:ext uri="{FF2B5EF4-FFF2-40B4-BE49-F238E27FC236}">
                  <a16:creationId xmlns:a16="http://schemas.microsoft.com/office/drawing/2014/main" id="{96E19629-3240-1A42-9896-2C71A0A65484}"/>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4A52FFE8-EBF6-3B45-A544-AC9BE8A6E676}"/>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2DACAAE0-BC5D-6645-AF3B-CA51ABBB6829}"/>
              </a:ext>
            </a:extLst>
          </p:cNvPr>
          <p:cNvPicPr>
            <a:picLocks noChangeAspect="1"/>
          </p:cNvPicPr>
          <p:nvPr/>
        </p:nvPicPr>
        <p:blipFill>
          <a:blip r:embed="rId2"/>
          <a:stretch>
            <a:fillRect/>
          </a:stretch>
        </p:blipFill>
        <p:spPr>
          <a:xfrm>
            <a:off x="0" y="5815389"/>
            <a:ext cx="12192000" cy="1068007"/>
          </a:xfrm>
          <a:prstGeom prst="rect">
            <a:avLst/>
          </a:prstGeom>
        </p:spPr>
      </p:pic>
      <p:pic>
        <p:nvPicPr>
          <p:cNvPr id="8" name="Imagen 7">
            <a:extLst>
              <a:ext uri="{FF2B5EF4-FFF2-40B4-BE49-F238E27FC236}">
                <a16:creationId xmlns:a16="http://schemas.microsoft.com/office/drawing/2014/main" id="{1869B25A-F506-0946-9BD6-8691FDFE9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072" y="463459"/>
            <a:ext cx="2411185" cy="2411185"/>
          </a:xfrm>
          <a:prstGeom prst="rect">
            <a:avLst/>
          </a:prstGeom>
        </p:spPr>
      </p:pic>
      <p:sp>
        <p:nvSpPr>
          <p:cNvPr id="9" name="CuadroTexto 8">
            <a:extLst>
              <a:ext uri="{FF2B5EF4-FFF2-40B4-BE49-F238E27FC236}">
                <a16:creationId xmlns:a16="http://schemas.microsoft.com/office/drawing/2014/main" id="{39D3F1D9-B1AC-794F-BBBB-FE4C321382FA}"/>
              </a:ext>
            </a:extLst>
          </p:cNvPr>
          <p:cNvSpPr txBox="1"/>
          <p:nvPr/>
        </p:nvSpPr>
        <p:spPr>
          <a:xfrm>
            <a:off x="1719944" y="3205336"/>
            <a:ext cx="8828314" cy="1446550"/>
          </a:xfrm>
          <a:prstGeom prst="rect">
            <a:avLst/>
          </a:prstGeom>
          <a:noFill/>
        </p:spPr>
        <p:txBody>
          <a:bodyPr wrap="square" rtlCol="0">
            <a:spAutoFit/>
          </a:bodyPr>
          <a:lstStyle/>
          <a:p>
            <a:pPr algn="ctr"/>
            <a:r>
              <a:rPr lang="es-PE" sz="3500" kern="100" dirty="0">
                <a:effectLst/>
                <a:latin typeface="Titillium Web" pitchFamily="2" charset="77"/>
                <a:ea typeface="Calibri" panose="020F0502020204030204" pitchFamily="34" charset="0"/>
                <a:cs typeface="Arial" panose="020B0604020202020204" pitchFamily="34" charset="0"/>
              </a:rPr>
              <a:t>“Ante la duda, se pregunta; pero ante la evidencia, se denuncia”</a:t>
            </a:r>
            <a:endParaRPr lang="es-PE" sz="3500" kern="100" dirty="0">
              <a:latin typeface="Titillium Web" pitchFamily="2" charset="77"/>
              <a:ea typeface="Calibri" panose="020F0502020204030204" pitchFamily="34" charset="0"/>
              <a:cs typeface="Arial" panose="020B0604020202020204" pitchFamily="34" charset="0"/>
            </a:endParaRPr>
          </a:p>
          <a:p>
            <a:endParaRPr lang="es-PE" dirty="0"/>
          </a:p>
        </p:txBody>
      </p:sp>
      <p:sp>
        <p:nvSpPr>
          <p:cNvPr id="12" name="CuadroTexto 11">
            <a:extLst>
              <a:ext uri="{FF2B5EF4-FFF2-40B4-BE49-F238E27FC236}">
                <a16:creationId xmlns:a16="http://schemas.microsoft.com/office/drawing/2014/main" id="{5EF9CE7C-B2EC-0F49-AA8C-55C912C97E7D}"/>
              </a:ext>
            </a:extLst>
          </p:cNvPr>
          <p:cNvSpPr txBox="1"/>
          <p:nvPr/>
        </p:nvSpPr>
        <p:spPr>
          <a:xfrm>
            <a:off x="4582887" y="2165374"/>
            <a:ext cx="3429000" cy="907941"/>
          </a:xfrm>
          <a:prstGeom prst="rect">
            <a:avLst/>
          </a:prstGeom>
          <a:noFill/>
        </p:spPr>
        <p:txBody>
          <a:bodyPr wrap="square" rtlCol="0">
            <a:spAutoFit/>
          </a:bodyPr>
          <a:lstStyle/>
          <a:p>
            <a:r>
              <a:rPr lang="es-PE" sz="3500" b="1" kern="100" dirty="0">
                <a:latin typeface="Titillium Web" pitchFamily="2" charset="77"/>
                <a:ea typeface="Calibri" panose="020F0502020204030204" pitchFamily="34" charset="0"/>
                <a:cs typeface="Arial" panose="020B0604020202020204" pitchFamily="34" charset="0"/>
              </a:rPr>
              <a:t>Reflexión Final: </a:t>
            </a:r>
          </a:p>
          <a:p>
            <a:endParaRPr lang="es-PE" dirty="0"/>
          </a:p>
        </p:txBody>
      </p:sp>
      <p:sp>
        <p:nvSpPr>
          <p:cNvPr id="13" name="Rectángulo redondeado 12">
            <a:extLst>
              <a:ext uri="{FF2B5EF4-FFF2-40B4-BE49-F238E27FC236}">
                <a16:creationId xmlns:a16="http://schemas.microsoft.com/office/drawing/2014/main" id="{EA223907-0234-384C-9EA3-83BE5F52BC66}"/>
              </a:ext>
            </a:extLst>
          </p:cNvPr>
          <p:cNvSpPr/>
          <p:nvPr/>
        </p:nvSpPr>
        <p:spPr>
          <a:xfrm>
            <a:off x="4457701" y="2786743"/>
            <a:ext cx="4718956" cy="87901"/>
          </a:xfrm>
          <a:prstGeom prst="roundRect">
            <a:avLst/>
          </a:prstGeom>
          <a:solidFill>
            <a:srgbClr val="FC5D3D"/>
          </a:solidFill>
          <a:ln>
            <a:solidFill>
              <a:srgbClr val="F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209402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isósceles 5">
            <a:extLst>
              <a:ext uri="{FF2B5EF4-FFF2-40B4-BE49-F238E27FC236}">
                <a16:creationId xmlns:a16="http://schemas.microsoft.com/office/drawing/2014/main" id="{0AC9FD31-E621-412A-98CD-5580D842FFC5}"/>
              </a:ext>
            </a:extLst>
          </p:cNvPr>
          <p:cNvSpPr/>
          <p:nvPr/>
        </p:nvSpPr>
        <p:spPr>
          <a:xfrm rot="5400000">
            <a:off x="-88228" y="66578"/>
            <a:ext cx="2028913" cy="1874229"/>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741" dirty="0"/>
          </a:p>
        </p:txBody>
      </p:sp>
      <p:sp>
        <p:nvSpPr>
          <p:cNvPr id="8" name="Triángulo isósceles 7">
            <a:extLst>
              <a:ext uri="{FF2B5EF4-FFF2-40B4-BE49-F238E27FC236}">
                <a16:creationId xmlns:a16="http://schemas.microsoft.com/office/drawing/2014/main" id="{13CBC222-C224-4D39-8146-C031ADFC0911}"/>
              </a:ext>
            </a:extLst>
          </p:cNvPr>
          <p:cNvSpPr/>
          <p:nvPr/>
        </p:nvSpPr>
        <p:spPr>
          <a:xfrm rot="10800000">
            <a:off x="-10886" y="0"/>
            <a:ext cx="3005096" cy="804763"/>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741" dirty="0"/>
          </a:p>
        </p:txBody>
      </p:sp>
      <p:sp>
        <p:nvSpPr>
          <p:cNvPr id="9" name="Rectángulo 8">
            <a:extLst>
              <a:ext uri="{FF2B5EF4-FFF2-40B4-BE49-F238E27FC236}">
                <a16:creationId xmlns:a16="http://schemas.microsoft.com/office/drawing/2014/main" id="{A1283900-CB77-4279-BD45-B3C3438C10CF}"/>
              </a:ext>
            </a:extLst>
          </p:cNvPr>
          <p:cNvSpPr/>
          <p:nvPr/>
        </p:nvSpPr>
        <p:spPr>
          <a:xfrm>
            <a:off x="-10886" y="2340091"/>
            <a:ext cx="12202886" cy="1394350"/>
          </a:xfrm>
          <a:prstGeom prst="rect">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741" dirty="0"/>
          </a:p>
        </p:txBody>
      </p:sp>
      <p:sp>
        <p:nvSpPr>
          <p:cNvPr id="2" name="Título 1">
            <a:extLst>
              <a:ext uri="{FF2B5EF4-FFF2-40B4-BE49-F238E27FC236}">
                <a16:creationId xmlns:a16="http://schemas.microsoft.com/office/drawing/2014/main" id="{666CA71D-BA8F-4474-B993-2DD6911CEBD1}"/>
              </a:ext>
            </a:extLst>
          </p:cNvPr>
          <p:cNvSpPr>
            <a:spLocks noGrp="1"/>
          </p:cNvSpPr>
          <p:nvPr>
            <p:ph type="ctrTitle"/>
          </p:nvPr>
        </p:nvSpPr>
        <p:spPr>
          <a:xfrm>
            <a:off x="914454" y="2248418"/>
            <a:ext cx="10363091" cy="1217686"/>
          </a:xfrm>
        </p:spPr>
        <p:txBody>
          <a:bodyPr>
            <a:noAutofit/>
          </a:bodyPr>
          <a:lstStyle/>
          <a:p>
            <a:r>
              <a:rPr lang="es-PE" sz="4159" b="1" dirty="0">
                <a:solidFill>
                  <a:schemeClr val="bg1"/>
                </a:solidFill>
                <a:latin typeface="Titillium Web" panose="00000300000000000000" pitchFamily="2" charset="0"/>
              </a:rPr>
              <a:t>GRACIAS</a:t>
            </a:r>
            <a:endParaRPr lang="es-PE" sz="4159" b="1" dirty="0">
              <a:solidFill>
                <a:schemeClr val="bg1"/>
              </a:solidFill>
            </a:endParaRPr>
          </a:p>
        </p:txBody>
      </p:sp>
      <p:pic>
        <p:nvPicPr>
          <p:cNvPr id="3" name="Imagen 2">
            <a:extLst>
              <a:ext uri="{FF2B5EF4-FFF2-40B4-BE49-F238E27FC236}">
                <a16:creationId xmlns:a16="http://schemas.microsoft.com/office/drawing/2014/main" id="{B0FF64DC-03B7-3302-27C7-6B1A80EBBE39}"/>
              </a:ext>
            </a:extLst>
          </p:cNvPr>
          <p:cNvPicPr>
            <a:picLocks noChangeAspect="1"/>
          </p:cNvPicPr>
          <p:nvPr/>
        </p:nvPicPr>
        <p:blipFill>
          <a:blip r:embed="rId2"/>
          <a:stretch>
            <a:fillRect/>
          </a:stretch>
        </p:blipFill>
        <p:spPr>
          <a:xfrm>
            <a:off x="-32648" y="5812971"/>
            <a:ext cx="12224648" cy="1070867"/>
          </a:xfrm>
          <a:prstGeom prst="rect">
            <a:avLst/>
          </a:prstGeom>
        </p:spPr>
      </p:pic>
      <p:sp>
        <p:nvSpPr>
          <p:cNvPr id="7" name="Subtítulo 2">
            <a:extLst>
              <a:ext uri="{FF2B5EF4-FFF2-40B4-BE49-F238E27FC236}">
                <a16:creationId xmlns:a16="http://schemas.microsoft.com/office/drawing/2014/main" id="{8DE6083D-DA45-3E43-B2CB-592053B3CE4E}"/>
              </a:ext>
            </a:extLst>
          </p:cNvPr>
          <p:cNvSpPr>
            <a:spLocks noGrp="1"/>
          </p:cNvSpPr>
          <p:nvPr>
            <p:ph type="subTitle" idx="1"/>
          </p:nvPr>
        </p:nvSpPr>
        <p:spPr>
          <a:xfrm>
            <a:off x="1746312" y="4096679"/>
            <a:ext cx="9144000" cy="403127"/>
          </a:xfrm>
        </p:spPr>
        <p:txBody>
          <a:bodyPr>
            <a:normAutofit lnSpcReduction="10000"/>
          </a:bodyPr>
          <a:lstStyle/>
          <a:p>
            <a:r>
              <a:rPr lang="es-ES" dirty="0"/>
              <a:t>Gerencia General - Unidad Funcional de Integridad </a:t>
            </a:r>
          </a:p>
        </p:txBody>
      </p:sp>
      <p:sp>
        <p:nvSpPr>
          <p:cNvPr id="10" name="Subtítulo 2">
            <a:extLst>
              <a:ext uri="{FF2B5EF4-FFF2-40B4-BE49-F238E27FC236}">
                <a16:creationId xmlns:a16="http://schemas.microsoft.com/office/drawing/2014/main" id="{FE98DE88-3374-EB48-B9E4-A6D8DAAFA167}"/>
              </a:ext>
            </a:extLst>
          </p:cNvPr>
          <p:cNvSpPr txBox="1">
            <a:spLocks/>
          </p:cNvSpPr>
          <p:nvPr/>
        </p:nvSpPr>
        <p:spPr>
          <a:xfrm>
            <a:off x="1373486" y="4506631"/>
            <a:ext cx="9144000" cy="40312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dirty="0" err="1"/>
              <a:t>integridad@sbn.gob.pe</a:t>
            </a:r>
            <a:endParaRPr lang="es-ES" dirty="0"/>
          </a:p>
        </p:txBody>
      </p:sp>
      <p:sp>
        <p:nvSpPr>
          <p:cNvPr id="11" name="Subtítulo 2">
            <a:extLst>
              <a:ext uri="{FF2B5EF4-FFF2-40B4-BE49-F238E27FC236}">
                <a16:creationId xmlns:a16="http://schemas.microsoft.com/office/drawing/2014/main" id="{A9843B2E-3183-C148-98A2-420FBA43FCB5}"/>
              </a:ext>
            </a:extLst>
          </p:cNvPr>
          <p:cNvSpPr txBox="1">
            <a:spLocks/>
          </p:cNvSpPr>
          <p:nvPr/>
        </p:nvSpPr>
        <p:spPr>
          <a:xfrm>
            <a:off x="1373486" y="4942466"/>
            <a:ext cx="9144000" cy="40312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dirty="0"/>
              <a:t>Anexo: 2200</a:t>
            </a:r>
          </a:p>
        </p:txBody>
      </p:sp>
    </p:spTree>
    <p:extLst>
      <p:ext uri="{BB962C8B-B14F-4D97-AF65-F5344CB8AC3E}">
        <p14:creationId xmlns:p14="http://schemas.microsoft.com/office/powerpoint/2010/main" val="186752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E81AB6-A73E-8411-F732-662958668C43}"/>
              </a:ext>
            </a:extLst>
          </p:cNvPr>
          <p:cNvSpPr>
            <a:spLocks noGrp="1"/>
          </p:cNvSpPr>
          <p:nvPr>
            <p:ph idx="1"/>
          </p:nvPr>
        </p:nvSpPr>
        <p:spPr>
          <a:xfrm>
            <a:off x="807527" y="1554240"/>
            <a:ext cx="10870580" cy="4121708"/>
          </a:xfrm>
        </p:spPr>
        <p:txBody>
          <a:bodyPr>
            <a:normAutofit/>
          </a:bodyPr>
          <a:lstStyle/>
          <a:p>
            <a:pPr algn="just"/>
            <a:r>
              <a:rPr lang="es-ES" sz="1600" i="0" dirty="0">
                <a:effectLst/>
                <a:latin typeface="Titillium Web" pitchFamily="2" charset="77"/>
              </a:rPr>
              <a:t>El órgano o unidad que ejerce la función de integridad cautela y supervisa el cumplimiento de lo establecido en el Decreto Legislativo N° 1327 y su Reglamento aprobado mediante Decreto Supremo N° 010-2017-JUS.</a:t>
            </a:r>
          </a:p>
          <a:p>
            <a:pPr algn="just">
              <a:buFont typeface="Arial" panose="020B0604020202020204" pitchFamily="34" charset="0"/>
              <a:buChar char="•"/>
            </a:pPr>
            <a:r>
              <a:rPr lang="es-ES" sz="1600" i="0" dirty="0">
                <a:effectLst/>
                <a:latin typeface="Titillium Web" pitchFamily="2" charset="77"/>
              </a:rPr>
              <a:t>Acompaña y orienta a servidores en casos de dudas y preguntas, asesorando a los potenciales denunciantes en cuanto a los procesos y a las medidas de protección disponibles.</a:t>
            </a:r>
          </a:p>
          <a:p>
            <a:pPr algn="just">
              <a:buFont typeface="Arial" panose="020B0604020202020204" pitchFamily="34" charset="0"/>
              <a:buChar char="•"/>
            </a:pPr>
            <a:r>
              <a:rPr lang="es-ES" sz="1600" i="0" dirty="0">
                <a:effectLst/>
                <a:latin typeface="Titillium Web" pitchFamily="2" charset="77"/>
              </a:rPr>
              <a:t>Lidera la implementación de la Plataforma Digital Única de Denuncias del Ciudadano, como el canal único de contacto digital del Estado peruano con la ciudadanía, a fin de asegurar la debida gestión y seguimiento de las denuncias de corrupción, así como el otorgamiento de mecanismos de protección al denunciante.</a:t>
            </a:r>
          </a:p>
          <a:p>
            <a:pPr algn="just">
              <a:buFont typeface="Arial" panose="020B0604020202020204" pitchFamily="34" charset="0"/>
              <a:buChar char="•"/>
            </a:pPr>
            <a:r>
              <a:rPr lang="es-ES" sz="1600" i="0" dirty="0">
                <a:effectLst/>
                <a:latin typeface="Titillium Web" pitchFamily="2" charset="77"/>
              </a:rPr>
              <a:t>Promueve su uso por parte de los órganos y unidades orgánicas que intervienen en la tramitación de la denuncia, a fin de generar su trazabilidad y brindar una respuesta oportuna al ciudadano.</a:t>
            </a:r>
          </a:p>
          <a:p>
            <a:pPr algn="just"/>
            <a:r>
              <a:rPr lang="es-ES" sz="1600" dirty="0">
                <a:latin typeface="Titillium Web" pitchFamily="2" charset="77"/>
              </a:rPr>
              <a:t>R</a:t>
            </a:r>
            <a:r>
              <a:rPr lang="es-ES" sz="1600" i="0" dirty="0">
                <a:effectLst/>
                <a:latin typeface="Titillium Web" pitchFamily="2" charset="77"/>
              </a:rPr>
              <a:t>ecibe denuncias por presuntos actos de corrupción a través de la Plataforma Digital Única de denuncias del ciudadano, administrada por la Secretaría de Integridad Pública de la PCM. Ingresa mediante el siguiente link: </a:t>
            </a:r>
            <a:r>
              <a:rPr lang="es-ES" sz="1600" i="0" u="sng" dirty="0">
                <a:solidFill>
                  <a:srgbClr val="E61B21"/>
                </a:solidFill>
                <a:effectLst/>
                <a:latin typeface="Titillium Web" pitchFamily="2" charset="77"/>
                <a:hlinkClick r:id="rId3">
                  <a:extLst>
                    <a:ext uri="{A12FA001-AC4F-418D-AE19-62706E023703}">
                      <ahyp:hlinkClr xmlns:ahyp="http://schemas.microsoft.com/office/drawing/2018/hyperlinkcolor" val="tx"/>
                    </a:ext>
                  </a:extLst>
                </a:hlinkClick>
              </a:rPr>
              <a:t>https://denuncias.servicios.gob.pe/</a:t>
            </a:r>
            <a:endParaRPr lang="es-ES" sz="1600" i="0" u="sng" dirty="0">
              <a:solidFill>
                <a:srgbClr val="E61B21"/>
              </a:solidFill>
              <a:effectLst/>
              <a:latin typeface="Titillium Web" pitchFamily="2" charset="77"/>
            </a:endParaRPr>
          </a:p>
          <a:p>
            <a:pPr algn="just"/>
            <a:r>
              <a:rPr lang="es-ES" sz="1600" i="0" u="none" strike="noStrike" baseline="0" dirty="0">
                <a:latin typeface="Titillium Web" pitchFamily="2" charset="77"/>
              </a:rPr>
              <a:t>El órgano que ejerce la función de integridad establece directrices que permitan cautelar el otorgamiento de las medidas de protección al denunciante conforme a lo dispuesto por el Decreto Legislativo N° 1327 y su Reglamento aprobado por Decreto Supremo N° 010-2017-JUS. </a:t>
            </a:r>
            <a:endParaRPr lang="es-ES" sz="1600" i="0" dirty="0">
              <a:effectLst/>
              <a:latin typeface="Titillium Web" pitchFamily="2" charset="77"/>
            </a:endParaRPr>
          </a:p>
          <a:p>
            <a:pPr algn="just"/>
            <a:endParaRPr lang="es-ES" sz="1600" b="0" i="0" dirty="0">
              <a:solidFill>
                <a:srgbClr val="333333"/>
              </a:solidFill>
              <a:effectLst/>
              <a:latin typeface="Titillium Web" panose="00000500000000000000" pitchFamily="2" charset="0"/>
            </a:endParaRPr>
          </a:p>
          <a:p>
            <a:pPr marL="0" indent="0">
              <a:buNone/>
            </a:pPr>
            <a:endParaRPr lang="es-PE" sz="1600" dirty="0"/>
          </a:p>
        </p:txBody>
      </p:sp>
      <p:grpSp>
        <p:nvGrpSpPr>
          <p:cNvPr id="4" name="Grupo 3">
            <a:extLst>
              <a:ext uri="{FF2B5EF4-FFF2-40B4-BE49-F238E27FC236}">
                <a16:creationId xmlns:a16="http://schemas.microsoft.com/office/drawing/2014/main" id="{3FF0408D-F302-8842-818C-E0C300EB0339}"/>
              </a:ext>
            </a:extLst>
          </p:cNvPr>
          <p:cNvGrpSpPr/>
          <p:nvPr/>
        </p:nvGrpSpPr>
        <p:grpSpPr>
          <a:xfrm>
            <a:off x="-11017" y="-11017"/>
            <a:ext cx="2286000" cy="2176260"/>
            <a:chOff x="75763" y="0"/>
            <a:chExt cx="2659312" cy="1953090"/>
          </a:xfrm>
        </p:grpSpPr>
        <p:sp>
          <p:nvSpPr>
            <p:cNvPr id="5" name="Triángulo isósceles 3">
              <a:extLst>
                <a:ext uri="{FF2B5EF4-FFF2-40B4-BE49-F238E27FC236}">
                  <a16:creationId xmlns:a16="http://schemas.microsoft.com/office/drawing/2014/main" id="{A48093E0-7DA0-7242-9BB1-EA226DDEF021}"/>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571A4189-31FD-D647-B322-703F6AEA4744}"/>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14F26946-44DC-4F42-A7B9-F3FD7D262437}"/>
              </a:ext>
            </a:extLst>
          </p:cNvPr>
          <p:cNvPicPr>
            <a:picLocks noChangeAspect="1"/>
          </p:cNvPicPr>
          <p:nvPr/>
        </p:nvPicPr>
        <p:blipFill>
          <a:blip r:embed="rId4"/>
          <a:stretch>
            <a:fillRect/>
          </a:stretch>
        </p:blipFill>
        <p:spPr>
          <a:xfrm>
            <a:off x="0" y="5815389"/>
            <a:ext cx="12192000" cy="1068007"/>
          </a:xfrm>
          <a:prstGeom prst="rect">
            <a:avLst/>
          </a:prstGeom>
        </p:spPr>
      </p:pic>
      <p:sp>
        <p:nvSpPr>
          <p:cNvPr id="13" name="CuadroTexto 12">
            <a:extLst>
              <a:ext uri="{FF2B5EF4-FFF2-40B4-BE49-F238E27FC236}">
                <a16:creationId xmlns:a16="http://schemas.microsoft.com/office/drawing/2014/main" id="{2F229A12-D49C-F644-A7E7-E17B4AB31FE9}"/>
              </a:ext>
            </a:extLst>
          </p:cNvPr>
          <p:cNvSpPr txBox="1"/>
          <p:nvPr/>
        </p:nvSpPr>
        <p:spPr>
          <a:xfrm>
            <a:off x="6637611" y="213972"/>
            <a:ext cx="4975707" cy="907941"/>
          </a:xfrm>
          <a:prstGeom prst="rect">
            <a:avLst/>
          </a:prstGeom>
          <a:noFill/>
        </p:spPr>
        <p:txBody>
          <a:bodyPr wrap="square">
            <a:spAutoFit/>
          </a:bodyPr>
          <a:lstStyle/>
          <a:p>
            <a:pPr marL="0" indent="0" algn="just">
              <a:buNone/>
            </a:pPr>
            <a:endParaRPr lang="es-ES" sz="1800" b="1" dirty="0">
              <a:solidFill>
                <a:srgbClr val="000000"/>
              </a:solidFill>
              <a:latin typeface="Arial" panose="020B0604020202020204" pitchFamily="34" charset="0"/>
            </a:endParaRPr>
          </a:p>
          <a:p>
            <a:pPr marL="0" indent="0">
              <a:buNone/>
            </a:pPr>
            <a:r>
              <a:rPr lang="es-ES" sz="3500" b="1" dirty="0">
                <a:solidFill>
                  <a:srgbClr val="000000"/>
                </a:solidFill>
                <a:latin typeface="Titillium Web" pitchFamily="2" charset="77"/>
              </a:rPr>
              <a:t>Principales acciones</a:t>
            </a:r>
            <a:endParaRPr lang="es-ES" sz="3500" b="1" i="0" u="none" strike="noStrike" baseline="0" dirty="0">
              <a:solidFill>
                <a:srgbClr val="000000"/>
              </a:solidFill>
              <a:latin typeface="Titillium Web" pitchFamily="2" charset="77"/>
            </a:endParaRPr>
          </a:p>
        </p:txBody>
      </p:sp>
      <p:sp>
        <p:nvSpPr>
          <p:cNvPr id="14" name="Rectángulo 13">
            <a:extLst>
              <a:ext uri="{FF2B5EF4-FFF2-40B4-BE49-F238E27FC236}">
                <a16:creationId xmlns:a16="http://schemas.microsoft.com/office/drawing/2014/main" id="{DDB18E57-9EF7-5A4E-A087-A2F865491AD1}"/>
              </a:ext>
            </a:extLst>
          </p:cNvPr>
          <p:cNvSpPr/>
          <p:nvPr/>
        </p:nvSpPr>
        <p:spPr>
          <a:xfrm>
            <a:off x="6738195" y="1080029"/>
            <a:ext cx="5355576" cy="139441"/>
          </a:xfrm>
          <a:prstGeom prst="rect">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5" name="Imagen 14">
            <a:extLst>
              <a:ext uri="{FF2B5EF4-FFF2-40B4-BE49-F238E27FC236}">
                <a16:creationId xmlns:a16="http://schemas.microsoft.com/office/drawing/2014/main" id="{235268CF-12A7-3046-BED0-F34E57784ECB}"/>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554390" y="233360"/>
            <a:ext cx="948692" cy="948692"/>
          </a:xfrm>
          <a:prstGeom prst="rect">
            <a:avLst/>
          </a:prstGeom>
        </p:spPr>
      </p:pic>
    </p:spTree>
    <p:extLst>
      <p:ext uri="{BB962C8B-B14F-4D97-AF65-F5344CB8AC3E}">
        <p14:creationId xmlns:p14="http://schemas.microsoft.com/office/powerpoint/2010/main" val="388407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9B3538-F70C-BC9D-CBF9-D2F306B0C5D7}"/>
              </a:ext>
            </a:extLst>
          </p:cNvPr>
          <p:cNvSpPr>
            <a:spLocks noGrp="1"/>
          </p:cNvSpPr>
          <p:nvPr>
            <p:ph idx="1"/>
          </p:nvPr>
        </p:nvSpPr>
        <p:spPr>
          <a:xfrm>
            <a:off x="1027252" y="3044536"/>
            <a:ext cx="10515600" cy="844540"/>
          </a:xfrm>
        </p:spPr>
        <p:txBody>
          <a:bodyPr>
            <a:normAutofit/>
          </a:bodyPr>
          <a:lstStyle/>
          <a:p>
            <a:r>
              <a:rPr lang="es-ES" sz="1600" dirty="0">
                <a:latin typeface="Titillium Web" pitchFamily="2" charset="77"/>
              </a:rPr>
              <a:t>Decreto Legislativo N° 1737</a:t>
            </a:r>
          </a:p>
          <a:p>
            <a:r>
              <a:rPr lang="es-PE" sz="1600" i="0" dirty="0">
                <a:solidFill>
                  <a:srgbClr val="232323"/>
                </a:solidFill>
                <a:effectLst/>
                <a:latin typeface="Titillium Web" pitchFamily="2" charset="77"/>
              </a:rPr>
              <a:t>Decreto Supremo N° 010-2017-JUS ( Reglamento del D. Legislativo N° 1737) y sus modificatorias.</a:t>
            </a:r>
          </a:p>
          <a:p>
            <a:endParaRPr lang="es-PE" sz="1600" i="0" dirty="0">
              <a:solidFill>
                <a:srgbClr val="232323"/>
              </a:solidFill>
              <a:effectLst/>
              <a:latin typeface="+mj-lt"/>
            </a:endParaRPr>
          </a:p>
          <a:p>
            <a:pPr marL="0" indent="0">
              <a:buNone/>
            </a:pPr>
            <a:endParaRPr lang="es-PE" sz="2400" dirty="0"/>
          </a:p>
        </p:txBody>
      </p:sp>
      <p:grpSp>
        <p:nvGrpSpPr>
          <p:cNvPr id="4" name="Grupo 3">
            <a:extLst>
              <a:ext uri="{FF2B5EF4-FFF2-40B4-BE49-F238E27FC236}">
                <a16:creationId xmlns:a16="http://schemas.microsoft.com/office/drawing/2014/main" id="{660A126E-1857-AA4C-A923-A9A58AF5DB5A}"/>
              </a:ext>
            </a:extLst>
          </p:cNvPr>
          <p:cNvGrpSpPr/>
          <p:nvPr/>
        </p:nvGrpSpPr>
        <p:grpSpPr>
          <a:xfrm>
            <a:off x="-41065" y="-33883"/>
            <a:ext cx="2177143" cy="1483121"/>
            <a:chOff x="75763" y="0"/>
            <a:chExt cx="2659312" cy="1953090"/>
          </a:xfrm>
        </p:grpSpPr>
        <p:sp>
          <p:nvSpPr>
            <p:cNvPr id="5" name="Triángulo isósceles 3">
              <a:extLst>
                <a:ext uri="{FF2B5EF4-FFF2-40B4-BE49-F238E27FC236}">
                  <a16:creationId xmlns:a16="http://schemas.microsoft.com/office/drawing/2014/main" id="{88361531-CBFA-0D48-9936-2B68B36A24D4}"/>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28996FB0-30FD-4E43-9539-E4692D767D99}"/>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1DF6A30F-5980-1D46-8F82-0431BA4AB0C7}"/>
              </a:ext>
            </a:extLst>
          </p:cNvPr>
          <p:cNvPicPr>
            <a:picLocks noChangeAspect="1"/>
          </p:cNvPicPr>
          <p:nvPr/>
        </p:nvPicPr>
        <p:blipFill>
          <a:blip r:embed="rId2"/>
          <a:stretch>
            <a:fillRect/>
          </a:stretch>
        </p:blipFill>
        <p:spPr>
          <a:xfrm>
            <a:off x="0" y="5815389"/>
            <a:ext cx="12192000" cy="1068007"/>
          </a:xfrm>
          <a:prstGeom prst="rect">
            <a:avLst/>
          </a:prstGeom>
        </p:spPr>
      </p:pic>
      <p:sp>
        <p:nvSpPr>
          <p:cNvPr id="10" name="CuadroTexto 9">
            <a:extLst>
              <a:ext uri="{FF2B5EF4-FFF2-40B4-BE49-F238E27FC236}">
                <a16:creationId xmlns:a16="http://schemas.microsoft.com/office/drawing/2014/main" id="{80805558-E45A-0F4B-8148-FCDDEA2F068D}"/>
              </a:ext>
            </a:extLst>
          </p:cNvPr>
          <p:cNvSpPr txBox="1"/>
          <p:nvPr/>
        </p:nvSpPr>
        <p:spPr>
          <a:xfrm>
            <a:off x="1027252" y="857836"/>
            <a:ext cx="11444310" cy="923330"/>
          </a:xfrm>
          <a:prstGeom prst="rect">
            <a:avLst/>
          </a:prstGeom>
          <a:noFill/>
        </p:spPr>
        <p:txBody>
          <a:bodyPr wrap="square" rtlCol="0">
            <a:spAutoFit/>
          </a:bodyPr>
          <a:lstStyle/>
          <a:p>
            <a:pPr algn="ctr"/>
            <a:r>
              <a:rPr lang="es-ES" sz="2700" b="1" dirty="0">
                <a:latin typeface="Titillium Web SemiBold" pitchFamily="2" charset="77"/>
              </a:rPr>
              <a:t>Normativa que regula el procedimiento de las denuncias por actos de corrupción y el otorgamiento de medidas de protección al denunciante: </a:t>
            </a:r>
          </a:p>
        </p:txBody>
      </p:sp>
      <p:sp>
        <p:nvSpPr>
          <p:cNvPr id="13" name="CuadroTexto 12">
            <a:extLst>
              <a:ext uri="{FF2B5EF4-FFF2-40B4-BE49-F238E27FC236}">
                <a16:creationId xmlns:a16="http://schemas.microsoft.com/office/drawing/2014/main" id="{3ACE7A43-0AEE-8648-9F82-7F4DC096D17D}"/>
              </a:ext>
            </a:extLst>
          </p:cNvPr>
          <p:cNvSpPr txBox="1"/>
          <p:nvPr/>
        </p:nvSpPr>
        <p:spPr>
          <a:xfrm>
            <a:off x="1047508" y="4568247"/>
            <a:ext cx="9832696" cy="923330"/>
          </a:xfrm>
          <a:prstGeom prst="rect">
            <a:avLst/>
          </a:prstGeom>
          <a:noFill/>
        </p:spPr>
        <p:txBody>
          <a:bodyPr wrap="square" rtlCol="0">
            <a:spAutoFit/>
          </a:bodyPr>
          <a:lstStyle/>
          <a:p>
            <a:pPr marL="285750" indent="-285750">
              <a:buFont typeface="Arial" panose="020B0604020202020204" pitchFamily="34" charset="0"/>
              <a:buChar char="•"/>
            </a:pPr>
            <a:r>
              <a:rPr lang="es-ES" sz="1800" b="0" i="0" u="none" strike="noStrike" dirty="0">
                <a:solidFill>
                  <a:srgbClr val="000000"/>
                </a:solidFill>
                <a:effectLst/>
                <a:latin typeface="Titillium Web" pitchFamily="2" charset="77"/>
              </a:rPr>
              <a:t>Directiva N° 04-2017-SBN-SG, </a:t>
            </a:r>
            <a:r>
              <a:rPr lang="es-ES" sz="1800" dirty="0">
                <a:solidFill>
                  <a:srgbClr val="000000"/>
                </a:solidFill>
                <a:latin typeface="Titillium Web" pitchFamily="2" charset="77"/>
              </a:rPr>
              <a:t>denominada Procedimientos para la presentación de denuncias por actos de corrupción y otorgamiento de medidas de protección al denunciante.</a:t>
            </a:r>
            <a:endParaRPr lang="es-ES" sz="1800" b="0" i="0" u="none" strike="noStrike" dirty="0">
              <a:solidFill>
                <a:srgbClr val="000000"/>
              </a:solidFill>
              <a:effectLst/>
              <a:latin typeface="Titillium Web" pitchFamily="2" charset="77"/>
            </a:endParaRPr>
          </a:p>
          <a:p>
            <a:endParaRPr lang="es-PE" dirty="0"/>
          </a:p>
        </p:txBody>
      </p:sp>
      <p:sp>
        <p:nvSpPr>
          <p:cNvPr id="14" name="Rectángulo 13">
            <a:extLst>
              <a:ext uri="{FF2B5EF4-FFF2-40B4-BE49-F238E27FC236}">
                <a16:creationId xmlns:a16="http://schemas.microsoft.com/office/drawing/2014/main" id="{A934099F-2A06-1243-8B7D-9DE8F02F18A3}"/>
              </a:ext>
            </a:extLst>
          </p:cNvPr>
          <p:cNvSpPr/>
          <p:nvPr/>
        </p:nvSpPr>
        <p:spPr>
          <a:xfrm>
            <a:off x="1027252" y="2451785"/>
            <a:ext cx="2037144" cy="439015"/>
          </a:xfrm>
          <a:prstGeom prst="rect">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CuadroTexto 10">
            <a:extLst>
              <a:ext uri="{FF2B5EF4-FFF2-40B4-BE49-F238E27FC236}">
                <a16:creationId xmlns:a16="http://schemas.microsoft.com/office/drawing/2014/main" id="{FBBAE35F-AA15-9446-AAAD-076440C30C22}"/>
              </a:ext>
            </a:extLst>
          </p:cNvPr>
          <p:cNvSpPr txBox="1"/>
          <p:nvPr/>
        </p:nvSpPr>
        <p:spPr>
          <a:xfrm>
            <a:off x="1143001" y="2484116"/>
            <a:ext cx="1921396" cy="369332"/>
          </a:xfrm>
          <a:prstGeom prst="rect">
            <a:avLst/>
          </a:prstGeom>
          <a:noFill/>
        </p:spPr>
        <p:txBody>
          <a:bodyPr wrap="square" rtlCol="0">
            <a:spAutoFit/>
          </a:bodyPr>
          <a:lstStyle/>
          <a:p>
            <a:r>
              <a:rPr lang="es-ES" sz="1800" b="1" dirty="0">
                <a:solidFill>
                  <a:schemeClr val="bg1"/>
                </a:solidFill>
              </a:rPr>
              <a:t>A nivel nacional: </a:t>
            </a:r>
          </a:p>
        </p:txBody>
      </p:sp>
      <p:sp>
        <p:nvSpPr>
          <p:cNvPr id="15" name="Rectángulo 14">
            <a:extLst>
              <a:ext uri="{FF2B5EF4-FFF2-40B4-BE49-F238E27FC236}">
                <a16:creationId xmlns:a16="http://schemas.microsoft.com/office/drawing/2014/main" id="{D13C6884-3D12-254A-BDB6-A24B1B90880B}"/>
              </a:ext>
            </a:extLst>
          </p:cNvPr>
          <p:cNvSpPr/>
          <p:nvPr/>
        </p:nvSpPr>
        <p:spPr>
          <a:xfrm>
            <a:off x="1047507" y="3875199"/>
            <a:ext cx="2980481" cy="439015"/>
          </a:xfrm>
          <a:prstGeom prst="rect">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05E6775F-B1CD-E846-84E9-6096FA4032B5}"/>
              </a:ext>
            </a:extLst>
          </p:cNvPr>
          <p:cNvSpPr txBox="1"/>
          <p:nvPr/>
        </p:nvSpPr>
        <p:spPr>
          <a:xfrm>
            <a:off x="1143000" y="3921916"/>
            <a:ext cx="2980481" cy="646331"/>
          </a:xfrm>
          <a:prstGeom prst="rect">
            <a:avLst/>
          </a:prstGeom>
          <a:noFill/>
        </p:spPr>
        <p:txBody>
          <a:bodyPr wrap="square" rtlCol="0">
            <a:spAutoFit/>
          </a:bodyPr>
          <a:lstStyle/>
          <a:p>
            <a:r>
              <a:rPr lang="es-ES" sz="1800" b="1" dirty="0">
                <a:solidFill>
                  <a:schemeClr val="bg1"/>
                </a:solidFill>
                <a:latin typeface="Titillium Web SemiBold" pitchFamily="2" charset="77"/>
              </a:rPr>
              <a:t>A nivel institucional (SBN):</a:t>
            </a:r>
          </a:p>
          <a:p>
            <a:endParaRPr lang="es-PE" dirty="0"/>
          </a:p>
        </p:txBody>
      </p:sp>
      <p:sp>
        <p:nvSpPr>
          <p:cNvPr id="18" name="Rectángulo 17">
            <a:extLst>
              <a:ext uri="{FF2B5EF4-FFF2-40B4-BE49-F238E27FC236}">
                <a16:creationId xmlns:a16="http://schemas.microsoft.com/office/drawing/2014/main" id="{4B278A40-451D-1F43-A52A-8FCBDAB7A6EA}"/>
              </a:ext>
            </a:extLst>
          </p:cNvPr>
          <p:cNvSpPr/>
          <p:nvPr/>
        </p:nvSpPr>
        <p:spPr>
          <a:xfrm>
            <a:off x="6096000" y="1810766"/>
            <a:ext cx="5735444" cy="105660"/>
          </a:xfrm>
          <a:prstGeom prst="rect">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6" name="Imagen 15">
            <a:extLst>
              <a:ext uri="{FF2B5EF4-FFF2-40B4-BE49-F238E27FC236}">
                <a16:creationId xmlns:a16="http://schemas.microsoft.com/office/drawing/2014/main" id="{407484D4-269D-E54F-8A67-4458D852185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81335" y="746933"/>
            <a:ext cx="923330" cy="923330"/>
          </a:xfrm>
          <a:prstGeom prst="rect">
            <a:avLst/>
          </a:prstGeom>
        </p:spPr>
      </p:pic>
    </p:spTree>
    <p:extLst>
      <p:ext uri="{BB962C8B-B14F-4D97-AF65-F5344CB8AC3E}">
        <p14:creationId xmlns:p14="http://schemas.microsoft.com/office/powerpoint/2010/main" val="173876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D7EE21EE-8E93-8B4E-A0B3-663302BA41F6}"/>
              </a:ext>
            </a:extLst>
          </p:cNvPr>
          <p:cNvGrpSpPr/>
          <p:nvPr/>
        </p:nvGrpSpPr>
        <p:grpSpPr>
          <a:xfrm>
            <a:off x="-9331" y="-4943"/>
            <a:ext cx="2286000" cy="2176260"/>
            <a:chOff x="75763" y="0"/>
            <a:chExt cx="2659312" cy="1953090"/>
          </a:xfrm>
        </p:grpSpPr>
        <p:sp>
          <p:nvSpPr>
            <p:cNvPr id="5" name="Triángulo isósceles 3">
              <a:extLst>
                <a:ext uri="{FF2B5EF4-FFF2-40B4-BE49-F238E27FC236}">
                  <a16:creationId xmlns:a16="http://schemas.microsoft.com/office/drawing/2014/main" id="{E0010704-6244-A747-A758-27759A21D798}"/>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7" name="Triángulo isósceles 5">
              <a:extLst>
                <a:ext uri="{FF2B5EF4-FFF2-40B4-BE49-F238E27FC236}">
                  <a16:creationId xmlns:a16="http://schemas.microsoft.com/office/drawing/2014/main" id="{979BAE15-6B55-8745-85EE-9CF97F708E1F}"/>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8" name="Imagen 7">
            <a:extLst>
              <a:ext uri="{FF2B5EF4-FFF2-40B4-BE49-F238E27FC236}">
                <a16:creationId xmlns:a16="http://schemas.microsoft.com/office/drawing/2014/main" id="{CA7E7D46-810A-BA40-8CB8-F06F9130A7DC}"/>
              </a:ext>
            </a:extLst>
          </p:cNvPr>
          <p:cNvPicPr>
            <a:picLocks noChangeAspect="1"/>
          </p:cNvPicPr>
          <p:nvPr/>
        </p:nvPicPr>
        <p:blipFill>
          <a:blip r:embed="rId2"/>
          <a:stretch>
            <a:fillRect/>
          </a:stretch>
        </p:blipFill>
        <p:spPr>
          <a:xfrm>
            <a:off x="0" y="5796344"/>
            <a:ext cx="12192000" cy="1068007"/>
          </a:xfrm>
          <a:prstGeom prst="rect">
            <a:avLst/>
          </a:prstGeom>
        </p:spPr>
      </p:pic>
      <p:sp>
        <p:nvSpPr>
          <p:cNvPr id="10" name="Rectángulo 9">
            <a:extLst>
              <a:ext uri="{FF2B5EF4-FFF2-40B4-BE49-F238E27FC236}">
                <a16:creationId xmlns:a16="http://schemas.microsoft.com/office/drawing/2014/main" id="{FDEAA353-94C8-2641-8075-A6271ECC7FE7}"/>
              </a:ext>
            </a:extLst>
          </p:cNvPr>
          <p:cNvSpPr/>
          <p:nvPr/>
        </p:nvSpPr>
        <p:spPr>
          <a:xfrm>
            <a:off x="6096000" y="856090"/>
            <a:ext cx="149828" cy="4149047"/>
          </a:xfrm>
          <a:prstGeom prst="rect">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CuadroTexto 10">
            <a:extLst>
              <a:ext uri="{FF2B5EF4-FFF2-40B4-BE49-F238E27FC236}">
                <a16:creationId xmlns:a16="http://schemas.microsoft.com/office/drawing/2014/main" id="{7D273C8F-8E5D-6E4C-B16C-E42997537266}"/>
              </a:ext>
            </a:extLst>
          </p:cNvPr>
          <p:cNvSpPr txBox="1"/>
          <p:nvPr/>
        </p:nvSpPr>
        <p:spPr>
          <a:xfrm>
            <a:off x="6823275" y="2469583"/>
            <a:ext cx="3911600" cy="1754326"/>
          </a:xfrm>
          <a:prstGeom prst="rect">
            <a:avLst/>
          </a:prstGeom>
          <a:noFill/>
        </p:spPr>
        <p:txBody>
          <a:bodyPr wrap="square" rtlCol="0">
            <a:spAutoFit/>
          </a:bodyPr>
          <a:lstStyle/>
          <a:p>
            <a:pPr algn="ctr"/>
            <a:r>
              <a:rPr lang="es-ES" sz="3000" b="1" dirty="0">
                <a:solidFill>
                  <a:srgbClr val="C2A356"/>
                </a:solidFill>
                <a:latin typeface="Titillium Web" pitchFamily="2" charset="77"/>
              </a:rPr>
              <a:t>¿Quienes pueden denunciar actos de corrupción? </a:t>
            </a:r>
          </a:p>
          <a:p>
            <a:endParaRPr lang="es-PE" dirty="0"/>
          </a:p>
        </p:txBody>
      </p:sp>
      <p:pic>
        <p:nvPicPr>
          <p:cNvPr id="13" name="Imagen 12">
            <a:extLst>
              <a:ext uri="{FF2B5EF4-FFF2-40B4-BE49-F238E27FC236}">
                <a16:creationId xmlns:a16="http://schemas.microsoft.com/office/drawing/2014/main" id="{8B400ADC-FFEE-FB43-8306-5E3D9DE5B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919" y="619977"/>
            <a:ext cx="1569653" cy="1477328"/>
          </a:xfrm>
          <a:prstGeom prst="rect">
            <a:avLst/>
          </a:prstGeom>
        </p:spPr>
      </p:pic>
      <p:pic>
        <p:nvPicPr>
          <p:cNvPr id="14" name="Imagen 13">
            <a:extLst>
              <a:ext uri="{FF2B5EF4-FFF2-40B4-BE49-F238E27FC236}">
                <a16:creationId xmlns:a16="http://schemas.microsoft.com/office/drawing/2014/main" id="{CC217BFB-3D86-6B42-A377-6DAC1AB21F9B}"/>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53400" y="652510"/>
            <a:ext cx="1569653" cy="1477328"/>
          </a:xfrm>
          <a:prstGeom prst="rect">
            <a:avLst/>
          </a:prstGeom>
        </p:spPr>
      </p:pic>
      <p:sp>
        <p:nvSpPr>
          <p:cNvPr id="16" name="CuadroTexto 15">
            <a:extLst>
              <a:ext uri="{FF2B5EF4-FFF2-40B4-BE49-F238E27FC236}">
                <a16:creationId xmlns:a16="http://schemas.microsoft.com/office/drawing/2014/main" id="{E7FF0F7B-62A0-2445-9E7A-C65153C0037D}"/>
              </a:ext>
            </a:extLst>
          </p:cNvPr>
          <p:cNvSpPr txBox="1"/>
          <p:nvPr/>
        </p:nvSpPr>
        <p:spPr>
          <a:xfrm>
            <a:off x="104172" y="4305789"/>
            <a:ext cx="6096000" cy="400110"/>
          </a:xfrm>
          <a:prstGeom prst="rect">
            <a:avLst/>
          </a:prstGeom>
          <a:noFill/>
        </p:spPr>
        <p:txBody>
          <a:bodyPr wrap="square">
            <a:spAutoFit/>
          </a:bodyPr>
          <a:lstStyle/>
          <a:p>
            <a:pPr marL="0" indent="0" algn="ctr">
              <a:buNone/>
            </a:pPr>
            <a:r>
              <a:rPr lang="es-ES" sz="2000" dirty="0">
                <a:latin typeface="Titillium Web" pitchFamily="2" charset="77"/>
              </a:rPr>
              <a:t>Servidores en general</a:t>
            </a:r>
          </a:p>
        </p:txBody>
      </p:sp>
      <p:sp>
        <p:nvSpPr>
          <p:cNvPr id="18" name="CuadroTexto 17">
            <a:extLst>
              <a:ext uri="{FF2B5EF4-FFF2-40B4-BE49-F238E27FC236}">
                <a16:creationId xmlns:a16="http://schemas.microsoft.com/office/drawing/2014/main" id="{2B245DB7-57E8-7E41-8A6C-B2DD621A6C04}"/>
              </a:ext>
            </a:extLst>
          </p:cNvPr>
          <p:cNvSpPr txBox="1"/>
          <p:nvPr/>
        </p:nvSpPr>
        <p:spPr>
          <a:xfrm>
            <a:off x="7493000" y="4223909"/>
            <a:ext cx="2890452" cy="400110"/>
          </a:xfrm>
          <a:prstGeom prst="rect">
            <a:avLst/>
          </a:prstGeom>
          <a:noFill/>
        </p:spPr>
        <p:txBody>
          <a:bodyPr wrap="square">
            <a:spAutoFit/>
          </a:bodyPr>
          <a:lstStyle/>
          <a:p>
            <a:pPr marL="0" indent="0">
              <a:buNone/>
            </a:pPr>
            <a:r>
              <a:rPr lang="es-ES" sz="2000" dirty="0">
                <a:latin typeface="Titillium Web" pitchFamily="2" charset="77"/>
              </a:rPr>
              <a:t>Ciudadanos y servidores</a:t>
            </a:r>
          </a:p>
        </p:txBody>
      </p:sp>
      <p:sp>
        <p:nvSpPr>
          <p:cNvPr id="19" name="CuadroTexto 18">
            <a:extLst>
              <a:ext uri="{FF2B5EF4-FFF2-40B4-BE49-F238E27FC236}">
                <a16:creationId xmlns:a16="http://schemas.microsoft.com/office/drawing/2014/main" id="{02808DB2-6861-CC46-99B4-F268F04622D4}"/>
              </a:ext>
            </a:extLst>
          </p:cNvPr>
          <p:cNvSpPr txBox="1"/>
          <p:nvPr/>
        </p:nvSpPr>
        <p:spPr>
          <a:xfrm>
            <a:off x="1196372" y="2538237"/>
            <a:ext cx="3911600" cy="1477328"/>
          </a:xfrm>
          <a:prstGeom prst="rect">
            <a:avLst/>
          </a:prstGeom>
          <a:noFill/>
        </p:spPr>
        <p:txBody>
          <a:bodyPr wrap="square" rtlCol="0">
            <a:spAutoFit/>
          </a:bodyPr>
          <a:lstStyle/>
          <a:p>
            <a:pPr algn="ctr"/>
            <a:r>
              <a:rPr lang="es-ES" sz="3000" b="1" dirty="0">
                <a:solidFill>
                  <a:srgbClr val="FC3952"/>
                </a:solidFill>
                <a:latin typeface="Titillium Web" pitchFamily="2" charset="77"/>
              </a:rPr>
              <a:t>¿Quienes pueden cometer actos de corrupción? </a:t>
            </a:r>
          </a:p>
        </p:txBody>
      </p:sp>
    </p:spTree>
    <p:extLst>
      <p:ext uri="{BB962C8B-B14F-4D97-AF65-F5344CB8AC3E}">
        <p14:creationId xmlns:p14="http://schemas.microsoft.com/office/powerpoint/2010/main" val="119999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0C739D10-D1CF-F646-8DA6-67480AE4809E}"/>
              </a:ext>
            </a:extLst>
          </p:cNvPr>
          <p:cNvSpPr/>
          <p:nvPr/>
        </p:nvSpPr>
        <p:spPr>
          <a:xfrm>
            <a:off x="6305783" y="2708665"/>
            <a:ext cx="5278813" cy="2738626"/>
          </a:xfrm>
          <a:prstGeom prst="rect">
            <a:avLst/>
          </a:prstGeom>
          <a:noFill/>
          <a:ln w="57150">
            <a:solidFill>
              <a:srgbClr val="EE404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a:extLst>
              <a:ext uri="{FF2B5EF4-FFF2-40B4-BE49-F238E27FC236}">
                <a16:creationId xmlns:a16="http://schemas.microsoft.com/office/drawing/2014/main" id="{7688DD83-DB70-2275-67EA-1A3494B05ECA}"/>
              </a:ext>
            </a:extLst>
          </p:cNvPr>
          <p:cNvSpPr>
            <a:spLocks noGrp="1"/>
          </p:cNvSpPr>
          <p:nvPr>
            <p:ph idx="1"/>
          </p:nvPr>
        </p:nvSpPr>
        <p:spPr>
          <a:xfrm>
            <a:off x="6653312" y="2942848"/>
            <a:ext cx="4617467" cy="695855"/>
          </a:xfrm>
        </p:spPr>
        <p:txBody>
          <a:bodyPr>
            <a:normAutofit fontScale="92500" lnSpcReduction="10000"/>
          </a:bodyPr>
          <a:lstStyle/>
          <a:p>
            <a:pPr marL="0" indent="0" algn="ctr">
              <a:buNone/>
            </a:pPr>
            <a:r>
              <a:rPr lang="es-ES" sz="2500" b="1" dirty="0">
                <a:solidFill>
                  <a:srgbClr val="E61B21"/>
                </a:solidFill>
                <a:latin typeface="Titillium Web" pitchFamily="2" charset="77"/>
              </a:rPr>
              <a:t>¿Quién es competente para recibir y tramitar mi denuncia? </a:t>
            </a:r>
          </a:p>
          <a:p>
            <a:pPr marL="0" indent="0" algn="just">
              <a:buNone/>
            </a:pPr>
            <a:endParaRPr lang="es-ES" sz="2500" dirty="0">
              <a:latin typeface="Titillium Web" pitchFamily="2" charset="77"/>
            </a:endParaRPr>
          </a:p>
        </p:txBody>
      </p:sp>
      <p:grpSp>
        <p:nvGrpSpPr>
          <p:cNvPr id="4" name="Grupo 3">
            <a:extLst>
              <a:ext uri="{FF2B5EF4-FFF2-40B4-BE49-F238E27FC236}">
                <a16:creationId xmlns:a16="http://schemas.microsoft.com/office/drawing/2014/main" id="{9140FE01-ADFD-234B-BF5F-EDFBF539113C}"/>
              </a:ext>
            </a:extLst>
          </p:cNvPr>
          <p:cNvGrpSpPr/>
          <p:nvPr/>
        </p:nvGrpSpPr>
        <p:grpSpPr>
          <a:xfrm>
            <a:off x="-9331" y="-9331"/>
            <a:ext cx="2286000" cy="2176260"/>
            <a:chOff x="75763" y="0"/>
            <a:chExt cx="2659312" cy="1953090"/>
          </a:xfrm>
        </p:grpSpPr>
        <p:sp>
          <p:nvSpPr>
            <p:cNvPr id="5" name="Triángulo isósceles 3">
              <a:extLst>
                <a:ext uri="{FF2B5EF4-FFF2-40B4-BE49-F238E27FC236}">
                  <a16:creationId xmlns:a16="http://schemas.microsoft.com/office/drawing/2014/main" id="{38DD314B-6180-224B-B23B-A07E79338160}"/>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98C08B85-6D47-6D44-A8A8-7927AC9D92E6}"/>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30122D3E-D462-2B4B-A9AE-79FA1DC5417C}"/>
              </a:ext>
            </a:extLst>
          </p:cNvPr>
          <p:cNvPicPr>
            <a:picLocks noChangeAspect="1"/>
          </p:cNvPicPr>
          <p:nvPr/>
        </p:nvPicPr>
        <p:blipFill rotWithShape="1">
          <a:blip r:embed="rId2"/>
          <a:srcRect t="-1343" b="-1"/>
          <a:stretch/>
        </p:blipFill>
        <p:spPr>
          <a:xfrm>
            <a:off x="0" y="5801035"/>
            <a:ext cx="12192000" cy="1082361"/>
          </a:xfrm>
          <a:prstGeom prst="rect">
            <a:avLst/>
          </a:prstGeom>
        </p:spPr>
      </p:pic>
      <p:sp>
        <p:nvSpPr>
          <p:cNvPr id="11" name="Llamada ovalada 10">
            <a:extLst>
              <a:ext uri="{FF2B5EF4-FFF2-40B4-BE49-F238E27FC236}">
                <a16:creationId xmlns:a16="http://schemas.microsoft.com/office/drawing/2014/main" id="{8B98AE02-61BA-7E45-93FE-03D1D2EA7B8A}"/>
              </a:ext>
            </a:extLst>
          </p:cNvPr>
          <p:cNvSpPr/>
          <p:nvPr/>
        </p:nvSpPr>
        <p:spPr>
          <a:xfrm>
            <a:off x="2903716" y="1705780"/>
            <a:ext cx="2854728" cy="2176256"/>
          </a:xfrm>
          <a:prstGeom prst="wedgeEllipseCallout">
            <a:avLst>
              <a:gd name="adj1" fmla="val -17227"/>
              <a:gd name="adj2" fmla="val 60904"/>
            </a:avLst>
          </a:prstGeom>
          <a:solidFill>
            <a:srgbClr val="FFBC52"/>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6" name="Imagen 15">
            <a:extLst>
              <a:ext uri="{FF2B5EF4-FFF2-40B4-BE49-F238E27FC236}">
                <a16:creationId xmlns:a16="http://schemas.microsoft.com/office/drawing/2014/main" id="{913DF7F5-27FD-754A-A530-282FBBA8D1FE}"/>
              </a:ext>
            </a:extLst>
          </p:cNvPr>
          <p:cNvPicPr>
            <a:picLocks noChangeAspect="1"/>
          </p:cNvPicPr>
          <p:nvPr/>
        </p:nvPicPr>
        <p:blipFill rotWithShape="1">
          <a:blip r:embed="rId3">
            <a:extLst>
              <a:ext uri="{28A0092B-C50C-407E-A947-70E740481C1C}">
                <a14:useLocalDpi xmlns:a14="http://schemas.microsoft.com/office/drawing/2010/main" val="0"/>
              </a:ext>
            </a:extLst>
          </a:blip>
          <a:srcRect l="48371"/>
          <a:stretch/>
        </p:blipFill>
        <p:spPr>
          <a:xfrm>
            <a:off x="2816185" y="3893251"/>
            <a:ext cx="1574456" cy="3049559"/>
          </a:xfrm>
          <a:prstGeom prst="rect">
            <a:avLst/>
          </a:prstGeom>
        </p:spPr>
      </p:pic>
      <p:sp>
        <p:nvSpPr>
          <p:cNvPr id="18" name="CuadroTexto 17">
            <a:extLst>
              <a:ext uri="{FF2B5EF4-FFF2-40B4-BE49-F238E27FC236}">
                <a16:creationId xmlns:a16="http://schemas.microsoft.com/office/drawing/2014/main" id="{D07B62AA-672F-A247-A4D7-4079FD3F59B8}"/>
              </a:ext>
            </a:extLst>
          </p:cNvPr>
          <p:cNvSpPr txBox="1"/>
          <p:nvPr/>
        </p:nvSpPr>
        <p:spPr>
          <a:xfrm>
            <a:off x="3186519" y="2209017"/>
            <a:ext cx="2408243" cy="1338828"/>
          </a:xfrm>
          <a:prstGeom prst="rect">
            <a:avLst/>
          </a:prstGeom>
          <a:noFill/>
        </p:spPr>
        <p:txBody>
          <a:bodyPr wrap="square">
            <a:spAutoFit/>
          </a:bodyPr>
          <a:lstStyle/>
          <a:p>
            <a:pPr marL="0" indent="0" algn="ctr">
              <a:buNone/>
            </a:pPr>
            <a:r>
              <a:rPr lang="es-ES" sz="2700" b="1" dirty="0">
                <a:latin typeface="Titillium Web" pitchFamily="2" charset="77"/>
              </a:rPr>
              <a:t>¿Como puedo hacer mi denuncia?</a:t>
            </a:r>
          </a:p>
        </p:txBody>
      </p:sp>
      <p:grpSp>
        <p:nvGrpSpPr>
          <p:cNvPr id="23" name="Grupo 22">
            <a:extLst>
              <a:ext uri="{FF2B5EF4-FFF2-40B4-BE49-F238E27FC236}">
                <a16:creationId xmlns:a16="http://schemas.microsoft.com/office/drawing/2014/main" id="{4F377450-F2B9-7049-BD32-C68F6D1191CF}"/>
              </a:ext>
            </a:extLst>
          </p:cNvPr>
          <p:cNvGrpSpPr/>
          <p:nvPr/>
        </p:nvGrpSpPr>
        <p:grpSpPr>
          <a:xfrm>
            <a:off x="752159" y="3886698"/>
            <a:ext cx="1574456" cy="2971302"/>
            <a:chOff x="808853" y="2700996"/>
            <a:chExt cx="2287959" cy="4431541"/>
          </a:xfrm>
        </p:grpSpPr>
        <p:pic>
          <p:nvPicPr>
            <p:cNvPr id="15" name="Imagen 14">
              <a:extLst>
                <a:ext uri="{FF2B5EF4-FFF2-40B4-BE49-F238E27FC236}">
                  <a16:creationId xmlns:a16="http://schemas.microsoft.com/office/drawing/2014/main" id="{5EED3D12-DD1A-7346-98DE-D5E2D31A3603}"/>
                </a:ext>
              </a:extLst>
            </p:cNvPr>
            <p:cNvPicPr>
              <a:picLocks noChangeAspect="1"/>
            </p:cNvPicPr>
            <p:nvPr/>
          </p:nvPicPr>
          <p:blipFill rotWithShape="1">
            <a:blip r:embed="rId3">
              <a:extLst>
                <a:ext uri="{28A0092B-C50C-407E-A947-70E740481C1C}">
                  <a14:useLocalDpi xmlns:a14="http://schemas.microsoft.com/office/drawing/2010/main" val="0"/>
                </a:ext>
              </a:extLst>
            </a:blip>
            <a:srcRect r="48371"/>
            <a:stretch/>
          </p:blipFill>
          <p:spPr>
            <a:xfrm>
              <a:off x="808853" y="2700996"/>
              <a:ext cx="2287959" cy="4431541"/>
            </a:xfrm>
            <a:prstGeom prst="rect">
              <a:avLst/>
            </a:prstGeom>
          </p:spPr>
        </p:pic>
        <p:sp>
          <p:nvSpPr>
            <p:cNvPr id="22" name="Rectángulo 21">
              <a:extLst>
                <a:ext uri="{FF2B5EF4-FFF2-40B4-BE49-F238E27FC236}">
                  <a16:creationId xmlns:a16="http://schemas.microsoft.com/office/drawing/2014/main" id="{F0DF4632-E5EC-A346-99C5-460F04DDBFD6}"/>
                </a:ext>
              </a:extLst>
            </p:cNvPr>
            <p:cNvSpPr/>
            <p:nvPr/>
          </p:nvSpPr>
          <p:spPr>
            <a:xfrm>
              <a:off x="1625600" y="5753100"/>
              <a:ext cx="1092200" cy="520700"/>
            </a:xfrm>
            <a:prstGeom prst="rect">
              <a:avLst/>
            </a:prstGeom>
            <a:solidFill>
              <a:srgbClr val="EC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24" name="CuadroTexto 23">
            <a:extLst>
              <a:ext uri="{FF2B5EF4-FFF2-40B4-BE49-F238E27FC236}">
                <a16:creationId xmlns:a16="http://schemas.microsoft.com/office/drawing/2014/main" id="{18345622-4B43-804D-ADD4-88EA0F581976}"/>
              </a:ext>
            </a:extLst>
          </p:cNvPr>
          <p:cNvSpPr txBox="1"/>
          <p:nvPr/>
        </p:nvSpPr>
        <p:spPr>
          <a:xfrm>
            <a:off x="1178333" y="5876100"/>
            <a:ext cx="1068899" cy="415498"/>
          </a:xfrm>
          <a:prstGeom prst="rect">
            <a:avLst/>
          </a:prstGeom>
          <a:noFill/>
        </p:spPr>
        <p:txBody>
          <a:bodyPr wrap="square">
            <a:spAutoFit/>
          </a:bodyPr>
          <a:lstStyle/>
          <a:p>
            <a:pPr marL="0" indent="0" algn="ctr">
              <a:buNone/>
            </a:pPr>
            <a:r>
              <a:rPr lang="es-ES" sz="2100" b="1" dirty="0">
                <a:latin typeface="Titillium Web" pitchFamily="2" charset="77"/>
              </a:rPr>
              <a:t>UFII</a:t>
            </a:r>
          </a:p>
        </p:txBody>
      </p:sp>
      <p:sp>
        <p:nvSpPr>
          <p:cNvPr id="25" name="Llamada ovalada 24">
            <a:extLst>
              <a:ext uri="{FF2B5EF4-FFF2-40B4-BE49-F238E27FC236}">
                <a16:creationId xmlns:a16="http://schemas.microsoft.com/office/drawing/2014/main" id="{42C80C59-D6AF-5840-90DA-CA00DD2A4DC3}"/>
              </a:ext>
            </a:extLst>
          </p:cNvPr>
          <p:cNvSpPr/>
          <p:nvPr/>
        </p:nvSpPr>
        <p:spPr>
          <a:xfrm rot="21166066">
            <a:off x="520741" y="2351177"/>
            <a:ext cx="1921106" cy="1484276"/>
          </a:xfrm>
          <a:prstGeom prst="wedgeEllipseCallout">
            <a:avLst>
              <a:gd name="adj1" fmla="val -7246"/>
              <a:gd name="adj2" fmla="val 63383"/>
            </a:avLst>
          </a:prstGeom>
          <a:solidFill>
            <a:srgbClr val="C7EAFF"/>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CuadroTexto 25">
            <a:extLst>
              <a:ext uri="{FF2B5EF4-FFF2-40B4-BE49-F238E27FC236}">
                <a16:creationId xmlns:a16="http://schemas.microsoft.com/office/drawing/2014/main" id="{EBCEEF37-1BDE-0C4E-8BBB-A5072CFC8A3A}"/>
              </a:ext>
            </a:extLst>
          </p:cNvPr>
          <p:cNvSpPr txBox="1"/>
          <p:nvPr/>
        </p:nvSpPr>
        <p:spPr>
          <a:xfrm>
            <a:off x="164972" y="2708665"/>
            <a:ext cx="2632643" cy="830997"/>
          </a:xfrm>
          <a:prstGeom prst="rect">
            <a:avLst/>
          </a:prstGeom>
          <a:noFill/>
        </p:spPr>
        <p:txBody>
          <a:bodyPr wrap="square">
            <a:spAutoFit/>
          </a:bodyPr>
          <a:lstStyle/>
          <a:p>
            <a:pPr marL="0" indent="0" algn="ctr">
              <a:buNone/>
            </a:pPr>
            <a:r>
              <a:rPr lang="es-ES" sz="2400" b="1" dirty="0">
                <a:latin typeface="Titillium Web" pitchFamily="2" charset="77"/>
              </a:rPr>
              <a:t>¿Cómo te</a:t>
            </a:r>
          </a:p>
          <a:p>
            <a:pPr marL="0" indent="0" algn="ctr">
              <a:buNone/>
            </a:pPr>
            <a:r>
              <a:rPr lang="es-ES" sz="2400" b="1" dirty="0">
                <a:latin typeface="Titillium Web" pitchFamily="2" charset="77"/>
              </a:rPr>
              <a:t> ayudo?</a:t>
            </a:r>
          </a:p>
        </p:txBody>
      </p:sp>
      <p:sp>
        <p:nvSpPr>
          <p:cNvPr id="27" name="Rectángulo 26">
            <a:extLst>
              <a:ext uri="{FF2B5EF4-FFF2-40B4-BE49-F238E27FC236}">
                <a16:creationId xmlns:a16="http://schemas.microsoft.com/office/drawing/2014/main" id="{341532CC-EA1D-6047-AD80-28A481679268}"/>
              </a:ext>
            </a:extLst>
          </p:cNvPr>
          <p:cNvSpPr/>
          <p:nvPr/>
        </p:nvSpPr>
        <p:spPr>
          <a:xfrm>
            <a:off x="624874" y="6489699"/>
            <a:ext cx="2816826" cy="234785"/>
          </a:xfrm>
          <a:prstGeom prst="rect">
            <a:avLst/>
          </a:prstGeom>
          <a:solidFill>
            <a:srgbClr val="9D4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Rectángulo 27">
            <a:extLst>
              <a:ext uri="{FF2B5EF4-FFF2-40B4-BE49-F238E27FC236}">
                <a16:creationId xmlns:a16="http://schemas.microsoft.com/office/drawing/2014/main" id="{CE5736FA-820F-E849-B635-31FD7B334D36}"/>
              </a:ext>
            </a:extLst>
          </p:cNvPr>
          <p:cNvSpPr/>
          <p:nvPr/>
        </p:nvSpPr>
        <p:spPr>
          <a:xfrm>
            <a:off x="6314097" y="635185"/>
            <a:ext cx="5270499" cy="1295400"/>
          </a:xfrm>
          <a:prstGeom prst="rect">
            <a:avLst/>
          </a:prstGeom>
          <a:solidFill>
            <a:srgbClr val="C7EA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CuadroTexto 18">
            <a:extLst>
              <a:ext uri="{FF2B5EF4-FFF2-40B4-BE49-F238E27FC236}">
                <a16:creationId xmlns:a16="http://schemas.microsoft.com/office/drawing/2014/main" id="{D4274B0A-8354-2341-96BA-41C2AAA5B3F5}"/>
              </a:ext>
            </a:extLst>
          </p:cNvPr>
          <p:cNvSpPr txBox="1"/>
          <p:nvPr/>
        </p:nvSpPr>
        <p:spPr>
          <a:xfrm>
            <a:off x="6528962" y="916949"/>
            <a:ext cx="4866168" cy="769441"/>
          </a:xfrm>
          <a:prstGeom prst="rect">
            <a:avLst/>
          </a:prstGeom>
          <a:noFill/>
        </p:spPr>
        <p:txBody>
          <a:bodyPr wrap="square">
            <a:spAutoFit/>
          </a:bodyPr>
          <a:lstStyle/>
          <a:p>
            <a:pPr marL="0" indent="0" algn="ctr">
              <a:buNone/>
            </a:pPr>
            <a:r>
              <a:rPr lang="es-ES" sz="2200" b="1" dirty="0">
                <a:latin typeface="Titillium Web" pitchFamily="2" charset="77"/>
              </a:rPr>
              <a:t>La denuncia </a:t>
            </a:r>
            <a:r>
              <a:rPr lang="es-ES" sz="2200" dirty="0">
                <a:latin typeface="Titillium Web" pitchFamily="2" charset="77"/>
              </a:rPr>
              <a:t>puedes hacerla de </a:t>
            </a:r>
            <a:r>
              <a:rPr lang="es-ES" sz="2200" b="1" dirty="0">
                <a:latin typeface="Titillium Web" pitchFamily="2" charset="77"/>
              </a:rPr>
              <a:t>manera anónima</a:t>
            </a:r>
            <a:r>
              <a:rPr lang="es-ES" sz="2200" dirty="0">
                <a:latin typeface="Titillium Web" pitchFamily="2" charset="77"/>
              </a:rPr>
              <a:t> o </a:t>
            </a:r>
            <a:r>
              <a:rPr lang="es-ES" sz="2200" b="1" dirty="0">
                <a:latin typeface="Titillium Web" pitchFamily="2" charset="77"/>
              </a:rPr>
              <a:t>identificándote plenament</a:t>
            </a:r>
            <a:r>
              <a:rPr lang="es-ES" sz="2100" b="1" dirty="0">
                <a:latin typeface="Titillium Web" pitchFamily="2" charset="77"/>
              </a:rPr>
              <a:t>e</a:t>
            </a:r>
          </a:p>
        </p:txBody>
      </p:sp>
      <p:sp>
        <p:nvSpPr>
          <p:cNvPr id="29" name="CuadroTexto 28">
            <a:extLst>
              <a:ext uri="{FF2B5EF4-FFF2-40B4-BE49-F238E27FC236}">
                <a16:creationId xmlns:a16="http://schemas.microsoft.com/office/drawing/2014/main" id="{4CE8B9A3-E8BB-5B4E-9BA6-D180C5A93F4D}"/>
              </a:ext>
            </a:extLst>
          </p:cNvPr>
          <p:cNvSpPr txBox="1"/>
          <p:nvPr/>
        </p:nvSpPr>
        <p:spPr>
          <a:xfrm>
            <a:off x="6379788" y="3692965"/>
            <a:ext cx="5130800" cy="1754326"/>
          </a:xfrm>
          <a:prstGeom prst="rect">
            <a:avLst/>
          </a:prstGeom>
          <a:noFill/>
        </p:spPr>
        <p:txBody>
          <a:bodyPr wrap="square" rtlCol="0">
            <a:spAutoFit/>
          </a:bodyPr>
          <a:lstStyle/>
          <a:p>
            <a:pPr algn="ctr"/>
            <a:r>
              <a:rPr lang="es-ES" sz="1800" b="1" dirty="0">
                <a:latin typeface="Titillium Web SemiBold" pitchFamily="2" charset="77"/>
              </a:rPr>
              <a:t>La Unidad Funcional de Integridad Institucional recibe, traslada y realiza el seguimiento y sistematización de las denuncias por actos de corrupción</a:t>
            </a:r>
            <a:r>
              <a:rPr lang="es-ES" sz="1800" dirty="0">
                <a:latin typeface="Titillium Web" pitchFamily="2" charset="77"/>
              </a:rPr>
              <a:t>, otorgando las medidas de protección solicitadas por el denunciante</a:t>
            </a:r>
            <a:r>
              <a:rPr lang="es-ES" dirty="0"/>
              <a:t>.</a:t>
            </a:r>
            <a:endParaRPr lang="es-PE" dirty="0"/>
          </a:p>
          <a:p>
            <a:endParaRPr lang="es-PE" dirty="0"/>
          </a:p>
        </p:txBody>
      </p:sp>
      <p:pic>
        <p:nvPicPr>
          <p:cNvPr id="32" name="Imagen 31">
            <a:extLst>
              <a:ext uri="{FF2B5EF4-FFF2-40B4-BE49-F238E27FC236}">
                <a16:creationId xmlns:a16="http://schemas.microsoft.com/office/drawing/2014/main" id="{3CE4EDD8-11EA-014C-83CA-938389892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7882" y="1870675"/>
            <a:ext cx="1374308" cy="1146961"/>
          </a:xfrm>
          <a:prstGeom prst="rect">
            <a:avLst/>
          </a:prstGeom>
        </p:spPr>
      </p:pic>
      <p:sp>
        <p:nvSpPr>
          <p:cNvPr id="2" name="Flecha derecha 1">
            <a:extLst>
              <a:ext uri="{FF2B5EF4-FFF2-40B4-BE49-F238E27FC236}">
                <a16:creationId xmlns:a16="http://schemas.microsoft.com/office/drawing/2014/main" id="{6C122DEC-E556-7240-B088-21AC956C3034}"/>
              </a:ext>
            </a:extLst>
          </p:cNvPr>
          <p:cNvSpPr/>
          <p:nvPr/>
        </p:nvSpPr>
        <p:spPr>
          <a:xfrm>
            <a:off x="4772647" y="697673"/>
            <a:ext cx="1249748" cy="882795"/>
          </a:xfrm>
          <a:prstGeom prst="rightArrow">
            <a:avLst/>
          </a:prstGeom>
          <a:solidFill>
            <a:srgbClr val="C7EA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91006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41F52266-EDE4-8848-A34E-9F2DD97F9C8E}"/>
              </a:ext>
            </a:extLst>
          </p:cNvPr>
          <p:cNvSpPr/>
          <p:nvPr/>
        </p:nvSpPr>
        <p:spPr>
          <a:xfrm>
            <a:off x="3766730" y="80157"/>
            <a:ext cx="5258511" cy="911153"/>
          </a:xfrm>
          <a:prstGeom prst="rect">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a:extLst>
              <a:ext uri="{FF2B5EF4-FFF2-40B4-BE49-F238E27FC236}">
                <a16:creationId xmlns:a16="http://schemas.microsoft.com/office/drawing/2014/main" id="{A07FB1AA-4CC1-8EA0-5D37-A2F8143DCE30}"/>
              </a:ext>
            </a:extLst>
          </p:cNvPr>
          <p:cNvSpPr>
            <a:spLocks noGrp="1"/>
          </p:cNvSpPr>
          <p:nvPr>
            <p:ph idx="1"/>
          </p:nvPr>
        </p:nvSpPr>
        <p:spPr>
          <a:xfrm>
            <a:off x="1013684" y="5827640"/>
            <a:ext cx="11178316" cy="495486"/>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1" i="0" u="none" strike="noStrike" cap="none" normalizeH="0" baseline="0" dirty="0">
                <a:ln>
                  <a:noFill/>
                </a:ln>
                <a:solidFill>
                  <a:srgbClr val="26292E"/>
                </a:solidFill>
                <a:effectLst/>
                <a:latin typeface="Titillium Web" pitchFamily="2" charset="77"/>
              </a:rPr>
              <a:t>Abuso de autoridad</a:t>
            </a:r>
            <a:endParaRPr kumimoji="0" lang="es-PE" altLang="es-PE" sz="1400" b="0" i="0" u="none" strike="noStrike" cap="none" normalizeH="0" baseline="0" dirty="0">
              <a:ln>
                <a:noFill/>
              </a:ln>
              <a:solidFill>
                <a:srgbClr val="26292E"/>
              </a:solidFill>
              <a:effectLst/>
              <a:latin typeface="Titillium Web"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rgbClr val="26292E"/>
                </a:solidFill>
                <a:effectLst/>
                <a:latin typeface="Titillium Web" pitchFamily="2" charset="77"/>
              </a:rPr>
              <a:t>Cuando el servidor comete u ordena un acto arbitrario alegando el cumplimiento de sus funciones.</a:t>
            </a:r>
          </a:p>
        </p:txBody>
      </p:sp>
      <p:grpSp>
        <p:nvGrpSpPr>
          <p:cNvPr id="4" name="Grupo 3">
            <a:extLst>
              <a:ext uri="{FF2B5EF4-FFF2-40B4-BE49-F238E27FC236}">
                <a16:creationId xmlns:a16="http://schemas.microsoft.com/office/drawing/2014/main" id="{7B069535-1CC2-B349-A8A3-2D06B9F08288}"/>
              </a:ext>
            </a:extLst>
          </p:cNvPr>
          <p:cNvGrpSpPr/>
          <p:nvPr/>
        </p:nvGrpSpPr>
        <p:grpSpPr>
          <a:xfrm>
            <a:off x="-9331" y="-10372"/>
            <a:ext cx="2137144" cy="1990897"/>
            <a:chOff x="75763" y="0"/>
            <a:chExt cx="2659312" cy="1953090"/>
          </a:xfrm>
        </p:grpSpPr>
        <p:sp>
          <p:nvSpPr>
            <p:cNvPr id="5" name="Triángulo isósceles 3">
              <a:extLst>
                <a:ext uri="{FF2B5EF4-FFF2-40B4-BE49-F238E27FC236}">
                  <a16:creationId xmlns:a16="http://schemas.microsoft.com/office/drawing/2014/main" id="{F58DDDFB-2829-2847-A6FF-FD4AF1F859B5}"/>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6" name="Triángulo isósceles 5">
              <a:extLst>
                <a:ext uri="{FF2B5EF4-FFF2-40B4-BE49-F238E27FC236}">
                  <a16:creationId xmlns:a16="http://schemas.microsoft.com/office/drawing/2014/main" id="{B48D262F-B98E-9B44-BD7A-6CC9CC2B6362}"/>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7" name="Imagen 6">
            <a:extLst>
              <a:ext uri="{FF2B5EF4-FFF2-40B4-BE49-F238E27FC236}">
                <a16:creationId xmlns:a16="http://schemas.microsoft.com/office/drawing/2014/main" id="{7FE4A554-C8C5-B34C-A738-6F66637DC48F}"/>
              </a:ext>
            </a:extLst>
          </p:cNvPr>
          <p:cNvPicPr>
            <a:picLocks noChangeAspect="1"/>
          </p:cNvPicPr>
          <p:nvPr/>
        </p:nvPicPr>
        <p:blipFill rotWithShape="1">
          <a:blip r:embed="rId2"/>
          <a:srcRect t="76715"/>
          <a:stretch/>
        </p:blipFill>
        <p:spPr>
          <a:xfrm>
            <a:off x="0" y="6634716"/>
            <a:ext cx="12192000" cy="248680"/>
          </a:xfrm>
          <a:prstGeom prst="rect">
            <a:avLst/>
          </a:prstGeom>
        </p:spPr>
      </p:pic>
      <p:sp>
        <p:nvSpPr>
          <p:cNvPr id="11" name="CuadroTexto 10">
            <a:extLst>
              <a:ext uri="{FF2B5EF4-FFF2-40B4-BE49-F238E27FC236}">
                <a16:creationId xmlns:a16="http://schemas.microsoft.com/office/drawing/2014/main" id="{11DEBA66-08A4-DD45-AF9D-CCDC10BF450C}"/>
              </a:ext>
            </a:extLst>
          </p:cNvPr>
          <p:cNvSpPr txBox="1"/>
          <p:nvPr/>
        </p:nvSpPr>
        <p:spPr>
          <a:xfrm>
            <a:off x="4035128" y="183229"/>
            <a:ext cx="5470358" cy="630942"/>
          </a:xfrm>
          <a:prstGeom prst="rect">
            <a:avLst/>
          </a:prstGeom>
          <a:noFill/>
        </p:spPr>
        <p:txBody>
          <a:bodyPr wrap="square">
            <a:spAutoFit/>
          </a:bodyPr>
          <a:lstStyle/>
          <a:p>
            <a:pPr marL="0" indent="0">
              <a:buNone/>
            </a:pPr>
            <a:r>
              <a:rPr lang="es-ES" sz="3500" b="1" dirty="0">
                <a:solidFill>
                  <a:schemeClr val="bg1"/>
                </a:solidFill>
                <a:latin typeface="Titillium Web" pitchFamily="2" charset="77"/>
              </a:rPr>
              <a:t>¿Qué puedo denunciar?</a:t>
            </a:r>
          </a:p>
        </p:txBody>
      </p:sp>
      <p:sp>
        <p:nvSpPr>
          <p:cNvPr id="14" name="CuadroTexto 13">
            <a:extLst>
              <a:ext uri="{FF2B5EF4-FFF2-40B4-BE49-F238E27FC236}">
                <a16:creationId xmlns:a16="http://schemas.microsoft.com/office/drawing/2014/main" id="{938D5EE0-2F7B-CE48-8143-C4EC34371DAD}"/>
              </a:ext>
            </a:extLst>
          </p:cNvPr>
          <p:cNvSpPr txBox="1"/>
          <p:nvPr/>
        </p:nvSpPr>
        <p:spPr>
          <a:xfrm>
            <a:off x="1013684" y="1149758"/>
            <a:ext cx="10967363" cy="7848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500" b="1" i="0" u="none" strike="noStrike" cap="none" normalizeH="0" baseline="0" dirty="0">
                <a:ln>
                  <a:noFill/>
                </a:ln>
                <a:solidFill>
                  <a:srgbClr val="26292E"/>
                </a:solidFill>
                <a:effectLst/>
                <a:latin typeface="Titillium Web" pitchFamily="2" charset="77"/>
              </a:rPr>
              <a:t>Apropiación o uso indebido de recursos, bienes o información del Estado</a:t>
            </a:r>
            <a:endParaRPr kumimoji="0" lang="es-PE" altLang="es-PE" sz="1500" b="0" i="0" u="none" strike="noStrike" cap="none" normalizeH="0" baseline="0" dirty="0">
              <a:ln>
                <a:noFill/>
              </a:ln>
              <a:solidFill>
                <a:srgbClr val="26292E"/>
              </a:solidFill>
              <a:effectLst/>
              <a:latin typeface="Titillium Web"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500" b="0" i="0" u="none" strike="noStrike" cap="none" normalizeH="0" baseline="0" dirty="0">
                <a:ln>
                  <a:noFill/>
                </a:ln>
                <a:solidFill>
                  <a:srgbClr val="26292E"/>
                </a:solidFill>
                <a:effectLst/>
                <a:latin typeface="Titillium Web" pitchFamily="2" charset="77"/>
              </a:rPr>
              <a:t>Cuando el servidor se adueña o utiliza de manera indebida dinero, recursos (incluyendo el tiempo asignado a la función pública), bienes o información del Estado.</a:t>
            </a:r>
          </a:p>
        </p:txBody>
      </p:sp>
      <p:sp>
        <p:nvSpPr>
          <p:cNvPr id="16" name="CuadroTexto 15">
            <a:extLst>
              <a:ext uri="{FF2B5EF4-FFF2-40B4-BE49-F238E27FC236}">
                <a16:creationId xmlns:a16="http://schemas.microsoft.com/office/drawing/2014/main" id="{03566C3E-0083-B448-B84F-83B00A444DA8}"/>
              </a:ext>
            </a:extLst>
          </p:cNvPr>
          <p:cNvSpPr txBox="1"/>
          <p:nvPr/>
        </p:nvSpPr>
        <p:spPr>
          <a:xfrm>
            <a:off x="1013684" y="1883319"/>
            <a:ext cx="10967363" cy="7848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500" b="1" i="0" u="none" strike="noStrike" cap="none" normalizeH="0" baseline="0" dirty="0">
                <a:ln>
                  <a:noFill/>
                </a:ln>
                <a:solidFill>
                  <a:srgbClr val="26292E"/>
                </a:solidFill>
                <a:effectLst/>
                <a:latin typeface="Titillium Web" pitchFamily="2" charset="77"/>
              </a:rPr>
              <a:t>Favorecimiento indebido</a:t>
            </a:r>
            <a:endParaRPr kumimoji="0" lang="es-PE" altLang="es-PE" sz="1500" b="0" i="0" u="none" strike="noStrike" cap="none" normalizeH="0" baseline="0" dirty="0">
              <a:ln>
                <a:noFill/>
              </a:ln>
              <a:solidFill>
                <a:srgbClr val="26292E"/>
              </a:solidFill>
              <a:effectLst/>
              <a:latin typeface="Titillium Web"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500" b="0" i="0" u="none" strike="noStrike" cap="none" normalizeH="0" baseline="0" dirty="0">
                <a:ln>
                  <a:noFill/>
                </a:ln>
                <a:solidFill>
                  <a:srgbClr val="26292E"/>
                </a:solidFill>
                <a:effectLst/>
                <a:latin typeface="Titillium Web" pitchFamily="2" charset="77"/>
              </a:rPr>
              <a:t>Cuando el servidor utiliza su cargo para favorecer irregularmente a alguna persona por un interés particular o por un interés ajeno al cumplimiento de sus funciones.</a:t>
            </a:r>
          </a:p>
        </p:txBody>
      </p:sp>
      <p:sp>
        <p:nvSpPr>
          <p:cNvPr id="17" name="CuadroTexto 16">
            <a:extLst>
              <a:ext uri="{FF2B5EF4-FFF2-40B4-BE49-F238E27FC236}">
                <a16:creationId xmlns:a16="http://schemas.microsoft.com/office/drawing/2014/main" id="{CEB58819-6A52-A744-9FAE-B7CF1E6B9187}"/>
              </a:ext>
            </a:extLst>
          </p:cNvPr>
          <p:cNvSpPr txBox="1"/>
          <p:nvPr/>
        </p:nvSpPr>
        <p:spPr>
          <a:xfrm>
            <a:off x="1013684" y="2646883"/>
            <a:ext cx="11178316" cy="129266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500" b="1" i="0" u="none" strike="noStrike" cap="none" normalizeH="0" baseline="0" dirty="0">
                <a:ln>
                  <a:noFill/>
                </a:ln>
                <a:solidFill>
                  <a:srgbClr val="26292E"/>
                </a:solidFill>
                <a:effectLst/>
                <a:latin typeface="Titillium Web" pitchFamily="2" charset="77"/>
              </a:rPr>
              <a:t>Acceso a ventajas indebidas (incluye soborno nacional y transnacional)</a:t>
            </a:r>
            <a:endParaRPr kumimoji="0" lang="es-PE" altLang="es-PE" sz="1500" b="0" i="0" u="none" strike="noStrike" cap="none" normalizeH="0" baseline="0" dirty="0">
              <a:ln>
                <a:noFill/>
              </a:ln>
              <a:solidFill>
                <a:srgbClr val="26292E"/>
              </a:solidFill>
              <a:effectLst/>
              <a:latin typeface="Titillium Web"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500" b="0" i="0" u="none" strike="noStrike" cap="none" normalizeH="0" baseline="0" dirty="0">
                <a:ln>
                  <a:noFill/>
                </a:ln>
                <a:solidFill>
                  <a:srgbClr val="26292E"/>
                </a:solidFill>
                <a:effectLst/>
                <a:latin typeface="Titillium Web" pitchFamily="2" charset="77"/>
              </a:rPr>
              <a:t>Cuando el servidor propicia, solicita o acepta alguna ventaja o beneficio indebido (regalos, donaciones a título personal, bienes, incentivos, cortesías o favores). Incluye el soborno a un servidor público extranjero para obtener o retener un negocio u otra ventaja indebida en la realización de actividades económicas o comerciales internacionales.</a:t>
            </a:r>
          </a:p>
          <a:p>
            <a:endParaRPr lang="es-PE" dirty="0"/>
          </a:p>
        </p:txBody>
      </p:sp>
      <p:sp>
        <p:nvSpPr>
          <p:cNvPr id="18" name="CuadroTexto 17">
            <a:extLst>
              <a:ext uri="{FF2B5EF4-FFF2-40B4-BE49-F238E27FC236}">
                <a16:creationId xmlns:a16="http://schemas.microsoft.com/office/drawing/2014/main" id="{647B120B-AE01-1641-81A0-E4D071EDBCA7}"/>
              </a:ext>
            </a:extLst>
          </p:cNvPr>
          <p:cNvSpPr txBox="1"/>
          <p:nvPr/>
        </p:nvSpPr>
        <p:spPr>
          <a:xfrm>
            <a:off x="1013684" y="3649766"/>
            <a:ext cx="10921408"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500" b="1" i="0" u="none" strike="noStrike" cap="none" normalizeH="0" baseline="0" dirty="0">
                <a:ln>
                  <a:noFill/>
                </a:ln>
                <a:solidFill>
                  <a:srgbClr val="26292E"/>
                </a:solidFill>
                <a:effectLst/>
                <a:latin typeface="Titillium Web" pitchFamily="2" charset="77"/>
              </a:rPr>
              <a:t>Invocación de influencias en el Estado</a:t>
            </a:r>
            <a:endParaRPr kumimoji="0" lang="es-PE" altLang="es-PE" sz="1500" b="0" i="0" u="none" strike="noStrike" cap="none" normalizeH="0" baseline="0" dirty="0">
              <a:ln>
                <a:noFill/>
              </a:ln>
              <a:solidFill>
                <a:srgbClr val="26292E"/>
              </a:solidFill>
              <a:effectLst/>
              <a:latin typeface="Titillium Web"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500" b="0" i="0" u="none" strike="noStrike" cap="none" normalizeH="0" baseline="0" dirty="0">
                <a:ln>
                  <a:noFill/>
                </a:ln>
                <a:solidFill>
                  <a:srgbClr val="26292E"/>
                </a:solidFill>
                <a:effectLst/>
                <a:latin typeface="Titillium Web" pitchFamily="2" charset="77"/>
              </a:rPr>
              <a:t>Cuando el servidor utiliza o simula su capacidad de influencia en el sector público para obtener un beneficio o una ventaja irregular.</a:t>
            </a:r>
          </a:p>
          <a:p>
            <a:endParaRPr lang="es-PE" dirty="0"/>
          </a:p>
        </p:txBody>
      </p:sp>
      <p:sp>
        <p:nvSpPr>
          <p:cNvPr id="19" name="CuadroTexto 18">
            <a:extLst>
              <a:ext uri="{FF2B5EF4-FFF2-40B4-BE49-F238E27FC236}">
                <a16:creationId xmlns:a16="http://schemas.microsoft.com/office/drawing/2014/main" id="{6E76A09B-3986-0340-B3D3-A1F62E6B93C2}"/>
              </a:ext>
            </a:extLst>
          </p:cNvPr>
          <p:cNvSpPr txBox="1"/>
          <p:nvPr/>
        </p:nvSpPr>
        <p:spPr>
          <a:xfrm>
            <a:off x="1013684" y="4215485"/>
            <a:ext cx="10701670" cy="10618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500" b="1" i="0" u="none" strike="noStrike" cap="none" normalizeH="0" baseline="0" dirty="0">
                <a:ln>
                  <a:noFill/>
                </a:ln>
                <a:solidFill>
                  <a:srgbClr val="26292E"/>
                </a:solidFill>
                <a:effectLst/>
                <a:latin typeface="Titillium Web" pitchFamily="2" charset="77"/>
              </a:rPr>
              <a:t>Mantener intereses en conflicto</a:t>
            </a:r>
            <a:endParaRPr kumimoji="0" lang="es-PE" altLang="es-PE" sz="1500" b="0" i="0" u="none" strike="noStrike" cap="none" normalizeH="0" baseline="0" dirty="0">
              <a:ln>
                <a:noFill/>
              </a:ln>
              <a:solidFill>
                <a:srgbClr val="26292E"/>
              </a:solidFill>
              <a:effectLst/>
              <a:latin typeface="Titillium Web"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500" b="0" i="0" u="none" strike="noStrike" cap="none" normalizeH="0" baseline="0" dirty="0">
                <a:ln>
                  <a:noFill/>
                </a:ln>
                <a:solidFill>
                  <a:srgbClr val="26292E"/>
                </a:solidFill>
                <a:effectLst/>
                <a:latin typeface="Titillium Web" pitchFamily="2" charset="77"/>
              </a:rPr>
              <a:t>Cuando el servidor mantiene vínculos familiares, comerciales, institucionales o laborales que podrían afectar el manejo imparcial de los asuntos a su cargo y las relaciones de la entidad con actores externos.</a:t>
            </a:r>
          </a:p>
          <a:p>
            <a:endParaRPr lang="es-PE" dirty="0"/>
          </a:p>
        </p:txBody>
      </p:sp>
      <p:sp>
        <p:nvSpPr>
          <p:cNvPr id="20" name="CuadroTexto 19">
            <a:extLst>
              <a:ext uri="{FF2B5EF4-FFF2-40B4-BE49-F238E27FC236}">
                <a16:creationId xmlns:a16="http://schemas.microsoft.com/office/drawing/2014/main" id="{6BD650E6-9C33-FD46-ADCA-CBB3EB04B144}"/>
              </a:ext>
            </a:extLst>
          </p:cNvPr>
          <p:cNvSpPr txBox="1"/>
          <p:nvPr/>
        </p:nvSpPr>
        <p:spPr>
          <a:xfrm>
            <a:off x="1013684" y="5026538"/>
            <a:ext cx="10701670" cy="10618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500" b="1" i="0" u="none" strike="noStrike" cap="none" normalizeH="0" baseline="0" dirty="0">
                <a:ln>
                  <a:noFill/>
                </a:ln>
                <a:solidFill>
                  <a:srgbClr val="26292E"/>
                </a:solidFill>
                <a:effectLst/>
                <a:latin typeface="Titillium Web" pitchFamily="2" charset="77"/>
              </a:rPr>
              <a:t>Obstrucción al acceso a la información pública</a:t>
            </a:r>
            <a:endParaRPr kumimoji="0" lang="es-PE" altLang="es-PE" sz="1500" b="0" i="0" u="none" strike="noStrike" cap="none" normalizeH="0" baseline="0" dirty="0">
              <a:ln>
                <a:noFill/>
              </a:ln>
              <a:solidFill>
                <a:srgbClr val="26292E"/>
              </a:solidFill>
              <a:effectLst/>
              <a:latin typeface="Titillium Web"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500" b="0" i="0" u="none" strike="noStrike" cap="none" normalizeH="0" baseline="0" dirty="0">
                <a:ln>
                  <a:noFill/>
                </a:ln>
                <a:solidFill>
                  <a:srgbClr val="26292E"/>
                </a:solidFill>
                <a:effectLst/>
                <a:latin typeface="Titillium Web" pitchFamily="2" charset="77"/>
              </a:rPr>
              <a:t>Cuando el servidor se rehúsa a entregar información pública solicitada por los conductos regulares que no sea reservada, confidencial o secreta, de acuerdo con las normas vigentes.</a:t>
            </a:r>
          </a:p>
          <a:p>
            <a:endParaRPr lang="es-PE" dirty="0"/>
          </a:p>
        </p:txBody>
      </p:sp>
      <p:sp>
        <p:nvSpPr>
          <p:cNvPr id="21" name="CuadroTexto 20">
            <a:extLst>
              <a:ext uri="{FF2B5EF4-FFF2-40B4-BE49-F238E27FC236}">
                <a16:creationId xmlns:a16="http://schemas.microsoft.com/office/drawing/2014/main" id="{1359C31C-B124-EA4B-A1F6-36C8A6EBBA43}"/>
              </a:ext>
            </a:extLst>
          </p:cNvPr>
          <p:cNvSpPr txBox="1"/>
          <p:nvPr/>
        </p:nvSpPr>
        <p:spPr>
          <a:xfrm>
            <a:off x="1013684" y="6275429"/>
            <a:ext cx="11727712"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500" b="1" i="0" u="none" strike="noStrike" cap="none" normalizeH="0" baseline="0" dirty="0">
                <a:ln>
                  <a:noFill/>
                </a:ln>
                <a:solidFill>
                  <a:srgbClr val="26292E"/>
                </a:solidFill>
                <a:effectLst/>
                <a:latin typeface="Titillium Web" pitchFamily="2" charset="77"/>
              </a:rPr>
              <a:t>Otros</a:t>
            </a:r>
            <a:r>
              <a:rPr lang="es-PE" altLang="es-PE" sz="1500" dirty="0">
                <a:solidFill>
                  <a:srgbClr val="26292E"/>
                </a:solidFill>
                <a:latin typeface="Titillium Web" pitchFamily="2" charset="77"/>
              </a:rPr>
              <a:t>: </a:t>
            </a:r>
            <a:r>
              <a:rPr kumimoji="0" lang="es-PE" altLang="es-PE" sz="1500" b="0" i="0" u="none" strike="noStrike" cap="none" normalizeH="0" baseline="0" dirty="0">
                <a:ln>
                  <a:noFill/>
                </a:ln>
                <a:solidFill>
                  <a:srgbClr val="26292E"/>
                </a:solidFill>
                <a:effectLst/>
                <a:latin typeface="Titillium Web" pitchFamily="2" charset="77"/>
              </a:rPr>
              <a:t>Cualquier acto contrario a la Ley del Código de Ética de la Función Pública o vinculado a otros actos de corrupción.</a:t>
            </a:r>
            <a:endParaRPr kumimoji="0" lang="es-PE" altLang="es-PE" sz="1500" b="0" i="0" u="none" strike="noStrike" cap="none" normalizeH="0" baseline="0" dirty="0">
              <a:ln>
                <a:noFill/>
              </a:ln>
              <a:solidFill>
                <a:schemeClr val="tx1"/>
              </a:solidFill>
              <a:effectLst/>
              <a:latin typeface="Titillium Web" pitchFamily="2" charset="77"/>
            </a:endParaRPr>
          </a:p>
          <a:p>
            <a:endParaRPr lang="es-PE" dirty="0"/>
          </a:p>
        </p:txBody>
      </p:sp>
      <p:sp>
        <p:nvSpPr>
          <p:cNvPr id="22" name="Elipse 21">
            <a:extLst>
              <a:ext uri="{FF2B5EF4-FFF2-40B4-BE49-F238E27FC236}">
                <a16:creationId xmlns:a16="http://schemas.microsoft.com/office/drawing/2014/main" id="{3CA00C96-5B71-924D-A248-AE09F13E7ED1}"/>
              </a:ext>
            </a:extLst>
          </p:cNvPr>
          <p:cNvSpPr/>
          <p:nvPr/>
        </p:nvSpPr>
        <p:spPr>
          <a:xfrm>
            <a:off x="922186" y="1280945"/>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a:extLst>
              <a:ext uri="{FF2B5EF4-FFF2-40B4-BE49-F238E27FC236}">
                <a16:creationId xmlns:a16="http://schemas.microsoft.com/office/drawing/2014/main" id="{6E8E59AE-E322-9246-A0D9-E9481A61913B}"/>
              </a:ext>
            </a:extLst>
          </p:cNvPr>
          <p:cNvSpPr/>
          <p:nvPr/>
        </p:nvSpPr>
        <p:spPr>
          <a:xfrm>
            <a:off x="922186" y="1996344"/>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Elipse 23">
            <a:extLst>
              <a:ext uri="{FF2B5EF4-FFF2-40B4-BE49-F238E27FC236}">
                <a16:creationId xmlns:a16="http://schemas.microsoft.com/office/drawing/2014/main" id="{91F2C646-87B4-6F4C-8858-1AA331E26421}"/>
              </a:ext>
            </a:extLst>
          </p:cNvPr>
          <p:cNvSpPr/>
          <p:nvPr/>
        </p:nvSpPr>
        <p:spPr>
          <a:xfrm>
            <a:off x="919739" y="2760370"/>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Elipse 24">
            <a:extLst>
              <a:ext uri="{FF2B5EF4-FFF2-40B4-BE49-F238E27FC236}">
                <a16:creationId xmlns:a16="http://schemas.microsoft.com/office/drawing/2014/main" id="{D4371BF2-8F0B-FA4E-B60A-7BB74D6A983A}"/>
              </a:ext>
            </a:extLst>
          </p:cNvPr>
          <p:cNvSpPr/>
          <p:nvPr/>
        </p:nvSpPr>
        <p:spPr>
          <a:xfrm>
            <a:off x="918096" y="3791139"/>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Elipse 25">
            <a:extLst>
              <a:ext uri="{FF2B5EF4-FFF2-40B4-BE49-F238E27FC236}">
                <a16:creationId xmlns:a16="http://schemas.microsoft.com/office/drawing/2014/main" id="{309B69F7-C3AD-D641-8770-AC367B78AF0D}"/>
              </a:ext>
            </a:extLst>
          </p:cNvPr>
          <p:cNvSpPr/>
          <p:nvPr/>
        </p:nvSpPr>
        <p:spPr>
          <a:xfrm>
            <a:off x="918096" y="4334181"/>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Elipse 26">
            <a:extLst>
              <a:ext uri="{FF2B5EF4-FFF2-40B4-BE49-F238E27FC236}">
                <a16:creationId xmlns:a16="http://schemas.microsoft.com/office/drawing/2014/main" id="{0813D8A8-9300-D840-8DC7-C0EB9153C454}"/>
              </a:ext>
            </a:extLst>
          </p:cNvPr>
          <p:cNvSpPr/>
          <p:nvPr/>
        </p:nvSpPr>
        <p:spPr>
          <a:xfrm>
            <a:off x="918096" y="5127892"/>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Elipse 27">
            <a:extLst>
              <a:ext uri="{FF2B5EF4-FFF2-40B4-BE49-F238E27FC236}">
                <a16:creationId xmlns:a16="http://schemas.microsoft.com/office/drawing/2014/main" id="{6A108177-742D-4B4F-B796-1169EA8D6E8C}"/>
              </a:ext>
            </a:extLst>
          </p:cNvPr>
          <p:cNvSpPr/>
          <p:nvPr/>
        </p:nvSpPr>
        <p:spPr>
          <a:xfrm>
            <a:off x="918096" y="5915980"/>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Elipse 28">
            <a:extLst>
              <a:ext uri="{FF2B5EF4-FFF2-40B4-BE49-F238E27FC236}">
                <a16:creationId xmlns:a16="http://schemas.microsoft.com/office/drawing/2014/main" id="{A535F9B6-09A9-4E43-8C0E-D7475F64767B}"/>
              </a:ext>
            </a:extLst>
          </p:cNvPr>
          <p:cNvSpPr/>
          <p:nvPr/>
        </p:nvSpPr>
        <p:spPr>
          <a:xfrm>
            <a:off x="916453" y="6403940"/>
            <a:ext cx="91497" cy="91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30097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92C1C713-404E-AF4F-B81C-7311168195C1}"/>
              </a:ext>
            </a:extLst>
          </p:cNvPr>
          <p:cNvSpPr/>
          <p:nvPr/>
        </p:nvSpPr>
        <p:spPr>
          <a:xfrm>
            <a:off x="2894619" y="331784"/>
            <a:ext cx="7038227" cy="771854"/>
          </a:xfrm>
          <a:prstGeom prst="rect">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CuadroTexto 5">
            <a:extLst>
              <a:ext uri="{FF2B5EF4-FFF2-40B4-BE49-F238E27FC236}">
                <a16:creationId xmlns:a16="http://schemas.microsoft.com/office/drawing/2014/main" id="{4C142788-DD98-221E-D756-2DD23240FA32}"/>
              </a:ext>
            </a:extLst>
          </p:cNvPr>
          <p:cNvSpPr txBox="1"/>
          <p:nvPr/>
        </p:nvSpPr>
        <p:spPr>
          <a:xfrm>
            <a:off x="9138047" y="2189181"/>
            <a:ext cx="2898091" cy="3323987"/>
          </a:xfrm>
          <a:prstGeom prst="rect">
            <a:avLst/>
          </a:prstGeom>
          <a:noFill/>
        </p:spPr>
        <p:txBody>
          <a:bodyPr wrap="square">
            <a:spAutoFit/>
          </a:bodyPr>
          <a:lstStyle/>
          <a:p>
            <a:pPr algn="just"/>
            <a:r>
              <a:rPr lang="es-ES" sz="1500" b="1" dirty="0">
                <a:solidFill>
                  <a:srgbClr val="FF0000"/>
                </a:solidFill>
                <a:latin typeface="Titillium Web" pitchFamily="2" charset="77"/>
              </a:rPr>
              <a:t>d) </a:t>
            </a:r>
            <a:r>
              <a:rPr lang="es-ES" sz="1500" dirty="0">
                <a:latin typeface="Titillium Web" pitchFamily="2" charset="77"/>
              </a:rPr>
              <a:t>El compromiso del denunciante de permanecer a disposición de la entidad, a fin de brindar las aclaraciones que hagan falta o proveer mayor información sobre las irregularidades motivo de la denuncia. e) Lugar y fecha en la que se realiza la denuncia. </a:t>
            </a:r>
          </a:p>
          <a:p>
            <a:pPr algn="just"/>
            <a:r>
              <a:rPr lang="es-ES" sz="1500" b="1" dirty="0">
                <a:solidFill>
                  <a:srgbClr val="FF0000"/>
                </a:solidFill>
                <a:latin typeface="Titillium Web" pitchFamily="2" charset="77"/>
              </a:rPr>
              <a:t>f) </a:t>
            </a:r>
            <a:r>
              <a:rPr lang="es-ES" sz="1500" dirty="0">
                <a:latin typeface="Titillium Web" pitchFamily="2" charset="77"/>
              </a:rPr>
              <a:t>La firma o huella digital en caso de no saber firmar o estar impedido de hacerlo. </a:t>
            </a:r>
          </a:p>
          <a:p>
            <a:pPr algn="just"/>
            <a:r>
              <a:rPr lang="es-ES" sz="1500" b="1" dirty="0">
                <a:solidFill>
                  <a:srgbClr val="FF0000"/>
                </a:solidFill>
                <a:latin typeface="Titillium Web" pitchFamily="2" charset="77"/>
              </a:rPr>
              <a:t>g) La denuncia anónima no requiere que cumpla con los requisitos a), d) y f)</a:t>
            </a:r>
            <a:endParaRPr lang="es-PE" sz="1500" b="1" dirty="0">
              <a:solidFill>
                <a:srgbClr val="FF0000"/>
              </a:solidFill>
              <a:latin typeface="Titillium Web" pitchFamily="2" charset="77"/>
            </a:endParaRPr>
          </a:p>
        </p:txBody>
      </p:sp>
      <p:grpSp>
        <p:nvGrpSpPr>
          <p:cNvPr id="4" name="Grupo 3">
            <a:extLst>
              <a:ext uri="{FF2B5EF4-FFF2-40B4-BE49-F238E27FC236}">
                <a16:creationId xmlns:a16="http://schemas.microsoft.com/office/drawing/2014/main" id="{E38B92D7-F462-0141-B929-19867300E60B}"/>
              </a:ext>
            </a:extLst>
          </p:cNvPr>
          <p:cNvGrpSpPr/>
          <p:nvPr/>
        </p:nvGrpSpPr>
        <p:grpSpPr>
          <a:xfrm>
            <a:off x="-7119" y="-5741"/>
            <a:ext cx="2286000" cy="2176260"/>
            <a:chOff x="75763" y="0"/>
            <a:chExt cx="2659312" cy="1953090"/>
          </a:xfrm>
        </p:grpSpPr>
        <p:sp>
          <p:nvSpPr>
            <p:cNvPr id="5" name="Triángulo isósceles 3">
              <a:extLst>
                <a:ext uri="{FF2B5EF4-FFF2-40B4-BE49-F238E27FC236}">
                  <a16:creationId xmlns:a16="http://schemas.microsoft.com/office/drawing/2014/main" id="{935D7B50-2A6A-B64D-AF60-40711F7FA374}"/>
                </a:ext>
              </a:extLst>
            </p:cNvPr>
            <p:cNvSpPr/>
            <p:nvPr/>
          </p:nvSpPr>
          <p:spPr>
            <a:xfrm rot="5400000">
              <a:off x="-173862" y="249630"/>
              <a:ext cx="1953085" cy="1453835"/>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sp>
          <p:nvSpPr>
            <p:cNvPr id="7" name="Triángulo isósceles 5">
              <a:extLst>
                <a:ext uri="{FF2B5EF4-FFF2-40B4-BE49-F238E27FC236}">
                  <a16:creationId xmlns:a16="http://schemas.microsoft.com/office/drawing/2014/main" id="{F1DE9B7E-7A01-8E4A-BE36-7A1868A71CA9}"/>
                </a:ext>
              </a:extLst>
            </p:cNvPr>
            <p:cNvSpPr/>
            <p:nvPr/>
          </p:nvSpPr>
          <p:spPr>
            <a:xfrm rot="10800000">
              <a:off x="75764" y="0"/>
              <a:ext cx="2659311" cy="851404"/>
            </a:xfrm>
            <a:prstGeom prst="triangle">
              <a:avLst>
                <a:gd name="adj" fmla="val 51577"/>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82" dirty="0"/>
            </a:p>
          </p:txBody>
        </p:sp>
      </p:grpSp>
      <p:pic>
        <p:nvPicPr>
          <p:cNvPr id="8" name="Imagen 7">
            <a:extLst>
              <a:ext uri="{FF2B5EF4-FFF2-40B4-BE49-F238E27FC236}">
                <a16:creationId xmlns:a16="http://schemas.microsoft.com/office/drawing/2014/main" id="{0CCDE87D-7095-9640-A8D6-4FC6D6CC12D2}"/>
              </a:ext>
            </a:extLst>
          </p:cNvPr>
          <p:cNvPicPr>
            <a:picLocks noChangeAspect="1"/>
          </p:cNvPicPr>
          <p:nvPr/>
        </p:nvPicPr>
        <p:blipFill rotWithShape="1">
          <a:blip r:embed="rId3"/>
          <a:srcRect t="61926"/>
          <a:stretch/>
        </p:blipFill>
        <p:spPr>
          <a:xfrm>
            <a:off x="0" y="6476764"/>
            <a:ext cx="12192000" cy="406632"/>
          </a:xfrm>
          <a:prstGeom prst="rect">
            <a:avLst/>
          </a:prstGeom>
        </p:spPr>
      </p:pic>
      <p:sp>
        <p:nvSpPr>
          <p:cNvPr id="9" name="CuadroTexto 8">
            <a:extLst>
              <a:ext uri="{FF2B5EF4-FFF2-40B4-BE49-F238E27FC236}">
                <a16:creationId xmlns:a16="http://schemas.microsoft.com/office/drawing/2014/main" id="{5F2EDC69-4E58-724D-A452-B0773AAFE7D6}"/>
              </a:ext>
            </a:extLst>
          </p:cNvPr>
          <p:cNvSpPr txBox="1"/>
          <p:nvPr/>
        </p:nvSpPr>
        <p:spPr>
          <a:xfrm>
            <a:off x="3067739" y="434057"/>
            <a:ext cx="6865107" cy="630942"/>
          </a:xfrm>
          <a:prstGeom prst="rect">
            <a:avLst/>
          </a:prstGeom>
          <a:noFill/>
        </p:spPr>
        <p:txBody>
          <a:bodyPr wrap="square">
            <a:spAutoFit/>
          </a:bodyPr>
          <a:lstStyle/>
          <a:p>
            <a:pPr marL="0" indent="0">
              <a:buNone/>
            </a:pPr>
            <a:r>
              <a:rPr lang="es-ES" sz="3500" b="1" dirty="0">
                <a:solidFill>
                  <a:schemeClr val="bg1"/>
                </a:solidFill>
                <a:latin typeface="Titillium Web" pitchFamily="2" charset="77"/>
              </a:rPr>
              <a:t>¿Qué debe contener mi denuncia?</a:t>
            </a:r>
          </a:p>
        </p:txBody>
      </p:sp>
      <p:sp>
        <p:nvSpPr>
          <p:cNvPr id="12" name="Triángulo 11">
            <a:extLst>
              <a:ext uri="{FF2B5EF4-FFF2-40B4-BE49-F238E27FC236}">
                <a16:creationId xmlns:a16="http://schemas.microsoft.com/office/drawing/2014/main" id="{40B1B43F-F5E6-834D-B300-F62618594FAA}"/>
              </a:ext>
            </a:extLst>
          </p:cNvPr>
          <p:cNvSpPr/>
          <p:nvPr/>
        </p:nvSpPr>
        <p:spPr>
          <a:xfrm flipV="1">
            <a:off x="5492938" y="1003328"/>
            <a:ext cx="1921397" cy="300942"/>
          </a:xfrm>
          <a:prstGeom prst="triangle">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CuadroTexto 12">
            <a:extLst>
              <a:ext uri="{FF2B5EF4-FFF2-40B4-BE49-F238E27FC236}">
                <a16:creationId xmlns:a16="http://schemas.microsoft.com/office/drawing/2014/main" id="{DA90CDB3-9700-CF41-B327-F219E8AC15F7}"/>
              </a:ext>
            </a:extLst>
          </p:cNvPr>
          <p:cNvSpPr txBox="1"/>
          <p:nvPr/>
        </p:nvSpPr>
        <p:spPr>
          <a:xfrm>
            <a:off x="232183" y="3139979"/>
            <a:ext cx="3000736" cy="3139321"/>
          </a:xfrm>
          <a:prstGeom prst="rect">
            <a:avLst/>
          </a:prstGeom>
          <a:noFill/>
        </p:spPr>
        <p:txBody>
          <a:bodyPr wrap="square" rtlCol="0">
            <a:spAutoFit/>
          </a:bodyPr>
          <a:lstStyle/>
          <a:p>
            <a:pPr algn="just"/>
            <a:r>
              <a:rPr lang="es-ES" sz="1500" b="1" dirty="0">
                <a:solidFill>
                  <a:srgbClr val="FF0000"/>
                </a:solidFill>
                <a:latin typeface="Titillium Web" pitchFamily="2" charset="77"/>
              </a:rPr>
              <a:t>a) </a:t>
            </a:r>
            <a:r>
              <a:rPr lang="es-ES" sz="1500" dirty="0">
                <a:latin typeface="Titillium Web" pitchFamily="2" charset="77"/>
              </a:rPr>
              <a:t>Nombres y apellidos completos, Documento Nacional de Identidad (DNI), pasaporte o carné de extranjería en caso ser ciudadano extranjero, domicilio; y de ser el caso, número telefónico y/o correo electrónico del denunciante. Si el denunciante fuera una persona jurídica, consignará la Razón Social y el Registro Único de Contribuyentes (RUC) y los datos de quien lo representa. </a:t>
            </a:r>
          </a:p>
          <a:p>
            <a:pPr algn="just"/>
            <a:endParaRPr lang="es-PE" dirty="0"/>
          </a:p>
        </p:txBody>
      </p:sp>
      <p:sp>
        <p:nvSpPr>
          <p:cNvPr id="14" name="CuadroTexto 13">
            <a:extLst>
              <a:ext uri="{FF2B5EF4-FFF2-40B4-BE49-F238E27FC236}">
                <a16:creationId xmlns:a16="http://schemas.microsoft.com/office/drawing/2014/main" id="{87F4994E-9D12-4F49-B743-4294A9557C29}"/>
              </a:ext>
            </a:extLst>
          </p:cNvPr>
          <p:cNvSpPr txBox="1"/>
          <p:nvPr/>
        </p:nvSpPr>
        <p:spPr>
          <a:xfrm>
            <a:off x="3260815" y="2342804"/>
            <a:ext cx="3000736" cy="4524315"/>
          </a:xfrm>
          <a:prstGeom prst="rect">
            <a:avLst/>
          </a:prstGeom>
          <a:noFill/>
        </p:spPr>
        <p:txBody>
          <a:bodyPr wrap="square" rtlCol="0">
            <a:spAutoFit/>
          </a:bodyPr>
          <a:lstStyle/>
          <a:p>
            <a:pPr algn="just"/>
            <a:r>
              <a:rPr lang="es-ES" sz="1500" b="1" dirty="0">
                <a:solidFill>
                  <a:srgbClr val="FF0000"/>
                </a:solidFill>
                <a:latin typeface="Titillium Web" pitchFamily="2" charset="77"/>
              </a:rPr>
              <a:t>b) </a:t>
            </a:r>
            <a:r>
              <a:rPr lang="es-ES" sz="1500" dirty="0">
                <a:latin typeface="Titillium Web" pitchFamily="2" charset="77"/>
              </a:rPr>
              <a:t>Los actos materia de denuncia </a:t>
            </a:r>
            <a:r>
              <a:rPr lang="es-ES" sz="1500" u="sng" dirty="0">
                <a:latin typeface="Titillium Web" pitchFamily="2" charset="77"/>
              </a:rPr>
              <a:t>deben ser expuestos en forma detallada y coherente, incluyendo, de conocerse, la identificación de los autores de los hechos denunciados, y el lugar donde acontece el acto de corrupción, se puede acompañar documentación en original o copia, que le dé sustento. De no contar con documentación u otros medios que acrediten la comisión del acto de corrupción, se puede indicar el lugar en el que se puede ubicar la información materia de la denuncia, a efectos de que se incorpore en el expediente de la denuncia.</a:t>
            </a:r>
          </a:p>
          <a:p>
            <a:endParaRPr lang="es-PE" dirty="0"/>
          </a:p>
        </p:txBody>
      </p:sp>
      <p:sp>
        <p:nvSpPr>
          <p:cNvPr id="15" name="CuadroTexto 14">
            <a:extLst>
              <a:ext uri="{FF2B5EF4-FFF2-40B4-BE49-F238E27FC236}">
                <a16:creationId xmlns:a16="http://schemas.microsoft.com/office/drawing/2014/main" id="{6E26EBD5-E7B4-1440-ABFB-ED35A902E177}"/>
              </a:ext>
            </a:extLst>
          </p:cNvPr>
          <p:cNvSpPr txBox="1"/>
          <p:nvPr/>
        </p:nvSpPr>
        <p:spPr>
          <a:xfrm>
            <a:off x="6239956" y="3236777"/>
            <a:ext cx="2898091" cy="2677656"/>
          </a:xfrm>
          <a:prstGeom prst="rect">
            <a:avLst/>
          </a:prstGeom>
          <a:noFill/>
        </p:spPr>
        <p:txBody>
          <a:bodyPr wrap="square" rtlCol="0">
            <a:spAutoFit/>
          </a:bodyPr>
          <a:lstStyle/>
          <a:p>
            <a:pPr algn="just"/>
            <a:r>
              <a:rPr lang="es-ES" sz="1500" b="1" dirty="0">
                <a:solidFill>
                  <a:srgbClr val="FF0000"/>
                </a:solidFill>
                <a:latin typeface="Titillium Web" pitchFamily="2" charset="77"/>
              </a:rPr>
              <a:t>c) </a:t>
            </a:r>
            <a:r>
              <a:rPr lang="es-ES" sz="1500" dirty="0">
                <a:latin typeface="Titillium Web" pitchFamily="2" charset="77"/>
              </a:rPr>
              <a:t>Los actos materia de denuncia deben ser referidos a acciones u omisiones que revelen hechos arbitrarios o ilegales, los cuales no deben ser materia de proceso judicial o administrativo en trámite, y  tampoco que versen sobre hechos que fueron objeto de sentencia judicial consentida o ejecutoriada.</a:t>
            </a:r>
          </a:p>
          <a:p>
            <a:pPr algn="ctr"/>
            <a:endParaRPr lang="es-PE" dirty="0"/>
          </a:p>
        </p:txBody>
      </p:sp>
      <p:pic>
        <p:nvPicPr>
          <p:cNvPr id="17" name="Imagen 16">
            <a:extLst>
              <a:ext uri="{FF2B5EF4-FFF2-40B4-BE49-F238E27FC236}">
                <a16:creationId xmlns:a16="http://schemas.microsoft.com/office/drawing/2014/main" id="{26753A4C-360A-164B-8BAC-494F3C8B0A2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111811" y="1998397"/>
            <a:ext cx="1388325" cy="1141582"/>
          </a:xfrm>
          <a:prstGeom prst="rect">
            <a:avLst/>
          </a:prstGeom>
        </p:spPr>
      </p:pic>
      <p:grpSp>
        <p:nvGrpSpPr>
          <p:cNvPr id="21" name="Grupo 20">
            <a:extLst>
              <a:ext uri="{FF2B5EF4-FFF2-40B4-BE49-F238E27FC236}">
                <a16:creationId xmlns:a16="http://schemas.microsoft.com/office/drawing/2014/main" id="{0FEDAFE8-C262-2740-8E3E-D35F04124067}"/>
              </a:ext>
            </a:extLst>
          </p:cNvPr>
          <p:cNvGrpSpPr/>
          <p:nvPr/>
        </p:nvGrpSpPr>
        <p:grpSpPr>
          <a:xfrm>
            <a:off x="4343626" y="1448999"/>
            <a:ext cx="801484" cy="783852"/>
            <a:chOff x="4171497" y="5141834"/>
            <a:chExt cx="1143134" cy="1143134"/>
          </a:xfrm>
        </p:grpSpPr>
        <p:pic>
          <p:nvPicPr>
            <p:cNvPr id="19" name="Imagen 18">
              <a:extLst>
                <a:ext uri="{FF2B5EF4-FFF2-40B4-BE49-F238E27FC236}">
                  <a16:creationId xmlns:a16="http://schemas.microsoft.com/office/drawing/2014/main" id="{7A020901-0DAD-BC40-961E-2DF9BC1AFE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1497" y="5141834"/>
              <a:ext cx="1143134" cy="1143134"/>
            </a:xfrm>
            <a:prstGeom prst="rect">
              <a:avLst/>
            </a:prstGeom>
          </p:spPr>
        </p:pic>
        <p:sp>
          <p:nvSpPr>
            <p:cNvPr id="20" name="Rectángulo 19">
              <a:extLst>
                <a:ext uri="{FF2B5EF4-FFF2-40B4-BE49-F238E27FC236}">
                  <a16:creationId xmlns:a16="http://schemas.microsoft.com/office/drawing/2014/main" id="{F6A29FDA-7E06-FB47-9BAB-65058EAEF163}"/>
                </a:ext>
              </a:extLst>
            </p:cNvPr>
            <p:cNvSpPr/>
            <p:nvPr/>
          </p:nvSpPr>
          <p:spPr>
            <a:xfrm>
              <a:off x="4279692" y="5429732"/>
              <a:ext cx="257585" cy="750646"/>
            </a:xfrm>
            <a:prstGeom prst="rect">
              <a:avLst/>
            </a:prstGeom>
            <a:solidFill>
              <a:srgbClr val="CA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3" name="Imagen 2">
            <a:extLst>
              <a:ext uri="{FF2B5EF4-FFF2-40B4-BE49-F238E27FC236}">
                <a16:creationId xmlns:a16="http://schemas.microsoft.com/office/drawing/2014/main" id="{D9FA12BC-96D1-3E49-B887-C46D9A01A84C}"/>
              </a:ext>
            </a:extLst>
          </p:cNvPr>
          <p:cNvPicPr>
            <a:picLocks noChangeAspect="1"/>
          </p:cNvPicPr>
          <p:nvPr/>
        </p:nvPicPr>
        <p:blipFill rotWithShape="1">
          <a:blip r:embed="rId7">
            <a:extLst>
              <a:ext uri="{28A0092B-C50C-407E-A947-70E740481C1C}">
                <a14:useLocalDpi xmlns:a14="http://schemas.microsoft.com/office/drawing/2010/main" val="0"/>
              </a:ext>
            </a:extLst>
          </a:blip>
          <a:srcRect t="-1" b="21169"/>
          <a:stretch/>
        </p:blipFill>
        <p:spPr>
          <a:xfrm>
            <a:off x="6880905" y="1817976"/>
            <a:ext cx="1616193" cy="1274072"/>
          </a:xfrm>
          <a:prstGeom prst="rect">
            <a:avLst/>
          </a:prstGeom>
        </p:spPr>
      </p:pic>
    </p:spTree>
    <p:extLst>
      <p:ext uri="{BB962C8B-B14F-4D97-AF65-F5344CB8AC3E}">
        <p14:creationId xmlns:p14="http://schemas.microsoft.com/office/powerpoint/2010/main" val="3855335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2450</TotalTime>
  <Words>4164</Words>
  <Application>Microsoft Office PowerPoint</Application>
  <PresentationFormat>Panorámica</PresentationFormat>
  <Paragraphs>228</Paragraphs>
  <Slides>35</Slides>
  <Notes>10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35</vt:i4>
      </vt:variant>
    </vt:vector>
  </HeadingPairs>
  <TitlesOfParts>
    <vt:vector size="45" baseType="lpstr">
      <vt:lpstr>Arial</vt:lpstr>
      <vt:lpstr>Arial Black</vt:lpstr>
      <vt:lpstr>Calibri</vt:lpstr>
      <vt:lpstr>Calibri Light</vt:lpstr>
      <vt:lpstr>Corbel</vt:lpstr>
      <vt:lpstr>Courier New</vt:lpstr>
      <vt:lpstr>Titillium Web</vt:lpstr>
      <vt:lpstr>Titillium Web SemiBold</vt:lpstr>
      <vt:lpstr>Wingdings</vt:lpstr>
      <vt:lpstr>Tema de Office</vt:lpstr>
      <vt:lpstr>Presentación de PowerPoint</vt:lpstr>
      <vt:lpstr>Presentación de PowerPoint</vt:lpstr>
      <vt:lpstr>Denuncias por Actos de Corrupción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https://www.youtube.com/watch?v=TZpyvKuSguE </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Tratamiento de las Denuncias por Actos de Corrupción en la SBN.</dc:title>
  <dc:creator>Fabiola Isabel Pozo Zerga</dc:creator>
  <cp:lastModifiedBy>X202227201 (Valdivia Guerreros,Fany Greisy)</cp:lastModifiedBy>
  <cp:revision>167</cp:revision>
  <dcterms:created xsi:type="dcterms:W3CDTF">2023-10-13T15:16:20Z</dcterms:created>
  <dcterms:modified xsi:type="dcterms:W3CDTF">2023-10-31T21:58:38Z</dcterms:modified>
</cp:coreProperties>
</file>