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8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61" r:id="rId1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1B21"/>
    <a:srgbClr val="474745"/>
    <a:srgbClr val="E73835"/>
    <a:srgbClr val="A9A9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6374" autoAdjust="0"/>
  </p:normalViewPr>
  <p:slideViewPr>
    <p:cSldViewPr snapToGrid="0">
      <p:cViewPr varScale="1">
        <p:scale>
          <a:sx n="65" d="100"/>
          <a:sy n="65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026A1-AD92-4002-8823-FA2092BC6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55B12F-8474-440C-9565-D49129679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FC324D-25AD-45CA-9750-4A6FF1892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03F5F1-1C6D-46B7-836B-87B2D2EB3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2BEAC1-665D-4E04-9E43-470030D03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098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F7FC9-66EA-4D52-97F3-23D92BBA9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A4C18C-BD0F-4841-93CE-38036EB1D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CEB17B-B575-4FD0-9796-4C637369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FAABF-3CEE-4CDF-8A6C-EFEEE74D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44D94E-6C11-470F-A16C-DC73ED53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886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E34E6B-EC3C-4E98-A04D-2CA2F50AB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89D9E1-E141-4771-9BEF-37F79105B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593604-B613-4BA3-A594-41F12177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AC1844-C9B1-411A-BE83-9C5DE036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90C5FD-35B9-47C3-840D-037B8C66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7615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30270-6AC0-4637-8A95-30E266D4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66ADDD-C701-4FA9-9DBD-6037CFA13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4F2724-D771-4B3B-8922-686F0F3E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B13F1-09E1-4BCD-9125-CB2CDD695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FFB3FE-8CEA-448A-A4D7-C99DAC66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6792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B3810-0383-43BD-A1AF-FD84F6390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A8780-5D0F-4DB5-A8FE-860AFDF75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DBBDFC-3328-4494-A7EB-90018B978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AAE9A4-3CE9-4B7E-9F5A-57FCDD055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11F316-2F48-4DDF-8AF4-D67EA0B8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585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C1545-FE6A-4831-9A17-2ECC4EA15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88B36C-607E-4DF4-895C-E3F88D4D2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D59E92-15A8-42CD-B367-75FF1F94D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BCB3D6-AC79-4805-A887-4D51B996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DFB15E-0865-44A5-A5C0-5DD8193F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A92612-8B18-4C94-AC08-5AB3290F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116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DD9E8-8DC7-4926-BC78-33DDB245B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DCFEB1-464C-4CB5-B321-57AC476F4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60B115-A9E6-4452-9BD1-E00B544F1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441A60B-B08F-46BF-A289-D34B957274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B26719-D31B-4C3F-9628-575D1CC63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21293A-3893-4E84-9706-34F10C6F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9C4A3E-CD95-4BF8-BD8B-266B06FE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C6A9F0-8842-4A4D-BD9C-1EC8732F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448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30035-F3D1-4C69-8A42-5AFCC0C1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045AE33-C533-4746-9B9F-0D0AD5AD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1E66BDD-BEDD-458B-A3ED-C04F5F9A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09B467-B006-4AD1-989C-D4D03FE6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5817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5E7711-601A-4C22-97DC-FFDFBEE9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AA62A92-9E5D-41A0-8DCE-F2ECDE9F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77E391-0B92-4CDC-AEE9-9F89DCAD6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395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903FF7-904D-455A-904F-EF15F23DF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D2005-2A99-41D5-A470-7C5BC2140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AB40B5-BB6F-421D-B230-A88A1E9D0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5B019A-DF50-4B00-A9A7-C4D5E240B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FCA056-B4F7-4B07-9698-2E761DB12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A2BAA0-91EC-4A7E-B5D9-A7718719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667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53DFC-D1AA-46C4-B51F-2D28141DB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1A3AAC-10B4-432C-9A34-93D9341A4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72E19B-290C-4507-8A7F-A0A9D0B40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0CF9D8-05E2-4E72-BAB2-8F2BAD9BE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5B3CA0-5B60-4BDB-9F7D-5D6C083A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24DC1F-77C7-4A25-920E-A5AE41C7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929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49F581-23F8-4E87-9567-6384333ED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B85193-7591-4DF9-9EC1-22F038FEA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334FE-E28E-43F5-BD4F-1F0EAE2B8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9803B-CAA7-47F7-B556-FD2E1E25FDB1}" type="datetimeFigureOut">
              <a:rPr lang="es-PE" smtClean="0"/>
              <a:t>18/12/2023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FB3136-6484-4C24-B0F3-25B3C45C6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980C5C-6731-47E2-AD58-6E8A3FF35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8184F-D354-489F-9041-D0D4750A912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784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0AC9FD31-E621-412A-98CD-5580D842FFC5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id="{13CBC222-C224-4D39-8146-C031ADFC0911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1283900-CB77-4279-BD45-B3C3438C10CF}"/>
              </a:ext>
            </a:extLst>
          </p:cNvPr>
          <p:cNvSpPr/>
          <p:nvPr/>
        </p:nvSpPr>
        <p:spPr>
          <a:xfrm>
            <a:off x="3569111" y="2098431"/>
            <a:ext cx="8622890" cy="2393251"/>
          </a:xfrm>
          <a:prstGeom prst="rect">
            <a:avLst/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6CA71D-BA8F-4474-B993-2DD6911CE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0336" y="2507226"/>
            <a:ext cx="8066838" cy="1865957"/>
          </a:xfrm>
        </p:spPr>
        <p:txBody>
          <a:bodyPr>
            <a:noAutofit/>
          </a:bodyPr>
          <a:lstStyle/>
          <a:p>
            <a:pPr algn="l"/>
            <a:r>
              <a:rPr lang="es-MX" sz="3800" b="1" dirty="0">
                <a:solidFill>
                  <a:schemeClr val="bg1"/>
                </a:solidFill>
                <a:latin typeface="Titillium Web" panose="00000300000000000000" pitchFamily="2" charset="0"/>
              </a:rPr>
              <a:t>         ÉTICA E INTEGRIDAD, </a:t>
            </a:r>
            <a:br>
              <a:rPr lang="es-MX" sz="3800" b="1" dirty="0">
                <a:solidFill>
                  <a:schemeClr val="bg1"/>
                </a:solidFill>
                <a:latin typeface="Titillium Web" panose="00000300000000000000" pitchFamily="2" charset="0"/>
              </a:rPr>
            </a:br>
            <a:r>
              <a:rPr lang="es-MX" sz="3800" b="1" dirty="0">
                <a:solidFill>
                  <a:schemeClr val="bg1"/>
                </a:solidFill>
                <a:latin typeface="Titillium Web" panose="00000300000000000000" pitchFamily="2" charset="0"/>
              </a:rPr>
              <a:t>                     EN LA FUNCIÓN PÚBLICA</a:t>
            </a:r>
            <a:br>
              <a:rPr lang="es-MX" sz="3800" b="1" dirty="0">
                <a:solidFill>
                  <a:schemeClr val="bg1"/>
                </a:solidFill>
                <a:latin typeface="Titillium Web" panose="00000300000000000000" pitchFamily="2" charset="0"/>
              </a:rPr>
            </a:br>
            <a:r>
              <a:rPr lang="es-MX" sz="3800" b="1" dirty="0">
                <a:solidFill>
                  <a:schemeClr val="bg1"/>
                </a:solidFill>
                <a:latin typeface="Titillium Web" panose="00000300000000000000" pitchFamily="2" charset="0"/>
              </a:rPr>
              <a:t>	                    </a:t>
            </a:r>
            <a:r>
              <a:rPr lang="es-MX" sz="2500" b="1" dirty="0">
                <a:solidFill>
                  <a:schemeClr val="bg1"/>
                </a:solidFill>
                <a:latin typeface="Titillium Web" panose="00000300000000000000" pitchFamily="2" charset="0"/>
              </a:rPr>
              <a:t>Expositor: Luis A. Licera Castañeda</a:t>
            </a:r>
            <a:endParaRPr lang="es-PE" sz="2500" b="1" dirty="0">
              <a:solidFill>
                <a:schemeClr val="bg1"/>
              </a:solidFill>
              <a:latin typeface="Titillium Web" panose="00000300000000000000" pitchFamily="2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64E6629-8B4D-4D93-A8EB-51FE17196067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EB320C-9526-4CBE-936B-155E94C8BC4A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35F4E7A-C879-40D7-9628-CD268A639D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66132E1-D062-4A3E-9BE2-373C790C9D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CE7B3D4-CE56-DCD2-7275-F374A3226D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6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302584"/>
            <a:ext cx="9975241" cy="5457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Prohibiciones Éticas</a:t>
            </a: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1. Mantener Intereses de Conflictos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Mantener relaciones o de aceptar situaciones en cuyo contexto sus intereses personales, laborales, económicos o financieros pudieran estar en conflicto con el cumplimiento de los deberes y funciones del cargo.</a:t>
            </a:r>
          </a:p>
          <a:p>
            <a:pPr algn="just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2. Obtener Ventajas Indebidas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Obtener o procurar beneficios o ventajas indebidas, para sí o para otros, mediante el uso de su cargo, autoridad, influencia o apariencia de influencia.</a:t>
            </a:r>
          </a:p>
          <a:p>
            <a:pPr marL="890588" algn="just">
              <a:lnSpc>
                <a:spcPct val="150000"/>
              </a:lnSpc>
            </a:pP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 algn="just">
              <a:lnSpc>
                <a:spcPct val="150000"/>
              </a:lnSpc>
              <a:buAutoNum type="arabicPeriod" startAt="3"/>
            </a:pPr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Realizar Actividades de Proselitismo Político</a:t>
            </a:r>
          </a:p>
          <a:p>
            <a:pPr marL="890588" algn="just">
              <a:lnSpc>
                <a:spcPct val="150000"/>
              </a:lnSpc>
            </a:pPr>
            <a:r>
              <a:rPr lang="es-PE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Realizar actividades de proselitismo político a través de la situación de sus funciones o por medio de la utilización de infraestructura, bienes o recursos públicos, ya sea a favor o en contra de partidos u organizaciones políticas o candidatos.</a:t>
            </a:r>
          </a:p>
        </p:txBody>
      </p:sp>
    </p:spTree>
    <p:extLst>
      <p:ext uri="{BB962C8B-B14F-4D97-AF65-F5344CB8AC3E}">
        <p14:creationId xmlns:p14="http://schemas.microsoft.com/office/powerpoint/2010/main" val="187244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1216978"/>
            <a:ext cx="9975241" cy="4211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Prohibiciones Éticas</a:t>
            </a: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4. Hacer mal Uso de Información Privilegiada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Participar en transacciones u operaciones financieras utilizando información privilegiada de la entidad a la que pertenece o que pudiera tener acceso a ella por su condición o ejercicio del cargo que desempeña, ni debe permitir el uso impropio de dicha información para el beneficio de algún interés.</a:t>
            </a:r>
          </a:p>
          <a:p>
            <a:pPr algn="just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5. Presionar, Amenazar y/o Acosar</a:t>
            </a: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Ejecutar presiones, amenazas o acoso sexual contra oros servidores públicos u 	subordinados que puedan afectar la dignidad de la persona o inducir a la realización de 	acciones dolosas.</a:t>
            </a:r>
          </a:p>
        </p:txBody>
      </p:sp>
    </p:spTree>
    <p:extLst>
      <p:ext uri="{BB962C8B-B14F-4D97-AF65-F5344CB8AC3E}">
        <p14:creationId xmlns:p14="http://schemas.microsoft.com/office/powerpoint/2010/main" val="1122776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1216978"/>
            <a:ext cx="997524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INTEGRIDAD</a:t>
            </a:r>
          </a:p>
          <a:p>
            <a:pPr algn="just"/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2000" dirty="0">
                <a:latin typeface="Arial" panose="020B0604020202020204" pitchFamily="34" charset="0"/>
                <a:cs typeface="Arial" panose="020B0604020202020204" pitchFamily="34" charset="0"/>
              </a:rPr>
              <a:t>La Integridad pública, se refiere a la alineación consistente con, y el cumplimiento de,</a:t>
            </a:r>
          </a:p>
          <a:p>
            <a:pPr algn="just"/>
            <a:endParaRPr lang="es-P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s-PE" sz="2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</a:p>
          <a:p>
            <a:pPr algn="just"/>
            <a:r>
              <a:rPr lang="es-PE" sz="2000" b="1" dirty="0">
                <a:latin typeface="Arial" panose="020B0604020202020204" pitchFamily="34" charset="0"/>
                <a:cs typeface="Arial" panose="020B0604020202020204" pitchFamily="34" charset="0"/>
              </a:rPr>
              <a:t>- Principios</a:t>
            </a:r>
          </a:p>
          <a:p>
            <a:pPr algn="just"/>
            <a:r>
              <a:rPr lang="es-PE" sz="2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- Normas Éticos</a:t>
            </a:r>
          </a:p>
          <a:p>
            <a:pPr algn="just"/>
            <a:endParaRPr lang="es-PE" sz="20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2000" dirty="0">
                <a:latin typeface="Arial" panose="020B0604020202020204" pitchFamily="34" charset="0"/>
                <a:cs typeface="Arial" panose="020B0604020202020204" pitchFamily="34" charset="0"/>
              </a:rPr>
              <a:t>Para mantener y dar prioridad a los intereses públicos, por encima de los intereses privados, en el sector público.</a:t>
            </a:r>
          </a:p>
          <a:p>
            <a:pPr algn="just"/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3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873754" y="1216978"/>
            <a:ext cx="1063830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Se necesitan personas con Integridad</a:t>
            </a:r>
          </a:p>
          <a:p>
            <a:pPr algn="just"/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Antes del Ingreso,</a:t>
            </a:r>
          </a:p>
          <a:p>
            <a:pPr indent="352425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Antecedentes Legales</a:t>
            </a:r>
            <a:endParaRPr lang="es-PE" sz="18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2425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Meritocracia en la Selección</a:t>
            </a:r>
          </a:p>
          <a:p>
            <a:pPr marL="3775075" indent="69850" algn="just">
              <a:buFont typeface="Wingdings" panose="05000000000000000000" pitchFamily="2" charset="2"/>
              <a:buChar char="Ø"/>
            </a:pP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  Durante función Pública</a:t>
            </a:r>
          </a:p>
          <a:p>
            <a:pPr indent="4032250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Código de Ética</a:t>
            </a:r>
            <a:endParaRPr lang="es-PE" sz="18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032250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Capacitación</a:t>
            </a:r>
          </a:p>
          <a:p>
            <a:pPr indent="4032250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Conflicto de Intereses</a:t>
            </a:r>
          </a:p>
          <a:p>
            <a:pPr indent="4032250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Declaraciones Juradas</a:t>
            </a:r>
          </a:p>
          <a:p>
            <a:pPr marL="6823075" indent="257175" algn="just">
              <a:buFont typeface="Wingdings" panose="05000000000000000000" pitchFamily="2" charset="2"/>
              <a:buChar char="Ø"/>
            </a:pP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 Fuera del Servicio Civil</a:t>
            </a:r>
          </a:p>
          <a:p>
            <a:pPr indent="6986588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 - Sanción</a:t>
            </a:r>
            <a:endParaRPr lang="es-PE" sz="18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080250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-  Memoria</a:t>
            </a:r>
          </a:p>
          <a:p>
            <a:pPr indent="6986588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 - Baja Tolerancia</a:t>
            </a:r>
          </a:p>
          <a:p>
            <a:pPr indent="6986588"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 - Control Ciudadano</a:t>
            </a:r>
          </a:p>
          <a:p>
            <a:pPr indent="352425" algn="just"/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00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1216978"/>
            <a:ext cx="9975241" cy="476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Corrupción</a:t>
            </a: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Mas de la mitad de los problemas del Perú tiene que ver con la corrupción</a:t>
            </a:r>
          </a:p>
          <a:p>
            <a:pPr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- A mayor corrupción, menor confianza.</a:t>
            </a:r>
          </a:p>
          <a:p>
            <a:pPr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- A mayor corrupción, menos competitividad.</a:t>
            </a:r>
          </a:p>
          <a:p>
            <a:pPr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- A mayor corrupción, menos crédito</a:t>
            </a:r>
          </a:p>
          <a:p>
            <a:pPr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- A mayor corrupción, más problemas sociales</a:t>
            </a:r>
          </a:p>
          <a:p>
            <a:pPr algn="just"/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Fórmula de la Corrupción según Klitgaard</a:t>
            </a:r>
          </a:p>
          <a:p>
            <a:pPr algn="just"/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PE" sz="2200" b="1" dirty="0">
                <a:latin typeface="Arial" panose="020B0604020202020204" pitchFamily="34" charset="0"/>
                <a:cs typeface="Arial" panose="020B0604020202020204" pitchFamily="34" charset="0"/>
              </a:rPr>
              <a:t>C = M + D – T</a:t>
            </a: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C: Corrupción</a:t>
            </a: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M: Monopolio,- un solo proveedor</a:t>
            </a: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D: Discrecionalidad.-  Poder absoluto del funcionario</a:t>
            </a:r>
          </a:p>
          <a:p>
            <a:pPr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T: Transparencia.- Información abierta, Rendición de cuentas, Responsabilidad y Mérito</a:t>
            </a:r>
          </a:p>
        </p:txBody>
      </p:sp>
    </p:spTree>
    <p:extLst>
      <p:ext uri="{BB962C8B-B14F-4D97-AF65-F5344CB8AC3E}">
        <p14:creationId xmlns:p14="http://schemas.microsoft.com/office/powerpoint/2010/main" val="15414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isósceles 5">
            <a:extLst>
              <a:ext uri="{FF2B5EF4-FFF2-40B4-BE49-F238E27FC236}">
                <a16:creationId xmlns:a16="http://schemas.microsoft.com/office/drawing/2014/main" id="{0AC9FD31-E621-412A-98CD-5580D842FFC5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" name="Triángulo isósceles 7">
            <a:extLst>
              <a:ext uri="{FF2B5EF4-FFF2-40B4-BE49-F238E27FC236}">
                <a16:creationId xmlns:a16="http://schemas.microsoft.com/office/drawing/2014/main" id="{13CBC222-C224-4D39-8146-C031ADFC0911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A1283900-CB77-4279-BD45-B3C3438C10CF}"/>
              </a:ext>
            </a:extLst>
          </p:cNvPr>
          <p:cNvSpPr/>
          <p:nvPr/>
        </p:nvSpPr>
        <p:spPr>
          <a:xfrm>
            <a:off x="1" y="2415746"/>
            <a:ext cx="12192000" cy="2075936"/>
          </a:xfrm>
          <a:prstGeom prst="rect">
            <a:avLst/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6CA71D-BA8F-4474-B993-2DD6911CE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6058" y="2799296"/>
            <a:ext cx="7239883" cy="1259408"/>
          </a:xfrm>
        </p:spPr>
        <p:txBody>
          <a:bodyPr>
            <a:noAutofit/>
          </a:bodyPr>
          <a:lstStyle/>
          <a:p>
            <a:r>
              <a:rPr lang="es-PE" sz="6600" b="1" dirty="0">
                <a:solidFill>
                  <a:schemeClr val="bg1"/>
                </a:solidFill>
                <a:latin typeface="Titillium Web" panose="00000300000000000000" pitchFamily="2" charset="0"/>
              </a:rPr>
              <a:t>Muchas gracias</a:t>
            </a:r>
            <a:endParaRPr lang="es-PE" sz="6600" b="1" dirty="0">
              <a:solidFill>
                <a:schemeClr val="bg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64E6629-8B4D-4D93-A8EB-51FE17196067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EB320C-9526-4CBE-936B-155E94C8BC4A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946337-C6C7-EE7F-BE8B-986FABDF8A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2036396-B0AA-15FD-464D-EE247F167C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8E24C00-2F96-9810-37D4-EC769E9FA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DA234C4-0ADF-DA6E-8AD8-1D4F3DADC0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52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FEB488AB-F039-409E-91D3-5FBFC6774B23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1" name="Triángulo isósceles 10">
            <a:extLst>
              <a:ext uri="{FF2B5EF4-FFF2-40B4-BE49-F238E27FC236}">
                <a16:creationId xmlns:a16="http://schemas.microsoft.com/office/drawing/2014/main" id="{FBAFECE2-4499-4BDB-9EBB-0E5E576A572C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218502-9D8E-475B-B80A-6D065612AA23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EB59C2C-1E40-4207-BD3A-A3B547F10FB0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764EEB7-277A-4609-13CA-F3D6BC73EC4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801D80E-9251-BFEF-756F-008CDA9DF5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5233563-A36D-66F1-33F2-2A084FA27D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C0D49EE-F3A8-8037-CB51-33DCEDDBBF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86E546C-CA71-69C8-5F29-C5C8B4EC7020}"/>
              </a:ext>
            </a:extLst>
          </p:cNvPr>
          <p:cNvSpPr txBox="1"/>
          <p:nvPr/>
        </p:nvSpPr>
        <p:spPr>
          <a:xfrm>
            <a:off x="1938446" y="266569"/>
            <a:ext cx="8821289" cy="6092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</a:t>
            </a:r>
          </a:p>
          <a:p>
            <a:pPr algn="just">
              <a:lnSpc>
                <a:spcPct val="150000"/>
              </a:lnSpc>
            </a:pPr>
            <a:endParaRPr lang="es-PE" sz="15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PE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</a:t>
            </a:r>
          </a:p>
          <a:p>
            <a:pPr algn="just">
              <a:lnSpc>
                <a:spcPct val="150000"/>
              </a:lnSpc>
            </a:pPr>
            <a:r>
              <a:rPr lang="es-PE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 conjunto de normas, valores y creencias aceptadas en una comunidad histórica dada como modelo de conducta y valoración de lo bueno y lo malo.</a:t>
            </a:r>
          </a:p>
          <a:p>
            <a:pPr algn="just">
              <a:lnSpc>
                <a:spcPct val="150000"/>
              </a:lnSpc>
            </a:pPr>
            <a:endParaRPr lang="es-PE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25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ÉTICA</a:t>
            </a:r>
          </a:p>
          <a:p>
            <a:pPr algn="just"/>
            <a:endParaRPr lang="es-PE" sz="1200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disciplina que estudia y analiza los distintos niveles del bien y del mal, relativos a la conducta del ser humano en la sociedad</a:t>
            </a:r>
            <a:r>
              <a:rPr lang="es-PE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P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FD0FDF7-3A27-D5E7-FC98-A69377C0DAAC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pic>
        <p:nvPicPr>
          <p:cNvPr id="1026" name="Picture 2" descr="Hablando empresaria en el escritorio Gratis Dibujos Animados  Imágene｜Illustoon ES">
            <a:extLst>
              <a:ext uri="{FF2B5EF4-FFF2-40B4-BE49-F238E27FC236}">
                <a16:creationId xmlns:a16="http://schemas.microsoft.com/office/drawing/2014/main" id="{CF42E0D5-D18E-0493-149C-4177ECC97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184" y="127769"/>
            <a:ext cx="1460816" cy="224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45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FEB488AB-F039-409E-91D3-5FBFC6774B23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1" name="Triángulo isósceles 10">
            <a:extLst>
              <a:ext uri="{FF2B5EF4-FFF2-40B4-BE49-F238E27FC236}">
                <a16:creationId xmlns:a16="http://schemas.microsoft.com/office/drawing/2014/main" id="{FBAFECE2-4499-4BDB-9EBB-0E5E576A572C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1218502-9D8E-475B-B80A-6D065612AA23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EB59C2C-1E40-4207-BD3A-A3B547F10FB0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CA9887-BC7E-198F-9B77-920D9D5FC7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07C279E-E7F0-30D5-DDCA-6C9399A827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8DD3BA0-2E03-A640-F3E5-167C5F1915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1BB5D8F-475E-3254-E197-7184CA4657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B14A75F-FF1E-FC36-7001-E716F03ED940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SERVIRS</a:t>
            </a:r>
            <a:endParaRPr lang="es-PE" sz="1200" b="1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F3DC537-1BA8-A5FF-EA47-C369F9F7283D}"/>
              </a:ext>
            </a:extLst>
          </p:cNvPr>
          <p:cNvSpPr txBox="1"/>
          <p:nvPr/>
        </p:nvSpPr>
        <p:spPr>
          <a:xfrm>
            <a:off x="5476039" y="345856"/>
            <a:ext cx="6463713" cy="5627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DEL CÓDIGO DE ÉTICA DE LA FUNCIÓN PÚBLICA</a:t>
            </a:r>
          </a:p>
          <a:p>
            <a:pPr algn="ctr"/>
            <a:endParaRPr lang="es-PE" sz="1800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aplica a todos los que desarrollan función pública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efectos del presente Código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considera como e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mpleado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úblico a todo funcionario o servidor de las entidades de la Administración Pública..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tal efecto no importa el régimen jurídico de la entidad en la que se preste servicios, ni el régimen laboral o al de contratación al que esté sujeto.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Ingreso a la función Pública implica tomar conocimiento del presente Código y asumir el compromiso de su debido cumplimiento.</a:t>
            </a:r>
          </a:p>
          <a:p>
            <a:pPr algn="just">
              <a:lnSpc>
                <a:spcPct val="150000"/>
              </a:lnSpc>
            </a:pP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6BE28C0-7F66-9537-0004-BE50CB0957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2067682"/>
            <a:ext cx="5276194" cy="312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1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414094"/>
            <a:ext cx="9975241" cy="5457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de la Ley del Código de Ética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Respeto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Adecua su conducta hacia el respeto de la Constitución y las Leyes, garantizando que en todas las fases del proceso de toma de decisiones o en el cumplimiento de los procedimientos administrativos, se respeten los derechos a la defensa y al debido procedimiento.</a:t>
            </a:r>
          </a:p>
          <a:p>
            <a:pPr algn="just">
              <a:lnSpc>
                <a:spcPct val="150000"/>
              </a:lnSpc>
            </a:pP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2. Probidad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Actúa con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rectitud, honradez y honestidad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, procurando satisfacer el interés general y desechando todo provecho o ventaja personal, obtenido por sí o por interpósita personal.</a:t>
            </a:r>
          </a:p>
          <a:p>
            <a:pPr algn="just">
              <a:lnSpc>
                <a:spcPct val="150000"/>
              </a:lnSpc>
            </a:pP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.3. Eficiencia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Brinda calidad en cada una de las funciones a su cargo, procurando obtener una capacitación solida permanente.</a:t>
            </a:r>
            <a:endParaRPr lang="es-MX" sz="18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7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156188"/>
            <a:ext cx="9975241" cy="5596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de la Ley del Código de Ética</a:t>
            </a:r>
          </a:p>
          <a:p>
            <a:pPr algn="just"/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4. Idoneidad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Entendida como una aptitud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técnica, legal y moral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, en condición esencial para el acceso y ejercicio de la función pública. El servidor público debe propender a una formación sólida acorde a la realidad, capacitándose permanentemente para el debido cumplimiento de sus funciones.</a:t>
            </a: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5. Veracidad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se expresa con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autenticidad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 en las relaciones funcionales con todos los miembros de su institución y con la ciudadanía y contribuyente al esclarecimiento de los hechos.</a:t>
            </a:r>
          </a:p>
          <a:p>
            <a:pPr algn="just">
              <a:lnSpc>
                <a:spcPct val="150000"/>
              </a:lnSpc>
            </a:pPr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6. Lealtad y obediencia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Actúa con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fidelidad y solidaridad 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hacia todos los miembros de su institución, cumpliendo las ordenes que le imparta el superior jerárquico competente, en la medida que reúnan las formalidades del caso y tengan por objeto la realización de actos de servicio que se vinculen con las funciones a su cargo.</a:t>
            </a:r>
            <a:endParaRPr lang="es-MX" sz="18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06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414094"/>
            <a:ext cx="9975241" cy="4765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de la Ley del Código de Ética</a:t>
            </a:r>
          </a:p>
          <a:p>
            <a:pPr algn="just"/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7. Justicia y Equidad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Tiene permanente disposición para el cumplimento de sus funciones, otorgando a cada uno lo que es debido, actuando con equidad en sus relaciones con el Estado, con el administrado, con sus superiores, con sus subordinados y con la ciudadanía en general.</a:t>
            </a:r>
          </a:p>
          <a:p>
            <a:pPr marL="890588" algn="just">
              <a:lnSpc>
                <a:spcPct val="150000"/>
              </a:lnSpc>
            </a:pP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8. Lealtad al Estado de Derecho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El Funcionario de confianza debe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lealtad a la Constitución y al Estado de Derecho</a:t>
            </a: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. Ocupar cargos de confianza en regímenes de facto, es causal de cese automático e inmediato de la función.</a:t>
            </a:r>
          </a:p>
          <a:p>
            <a:pPr algn="just">
              <a:lnSpc>
                <a:spcPct val="150000"/>
              </a:lnSpc>
            </a:pP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41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125416" y="85850"/>
            <a:ext cx="10731758" cy="5827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5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Deberes de la Función Pública respecto de la Ley del Código de Ética</a:t>
            </a:r>
          </a:p>
          <a:p>
            <a:pPr algn="just"/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 Neutralidad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Debe actuar con absoluta imparcialidad política, económica o de cualquier otra índole en el desempeño de sus funciones, demostrando independencia a sus vinculaciones con personas, partidos políticos o instituciones.</a:t>
            </a: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2. Transparencia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Debe ejecutar los actos del servicio de manera transparente, ello implica que dichos actos tienen en principio carácter público y son accesibles al conocimiento de toda persona natural o jurídica. El servicio público debe de brindar y facilitar información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fidedigna, completa y oportuna.</a:t>
            </a: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3. Discreción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Debe guardar reserva respecto de hechos o informaciones de los que tenga conocimiento con motivo o en ocasión del ejercicio de sus funciones, sin perjuicio de los deberes y las responsabilidades que le corresponden en virtud de las normas que regulan el acceso y la transparencia de la información pública.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22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414094"/>
            <a:ext cx="9975241" cy="5196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Deberes de la Función Pública respecto de la Ley del Código de Ética</a:t>
            </a:r>
          </a:p>
          <a:p>
            <a:pPr algn="just"/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4. Ejercicio Adecuado del Cargo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Con motivo o en ocasión del ejercicio de sus funciones el servidor público no debe adoptar represalias de ningún tipo o ejercer coacción alguna contra otros servidores públicos u otras personas.</a:t>
            </a:r>
          </a:p>
          <a:p>
            <a:pPr marL="890588" algn="just">
              <a:lnSpc>
                <a:spcPct val="150000"/>
              </a:lnSpc>
            </a:pP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5. Uso Adecuado de los bienes del Estado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Debe proteger y conservar los bienes del Estado, debiendo utilizar los que le fueran asignados para el desempeño de sus funciones de manera racional, evitando su abuso, derroche o desaprovechamiento, sin emplear o permitir que otros empleen los bienes del Estado para fines particulares o propósitos que no sean aquellos para los cuales hubieran sido específicamente destinados.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6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67ECA92F-DA99-4B92-A856-03F8BB000072}"/>
              </a:ext>
            </a:extLst>
          </p:cNvPr>
          <p:cNvSpPr/>
          <p:nvPr/>
        </p:nvSpPr>
        <p:spPr>
          <a:xfrm rot="5400000">
            <a:off x="-79992" y="79992"/>
            <a:ext cx="2098431" cy="1938447"/>
          </a:xfrm>
          <a:prstGeom prst="triangle">
            <a:avLst>
              <a:gd name="adj" fmla="val 48331"/>
            </a:avLst>
          </a:prstGeom>
          <a:solidFill>
            <a:srgbClr val="E61B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DF259532-C4F8-F496-944D-21DD5201A9A4}"/>
              </a:ext>
            </a:extLst>
          </p:cNvPr>
          <p:cNvSpPr/>
          <p:nvPr/>
        </p:nvSpPr>
        <p:spPr>
          <a:xfrm rot="10800000">
            <a:off x="0" y="-2"/>
            <a:ext cx="3108062" cy="832337"/>
          </a:xfrm>
          <a:prstGeom prst="triangle">
            <a:avLst/>
          </a:prstGeom>
          <a:solidFill>
            <a:srgbClr val="A9A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3655A4-82BE-BB0B-8D23-E1AEAD9B50EE}"/>
              </a:ext>
            </a:extLst>
          </p:cNvPr>
          <p:cNvSpPr/>
          <p:nvPr/>
        </p:nvSpPr>
        <p:spPr>
          <a:xfrm>
            <a:off x="-1" y="6647935"/>
            <a:ext cx="1718558" cy="210065"/>
          </a:xfrm>
          <a:prstGeom prst="rect">
            <a:avLst/>
          </a:prstGeom>
          <a:solidFill>
            <a:srgbClr val="4747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945339-4409-EED0-33C6-2919D6EF8A68}"/>
              </a:ext>
            </a:extLst>
          </p:cNvPr>
          <p:cNvSpPr/>
          <p:nvPr/>
        </p:nvSpPr>
        <p:spPr>
          <a:xfrm>
            <a:off x="1718557" y="6647935"/>
            <a:ext cx="10473443" cy="210065"/>
          </a:xfrm>
          <a:prstGeom prst="rect">
            <a:avLst/>
          </a:prstGeom>
          <a:solidFill>
            <a:srgbClr val="E73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1E74038-5D47-1240-6B31-33A574D9461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6" t="35333" r="24609" b="34331"/>
          <a:stretch/>
        </p:blipFill>
        <p:spPr>
          <a:xfrm>
            <a:off x="4402727" y="5746502"/>
            <a:ext cx="2585696" cy="6602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123BE2-05E9-FFF4-16CC-E9416DAE0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615" y="5801319"/>
            <a:ext cx="1709987" cy="56102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675ADE-0506-56C9-B498-0694935A4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873" y="5808134"/>
            <a:ext cx="1433300" cy="55420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CE7DC0E-99D9-6307-9E4B-F6BB2F391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35" y="5681001"/>
            <a:ext cx="1241233" cy="725767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4B60454-4513-1DFC-14F9-E54B8E3C619A}"/>
              </a:ext>
            </a:extLst>
          </p:cNvPr>
          <p:cNvSpPr txBox="1"/>
          <p:nvPr/>
        </p:nvSpPr>
        <p:spPr>
          <a:xfrm>
            <a:off x="0" y="6406768"/>
            <a:ext cx="2547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SERVIR</a:t>
            </a:r>
            <a:endParaRPr lang="es-PE" sz="1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C451366-1F2A-780E-A2C2-BEAAF42C219A}"/>
              </a:ext>
            </a:extLst>
          </p:cNvPr>
          <p:cNvSpPr txBox="1"/>
          <p:nvPr/>
        </p:nvSpPr>
        <p:spPr>
          <a:xfrm>
            <a:off x="1881932" y="302584"/>
            <a:ext cx="9975241" cy="524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Deberes de la Función Pública respecto de la Ley del Código de Ética</a:t>
            </a:r>
          </a:p>
          <a:p>
            <a:pPr algn="just"/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6. Responsabilidad</a:t>
            </a: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Todo servidor público debe desarrollar sus funciones a cabalidad y en forma integral, asumiendo con pleno respeto a su función pública.</a:t>
            </a:r>
          </a:p>
          <a:p>
            <a:pPr marL="890588" algn="just">
              <a:lnSpc>
                <a:spcPct val="150000"/>
              </a:lnSpc>
            </a:pP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    Situaciones Extraordinarias</a:t>
            </a:r>
            <a:endParaRPr lang="es-PE" sz="1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dirty="0">
                <a:latin typeface="Arial" panose="020B0604020202020204" pitchFamily="34" charset="0"/>
                <a:cs typeface="Arial" panose="020B0604020202020204" pitchFamily="34" charset="0"/>
              </a:rPr>
              <a:t>	El Servidor público puede realizar aquellas tareas que  por su naturaleza o modalidad no sean las estrictamente inherentes a su cargo, siempre que ellas resulten necesarias para mitigar, neutralizar o superar las dificultades que se enfrentan.</a:t>
            </a:r>
          </a:p>
          <a:p>
            <a:pPr marL="890588" algn="just">
              <a:lnSpc>
                <a:spcPct val="150000"/>
              </a:lnSpc>
            </a:pP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0588" algn="just">
              <a:lnSpc>
                <a:spcPct val="150000"/>
              </a:lnSpc>
            </a:pPr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Todo servidor público debe respetar los derechos de los administrados establecidos en el articulo 55 de la Ley </a:t>
            </a:r>
            <a:r>
              <a:rPr lang="es-PE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N°</a:t>
            </a:r>
            <a:r>
              <a:rPr lang="es-PE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27444, Ley del Procedimiento Administrativo General.</a:t>
            </a:r>
          </a:p>
        </p:txBody>
      </p:sp>
    </p:spTree>
    <p:extLst>
      <p:ext uri="{BB962C8B-B14F-4D97-AF65-F5344CB8AC3E}">
        <p14:creationId xmlns:p14="http://schemas.microsoft.com/office/powerpoint/2010/main" val="1713021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4799</TotalTime>
  <Words>1392</Words>
  <Application>Microsoft Office PowerPoint</Application>
  <PresentationFormat>Panorámica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Titillium Web</vt:lpstr>
      <vt:lpstr>Wingdings</vt:lpstr>
      <vt:lpstr>Tema de Office</vt:lpstr>
      <vt:lpstr>         ÉTICA E INTEGRIDAD,                       EN LA FUNCIÓN PÚBLICA                      Expositor: Luis A. Licera Castañeda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Aporte de la SBN a la implementación del Sistema de Alerta Sísmico Peruano (SASPe)</dc:title>
  <dc:creator>Santiago Gonzalez Da Silva</dc:creator>
  <cp:lastModifiedBy>LUIS LICERA</cp:lastModifiedBy>
  <cp:revision>76</cp:revision>
  <dcterms:created xsi:type="dcterms:W3CDTF">2022-02-28T16:25:11Z</dcterms:created>
  <dcterms:modified xsi:type="dcterms:W3CDTF">2023-12-18T16:56:14Z</dcterms:modified>
</cp:coreProperties>
</file>