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41" r:id="rId3"/>
    <p:sldId id="442" r:id="rId4"/>
    <p:sldId id="443" r:id="rId5"/>
    <p:sldId id="444" r:id="rId6"/>
    <p:sldId id="446" r:id="rId7"/>
    <p:sldId id="453" r:id="rId8"/>
    <p:sldId id="447" r:id="rId9"/>
    <p:sldId id="455" r:id="rId10"/>
    <p:sldId id="454" r:id="rId11"/>
    <p:sldId id="448" r:id="rId12"/>
    <p:sldId id="456" r:id="rId13"/>
    <p:sldId id="457" r:id="rId14"/>
    <p:sldId id="458" r:id="rId15"/>
    <p:sldId id="449" r:id="rId16"/>
    <p:sldId id="450" r:id="rId17"/>
    <p:sldId id="452" r:id="rId18"/>
    <p:sldId id="440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D90400"/>
    <a:srgbClr val="2E75B6"/>
    <a:srgbClr val="FFDC9A"/>
    <a:srgbClr val="FFC000"/>
    <a:srgbClr val="00DFF6"/>
    <a:srgbClr val="FF0000"/>
    <a:srgbClr val="D52401"/>
    <a:srgbClr val="CD1D43"/>
    <a:srgbClr val="931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3217C-B901-247A-A717-64FA986E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3CD0E7-B578-2F04-7B6C-3CABF4DA3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C70CF0-EABF-83FA-4859-52F5E594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CA72-E68F-4031-9972-10BBA3CE0E04}" type="datetimeFigureOut">
              <a:rPr lang="es-PE" smtClean="0"/>
              <a:t>26/03/2024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3465D-5F77-DB38-FDE8-02B72711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280C32-9CE7-E822-7896-DAE0ABA0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C03B-6355-4E81-99ED-FBF50F87FD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749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21D7E-1A30-4443-E2E5-482B59A1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F03F60-2578-78DA-1B19-6055909D0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F6094-016E-AF81-C9E9-E85D6DBB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CA72-E68F-4031-9972-10BBA3CE0E04}" type="datetimeFigureOut">
              <a:rPr lang="es-PE" smtClean="0"/>
              <a:t>26/03/2024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5279B2-5C67-F19B-AE78-8E79B0DA7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7CA9ED-1648-BB70-2235-84227E89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C03B-6355-4E81-99ED-FBF50F87FD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83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F298EF-6D3A-92FB-D53B-14D6E32F6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A1CC0D-7FDA-4F0C-88FB-9C394985D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0881C-B508-31E2-5BB3-08F47C0D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CA72-E68F-4031-9972-10BBA3CE0E04}" type="datetimeFigureOut">
              <a:rPr lang="es-PE" smtClean="0"/>
              <a:t>26/03/2024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EF91D-8671-500A-978B-C289412A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005476-6F45-CB13-3AAA-BA401297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C03B-6355-4E81-99ED-FBF50F87FD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9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D2AED-999E-AA0A-6E0A-9819F0E8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4A2689-C6E1-5A78-6CF9-54C926EC9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77109D-3C58-9F4C-32D8-2635BD3A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CA72-E68F-4031-9972-10BBA3CE0E04}" type="datetimeFigureOut">
              <a:rPr lang="es-PE" smtClean="0"/>
              <a:t>26/03/2024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0EDB0F-49D9-5353-03D8-CCBE37FB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41367E-1EA7-8784-4E2E-4180846F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C03B-6355-4E81-99ED-FBF50F87FD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71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EE60D-D646-E049-649B-87F5D56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1AC0DC-026C-3E01-2B6A-D5268A217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46A2D-8CBB-331D-F5B8-9DA77EE0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CA72-E68F-4031-9972-10BBA3CE0E04}" type="datetimeFigureOut">
              <a:rPr lang="es-PE" smtClean="0"/>
              <a:t>26/03/2024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6E5F0D-DF1B-7406-4762-004F3A88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565458-910F-18A6-9EFE-DE0D4F22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C03B-6355-4E81-99ED-FBF50F87FD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104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60E59-7F24-B07F-5CF6-B55AA01AF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9B9C08-F723-53F4-470C-27CF6BB7F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C03BF8-E73D-E017-6294-EF1CB9699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614C04-0846-C253-B44B-071D6C93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CA72-E68F-4031-9972-10BBA3CE0E04}" type="datetimeFigureOut">
              <a:rPr lang="es-PE" smtClean="0"/>
              <a:t>26/03/2024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2FF373-D5BC-EF44-1C59-D72092F7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B3A278-5E8C-8738-C8F2-79FD59BC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C03B-6355-4E81-99ED-FBF50F87FD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033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44F9D-06FE-F69C-6B2E-BA1501D1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626D8D-D04A-7F34-F417-75A9539C6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CE7CAD-BF51-59B2-114F-628F04961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C2FE75-E382-A21D-1472-979400A64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A79ACA-8EF7-7CFD-3F59-A2F56602E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3A7D47-D83D-6670-AE51-D6E4D7D9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CA72-E68F-4031-9972-10BBA3CE0E04}" type="datetimeFigureOut">
              <a:rPr lang="es-PE" smtClean="0"/>
              <a:t>26/03/2024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F19FBF-285C-BD74-B1E2-AA1CB9CD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56C38A-2CB8-8BB7-E288-4C7383DA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C03B-6355-4E81-99ED-FBF50F87FD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816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D5FEB-FFD0-229B-96B5-C8A593CB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B08013-D441-A33E-E6F5-111D2246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CA72-E68F-4031-9972-10BBA3CE0E04}" type="datetimeFigureOut">
              <a:rPr lang="es-PE" smtClean="0"/>
              <a:t>26/03/2024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A2BC56-9FD6-46A3-206C-F94E27DD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493DD5-2056-8C67-DDA9-479F20D4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C03B-6355-4E81-99ED-FBF50F87FD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870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448195-0F41-CF68-0249-89B9CB47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CA72-E68F-4031-9972-10BBA3CE0E04}" type="datetimeFigureOut">
              <a:rPr lang="es-PE" smtClean="0"/>
              <a:t>26/03/2024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500178-DD59-6EA9-5FA8-F2C6D448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B26E0D-1509-4D9A-D4E2-2A9F22D1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C03B-6355-4E81-99ED-FBF50F87FD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319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2AC1F-AF62-7E49-0DDF-A68DC3FF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1F5458-5626-B501-EEBB-6DA7AAB0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4759B8-5197-76C6-3B30-9EA94B382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619AAC-95E2-FE6E-16CF-05EBAE4D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CA72-E68F-4031-9972-10BBA3CE0E04}" type="datetimeFigureOut">
              <a:rPr lang="es-PE" smtClean="0"/>
              <a:t>26/03/2024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F3DB52-7C35-8D73-2D0F-103FFC8B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D009DF-F45E-A5EE-6C61-ABAFBE03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C03B-6355-4E81-99ED-FBF50F87FD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818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87B68-C7F4-BD65-7737-401F7314E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09EC6D-25D3-72AE-C31B-42BD98CB6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4BB782-A871-1FAA-3F7E-DD64D2AC1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E8FF98-3AFF-D36C-8FF4-6DF3CAD0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CA72-E68F-4031-9972-10BBA3CE0E04}" type="datetimeFigureOut">
              <a:rPr lang="es-PE" smtClean="0"/>
              <a:t>26/03/2024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E282B0-2B0E-7239-06AA-6893A108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B4914A-5E4F-835D-9DC7-AEDB601B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C03B-6355-4E81-99ED-FBF50F87FD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180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61A90C-E436-A026-2033-290CB2D3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73E7FE-1D14-1812-5EA6-A225A256D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B6E932-0988-E0E7-C79A-256739F5F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CA72-E68F-4031-9972-10BBA3CE0E04}" type="datetimeFigureOut">
              <a:rPr lang="es-PE" smtClean="0"/>
              <a:t>26/03/2024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67684-9C23-BA42-E7A4-EC15949EA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089E86-1858-8C40-FE5D-F4CE553F7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C03B-6355-4E81-99ED-FBF50F87FD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659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77416" y="84611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-75" y="7268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6CA71D-BA8F-4474-B993-2DD6911C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248" y="502696"/>
            <a:ext cx="9298614" cy="1111440"/>
          </a:xfrm>
        </p:spPr>
        <p:txBody>
          <a:bodyPr>
            <a:noAutofit/>
          </a:bodyPr>
          <a:lstStyle/>
          <a:p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E" sz="2321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1283900-CB77-4279-BD45-B3C3438C10CF}"/>
              </a:ext>
            </a:extLst>
          </p:cNvPr>
          <p:cNvSpPr/>
          <p:nvPr/>
        </p:nvSpPr>
        <p:spPr>
          <a:xfrm>
            <a:off x="4642964" y="1623365"/>
            <a:ext cx="7549036" cy="2028913"/>
          </a:xfrm>
          <a:prstGeom prst="rect">
            <a:avLst/>
          </a:prstGeom>
          <a:solidFill>
            <a:srgbClr val="CC33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1B7D89-FDB2-6D4D-80F2-8C6305588A2B}"/>
              </a:ext>
            </a:extLst>
          </p:cNvPr>
          <p:cNvSpPr txBox="1"/>
          <p:nvPr/>
        </p:nvSpPr>
        <p:spPr>
          <a:xfrm>
            <a:off x="6077348" y="3989769"/>
            <a:ext cx="5775367" cy="79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664" dirty="0"/>
              <a:t>JOSÉ AURELIO RAMÍREZ GARRO</a:t>
            </a:r>
            <a:endParaRPr lang="es-ES" sz="1547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547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General</a:t>
            </a:r>
          </a:p>
          <a:p>
            <a:pPr algn="r"/>
            <a:r>
              <a:rPr lang="es-ES" sz="135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marzo de 2024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08900F5B-60FF-49E8-B4E2-E64B41C6529D}"/>
              </a:ext>
            </a:extLst>
          </p:cNvPr>
          <p:cNvSpPr txBox="1">
            <a:spLocks/>
          </p:cNvSpPr>
          <p:nvPr/>
        </p:nvSpPr>
        <p:spPr>
          <a:xfrm>
            <a:off x="4307253" y="3623709"/>
            <a:ext cx="8059181" cy="964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88411" tIns="44205" rIns="88411" bIns="4420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kern="0" spc="6" dirty="0">
                <a:latin typeface="Arial" panose="020B0604020202020204" pitchFamily="34" charset="0"/>
                <a:ea typeface="Arial" panose="020B0604020202020204" pitchFamily="34" charset="0"/>
              </a:rPr>
              <a:t>         </a:t>
            </a:r>
          </a:p>
          <a:p>
            <a:r>
              <a:rPr lang="es-ES" sz="3200" b="1" kern="0" spc="6" dirty="0">
                <a:latin typeface="Arial" panose="020B0604020202020204" pitchFamily="34" charset="0"/>
                <a:ea typeface="Arial" panose="020B0604020202020204" pitchFamily="34" charset="0"/>
              </a:rPr>
              <a:t>           </a:t>
            </a: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200" b="1" kern="0" spc="6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3800" b="1" kern="0" spc="6" dirty="0">
              <a:latin typeface="Titillium Web" panose="00000500000000000000" pitchFamily="2" charset="0"/>
              <a:ea typeface="Arial" panose="020B0604020202020204" pitchFamily="34" charset="0"/>
            </a:endParaRPr>
          </a:p>
          <a:p>
            <a:endParaRPr lang="es-ES" sz="3800" b="1" kern="0" spc="6" dirty="0">
              <a:latin typeface="Titillium Web" panose="00000500000000000000" pitchFamily="2" charset="0"/>
              <a:ea typeface="Arial" panose="020B0604020202020204" pitchFamily="34" charset="0"/>
            </a:endParaRPr>
          </a:p>
          <a:p>
            <a:r>
              <a:rPr lang="es-ES" sz="4000" b="1" kern="0" spc="6" dirty="0">
                <a:solidFill>
                  <a:schemeClr val="bg1"/>
                </a:solidFill>
                <a:latin typeface="Titillium Web" panose="00000500000000000000" pitchFamily="2" charset="0"/>
                <a:ea typeface="Arial" panose="020B0604020202020204" pitchFamily="34" charset="0"/>
              </a:rPr>
              <a:t>GESTIÓN DE CONFLICTO DE INTERESES </a:t>
            </a:r>
            <a:br>
              <a:rPr lang="es-ES" sz="1901" b="1" kern="0" spc="6" dirty="0"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s-ES" sz="1901" b="1" kern="0" spc="6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ES" sz="2139" b="1" dirty="0">
              <a:solidFill>
                <a:schemeClr val="bg1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2BEBA2-04EA-2727-C22E-C6D4933F5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9040" y="5944889"/>
            <a:ext cx="1003837" cy="56004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191CB25-9D02-87E7-77A1-FF976169B8AF}"/>
              </a:ext>
            </a:extLst>
          </p:cNvPr>
          <p:cNvSpPr txBox="1"/>
          <p:nvPr/>
        </p:nvSpPr>
        <p:spPr>
          <a:xfrm>
            <a:off x="5695505" y="462950"/>
            <a:ext cx="6687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MODELO DE INTEGRIDAD</a:t>
            </a: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Unidad Funcional de Integridad Institucional (UFII)</a:t>
            </a:r>
            <a:endParaRPr lang="es-P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B1D5E95-1377-D7F4-BF24-1E2B28201778}"/>
              </a:ext>
            </a:extLst>
          </p:cNvPr>
          <p:cNvSpPr/>
          <p:nvPr/>
        </p:nvSpPr>
        <p:spPr>
          <a:xfrm>
            <a:off x="378946" y="1840458"/>
            <a:ext cx="4025858" cy="402585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1DEC560-45E5-CCC9-B7B7-76BE062E1FBE}"/>
              </a:ext>
            </a:extLst>
          </p:cNvPr>
          <p:cNvSpPr/>
          <p:nvPr/>
        </p:nvSpPr>
        <p:spPr>
          <a:xfrm>
            <a:off x="512613" y="2011794"/>
            <a:ext cx="3683275" cy="3683275"/>
          </a:xfrm>
          <a:prstGeom prst="ellipse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 l="-10000" t="-10000" r="-10000" b="-10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389B645-B169-DE0D-26BB-03F37F83502F}"/>
              </a:ext>
            </a:extLst>
          </p:cNvPr>
          <p:cNvSpPr/>
          <p:nvPr/>
        </p:nvSpPr>
        <p:spPr>
          <a:xfrm>
            <a:off x="253491" y="2390878"/>
            <a:ext cx="1215938" cy="415556"/>
          </a:xfrm>
          <a:prstGeom prst="roundRect">
            <a:avLst/>
          </a:prstGeom>
          <a:solidFill>
            <a:srgbClr val="0073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2B394F32-2DF9-A908-2B53-6EE2E8A263F3}"/>
              </a:ext>
            </a:extLst>
          </p:cNvPr>
          <p:cNvSpPr/>
          <p:nvPr/>
        </p:nvSpPr>
        <p:spPr>
          <a:xfrm>
            <a:off x="3052059" y="2216640"/>
            <a:ext cx="1286661" cy="400110"/>
          </a:xfrm>
          <a:prstGeom prst="roundRect">
            <a:avLst/>
          </a:prstGeom>
          <a:solidFill>
            <a:srgbClr val="CD28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1FDB6C-C10C-C2CC-92A7-0B23AC34158E}"/>
              </a:ext>
            </a:extLst>
          </p:cNvPr>
          <p:cNvSpPr txBox="1"/>
          <p:nvPr/>
        </p:nvSpPr>
        <p:spPr>
          <a:xfrm>
            <a:off x="3071741" y="2216640"/>
            <a:ext cx="1286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anose="00000500000000000000" pitchFamily="2" charset="0"/>
              </a:rPr>
              <a:t>Sin ética</a:t>
            </a:r>
            <a:endParaRPr lang="es-P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" panose="000005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D97F42-20A8-99A1-9876-3E9332FB14E1}"/>
              </a:ext>
            </a:extLst>
          </p:cNvPr>
          <p:cNvSpPr txBox="1"/>
          <p:nvPr/>
        </p:nvSpPr>
        <p:spPr>
          <a:xfrm>
            <a:off x="263332" y="2404713"/>
            <a:ext cx="1215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anose="00000500000000000000" pitchFamily="2" charset="0"/>
              </a:rPr>
              <a:t>Con ética</a:t>
            </a:r>
            <a:endParaRPr lang="es-P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6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594ECE-B75A-78EE-CFD6-D5129E252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97" y="10228"/>
            <a:ext cx="9407233" cy="627444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AF4DE1D2-D0D4-294A-D14A-9AF186BAFDB4}"/>
              </a:ext>
            </a:extLst>
          </p:cNvPr>
          <p:cNvSpPr/>
          <p:nvPr/>
        </p:nvSpPr>
        <p:spPr>
          <a:xfrm>
            <a:off x="0" y="5931897"/>
            <a:ext cx="12167124" cy="62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64904" y="88307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12438" y="10966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1930" y="5973351"/>
            <a:ext cx="1193188" cy="560046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BF299B16-469C-4793-96AF-32BB2A84C555}"/>
              </a:ext>
            </a:extLst>
          </p:cNvPr>
          <p:cNvSpPr/>
          <p:nvPr/>
        </p:nvSpPr>
        <p:spPr>
          <a:xfrm>
            <a:off x="735855" y="5143433"/>
            <a:ext cx="11254192" cy="804765"/>
          </a:xfrm>
          <a:prstGeom prst="roundRect">
            <a:avLst/>
          </a:prstGeom>
          <a:solidFill>
            <a:srgbClr val="D524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621B667-B26C-8216-7101-8D8E0E7748CF}"/>
              </a:ext>
            </a:extLst>
          </p:cNvPr>
          <p:cNvSpPr txBox="1"/>
          <p:nvPr/>
        </p:nvSpPr>
        <p:spPr>
          <a:xfrm>
            <a:off x="2174833" y="5276055"/>
            <a:ext cx="9146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Mantiene una relación sentimental con un subordinado</a:t>
            </a:r>
            <a:r>
              <a:rPr lang="es-ES" sz="18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.</a:t>
            </a:r>
            <a:endParaRPr lang="es-PE" sz="18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734D1CD-9441-FE01-3AEA-0FCBE70D1E3A}"/>
              </a:ext>
            </a:extLst>
          </p:cNvPr>
          <p:cNvSpPr txBox="1"/>
          <p:nvPr/>
        </p:nvSpPr>
        <p:spPr>
          <a:xfrm>
            <a:off x="501362" y="2773564"/>
            <a:ext cx="136221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500" b="1" dirty="0">
                <a:latin typeface="Titillium Web" panose="00000500000000000000" pitchFamily="2" charset="0"/>
                <a:cs typeface="Arial" panose="020B0604020202020204" pitchFamily="34" charset="0"/>
              </a:rPr>
              <a:t>Caso 3</a:t>
            </a:r>
            <a:endParaRPr lang="es-PE" sz="2500" b="1" dirty="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DAAB515-CE88-43C3-6357-B7333EDED68D}"/>
              </a:ext>
            </a:extLst>
          </p:cNvPr>
          <p:cNvSpPr/>
          <p:nvPr/>
        </p:nvSpPr>
        <p:spPr>
          <a:xfrm>
            <a:off x="518442" y="2191394"/>
            <a:ext cx="1393568" cy="129841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57DD9F6-A3C0-23FB-B81B-F9DFE51782C0}"/>
              </a:ext>
            </a:extLst>
          </p:cNvPr>
          <p:cNvSpPr txBox="1"/>
          <p:nvPr/>
        </p:nvSpPr>
        <p:spPr>
          <a:xfrm>
            <a:off x="537314" y="2515504"/>
            <a:ext cx="1362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Caso 3</a:t>
            </a:r>
            <a:endParaRPr lang="es-PE" sz="30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62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id="{865727C5-8DFE-4FF8-5A4E-9705A0859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4539"/>
            <a:ext cx="10096500" cy="5902526"/>
          </a:xfrm>
          <a:prstGeom prst="rect">
            <a:avLst/>
          </a:prstGeom>
        </p:spPr>
      </p:pic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97452" y="81291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-20111" y="3948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6CA71D-BA8F-4474-B993-2DD6911C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248" y="502696"/>
            <a:ext cx="9298614" cy="1111440"/>
          </a:xfrm>
        </p:spPr>
        <p:txBody>
          <a:bodyPr>
            <a:noAutofit/>
          </a:bodyPr>
          <a:lstStyle/>
          <a:p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E" sz="2321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1929" y="5973351"/>
            <a:ext cx="1090861" cy="560046"/>
          </a:xfrm>
          <a:prstGeom prst="rect">
            <a:avLst/>
          </a:prstGeom>
        </p:spPr>
      </p:pic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AC1ACDE9-4F35-E926-833C-9FB4FDF5D06E}"/>
              </a:ext>
            </a:extLst>
          </p:cNvPr>
          <p:cNvSpPr/>
          <p:nvPr/>
        </p:nvSpPr>
        <p:spPr>
          <a:xfrm>
            <a:off x="999460" y="4767513"/>
            <a:ext cx="10821344" cy="1164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Trabaja en abastecimiento y tiene acciones en una empresa de servicios generales que hace negocios con la entidad. </a:t>
            </a:r>
            <a:endParaRPr lang="es-PE" sz="28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C1E322A2-5EBF-67F5-B8A2-6640D9A195A7}"/>
              </a:ext>
            </a:extLst>
          </p:cNvPr>
          <p:cNvSpPr/>
          <p:nvPr/>
        </p:nvSpPr>
        <p:spPr>
          <a:xfrm>
            <a:off x="518442" y="2191394"/>
            <a:ext cx="1393568" cy="129841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F9CA35F-337F-C9B8-82DD-6713A6418F30}"/>
              </a:ext>
            </a:extLst>
          </p:cNvPr>
          <p:cNvSpPr txBox="1"/>
          <p:nvPr/>
        </p:nvSpPr>
        <p:spPr>
          <a:xfrm>
            <a:off x="537314" y="2515504"/>
            <a:ext cx="1362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Caso 4</a:t>
            </a:r>
            <a:endParaRPr lang="es-PE" sz="30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91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1217B99F-F6EB-B88B-96A7-4280D9CFD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1"/>
          <a:stretch/>
        </p:blipFill>
        <p:spPr>
          <a:xfrm>
            <a:off x="2317897" y="0"/>
            <a:ext cx="9858907" cy="5807611"/>
          </a:xfrm>
          <a:prstGeom prst="rect">
            <a:avLst/>
          </a:prstGeom>
        </p:spPr>
      </p:pic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97452" y="81291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-20111" y="3948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6CA71D-BA8F-4474-B993-2DD6911C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248" y="502696"/>
            <a:ext cx="9298614" cy="1111440"/>
          </a:xfrm>
        </p:spPr>
        <p:txBody>
          <a:bodyPr>
            <a:noAutofit/>
          </a:bodyPr>
          <a:lstStyle/>
          <a:p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E" sz="2321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1929" y="5973351"/>
            <a:ext cx="1548789" cy="560046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ED7BD1D0-D6AD-AD7A-D41E-6C3354116E78}"/>
              </a:ext>
            </a:extLst>
          </p:cNvPr>
          <p:cNvSpPr/>
          <p:nvPr/>
        </p:nvSpPr>
        <p:spPr>
          <a:xfrm>
            <a:off x="1435988" y="4775346"/>
            <a:ext cx="10207256" cy="100422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7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Utiliza información o documentación obtenida en la entidad para un emprendimiento privado o para fines personales.</a:t>
            </a:r>
            <a:endParaRPr lang="es-PE" sz="27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1E8550F-2089-D577-1DFC-913CF1BD728B}"/>
              </a:ext>
            </a:extLst>
          </p:cNvPr>
          <p:cNvSpPr/>
          <p:nvPr/>
        </p:nvSpPr>
        <p:spPr>
          <a:xfrm>
            <a:off x="441478" y="2251296"/>
            <a:ext cx="1393568" cy="129841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12A2099-A63D-29CC-7F74-758E178DDA61}"/>
              </a:ext>
            </a:extLst>
          </p:cNvPr>
          <p:cNvSpPr txBox="1"/>
          <p:nvPr/>
        </p:nvSpPr>
        <p:spPr>
          <a:xfrm>
            <a:off x="460350" y="2575406"/>
            <a:ext cx="1362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Caso 5</a:t>
            </a:r>
            <a:endParaRPr lang="es-PE" sz="30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32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8F7F03E2-2263-F589-4B35-3D30DB61B2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/>
          <a:stretch/>
        </p:blipFill>
        <p:spPr>
          <a:xfrm>
            <a:off x="2074234" y="-8823"/>
            <a:ext cx="10096500" cy="6347247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E68B15EE-0D7F-75D6-9675-14B52BEE7553}"/>
              </a:ext>
            </a:extLst>
          </p:cNvPr>
          <p:cNvSpPr/>
          <p:nvPr/>
        </p:nvSpPr>
        <p:spPr>
          <a:xfrm>
            <a:off x="10633" y="5931897"/>
            <a:ext cx="12167124" cy="62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97452" y="81291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-20111" y="3948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6CA71D-BA8F-4474-B993-2DD6911C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248" y="502696"/>
            <a:ext cx="9298614" cy="1111440"/>
          </a:xfrm>
        </p:spPr>
        <p:txBody>
          <a:bodyPr>
            <a:noAutofit/>
          </a:bodyPr>
          <a:lstStyle/>
          <a:p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E" sz="2321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10633" y="6647626"/>
            <a:ext cx="1852944" cy="210373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6" y="6647626"/>
            <a:ext cx="10328423" cy="210373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1930" y="5973351"/>
            <a:ext cx="1319416" cy="560046"/>
          </a:xfrm>
          <a:prstGeom prst="rect">
            <a:avLst/>
          </a:prstGeom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5474ED5C-A1D9-0D3F-8147-FA5D04C4AB61}"/>
              </a:ext>
            </a:extLst>
          </p:cNvPr>
          <p:cNvSpPr/>
          <p:nvPr/>
        </p:nvSpPr>
        <p:spPr>
          <a:xfrm>
            <a:off x="490064" y="5084737"/>
            <a:ext cx="11680670" cy="84561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6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Trabaja en tecnología de la información y pone en marcha un negocio paralelo en el que realiza el mantenimiento de las computadoras personales.</a:t>
            </a:r>
            <a:endParaRPr lang="es-PE" sz="26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15BB23E-2967-7025-2B10-8E13AB0D5FDC}"/>
              </a:ext>
            </a:extLst>
          </p:cNvPr>
          <p:cNvSpPr/>
          <p:nvPr/>
        </p:nvSpPr>
        <p:spPr>
          <a:xfrm>
            <a:off x="441478" y="2251296"/>
            <a:ext cx="1393568" cy="129841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56F7F3C-F392-EBF2-F14A-95F59C2FD750}"/>
              </a:ext>
            </a:extLst>
          </p:cNvPr>
          <p:cNvSpPr txBox="1"/>
          <p:nvPr/>
        </p:nvSpPr>
        <p:spPr>
          <a:xfrm>
            <a:off x="460350" y="2575406"/>
            <a:ext cx="1362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Caso 6</a:t>
            </a:r>
            <a:endParaRPr lang="es-PE" sz="30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50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AFEAC075-CC6D-F4DF-9A67-97163EC38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9"/>
          <a:stretch/>
        </p:blipFill>
        <p:spPr>
          <a:xfrm>
            <a:off x="2095500" y="0"/>
            <a:ext cx="10096500" cy="5917064"/>
          </a:xfrm>
          <a:prstGeom prst="rect">
            <a:avLst/>
          </a:prstGeom>
        </p:spPr>
      </p:pic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97452" y="81291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-20111" y="3948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6CA71D-BA8F-4474-B993-2DD6911C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248" y="502696"/>
            <a:ext cx="9298614" cy="1111440"/>
          </a:xfrm>
        </p:spPr>
        <p:txBody>
          <a:bodyPr>
            <a:noAutofit/>
          </a:bodyPr>
          <a:lstStyle/>
          <a:p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E" sz="2321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1929" y="5973351"/>
            <a:ext cx="1548789" cy="560046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EF025F48-F1FE-894B-01D7-DD1572F5EBC2}"/>
              </a:ext>
            </a:extLst>
          </p:cNvPr>
          <p:cNvSpPr/>
          <p:nvPr/>
        </p:nvSpPr>
        <p:spPr>
          <a:xfrm>
            <a:off x="1817572" y="5271321"/>
            <a:ext cx="9973338" cy="645743"/>
          </a:xfrm>
          <a:prstGeom prst="roundRect">
            <a:avLst/>
          </a:prstGeom>
          <a:solidFill>
            <a:srgbClr val="D524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Contratación de personal sin acreditación de perfil idóneo </a:t>
            </a:r>
            <a:endParaRPr lang="es-PE" sz="30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BD60859-7ABF-D07B-C680-CB8B651357C7}"/>
              </a:ext>
            </a:extLst>
          </p:cNvPr>
          <p:cNvSpPr/>
          <p:nvPr/>
        </p:nvSpPr>
        <p:spPr>
          <a:xfrm>
            <a:off x="441478" y="2251296"/>
            <a:ext cx="1393568" cy="129841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DAAB0AE-93F5-E188-40E8-27BE31E658E4}"/>
              </a:ext>
            </a:extLst>
          </p:cNvPr>
          <p:cNvSpPr txBox="1"/>
          <p:nvPr/>
        </p:nvSpPr>
        <p:spPr>
          <a:xfrm>
            <a:off x="460350" y="2575406"/>
            <a:ext cx="1362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Caso 7</a:t>
            </a:r>
            <a:endParaRPr lang="es-PE" sz="30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85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DEEB08D1-C951-EA5A-63CA-487E401535B9}"/>
              </a:ext>
            </a:extLst>
          </p:cNvPr>
          <p:cNvSpPr/>
          <p:nvPr/>
        </p:nvSpPr>
        <p:spPr>
          <a:xfrm>
            <a:off x="8508991" y="4462382"/>
            <a:ext cx="3130559" cy="926502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6A161AB8-A6CA-C14B-1207-4AB41DC7C7D4}"/>
              </a:ext>
            </a:extLst>
          </p:cNvPr>
          <p:cNvSpPr/>
          <p:nvPr/>
        </p:nvSpPr>
        <p:spPr>
          <a:xfrm>
            <a:off x="4229358" y="4183805"/>
            <a:ext cx="3537810" cy="1154687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F753444D-35C9-18E8-E8CF-61CE2A61A778}"/>
              </a:ext>
            </a:extLst>
          </p:cNvPr>
          <p:cNvSpPr/>
          <p:nvPr/>
        </p:nvSpPr>
        <p:spPr>
          <a:xfrm>
            <a:off x="552450" y="4241392"/>
            <a:ext cx="3226022" cy="1154687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5196C511-FC7E-8734-7947-6C86DFB4730E}"/>
              </a:ext>
            </a:extLst>
          </p:cNvPr>
          <p:cNvSpPr/>
          <p:nvPr/>
        </p:nvSpPr>
        <p:spPr>
          <a:xfrm>
            <a:off x="8032033" y="2368145"/>
            <a:ext cx="3909015" cy="1429357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57BA18F6-A07F-9C08-7548-05475A081A74}"/>
              </a:ext>
            </a:extLst>
          </p:cNvPr>
          <p:cNvSpPr/>
          <p:nvPr/>
        </p:nvSpPr>
        <p:spPr>
          <a:xfrm>
            <a:off x="4122556" y="2477479"/>
            <a:ext cx="3663007" cy="115468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7E857F3-4AB4-7AC0-379F-2A7889A5D821}"/>
              </a:ext>
            </a:extLst>
          </p:cNvPr>
          <p:cNvSpPr/>
          <p:nvPr/>
        </p:nvSpPr>
        <p:spPr>
          <a:xfrm>
            <a:off x="704850" y="2375603"/>
            <a:ext cx="3078586" cy="1275361"/>
          </a:xfrm>
          <a:prstGeom prst="roundRect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77341" y="75720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0" y="-1623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6CA71D-BA8F-4474-B993-2DD6911C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104" y="214024"/>
            <a:ext cx="9298614" cy="1111440"/>
          </a:xfrm>
        </p:spPr>
        <p:txBody>
          <a:bodyPr>
            <a:noAutofit/>
          </a:bodyPr>
          <a:lstStyle/>
          <a:p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E" sz="2321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929" y="5973351"/>
            <a:ext cx="1090861" cy="5600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BF6414D-6E23-A8A1-7DBE-E61BB3ABB097}"/>
              </a:ext>
            </a:extLst>
          </p:cNvPr>
          <p:cNvSpPr txBox="1"/>
          <p:nvPr/>
        </p:nvSpPr>
        <p:spPr>
          <a:xfrm>
            <a:off x="2883090" y="377202"/>
            <a:ext cx="8756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TEXTO ÚNICO ORDENADO DE LA LEY DEL PROCEDIMIENTO ADMINISTRATIVO GENERAL (D. S. 004-2019-JUS)</a:t>
            </a:r>
            <a:endParaRPr lang="es-PE" sz="2000" b="1" dirty="0">
              <a:solidFill>
                <a:srgbClr val="FF0000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A23BA2-1107-0F0C-2504-3A576CCFDFE4}"/>
              </a:ext>
            </a:extLst>
          </p:cNvPr>
          <p:cNvSpPr txBox="1"/>
          <p:nvPr/>
        </p:nvSpPr>
        <p:spPr>
          <a:xfrm>
            <a:off x="1566819" y="1132710"/>
            <a:ext cx="1011924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700" b="1" dirty="0">
                <a:solidFill>
                  <a:srgbClr val="FF000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Artículo 99.- Causales de abstención</a:t>
            </a:r>
          </a:p>
          <a:p>
            <a:pPr algn="just"/>
            <a:r>
              <a:rPr lang="es-ES" sz="1700" dirty="0">
                <a:latin typeface="Titillium Web" panose="00000500000000000000" pitchFamily="2" charset="0"/>
                <a:cs typeface="Arial" panose="020B0604020202020204" pitchFamily="34" charset="0"/>
              </a:rPr>
              <a:t>La autoridad que tenga facultad resolutiva o cuyas opiniones sobre el fondo del procedimiento puedan influir en el sentido de la resolución, debe abstenerse de participar en los siguientes casos: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9EBE8E6-5996-C808-D8D5-DAD5713E4944}"/>
              </a:ext>
            </a:extLst>
          </p:cNvPr>
          <p:cNvSpPr txBox="1"/>
          <p:nvPr/>
        </p:nvSpPr>
        <p:spPr>
          <a:xfrm>
            <a:off x="915985" y="2446230"/>
            <a:ext cx="26563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Si es cónyuge, conviviente, pariente dentro del cuarto grado de consanguinidad o segundo de afinidad, con cualquiera de los administrados</a:t>
            </a:r>
            <a:endParaRPr lang="es-PE" sz="1400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272AC1A-3B3A-F8D2-E9FD-E203010BADD8}"/>
              </a:ext>
            </a:extLst>
          </p:cNvPr>
          <p:cNvSpPr txBox="1"/>
          <p:nvPr/>
        </p:nvSpPr>
        <p:spPr>
          <a:xfrm>
            <a:off x="4315514" y="2548230"/>
            <a:ext cx="34525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Si ha tenido intervención como asesor, perito o testigo en el mismo procedimiento, o, si como autoridad hubiere manifestado previamente su parecer sobre el mismo. </a:t>
            </a:r>
            <a:endParaRPr lang="es-PE" sz="1400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733F98E-9F11-E647-D38F-C215BEE047EE}"/>
              </a:ext>
            </a:extLst>
          </p:cNvPr>
          <p:cNvSpPr txBox="1"/>
          <p:nvPr/>
        </p:nvSpPr>
        <p:spPr>
          <a:xfrm>
            <a:off x="8239172" y="2402918"/>
            <a:ext cx="36250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Si personalmente, o bien su cónyuge, conviviente o algún pariente dentro del cuarto grado de consanguinidad o segundo de afinidad, tuviere interés en el asunto de que se trate o en otro cuya resolución pueda influir. </a:t>
            </a:r>
            <a:endParaRPr lang="es-PE" sz="1400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5B0DAA-A414-9375-BB14-4375FD0A36DC}"/>
              </a:ext>
            </a:extLst>
          </p:cNvPr>
          <p:cNvSpPr txBox="1"/>
          <p:nvPr/>
        </p:nvSpPr>
        <p:spPr>
          <a:xfrm>
            <a:off x="661946" y="4341681"/>
            <a:ext cx="29845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Cuando tuviere amistad íntima, enemistad manifiesta o conflicto de intereses con cualquiera de los administrados.</a:t>
            </a:r>
            <a:endParaRPr lang="es-PE" sz="1400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503947D-8E77-319F-2663-02F16D1894DC}"/>
              </a:ext>
            </a:extLst>
          </p:cNvPr>
          <p:cNvSpPr txBox="1"/>
          <p:nvPr/>
        </p:nvSpPr>
        <p:spPr>
          <a:xfrm>
            <a:off x="4339205" y="4253110"/>
            <a:ext cx="33199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Cuando tuviere o hubiese tenido en los últimos doce meses relación de servicio o de subordinación con cualquiera de los administrados.</a:t>
            </a:r>
            <a:endParaRPr lang="es-PE" sz="1400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7B70A48-B5E2-80FB-B12A-7A6AA5AD944C}"/>
              </a:ext>
            </a:extLst>
          </p:cNvPr>
          <p:cNvSpPr txBox="1"/>
          <p:nvPr/>
        </p:nvSpPr>
        <p:spPr>
          <a:xfrm>
            <a:off x="8575381" y="4576416"/>
            <a:ext cx="28736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Por motivos de decoro, mediante resolución debidamente fundamentada.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F7152058-B0C7-DA4F-8E37-88017760777C}"/>
              </a:ext>
            </a:extLst>
          </p:cNvPr>
          <p:cNvGrpSpPr/>
          <p:nvPr/>
        </p:nvGrpSpPr>
        <p:grpSpPr>
          <a:xfrm>
            <a:off x="2094789" y="1964099"/>
            <a:ext cx="283596" cy="323165"/>
            <a:chOff x="1968977" y="1964337"/>
            <a:chExt cx="283596" cy="323165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8944E120-0ED1-9BFD-5224-15D89CC50260}"/>
                </a:ext>
              </a:extLst>
            </p:cNvPr>
            <p:cNvSpPr/>
            <p:nvPr/>
          </p:nvSpPr>
          <p:spPr>
            <a:xfrm>
              <a:off x="1994352" y="2009597"/>
              <a:ext cx="258221" cy="23497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0C69185-2C4B-D8F9-6C07-2CB624EC1BDA}"/>
                </a:ext>
              </a:extLst>
            </p:cNvPr>
            <p:cNvSpPr txBox="1"/>
            <p:nvPr/>
          </p:nvSpPr>
          <p:spPr>
            <a:xfrm>
              <a:off x="1968977" y="1964337"/>
              <a:ext cx="2582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500" b="1" dirty="0">
                  <a:latin typeface="Titillium Web" panose="00000500000000000000" pitchFamily="2" charset="0"/>
                </a:rPr>
                <a:t>1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336FA98-4309-1469-6327-A07718B6025F}"/>
              </a:ext>
            </a:extLst>
          </p:cNvPr>
          <p:cNvGrpSpPr/>
          <p:nvPr/>
        </p:nvGrpSpPr>
        <p:grpSpPr>
          <a:xfrm>
            <a:off x="5999285" y="2059533"/>
            <a:ext cx="258221" cy="323165"/>
            <a:chOff x="1956785" y="1973427"/>
            <a:chExt cx="295788" cy="323165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A2826357-E5D7-BFCE-C9FD-E256BC49E6D5}"/>
                </a:ext>
              </a:extLst>
            </p:cNvPr>
            <p:cNvSpPr/>
            <p:nvPr/>
          </p:nvSpPr>
          <p:spPr>
            <a:xfrm>
              <a:off x="1994352" y="2009597"/>
              <a:ext cx="258221" cy="23497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52B334D-F297-DDA2-8EB3-0F0B09895027}"/>
                </a:ext>
              </a:extLst>
            </p:cNvPr>
            <p:cNvSpPr txBox="1"/>
            <p:nvPr/>
          </p:nvSpPr>
          <p:spPr>
            <a:xfrm>
              <a:off x="1956785" y="1973427"/>
              <a:ext cx="2957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500" b="1" dirty="0">
                  <a:latin typeface="Titillium Web" panose="00000500000000000000" pitchFamily="2" charset="0"/>
                </a:rPr>
                <a:t>2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D5D8A40-D348-3B08-8765-CE311C53F013}"/>
              </a:ext>
            </a:extLst>
          </p:cNvPr>
          <p:cNvGrpSpPr/>
          <p:nvPr/>
        </p:nvGrpSpPr>
        <p:grpSpPr>
          <a:xfrm>
            <a:off x="9995910" y="1946959"/>
            <a:ext cx="258221" cy="323165"/>
            <a:chOff x="1956785" y="1973427"/>
            <a:chExt cx="295788" cy="323165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836E991F-406D-EB62-49BF-D5CD707E58EB}"/>
                </a:ext>
              </a:extLst>
            </p:cNvPr>
            <p:cNvSpPr/>
            <p:nvPr/>
          </p:nvSpPr>
          <p:spPr>
            <a:xfrm>
              <a:off x="1994352" y="2009597"/>
              <a:ext cx="258221" cy="23497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20F827F3-715F-6A86-2F1C-6FB9B04696F9}"/>
                </a:ext>
              </a:extLst>
            </p:cNvPr>
            <p:cNvSpPr txBox="1"/>
            <p:nvPr/>
          </p:nvSpPr>
          <p:spPr>
            <a:xfrm>
              <a:off x="1956785" y="1973427"/>
              <a:ext cx="2957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500" b="1" dirty="0">
                  <a:latin typeface="Titillium Web" panose="00000500000000000000" pitchFamily="2" charset="0"/>
                </a:rPr>
                <a:t>3</a:t>
              </a:r>
            </a:p>
          </p:txBody>
        </p:sp>
      </p:grp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8CB81405-43A0-80D2-96F2-7F6F0DF2032F}"/>
              </a:ext>
            </a:extLst>
          </p:cNvPr>
          <p:cNvSpPr/>
          <p:nvPr/>
        </p:nvSpPr>
        <p:spPr>
          <a:xfrm>
            <a:off x="628650" y="2317193"/>
            <a:ext cx="3226022" cy="1384995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144FB4E0-E124-C1C5-F667-117792FB7BF7}"/>
              </a:ext>
            </a:extLst>
          </p:cNvPr>
          <p:cNvSpPr/>
          <p:nvPr/>
        </p:nvSpPr>
        <p:spPr>
          <a:xfrm>
            <a:off x="4073794" y="2410747"/>
            <a:ext cx="3774806" cy="130103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06CB87C2-A5D5-8F5C-FF5C-2DE93E7EE288}"/>
              </a:ext>
            </a:extLst>
          </p:cNvPr>
          <p:cNvSpPr/>
          <p:nvPr/>
        </p:nvSpPr>
        <p:spPr>
          <a:xfrm>
            <a:off x="7961041" y="2324503"/>
            <a:ext cx="4064920" cy="155174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7F6BB6CB-EE6D-D7B6-B907-4F330D76926E}"/>
              </a:ext>
            </a:extLst>
          </p:cNvPr>
          <p:cNvSpPr/>
          <p:nvPr/>
        </p:nvSpPr>
        <p:spPr>
          <a:xfrm>
            <a:off x="505936" y="4145524"/>
            <a:ext cx="3348735" cy="135348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3D126F33-1D4B-A3D1-3128-E38B2357440A}"/>
              </a:ext>
            </a:extLst>
          </p:cNvPr>
          <p:cNvGrpSpPr/>
          <p:nvPr/>
        </p:nvGrpSpPr>
        <p:grpSpPr>
          <a:xfrm>
            <a:off x="2082101" y="3803490"/>
            <a:ext cx="283596" cy="323165"/>
            <a:chOff x="1968977" y="1964337"/>
            <a:chExt cx="283596" cy="323165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EECAA157-179F-B361-8B0A-DB38EC9BE1BF}"/>
                </a:ext>
              </a:extLst>
            </p:cNvPr>
            <p:cNvSpPr/>
            <p:nvPr/>
          </p:nvSpPr>
          <p:spPr>
            <a:xfrm>
              <a:off x="1994352" y="2009597"/>
              <a:ext cx="258221" cy="23497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A4303C09-1E15-1C7B-2590-0CCBF3721FF1}"/>
                </a:ext>
              </a:extLst>
            </p:cNvPr>
            <p:cNvSpPr txBox="1"/>
            <p:nvPr/>
          </p:nvSpPr>
          <p:spPr>
            <a:xfrm>
              <a:off x="1968977" y="1964337"/>
              <a:ext cx="2582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500" b="1" dirty="0">
                  <a:latin typeface="Titillium Web" panose="00000500000000000000" pitchFamily="2" charset="0"/>
                </a:rPr>
                <a:t>4</a:t>
              </a:r>
            </a:p>
          </p:txBody>
        </p:sp>
      </p:grp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DCB47368-280D-D249-B2E9-D7DCB9C35CF3}"/>
              </a:ext>
            </a:extLst>
          </p:cNvPr>
          <p:cNvSpPr/>
          <p:nvPr/>
        </p:nvSpPr>
        <p:spPr>
          <a:xfrm>
            <a:off x="4186235" y="4125756"/>
            <a:ext cx="3662365" cy="130103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3ABB42EE-3947-5216-EC2F-9D98484A6408}"/>
              </a:ext>
            </a:extLst>
          </p:cNvPr>
          <p:cNvGrpSpPr/>
          <p:nvPr/>
        </p:nvGrpSpPr>
        <p:grpSpPr>
          <a:xfrm>
            <a:off x="5933790" y="3766079"/>
            <a:ext cx="261169" cy="323165"/>
            <a:chOff x="1994352" y="1974300"/>
            <a:chExt cx="261169" cy="323165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AA1F6B14-7369-7B90-89B7-CAAAA9C0FCCF}"/>
                </a:ext>
              </a:extLst>
            </p:cNvPr>
            <p:cNvSpPr/>
            <p:nvPr/>
          </p:nvSpPr>
          <p:spPr>
            <a:xfrm>
              <a:off x="1994352" y="2009597"/>
              <a:ext cx="258221" cy="23497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D7A9C46A-E07D-F190-9F31-A465760F5A29}"/>
                </a:ext>
              </a:extLst>
            </p:cNvPr>
            <p:cNvSpPr txBox="1"/>
            <p:nvPr/>
          </p:nvSpPr>
          <p:spPr>
            <a:xfrm>
              <a:off x="1997300" y="1974300"/>
              <a:ext cx="2582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500" b="1" dirty="0">
                  <a:latin typeface="Titillium Web" panose="00000500000000000000" pitchFamily="2" charset="0"/>
                </a:rPr>
                <a:t>5</a:t>
              </a:r>
            </a:p>
          </p:txBody>
        </p:sp>
      </p:grp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4083FBE2-E41C-4F36-ADB7-307172FE30B8}"/>
              </a:ext>
            </a:extLst>
          </p:cNvPr>
          <p:cNvSpPr/>
          <p:nvPr/>
        </p:nvSpPr>
        <p:spPr>
          <a:xfrm>
            <a:off x="8427559" y="4402688"/>
            <a:ext cx="3258506" cy="1058216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637A8165-58DC-83A2-30AC-4563B6AED2C8}"/>
              </a:ext>
            </a:extLst>
          </p:cNvPr>
          <p:cNvGrpSpPr/>
          <p:nvPr/>
        </p:nvGrpSpPr>
        <p:grpSpPr>
          <a:xfrm>
            <a:off x="9994658" y="3973685"/>
            <a:ext cx="274323" cy="323165"/>
            <a:chOff x="1978250" y="1974300"/>
            <a:chExt cx="274323" cy="323165"/>
          </a:xfrm>
        </p:grpSpPr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E2232257-D858-6907-FDF1-2453C86017DF}"/>
                </a:ext>
              </a:extLst>
            </p:cNvPr>
            <p:cNvSpPr/>
            <p:nvPr/>
          </p:nvSpPr>
          <p:spPr>
            <a:xfrm>
              <a:off x="1994352" y="2009597"/>
              <a:ext cx="258221" cy="23497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076F98A0-63BE-2649-977F-5A8E49D85B5E}"/>
                </a:ext>
              </a:extLst>
            </p:cNvPr>
            <p:cNvSpPr txBox="1"/>
            <p:nvPr/>
          </p:nvSpPr>
          <p:spPr>
            <a:xfrm>
              <a:off x="1978250" y="1974300"/>
              <a:ext cx="2582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500" b="1" dirty="0">
                  <a:latin typeface="Titillium Web" panose="00000500000000000000" pitchFamily="2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344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>
            <a:extLst>
              <a:ext uri="{FF2B5EF4-FFF2-40B4-BE49-F238E27FC236}">
                <a16:creationId xmlns:a16="http://schemas.microsoft.com/office/drawing/2014/main" id="{6AB2A0D8-8D66-D680-D98C-5CED189E1FAF}"/>
              </a:ext>
            </a:extLst>
          </p:cNvPr>
          <p:cNvSpPr/>
          <p:nvPr/>
        </p:nvSpPr>
        <p:spPr>
          <a:xfrm>
            <a:off x="7914315" y="1880153"/>
            <a:ext cx="3182309" cy="272026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19893F5-9C0E-E14D-BF6B-9725D2197489}"/>
              </a:ext>
            </a:extLst>
          </p:cNvPr>
          <p:cNvSpPr/>
          <p:nvPr/>
        </p:nvSpPr>
        <p:spPr>
          <a:xfrm>
            <a:off x="1444930" y="2017655"/>
            <a:ext cx="3098161" cy="2516191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65068" y="90796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12273" y="13453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6CA71D-BA8F-4474-B993-2DD6911C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248" y="502696"/>
            <a:ext cx="9298614" cy="1111440"/>
          </a:xfrm>
        </p:spPr>
        <p:txBody>
          <a:bodyPr>
            <a:noAutofit/>
          </a:bodyPr>
          <a:lstStyle/>
          <a:p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E" sz="2321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9129" y="5953426"/>
            <a:ext cx="1090861" cy="5600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4F9BE04-C231-D872-4DFB-B0B29D0889E5}"/>
              </a:ext>
            </a:extLst>
          </p:cNvPr>
          <p:cNvSpPr txBox="1"/>
          <p:nvPr/>
        </p:nvSpPr>
        <p:spPr>
          <a:xfrm>
            <a:off x="2314986" y="672296"/>
            <a:ext cx="89852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100" b="1" dirty="0">
                <a:solidFill>
                  <a:srgbClr val="FF000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LEY N.º 31564 “LEY DE PREVENCIÓN Y MITIGACIÓN DEL CONFLICTO DE INTERESES EN EL ACCESO Y SALIDA DEL PERSONAL DEL SERVICIO PÚBLICO”</a:t>
            </a:r>
            <a:endParaRPr lang="es-PE" sz="2100" b="1" dirty="0">
              <a:solidFill>
                <a:srgbClr val="FF0000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779794D-A0D5-21FF-D6B3-35D6D68E6B4E}"/>
              </a:ext>
            </a:extLst>
          </p:cNvPr>
          <p:cNvSpPr txBox="1"/>
          <p:nvPr/>
        </p:nvSpPr>
        <p:spPr>
          <a:xfrm>
            <a:off x="1756739" y="2440287"/>
            <a:ext cx="25224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700" b="1" dirty="0">
                <a:solidFill>
                  <a:srgbClr val="FF000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SUJETOS DEL SECTOR PÚBLICO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AE1DECA-E1DA-CDAC-ADF4-93C2B36DF86E}"/>
              </a:ext>
            </a:extLst>
          </p:cNvPr>
          <p:cNvSpPr txBox="1"/>
          <p:nvPr/>
        </p:nvSpPr>
        <p:spPr>
          <a:xfrm>
            <a:off x="8023073" y="2428776"/>
            <a:ext cx="29924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PE" b="1" dirty="0">
              <a:solidFill>
                <a:srgbClr val="FF0000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PE" sz="1650" b="1" dirty="0">
                <a:latin typeface="Titillium Web" panose="00000500000000000000" pitchFamily="2" charset="0"/>
                <a:cs typeface="Arial" panose="020B0604020202020204" pitchFamily="34" charset="0"/>
              </a:rPr>
              <a:t>Directores, apoderados, gerentes, asesores o consultores de las empresas vinculadas a las actividades de competencia de la entidad pública </a:t>
            </a:r>
          </a:p>
        </p:txBody>
      </p:sp>
      <p:sp>
        <p:nvSpPr>
          <p:cNvPr id="26" name="Flecha: a la izquierda y derecha 25">
            <a:extLst>
              <a:ext uri="{FF2B5EF4-FFF2-40B4-BE49-F238E27FC236}">
                <a16:creationId xmlns:a16="http://schemas.microsoft.com/office/drawing/2014/main" id="{41F4D2EB-8BA2-C6CE-BBD3-1851EB08C355}"/>
              </a:ext>
            </a:extLst>
          </p:cNvPr>
          <p:cNvSpPr/>
          <p:nvPr/>
        </p:nvSpPr>
        <p:spPr>
          <a:xfrm>
            <a:off x="5289094" y="2466818"/>
            <a:ext cx="2038829" cy="796378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2BB7A1C9-2BA3-09BC-987D-681B6E6DD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619" y="3526517"/>
            <a:ext cx="2917850" cy="2212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B685259-463D-E700-38A2-F18DAA3F2B74}"/>
              </a:ext>
            </a:extLst>
          </p:cNvPr>
          <p:cNvSpPr txBox="1"/>
          <p:nvPr/>
        </p:nvSpPr>
        <p:spPr>
          <a:xfrm>
            <a:off x="1470840" y="2963661"/>
            <a:ext cx="293540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700" b="1" dirty="0">
                <a:latin typeface="Titillium Web" panose="00000500000000000000" pitchFamily="2" charset="0"/>
                <a:cs typeface="Arial" panose="020B0604020202020204" pitchFamily="34" charset="0"/>
              </a:rPr>
              <a:t>Altos funcionarios de las entidades y servidores que han accedido a información privilegiada</a:t>
            </a:r>
            <a:endParaRPr lang="es-PE" sz="1700" b="1" dirty="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1AA38B5-FB02-3937-E650-7360C925B804}"/>
              </a:ext>
            </a:extLst>
          </p:cNvPr>
          <p:cNvSpPr txBox="1"/>
          <p:nvPr/>
        </p:nvSpPr>
        <p:spPr>
          <a:xfrm>
            <a:off x="8547371" y="2134911"/>
            <a:ext cx="1962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SUJETOS DEL SECTOR PRIVADO 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1BFE7F9-6328-041B-94B4-040718919D16}"/>
              </a:ext>
            </a:extLst>
          </p:cNvPr>
          <p:cNvGrpSpPr/>
          <p:nvPr/>
        </p:nvGrpSpPr>
        <p:grpSpPr>
          <a:xfrm>
            <a:off x="2283891" y="1283022"/>
            <a:ext cx="9886309" cy="203106"/>
            <a:chOff x="2928896" y="1168400"/>
            <a:chExt cx="9297478" cy="148308"/>
          </a:xfrm>
        </p:grpSpPr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E60E2CE4-D7EC-76F7-9108-96A48B1FC851}"/>
                </a:ext>
              </a:extLst>
            </p:cNvPr>
            <p:cNvCxnSpPr>
              <a:cxnSpLocks/>
            </p:cNvCxnSpPr>
            <p:nvPr/>
          </p:nvCxnSpPr>
          <p:spPr>
            <a:xfrm>
              <a:off x="2928896" y="1316708"/>
              <a:ext cx="929747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4D5401D4-591C-8586-ACC6-F7CBC8D70062}"/>
                </a:ext>
              </a:extLst>
            </p:cNvPr>
            <p:cNvCxnSpPr>
              <a:cxnSpLocks/>
            </p:cNvCxnSpPr>
            <p:nvPr/>
          </p:nvCxnSpPr>
          <p:spPr>
            <a:xfrm>
              <a:off x="2928896" y="1168400"/>
              <a:ext cx="0" cy="1483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067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lipse 55">
            <a:extLst>
              <a:ext uri="{FF2B5EF4-FFF2-40B4-BE49-F238E27FC236}">
                <a16:creationId xmlns:a16="http://schemas.microsoft.com/office/drawing/2014/main" id="{DD679037-F311-B622-6333-1F1BCB6B5154}"/>
              </a:ext>
            </a:extLst>
          </p:cNvPr>
          <p:cNvSpPr/>
          <p:nvPr/>
        </p:nvSpPr>
        <p:spPr>
          <a:xfrm>
            <a:off x="6212736" y="4611090"/>
            <a:ext cx="239842" cy="23984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ADC9CAAA-AC06-7350-5737-924B0EA77E65}"/>
              </a:ext>
            </a:extLst>
          </p:cNvPr>
          <p:cNvSpPr/>
          <p:nvPr/>
        </p:nvSpPr>
        <p:spPr>
          <a:xfrm>
            <a:off x="10415370" y="3879388"/>
            <a:ext cx="239842" cy="23984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F4EC4F38-E0C9-41B6-C8E3-CD460CD6E28D}"/>
              </a:ext>
            </a:extLst>
          </p:cNvPr>
          <p:cNvSpPr/>
          <p:nvPr/>
        </p:nvSpPr>
        <p:spPr>
          <a:xfrm>
            <a:off x="10445809" y="1468769"/>
            <a:ext cx="239842" cy="23984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1231520B-245F-4438-8D3D-9B0C7F07D44D}"/>
              </a:ext>
            </a:extLst>
          </p:cNvPr>
          <p:cNvSpPr/>
          <p:nvPr/>
        </p:nvSpPr>
        <p:spPr>
          <a:xfrm>
            <a:off x="1989546" y="1433890"/>
            <a:ext cx="239842" cy="23984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38C3952-CF57-1618-A0C8-A68E3BEC1F2A}"/>
              </a:ext>
            </a:extLst>
          </p:cNvPr>
          <p:cNvSpPr/>
          <p:nvPr/>
        </p:nvSpPr>
        <p:spPr>
          <a:xfrm>
            <a:off x="6489860" y="175752"/>
            <a:ext cx="239842" cy="23984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9" name="Globo: línea doblada doble 8">
            <a:extLst>
              <a:ext uri="{FF2B5EF4-FFF2-40B4-BE49-F238E27FC236}">
                <a16:creationId xmlns:a16="http://schemas.microsoft.com/office/drawing/2014/main" id="{5CA5DE44-136D-3A6E-B2EC-44194AC34AEB}"/>
              </a:ext>
            </a:extLst>
          </p:cNvPr>
          <p:cNvSpPr/>
          <p:nvPr/>
        </p:nvSpPr>
        <p:spPr>
          <a:xfrm>
            <a:off x="7419968" y="1809434"/>
            <a:ext cx="4570080" cy="1116639"/>
          </a:xfrm>
          <a:custGeom>
            <a:avLst/>
            <a:gdLst>
              <a:gd name="connsiteX0" fmla="*/ 0 w 2791062"/>
              <a:gd name="connsiteY0" fmla="*/ 0 h 933596"/>
              <a:gd name="connsiteX1" fmla="*/ 2791062 w 2791062"/>
              <a:gd name="connsiteY1" fmla="*/ 0 h 933596"/>
              <a:gd name="connsiteX2" fmla="*/ 2791062 w 2791062"/>
              <a:gd name="connsiteY2" fmla="*/ 933596 h 933596"/>
              <a:gd name="connsiteX3" fmla="*/ 0 w 2791062"/>
              <a:gd name="connsiteY3" fmla="*/ 933596 h 933596"/>
              <a:gd name="connsiteX4" fmla="*/ 0 w 2791062"/>
              <a:gd name="connsiteY4" fmla="*/ 0 h 933596"/>
              <a:gd name="connsiteX0" fmla="*/ -232579 w 2791062"/>
              <a:gd name="connsiteY0" fmla="*/ 175049 h 933596"/>
              <a:gd name="connsiteX1" fmla="*/ -465186 w 2791062"/>
              <a:gd name="connsiteY1" fmla="*/ 175049 h 933596"/>
              <a:gd name="connsiteX2" fmla="*/ -465186 w 2791062"/>
              <a:gd name="connsiteY2" fmla="*/ 933596 h 933596"/>
              <a:gd name="connsiteX3" fmla="*/ 462758 w 2791062"/>
              <a:gd name="connsiteY3" fmla="*/ 1597541 h 933596"/>
              <a:gd name="connsiteX0" fmla="*/ 465186 w 3256248"/>
              <a:gd name="connsiteY0" fmla="*/ 0 h 1597541"/>
              <a:gd name="connsiteX1" fmla="*/ 3256248 w 3256248"/>
              <a:gd name="connsiteY1" fmla="*/ 0 h 1597541"/>
              <a:gd name="connsiteX2" fmla="*/ 3256248 w 3256248"/>
              <a:gd name="connsiteY2" fmla="*/ 933596 h 1597541"/>
              <a:gd name="connsiteX3" fmla="*/ 589011 w 3256248"/>
              <a:gd name="connsiteY3" fmla="*/ 924071 h 1597541"/>
              <a:gd name="connsiteX4" fmla="*/ 465186 w 3256248"/>
              <a:gd name="connsiteY4" fmla="*/ 0 h 1597541"/>
              <a:gd name="connsiteX0" fmla="*/ 232607 w 3256248"/>
              <a:gd name="connsiteY0" fmla="*/ 175049 h 1597541"/>
              <a:gd name="connsiteX1" fmla="*/ 0 w 3256248"/>
              <a:gd name="connsiteY1" fmla="*/ 175049 h 1597541"/>
              <a:gd name="connsiteX2" fmla="*/ 0 w 3256248"/>
              <a:gd name="connsiteY2" fmla="*/ 933596 h 1597541"/>
              <a:gd name="connsiteX3" fmla="*/ 927944 w 3256248"/>
              <a:gd name="connsiteY3" fmla="*/ 1597541 h 1597541"/>
              <a:gd name="connsiteX0" fmla="*/ 465186 w 3256248"/>
              <a:gd name="connsiteY0" fmla="*/ 0 h 1597541"/>
              <a:gd name="connsiteX1" fmla="*/ 3256248 w 3256248"/>
              <a:gd name="connsiteY1" fmla="*/ 0 h 1597541"/>
              <a:gd name="connsiteX2" fmla="*/ 3141948 w 3256248"/>
              <a:gd name="connsiteY2" fmla="*/ 914546 h 1597541"/>
              <a:gd name="connsiteX3" fmla="*/ 589011 w 3256248"/>
              <a:gd name="connsiteY3" fmla="*/ 924071 h 1597541"/>
              <a:gd name="connsiteX4" fmla="*/ 465186 w 3256248"/>
              <a:gd name="connsiteY4" fmla="*/ 0 h 1597541"/>
              <a:gd name="connsiteX0" fmla="*/ 232607 w 3256248"/>
              <a:gd name="connsiteY0" fmla="*/ 175049 h 1597541"/>
              <a:gd name="connsiteX1" fmla="*/ 0 w 3256248"/>
              <a:gd name="connsiteY1" fmla="*/ 175049 h 1597541"/>
              <a:gd name="connsiteX2" fmla="*/ 0 w 3256248"/>
              <a:gd name="connsiteY2" fmla="*/ 933596 h 1597541"/>
              <a:gd name="connsiteX3" fmla="*/ 927944 w 3256248"/>
              <a:gd name="connsiteY3" fmla="*/ 1597541 h 1597541"/>
              <a:gd name="connsiteX0" fmla="*/ 1589786 w 4380848"/>
              <a:gd name="connsiteY0" fmla="*/ 0 h 978416"/>
              <a:gd name="connsiteX1" fmla="*/ 4380848 w 4380848"/>
              <a:gd name="connsiteY1" fmla="*/ 0 h 978416"/>
              <a:gd name="connsiteX2" fmla="*/ 4266548 w 4380848"/>
              <a:gd name="connsiteY2" fmla="*/ 914546 h 978416"/>
              <a:gd name="connsiteX3" fmla="*/ 1713611 w 4380848"/>
              <a:gd name="connsiteY3" fmla="*/ 924071 h 978416"/>
              <a:gd name="connsiteX4" fmla="*/ 1589786 w 4380848"/>
              <a:gd name="connsiteY4" fmla="*/ 0 h 978416"/>
              <a:gd name="connsiteX0" fmla="*/ 1357207 w 4380848"/>
              <a:gd name="connsiteY0" fmla="*/ 175049 h 978416"/>
              <a:gd name="connsiteX1" fmla="*/ 1124600 w 4380848"/>
              <a:gd name="connsiteY1" fmla="*/ 175049 h 978416"/>
              <a:gd name="connsiteX2" fmla="*/ 1124600 w 4380848"/>
              <a:gd name="connsiteY2" fmla="*/ 933596 h 978416"/>
              <a:gd name="connsiteX3" fmla="*/ 0 w 4380848"/>
              <a:gd name="connsiteY3" fmla="*/ 978416 h 978416"/>
              <a:gd name="connsiteX0" fmla="*/ 1589786 w 4380848"/>
              <a:gd name="connsiteY0" fmla="*/ 0 h 1114350"/>
              <a:gd name="connsiteX1" fmla="*/ 4380848 w 4380848"/>
              <a:gd name="connsiteY1" fmla="*/ 0 h 1114350"/>
              <a:gd name="connsiteX2" fmla="*/ 4266548 w 4380848"/>
              <a:gd name="connsiteY2" fmla="*/ 914546 h 1114350"/>
              <a:gd name="connsiteX3" fmla="*/ 1713611 w 4380848"/>
              <a:gd name="connsiteY3" fmla="*/ 924071 h 1114350"/>
              <a:gd name="connsiteX4" fmla="*/ 1589786 w 4380848"/>
              <a:gd name="connsiteY4" fmla="*/ 0 h 1114350"/>
              <a:gd name="connsiteX0" fmla="*/ 1357207 w 4380848"/>
              <a:gd name="connsiteY0" fmla="*/ 175049 h 1114350"/>
              <a:gd name="connsiteX1" fmla="*/ 1124600 w 4380848"/>
              <a:gd name="connsiteY1" fmla="*/ 175049 h 1114350"/>
              <a:gd name="connsiteX2" fmla="*/ 1134722 w 4380848"/>
              <a:gd name="connsiteY2" fmla="*/ 1114350 h 1114350"/>
              <a:gd name="connsiteX3" fmla="*/ 0 w 4380848"/>
              <a:gd name="connsiteY3" fmla="*/ 978416 h 1114350"/>
              <a:gd name="connsiteX0" fmla="*/ 1559422 w 4350484"/>
              <a:gd name="connsiteY0" fmla="*/ 0 h 1116639"/>
              <a:gd name="connsiteX1" fmla="*/ 4350484 w 4350484"/>
              <a:gd name="connsiteY1" fmla="*/ 0 h 1116639"/>
              <a:gd name="connsiteX2" fmla="*/ 4236184 w 4350484"/>
              <a:gd name="connsiteY2" fmla="*/ 914546 h 1116639"/>
              <a:gd name="connsiteX3" fmla="*/ 1683247 w 4350484"/>
              <a:gd name="connsiteY3" fmla="*/ 924071 h 1116639"/>
              <a:gd name="connsiteX4" fmla="*/ 1559422 w 4350484"/>
              <a:gd name="connsiteY4" fmla="*/ 0 h 1116639"/>
              <a:gd name="connsiteX0" fmla="*/ 1326843 w 4350484"/>
              <a:gd name="connsiteY0" fmla="*/ 175049 h 1116639"/>
              <a:gd name="connsiteX1" fmla="*/ 1094236 w 4350484"/>
              <a:gd name="connsiteY1" fmla="*/ 175049 h 1116639"/>
              <a:gd name="connsiteX2" fmla="*/ 1104358 w 4350484"/>
              <a:gd name="connsiteY2" fmla="*/ 1114350 h 1116639"/>
              <a:gd name="connsiteX3" fmla="*/ 0 w 4350484"/>
              <a:gd name="connsiteY3" fmla="*/ 1116639 h 111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0484" h="1116639" extrusionOk="0">
                <a:moveTo>
                  <a:pt x="1559422" y="0"/>
                </a:moveTo>
                <a:lnTo>
                  <a:pt x="4350484" y="0"/>
                </a:lnTo>
                <a:lnTo>
                  <a:pt x="4236184" y="914546"/>
                </a:lnTo>
                <a:lnTo>
                  <a:pt x="1683247" y="924071"/>
                </a:lnTo>
                <a:lnTo>
                  <a:pt x="1559422" y="0"/>
                </a:lnTo>
                <a:close/>
              </a:path>
              <a:path w="4350484" h="1116639" fill="none" extrusionOk="0">
                <a:moveTo>
                  <a:pt x="1326843" y="175049"/>
                </a:moveTo>
                <a:lnTo>
                  <a:pt x="1094236" y="175049"/>
                </a:lnTo>
                <a:lnTo>
                  <a:pt x="1104358" y="1114350"/>
                </a:lnTo>
                <a:lnTo>
                  <a:pt x="0" y="1116639"/>
                </a:lnTo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Globo: línea doblada doble 8">
            <a:extLst>
              <a:ext uri="{FF2B5EF4-FFF2-40B4-BE49-F238E27FC236}">
                <a16:creationId xmlns:a16="http://schemas.microsoft.com/office/drawing/2014/main" id="{E06523E9-D0AB-0CF4-E399-77529F8FB4C9}"/>
              </a:ext>
            </a:extLst>
          </p:cNvPr>
          <p:cNvSpPr/>
          <p:nvPr/>
        </p:nvSpPr>
        <p:spPr>
          <a:xfrm>
            <a:off x="4382984" y="458606"/>
            <a:ext cx="3551340" cy="2480043"/>
          </a:xfrm>
          <a:custGeom>
            <a:avLst/>
            <a:gdLst>
              <a:gd name="connsiteX0" fmla="*/ 0 w 2791062"/>
              <a:gd name="connsiteY0" fmla="*/ 0 h 933596"/>
              <a:gd name="connsiteX1" fmla="*/ 2791062 w 2791062"/>
              <a:gd name="connsiteY1" fmla="*/ 0 h 933596"/>
              <a:gd name="connsiteX2" fmla="*/ 2791062 w 2791062"/>
              <a:gd name="connsiteY2" fmla="*/ 933596 h 933596"/>
              <a:gd name="connsiteX3" fmla="*/ 0 w 2791062"/>
              <a:gd name="connsiteY3" fmla="*/ 933596 h 933596"/>
              <a:gd name="connsiteX4" fmla="*/ 0 w 2791062"/>
              <a:gd name="connsiteY4" fmla="*/ 0 h 933596"/>
              <a:gd name="connsiteX0" fmla="*/ -232579 w 2791062"/>
              <a:gd name="connsiteY0" fmla="*/ 175049 h 933596"/>
              <a:gd name="connsiteX1" fmla="*/ -465186 w 2791062"/>
              <a:gd name="connsiteY1" fmla="*/ 175049 h 933596"/>
              <a:gd name="connsiteX2" fmla="*/ -465186 w 2791062"/>
              <a:gd name="connsiteY2" fmla="*/ 933596 h 933596"/>
              <a:gd name="connsiteX3" fmla="*/ 462758 w 2791062"/>
              <a:gd name="connsiteY3" fmla="*/ 1597541 h 933596"/>
              <a:gd name="connsiteX0" fmla="*/ 465186 w 3256248"/>
              <a:gd name="connsiteY0" fmla="*/ 0 h 1597541"/>
              <a:gd name="connsiteX1" fmla="*/ 3256248 w 3256248"/>
              <a:gd name="connsiteY1" fmla="*/ 0 h 1597541"/>
              <a:gd name="connsiteX2" fmla="*/ 3256248 w 3256248"/>
              <a:gd name="connsiteY2" fmla="*/ 933596 h 1597541"/>
              <a:gd name="connsiteX3" fmla="*/ 589011 w 3256248"/>
              <a:gd name="connsiteY3" fmla="*/ 924071 h 1597541"/>
              <a:gd name="connsiteX4" fmla="*/ 465186 w 3256248"/>
              <a:gd name="connsiteY4" fmla="*/ 0 h 1597541"/>
              <a:gd name="connsiteX0" fmla="*/ 232607 w 3256248"/>
              <a:gd name="connsiteY0" fmla="*/ 175049 h 1597541"/>
              <a:gd name="connsiteX1" fmla="*/ 0 w 3256248"/>
              <a:gd name="connsiteY1" fmla="*/ 175049 h 1597541"/>
              <a:gd name="connsiteX2" fmla="*/ 0 w 3256248"/>
              <a:gd name="connsiteY2" fmla="*/ 933596 h 1597541"/>
              <a:gd name="connsiteX3" fmla="*/ 927944 w 3256248"/>
              <a:gd name="connsiteY3" fmla="*/ 1597541 h 1597541"/>
              <a:gd name="connsiteX0" fmla="*/ 465186 w 3256248"/>
              <a:gd name="connsiteY0" fmla="*/ 0 h 1597541"/>
              <a:gd name="connsiteX1" fmla="*/ 3256248 w 3256248"/>
              <a:gd name="connsiteY1" fmla="*/ 0 h 1597541"/>
              <a:gd name="connsiteX2" fmla="*/ 3141948 w 3256248"/>
              <a:gd name="connsiteY2" fmla="*/ 914546 h 1597541"/>
              <a:gd name="connsiteX3" fmla="*/ 589011 w 3256248"/>
              <a:gd name="connsiteY3" fmla="*/ 924071 h 1597541"/>
              <a:gd name="connsiteX4" fmla="*/ 465186 w 3256248"/>
              <a:gd name="connsiteY4" fmla="*/ 0 h 1597541"/>
              <a:gd name="connsiteX0" fmla="*/ 232607 w 3256248"/>
              <a:gd name="connsiteY0" fmla="*/ 175049 h 1597541"/>
              <a:gd name="connsiteX1" fmla="*/ 0 w 3256248"/>
              <a:gd name="connsiteY1" fmla="*/ 175049 h 1597541"/>
              <a:gd name="connsiteX2" fmla="*/ 0 w 3256248"/>
              <a:gd name="connsiteY2" fmla="*/ 933596 h 1597541"/>
              <a:gd name="connsiteX3" fmla="*/ 927944 w 3256248"/>
              <a:gd name="connsiteY3" fmla="*/ 1597541 h 1597541"/>
              <a:gd name="connsiteX0" fmla="*/ 465186 w 3256248"/>
              <a:gd name="connsiteY0" fmla="*/ 0 h 2480043"/>
              <a:gd name="connsiteX1" fmla="*/ 3256248 w 3256248"/>
              <a:gd name="connsiteY1" fmla="*/ 0 h 2480043"/>
              <a:gd name="connsiteX2" fmla="*/ 3141948 w 3256248"/>
              <a:gd name="connsiteY2" fmla="*/ 914546 h 2480043"/>
              <a:gd name="connsiteX3" fmla="*/ 589011 w 3256248"/>
              <a:gd name="connsiteY3" fmla="*/ 924071 h 2480043"/>
              <a:gd name="connsiteX4" fmla="*/ 465186 w 3256248"/>
              <a:gd name="connsiteY4" fmla="*/ 0 h 2480043"/>
              <a:gd name="connsiteX0" fmla="*/ 232607 w 3256248"/>
              <a:gd name="connsiteY0" fmla="*/ 175049 h 2480043"/>
              <a:gd name="connsiteX1" fmla="*/ 0 w 3256248"/>
              <a:gd name="connsiteY1" fmla="*/ 175049 h 2480043"/>
              <a:gd name="connsiteX2" fmla="*/ 0 w 3256248"/>
              <a:gd name="connsiteY2" fmla="*/ 933596 h 2480043"/>
              <a:gd name="connsiteX3" fmla="*/ 690190 w 3256248"/>
              <a:gd name="connsiteY3" fmla="*/ 2480043 h 2480043"/>
              <a:gd name="connsiteX0" fmla="*/ 589231 w 3380293"/>
              <a:gd name="connsiteY0" fmla="*/ 0 h 2480043"/>
              <a:gd name="connsiteX1" fmla="*/ 3380293 w 3380293"/>
              <a:gd name="connsiteY1" fmla="*/ 0 h 2480043"/>
              <a:gd name="connsiteX2" fmla="*/ 3265993 w 3380293"/>
              <a:gd name="connsiteY2" fmla="*/ 914546 h 2480043"/>
              <a:gd name="connsiteX3" fmla="*/ 713056 w 3380293"/>
              <a:gd name="connsiteY3" fmla="*/ 924071 h 2480043"/>
              <a:gd name="connsiteX4" fmla="*/ 589231 w 3380293"/>
              <a:gd name="connsiteY4" fmla="*/ 0 h 2480043"/>
              <a:gd name="connsiteX0" fmla="*/ 356652 w 3380293"/>
              <a:gd name="connsiteY0" fmla="*/ 175049 h 2480043"/>
              <a:gd name="connsiteX1" fmla="*/ 124045 w 3380293"/>
              <a:gd name="connsiteY1" fmla="*/ 175049 h 2480043"/>
              <a:gd name="connsiteX2" fmla="*/ 0 w 3380293"/>
              <a:gd name="connsiteY2" fmla="*/ 986758 h 2480043"/>
              <a:gd name="connsiteX3" fmla="*/ 814235 w 3380293"/>
              <a:gd name="connsiteY3" fmla="*/ 2480043 h 2480043"/>
              <a:gd name="connsiteX0" fmla="*/ 661591 w 3452653"/>
              <a:gd name="connsiteY0" fmla="*/ 0 h 2480043"/>
              <a:gd name="connsiteX1" fmla="*/ 3452653 w 3452653"/>
              <a:gd name="connsiteY1" fmla="*/ 0 h 2480043"/>
              <a:gd name="connsiteX2" fmla="*/ 3338353 w 3452653"/>
              <a:gd name="connsiteY2" fmla="*/ 914546 h 2480043"/>
              <a:gd name="connsiteX3" fmla="*/ 785416 w 3452653"/>
              <a:gd name="connsiteY3" fmla="*/ 924071 h 2480043"/>
              <a:gd name="connsiteX4" fmla="*/ 661591 w 3452653"/>
              <a:gd name="connsiteY4" fmla="*/ 0 h 2480043"/>
              <a:gd name="connsiteX0" fmla="*/ 429012 w 3452653"/>
              <a:gd name="connsiteY0" fmla="*/ 175049 h 2480043"/>
              <a:gd name="connsiteX1" fmla="*/ 0 w 3452653"/>
              <a:gd name="connsiteY1" fmla="*/ 206947 h 2480043"/>
              <a:gd name="connsiteX2" fmla="*/ 72360 w 3452653"/>
              <a:gd name="connsiteY2" fmla="*/ 986758 h 2480043"/>
              <a:gd name="connsiteX3" fmla="*/ 886595 w 3452653"/>
              <a:gd name="connsiteY3" fmla="*/ 2480043 h 2480043"/>
              <a:gd name="connsiteX0" fmla="*/ 661591 w 3452653"/>
              <a:gd name="connsiteY0" fmla="*/ 0 h 2480043"/>
              <a:gd name="connsiteX1" fmla="*/ 3452653 w 3452653"/>
              <a:gd name="connsiteY1" fmla="*/ 0 h 2480043"/>
              <a:gd name="connsiteX2" fmla="*/ 3338353 w 3452653"/>
              <a:gd name="connsiteY2" fmla="*/ 914546 h 2480043"/>
              <a:gd name="connsiteX3" fmla="*/ 785416 w 3452653"/>
              <a:gd name="connsiteY3" fmla="*/ 924071 h 2480043"/>
              <a:gd name="connsiteX4" fmla="*/ 661591 w 3452653"/>
              <a:gd name="connsiteY4" fmla="*/ 0 h 2480043"/>
              <a:gd name="connsiteX0" fmla="*/ 429012 w 3452653"/>
              <a:gd name="connsiteY0" fmla="*/ 175049 h 2480043"/>
              <a:gd name="connsiteX1" fmla="*/ 0 w 3452653"/>
              <a:gd name="connsiteY1" fmla="*/ 206947 h 2480043"/>
              <a:gd name="connsiteX2" fmla="*/ 20674 w 3452653"/>
              <a:gd name="connsiteY2" fmla="*/ 986758 h 2480043"/>
              <a:gd name="connsiteX3" fmla="*/ 886595 w 3452653"/>
              <a:gd name="connsiteY3" fmla="*/ 2480043 h 248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653" h="2480043" extrusionOk="0">
                <a:moveTo>
                  <a:pt x="661591" y="0"/>
                </a:moveTo>
                <a:lnTo>
                  <a:pt x="3452653" y="0"/>
                </a:lnTo>
                <a:lnTo>
                  <a:pt x="3338353" y="914546"/>
                </a:lnTo>
                <a:lnTo>
                  <a:pt x="785416" y="924071"/>
                </a:lnTo>
                <a:lnTo>
                  <a:pt x="661591" y="0"/>
                </a:lnTo>
                <a:close/>
              </a:path>
              <a:path w="3452653" h="2480043" fill="none" extrusionOk="0">
                <a:moveTo>
                  <a:pt x="429012" y="175049"/>
                </a:moveTo>
                <a:lnTo>
                  <a:pt x="0" y="206947"/>
                </a:lnTo>
                <a:lnTo>
                  <a:pt x="20674" y="986758"/>
                </a:lnTo>
                <a:lnTo>
                  <a:pt x="886595" y="2480043"/>
                </a:lnTo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77341" y="77343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0" y="0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929" y="5973351"/>
            <a:ext cx="1548789" cy="56004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7212D46-69AB-5195-B62D-78DD0A2DB64A}"/>
              </a:ext>
            </a:extLst>
          </p:cNvPr>
          <p:cNvSpPr txBox="1"/>
          <p:nvPr/>
        </p:nvSpPr>
        <p:spPr>
          <a:xfrm>
            <a:off x="5143262" y="600048"/>
            <a:ext cx="2791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Aceptar representaciones, incluso ad honorem. 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7A9C04-03CD-6244-FDCD-393351EF9637}"/>
              </a:ext>
            </a:extLst>
          </p:cNvPr>
          <p:cNvSpPr txBox="1"/>
          <p:nvPr/>
        </p:nvSpPr>
        <p:spPr>
          <a:xfrm>
            <a:off x="9255784" y="1817089"/>
            <a:ext cx="2564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 parte del directorio u ocupar un cargo gerencial.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025269C-143E-4D0E-5BED-3BE7E9FCC76D}"/>
              </a:ext>
            </a:extLst>
          </p:cNvPr>
          <p:cNvSpPr txBox="1"/>
          <p:nvPr/>
        </p:nvSpPr>
        <p:spPr>
          <a:xfrm>
            <a:off x="664828" y="4491582"/>
            <a:ext cx="31102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Adquirir directa o indirectamente acciones o participaciones. 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31858E1-36AD-B6FF-894C-8DA8A7A6740B}"/>
              </a:ext>
            </a:extLst>
          </p:cNvPr>
          <p:cNvSpPr txBox="1"/>
          <p:nvPr/>
        </p:nvSpPr>
        <p:spPr>
          <a:xfrm>
            <a:off x="9365718" y="4737804"/>
            <a:ext cx="2826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Efectuar gestiones de intereses.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B10D50-CE79-359E-3915-56C0351D723A}"/>
              </a:ext>
            </a:extLst>
          </p:cNvPr>
          <p:cNvSpPr txBox="1"/>
          <p:nvPr/>
        </p:nvSpPr>
        <p:spPr>
          <a:xfrm>
            <a:off x="3909414" y="3485365"/>
            <a:ext cx="479411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latin typeface="Titillium Web" panose="00000500000000000000" pitchFamily="2" charset="0"/>
                <a:cs typeface="Arial" panose="020B0604020202020204" pitchFamily="34" charset="0"/>
              </a:rPr>
              <a:t>El sujeto del sector público, respecto a las empresas que resultaron beneficiarias con un acto administrativo, hasta un año de la extinción de su vínculo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D78EB184-0837-25B4-BF2A-CE4F9C2A63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047" r="4354" b="17758"/>
          <a:stretch/>
        </p:blipFill>
        <p:spPr>
          <a:xfrm>
            <a:off x="4999711" y="1524207"/>
            <a:ext cx="2848280" cy="1686175"/>
          </a:xfrm>
          <a:prstGeom prst="rect">
            <a:avLst/>
          </a:prstGeom>
        </p:spPr>
      </p:pic>
      <p:sp>
        <p:nvSpPr>
          <p:cNvPr id="18" name="Globo: línea doblada doble 8">
            <a:extLst>
              <a:ext uri="{FF2B5EF4-FFF2-40B4-BE49-F238E27FC236}">
                <a16:creationId xmlns:a16="http://schemas.microsoft.com/office/drawing/2014/main" id="{BD2350B1-C839-41F9-D5E3-4CCE1EE2F3B8}"/>
              </a:ext>
            </a:extLst>
          </p:cNvPr>
          <p:cNvSpPr/>
          <p:nvPr/>
        </p:nvSpPr>
        <p:spPr>
          <a:xfrm flipH="1">
            <a:off x="664828" y="1722817"/>
            <a:ext cx="4506284" cy="1339923"/>
          </a:xfrm>
          <a:custGeom>
            <a:avLst/>
            <a:gdLst>
              <a:gd name="connsiteX0" fmla="*/ 0 w 2791062"/>
              <a:gd name="connsiteY0" fmla="*/ 0 h 933596"/>
              <a:gd name="connsiteX1" fmla="*/ 2791062 w 2791062"/>
              <a:gd name="connsiteY1" fmla="*/ 0 h 933596"/>
              <a:gd name="connsiteX2" fmla="*/ 2791062 w 2791062"/>
              <a:gd name="connsiteY2" fmla="*/ 933596 h 933596"/>
              <a:gd name="connsiteX3" fmla="*/ 0 w 2791062"/>
              <a:gd name="connsiteY3" fmla="*/ 933596 h 933596"/>
              <a:gd name="connsiteX4" fmla="*/ 0 w 2791062"/>
              <a:gd name="connsiteY4" fmla="*/ 0 h 933596"/>
              <a:gd name="connsiteX0" fmla="*/ -232579 w 2791062"/>
              <a:gd name="connsiteY0" fmla="*/ 175049 h 933596"/>
              <a:gd name="connsiteX1" fmla="*/ -465186 w 2791062"/>
              <a:gd name="connsiteY1" fmla="*/ 175049 h 933596"/>
              <a:gd name="connsiteX2" fmla="*/ -465186 w 2791062"/>
              <a:gd name="connsiteY2" fmla="*/ 933596 h 933596"/>
              <a:gd name="connsiteX3" fmla="*/ 462758 w 2791062"/>
              <a:gd name="connsiteY3" fmla="*/ 1597541 h 933596"/>
              <a:gd name="connsiteX0" fmla="*/ 465186 w 3256248"/>
              <a:gd name="connsiteY0" fmla="*/ 0 h 1597541"/>
              <a:gd name="connsiteX1" fmla="*/ 3256248 w 3256248"/>
              <a:gd name="connsiteY1" fmla="*/ 0 h 1597541"/>
              <a:gd name="connsiteX2" fmla="*/ 3256248 w 3256248"/>
              <a:gd name="connsiteY2" fmla="*/ 933596 h 1597541"/>
              <a:gd name="connsiteX3" fmla="*/ 589011 w 3256248"/>
              <a:gd name="connsiteY3" fmla="*/ 924071 h 1597541"/>
              <a:gd name="connsiteX4" fmla="*/ 465186 w 3256248"/>
              <a:gd name="connsiteY4" fmla="*/ 0 h 1597541"/>
              <a:gd name="connsiteX0" fmla="*/ 232607 w 3256248"/>
              <a:gd name="connsiteY0" fmla="*/ 175049 h 1597541"/>
              <a:gd name="connsiteX1" fmla="*/ 0 w 3256248"/>
              <a:gd name="connsiteY1" fmla="*/ 175049 h 1597541"/>
              <a:gd name="connsiteX2" fmla="*/ 0 w 3256248"/>
              <a:gd name="connsiteY2" fmla="*/ 933596 h 1597541"/>
              <a:gd name="connsiteX3" fmla="*/ 927944 w 3256248"/>
              <a:gd name="connsiteY3" fmla="*/ 1597541 h 1597541"/>
              <a:gd name="connsiteX0" fmla="*/ 465186 w 3256248"/>
              <a:gd name="connsiteY0" fmla="*/ 0 h 1597541"/>
              <a:gd name="connsiteX1" fmla="*/ 3256248 w 3256248"/>
              <a:gd name="connsiteY1" fmla="*/ 0 h 1597541"/>
              <a:gd name="connsiteX2" fmla="*/ 3141948 w 3256248"/>
              <a:gd name="connsiteY2" fmla="*/ 914546 h 1597541"/>
              <a:gd name="connsiteX3" fmla="*/ 589011 w 3256248"/>
              <a:gd name="connsiteY3" fmla="*/ 924071 h 1597541"/>
              <a:gd name="connsiteX4" fmla="*/ 465186 w 3256248"/>
              <a:gd name="connsiteY4" fmla="*/ 0 h 1597541"/>
              <a:gd name="connsiteX0" fmla="*/ 232607 w 3256248"/>
              <a:gd name="connsiteY0" fmla="*/ 175049 h 1597541"/>
              <a:gd name="connsiteX1" fmla="*/ 0 w 3256248"/>
              <a:gd name="connsiteY1" fmla="*/ 175049 h 1597541"/>
              <a:gd name="connsiteX2" fmla="*/ 0 w 3256248"/>
              <a:gd name="connsiteY2" fmla="*/ 933596 h 1597541"/>
              <a:gd name="connsiteX3" fmla="*/ 927944 w 3256248"/>
              <a:gd name="connsiteY3" fmla="*/ 1597541 h 1597541"/>
              <a:gd name="connsiteX0" fmla="*/ 1589786 w 4380848"/>
              <a:gd name="connsiteY0" fmla="*/ 0 h 978416"/>
              <a:gd name="connsiteX1" fmla="*/ 4380848 w 4380848"/>
              <a:gd name="connsiteY1" fmla="*/ 0 h 978416"/>
              <a:gd name="connsiteX2" fmla="*/ 4266548 w 4380848"/>
              <a:gd name="connsiteY2" fmla="*/ 914546 h 978416"/>
              <a:gd name="connsiteX3" fmla="*/ 1713611 w 4380848"/>
              <a:gd name="connsiteY3" fmla="*/ 924071 h 978416"/>
              <a:gd name="connsiteX4" fmla="*/ 1589786 w 4380848"/>
              <a:gd name="connsiteY4" fmla="*/ 0 h 978416"/>
              <a:gd name="connsiteX0" fmla="*/ 1357207 w 4380848"/>
              <a:gd name="connsiteY0" fmla="*/ 175049 h 978416"/>
              <a:gd name="connsiteX1" fmla="*/ 1124600 w 4380848"/>
              <a:gd name="connsiteY1" fmla="*/ 175049 h 978416"/>
              <a:gd name="connsiteX2" fmla="*/ 1124600 w 4380848"/>
              <a:gd name="connsiteY2" fmla="*/ 933596 h 978416"/>
              <a:gd name="connsiteX3" fmla="*/ 0 w 4380848"/>
              <a:gd name="connsiteY3" fmla="*/ 978416 h 978416"/>
              <a:gd name="connsiteX0" fmla="*/ 1498691 w 4289753"/>
              <a:gd name="connsiteY0" fmla="*/ 0 h 1339923"/>
              <a:gd name="connsiteX1" fmla="*/ 4289753 w 4289753"/>
              <a:gd name="connsiteY1" fmla="*/ 0 h 1339923"/>
              <a:gd name="connsiteX2" fmla="*/ 4175453 w 4289753"/>
              <a:gd name="connsiteY2" fmla="*/ 914546 h 1339923"/>
              <a:gd name="connsiteX3" fmla="*/ 1622516 w 4289753"/>
              <a:gd name="connsiteY3" fmla="*/ 924071 h 1339923"/>
              <a:gd name="connsiteX4" fmla="*/ 1498691 w 4289753"/>
              <a:gd name="connsiteY4" fmla="*/ 0 h 1339923"/>
              <a:gd name="connsiteX0" fmla="*/ 1266112 w 4289753"/>
              <a:gd name="connsiteY0" fmla="*/ 175049 h 1339923"/>
              <a:gd name="connsiteX1" fmla="*/ 1033505 w 4289753"/>
              <a:gd name="connsiteY1" fmla="*/ 175049 h 1339923"/>
              <a:gd name="connsiteX2" fmla="*/ 1033505 w 4289753"/>
              <a:gd name="connsiteY2" fmla="*/ 933596 h 1339923"/>
              <a:gd name="connsiteX3" fmla="*/ 0 w 4289753"/>
              <a:gd name="connsiteY3" fmla="*/ 1339923 h 1339923"/>
              <a:gd name="connsiteX0" fmla="*/ 1498691 w 4289753"/>
              <a:gd name="connsiteY0" fmla="*/ 0 h 1339923"/>
              <a:gd name="connsiteX1" fmla="*/ 4289753 w 4289753"/>
              <a:gd name="connsiteY1" fmla="*/ 0 h 1339923"/>
              <a:gd name="connsiteX2" fmla="*/ 4175453 w 4289753"/>
              <a:gd name="connsiteY2" fmla="*/ 914546 h 1339923"/>
              <a:gd name="connsiteX3" fmla="*/ 1622516 w 4289753"/>
              <a:gd name="connsiteY3" fmla="*/ 924071 h 1339923"/>
              <a:gd name="connsiteX4" fmla="*/ 1498691 w 4289753"/>
              <a:gd name="connsiteY4" fmla="*/ 0 h 1339923"/>
              <a:gd name="connsiteX0" fmla="*/ 1266112 w 4289753"/>
              <a:gd name="connsiteY0" fmla="*/ 175049 h 1339923"/>
              <a:gd name="connsiteX1" fmla="*/ 1033505 w 4289753"/>
              <a:gd name="connsiteY1" fmla="*/ 175049 h 1339923"/>
              <a:gd name="connsiteX2" fmla="*/ 1003141 w 4289753"/>
              <a:gd name="connsiteY2" fmla="*/ 1305736 h 1339923"/>
              <a:gd name="connsiteX3" fmla="*/ 0 w 4289753"/>
              <a:gd name="connsiteY3" fmla="*/ 1339923 h 133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9753" h="1339923" extrusionOk="0">
                <a:moveTo>
                  <a:pt x="1498691" y="0"/>
                </a:moveTo>
                <a:lnTo>
                  <a:pt x="4289753" y="0"/>
                </a:lnTo>
                <a:lnTo>
                  <a:pt x="4175453" y="914546"/>
                </a:lnTo>
                <a:lnTo>
                  <a:pt x="1622516" y="924071"/>
                </a:lnTo>
                <a:lnTo>
                  <a:pt x="1498691" y="0"/>
                </a:lnTo>
                <a:close/>
              </a:path>
              <a:path w="4289753" h="1339923" fill="none" extrusionOk="0">
                <a:moveTo>
                  <a:pt x="1266112" y="175049"/>
                </a:moveTo>
                <a:lnTo>
                  <a:pt x="1033505" y="175049"/>
                </a:lnTo>
                <a:lnTo>
                  <a:pt x="1003141" y="1305736"/>
                </a:lnTo>
                <a:lnTo>
                  <a:pt x="0" y="1339923"/>
                </a:lnTo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488BF3D-E5DB-9D52-E7B4-C6DA13AC0BC9}"/>
              </a:ext>
            </a:extLst>
          </p:cNvPr>
          <p:cNvSpPr txBox="1"/>
          <p:nvPr/>
        </p:nvSpPr>
        <p:spPr>
          <a:xfrm>
            <a:off x="812068" y="1759427"/>
            <a:ext cx="270477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Prestar servicios bajo cualquier modalidad laboral o contractual. </a:t>
            </a:r>
            <a:endParaRPr lang="es-PE" sz="16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Globo: línea doblada doble 8">
            <a:extLst>
              <a:ext uri="{FF2B5EF4-FFF2-40B4-BE49-F238E27FC236}">
                <a16:creationId xmlns:a16="http://schemas.microsoft.com/office/drawing/2014/main" id="{F6FD7C04-DD16-E939-E244-09144EF00626}"/>
              </a:ext>
            </a:extLst>
          </p:cNvPr>
          <p:cNvSpPr/>
          <p:nvPr/>
        </p:nvSpPr>
        <p:spPr>
          <a:xfrm flipH="1">
            <a:off x="425727" y="3236683"/>
            <a:ext cx="4491664" cy="1381346"/>
          </a:xfrm>
          <a:custGeom>
            <a:avLst/>
            <a:gdLst>
              <a:gd name="connsiteX0" fmla="*/ 0 w 2791062"/>
              <a:gd name="connsiteY0" fmla="*/ 0 h 933596"/>
              <a:gd name="connsiteX1" fmla="*/ 2791062 w 2791062"/>
              <a:gd name="connsiteY1" fmla="*/ 0 h 933596"/>
              <a:gd name="connsiteX2" fmla="*/ 2791062 w 2791062"/>
              <a:gd name="connsiteY2" fmla="*/ 933596 h 933596"/>
              <a:gd name="connsiteX3" fmla="*/ 0 w 2791062"/>
              <a:gd name="connsiteY3" fmla="*/ 933596 h 933596"/>
              <a:gd name="connsiteX4" fmla="*/ 0 w 2791062"/>
              <a:gd name="connsiteY4" fmla="*/ 0 h 933596"/>
              <a:gd name="connsiteX0" fmla="*/ -232579 w 2791062"/>
              <a:gd name="connsiteY0" fmla="*/ 175049 h 933596"/>
              <a:gd name="connsiteX1" fmla="*/ -465186 w 2791062"/>
              <a:gd name="connsiteY1" fmla="*/ 175049 h 933596"/>
              <a:gd name="connsiteX2" fmla="*/ -465186 w 2791062"/>
              <a:gd name="connsiteY2" fmla="*/ 933596 h 933596"/>
              <a:gd name="connsiteX3" fmla="*/ 462758 w 2791062"/>
              <a:gd name="connsiteY3" fmla="*/ 1597541 h 933596"/>
              <a:gd name="connsiteX0" fmla="*/ 465186 w 3256248"/>
              <a:gd name="connsiteY0" fmla="*/ 0 h 1597541"/>
              <a:gd name="connsiteX1" fmla="*/ 3256248 w 3256248"/>
              <a:gd name="connsiteY1" fmla="*/ 0 h 1597541"/>
              <a:gd name="connsiteX2" fmla="*/ 3256248 w 3256248"/>
              <a:gd name="connsiteY2" fmla="*/ 933596 h 1597541"/>
              <a:gd name="connsiteX3" fmla="*/ 589011 w 3256248"/>
              <a:gd name="connsiteY3" fmla="*/ 924071 h 1597541"/>
              <a:gd name="connsiteX4" fmla="*/ 465186 w 3256248"/>
              <a:gd name="connsiteY4" fmla="*/ 0 h 1597541"/>
              <a:gd name="connsiteX0" fmla="*/ 232607 w 3256248"/>
              <a:gd name="connsiteY0" fmla="*/ 175049 h 1597541"/>
              <a:gd name="connsiteX1" fmla="*/ 0 w 3256248"/>
              <a:gd name="connsiteY1" fmla="*/ 175049 h 1597541"/>
              <a:gd name="connsiteX2" fmla="*/ 0 w 3256248"/>
              <a:gd name="connsiteY2" fmla="*/ 933596 h 1597541"/>
              <a:gd name="connsiteX3" fmla="*/ 927944 w 3256248"/>
              <a:gd name="connsiteY3" fmla="*/ 1597541 h 1597541"/>
              <a:gd name="connsiteX0" fmla="*/ 465186 w 3256248"/>
              <a:gd name="connsiteY0" fmla="*/ 0 h 1597541"/>
              <a:gd name="connsiteX1" fmla="*/ 3256248 w 3256248"/>
              <a:gd name="connsiteY1" fmla="*/ 0 h 1597541"/>
              <a:gd name="connsiteX2" fmla="*/ 3141948 w 3256248"/>
              <a:gd name="connsiteY2" fmla="*/ 914546 h 1597541"/>
              <a:gd name="connsiteX3" fmla="*/ 589011 w 3256248"/>
              <a:gd name="connsiteY3" fmla="*/ 924071 h 1597541"/>
              <a:gd name="connsiteX4" fmla="*/ 465186 w 3256248"/>
              <a:gd name="connsiteY4" fmla="*/ 0 h 1597541"/>
              <a:gd name="connsiteX0" fmla="*/ 232607 w 3256248"/>
              <a:gd name="connsiteY0" fmla="*/ 175049 h 1597541"/>
              <a:gd name="connsiteX1" fmla="*/ 0 w 3256248"/>
              <a:gd name="connsiteY1" fmla="*/ 175049 h 1597541"/>
              <a:gd name="connsiteX2" fmla="*/ 0 w 3256248"/>
              <a:gd name="connsiteY2" fmla="*/ 933596 h 1597541"/>
              <a:gd name="connsiteX3" fmla="*/ 927944 w 3256248"/>
              <a:gd name="connsiteY3" fmla="*/ 1597541 h 1597541"/>
              <a:gd name="connsiteX0" fmla="*/ 1589786 w 4380848"/>
              <a:gd name="connsiteY0" fmla="*/ 0 h 978416"/>
              <a:gd name="connsiteX1" fmla="*/ 4380848 w 4380848"/>
              <a:gd name="connsiteY1" fmla="*/ 0 h 978416"/>
              <a:gd name="connsiteX2" fmla="*/ 4266548 w 4380848"/>
              <a:gd name="connsiteY2" fmla="*/ 914546 h 978416"/>
              <a:gd name="connsiteX3" fmla="*/ 1713611 w 4380848"/>
              <a:gd name="connsiteY3" fmla="*/ 924071 h 978416"/>
              <a:gd name="connsiteX4" fmla="*/ 1589786 w 4380848"/>
              <a:gd name="connsiteY4" fmla="*/ 0 h 978416"/>
              <a:gd name="connsiteX0" fmla="*/ 1357207 w 4380848"/>
              <a:gd name="connsiteY0" fmla="*/ 175049 h 978416"/>
              <a:gd name="connsiteX1" fmla="*/ 1124600 w 4380848"/>
              <a:gd name="connsiteY1" fmla="*/ 175049 h 978416"/>
              <a:gd name="connsiteX2" fmla="*/ 1124600 w 4380848"/>
              <a:gd name="connsiteY2" fmla="*/ 933596 h 978416"/>
              <a:gd name="connsiteX3" fmla="*/ 0 w 4380848"/>
              <a:gd name="connsiteY3" fmla="*/ 978416 h 978416"/>
              <a:gd name="connsiteX0" fmla="*/ 1535382 w 4326444"/>
              <a:gd name="connsiteY0" fmla="*/ 583684 h 1517280"/>
              <a:gd name="connsiteX1" fmla="*/ 4326444 w 4326444"/>
              <a:gd name="connsiteY1" fmla="*/ 583684 h 1517280"/>
              <a:gd name="connsiteX2" fmla="*/ 4212144 w 4326444"/>
              <a:gd name="connsiteY2" fmla="*/ 1498230 h 1517280"/>
              <a:gd name="connsiteX3" fmla="*/ 1659207 w 4326444"/>
              <a:gd name="connsiteY3" fmla="*/ 1507755 h 1517280"/>
              <a:gd name="connsiteX4" fmla="*/ 1535382 w 4326444"/>
              <a:gd name="connsiteY4" fmla="*/ 583684 h 1517280"/>
              <a:gd name="connsiteX0" fmla="*/ 1302803 w 4326444"/>
              <a:gd name="connsiteY0" fmla="*/ 758733 h 1517280"/>
              <a:gd name="connsiteX1" fmla="*/ 1070196 w 4326444"/>
              <a:gd name="connsiteY1" fmla="*/ 758733 h 1517280"/>
              <a:gd name="connsiteX2" fmla="*/ 1070196 w 4326444"/>
              <a:gd name="connsiteY2" fmla="*/ 1517280 h 1517280"/>
              <a:gd name="connsiteX3" fmla="*/ 0 w 4326444"/>
              <a:gd name="connsiteY3" fmla="*/ 0 h 1517280"/>
              <a:gd name="connsiteX0" fmla="*/ 1535382 w 4326444"/>
              <a:gd name="connsiteY0" fmla="*/ 583684 h 1507755"/>
              <a:gd name="connsiteX1" fmla="*/ 4326444 w 4326444"/>
              <a:gd name="connsiteY1" fmla="*/ 583684 h 1507755"/>
              <a:gd name="connsiteX2" fmla="*/ 4212144 w 4326444"/>
              <a:gd name="connsiteY2" fmla="*/ 1498230 h 1507755"/>
              <a:gd name="connsiteX3" fmla="*/ 1659207 w 4326444"/>
              <a:gd name="connsiteY3" fmla="*/ 1507755 h 1507755"/>
              <a:gd name="connsiteX4" fmla="*/ 1535382 w 4326444"/>
              <a:gd name="connsiteY4" fmla="*/ 583684 h 1507755"/>
              <a:gd name="connsiteX0" fmla="*/ 1302803 w 4326444"/>
              <a:gd name="connsiteY0" fmla="*/ 758733 h 1507755"/>
              <a:gd name="connsiteX1" fmla="*/ 1070196 w 4326444"/>
              <a:gd name="connsiteY1" fmla="*/ 758733 h 1507755"/>
              <a:gd name="connsiteX2" fmla="*/ 1142735 w 4326444"/>
              <a:gd name="connsiteY2" fmla="*/ 59955 h 1507755"/>
              <a:gd name="connsiteX3" fmla="*/ 0 w 4326444"/>
              <a:gd name="connsiteY3" fmla="*/ 0 h 1507755"/>
              <a:gd name="connsiteX0" fmla="*/ 1535382 w 4326444"/>
              <a:gd name="connsiteY0" fmla="*/ 583684 h 1507755"/>
              <a:gd name="connsiteX1" fmla="*/ 4326444 w 4326444"/>
              <a:gd name="connsiteY1" fmla="*/ 583684 h 1507755"/>
              <a:gd name="connsiteX2" fmla="*/ 4212144 w 4326444"/>
              <a:gd name="connsiteY2" fmla="*/ 1498230 h 1507755"/>
              <a:gd name="connsiteX3" fmla="*/ 1659207 w 4326444"/>
              <a:gd name="connsiteY3" fmla="*/ 1507755 h 1507755"/>
              <a:gd name="connsiteX4" fmla="*/ 1535382 w 4326444"/>
              <a:gd name="connsiteY4" fmla="*/ 583684 h 1507755"/>
              <a:gd name="connsiteX0" fmla="*/ 1447880 w 4326444"/>
              <a:gd name="connsiteY0" fmla="*/ 787308 h 1507755"/>
              <a:gd name="connsiteX1" fmla="*/ 1070196 w 4326444"/>
              <a:gd name="connsiteY1" fmla="*/ 758733 h 1507755"/>
              <a:gd name="connsiteX2" fmla="*/ 1142735 w 4326444"/>
              <a:gd name="connsiteY2" fmla="*/ 59955 h 1507755"/>
              <a:gd name="connsiteX3" fmla="*/ 0 w 4326444"/>
              <a:gd name="connsiteY3" fmla="*/ 0 h 1507755"/>
              <a:gd name="connsiteX0" fmla="*/ 1535382 w 4326444"/>
              <a:gd name="connsiteY0" fmla="*/ 583684 h 1507755"/>
              <a:gd name="connsiteX1" fmla="*/ 4326444 w 4326444"/>
              <a:gd name="connsiteY1" fmla="*/ 583684 h 1507755"/>
              <a:gd name="connsiteX2" fmla="*/ 4212144 w 4326444"/>
              <a:gd name="connsiteY2" fmla="*/ 1498230 h 1507755"/>
              <a:gd name="connsiteX3" fmla="*/ 1659207 w 4326444"/>
              <a:gd name="connsiteY3" fmla="*/ 1507755 h 1507755"/>
              <a:gd name="connsiteX4" fmla="*/ 1535382 w 4326444"/>
              <a:gd name="connsiteY4" fmla="*/ 583684 h 1507755"/>
              <a:gd name="connsiteX0" fmla="*/ 1447880 w 4326444"/>
              <a:gd name="connsiteY0" fmla="*/ 787308 h 1507755"/>
              <a:gd name="connsiteX1" fmla="*/ 1179004 w 4326444"/>
              <a:gd name="connsiteY1" fmla="*/ 806358 h 1507755"/>
              <a:gd name="connsiteX2" fmla="*/ 1142735 w 4326444"/>
              <a:gd name="connsiteY2" fmla="*/ 59955 h 1507755"/>
              <a:gd name="connsiteX3" fmla="*/ 0 w 4326444"/>
              <a:gd name="connsiteY3" fmla="*/ 0 h 1507755"/>
              <a:gd name="connsiteX0" fmla="*/ 1535382 w 4326444"/>
              <a:gd name="connsiteY0" fmla="*/ 583684 h 1507755"/>
              <a:gd name="connsiteX1" fmla="*/ 4326444 w 4326444"/>
              <a:gd name="connsiteY1" fmla="*/ 583684 h 1507755"/>
              <a:gd name="connsiteX2" fmla="*/ 4212144 w 4326444"/>
              <a:gd name="connsiteY2" fmla="*/ 1498230 h 1507755"/>
              <a:gd name="connsiteX3" fmla="*/ 1659207 w 4326444"/>
              <a:gd name="connsiteY3" fmla="*/ 1507755 h 1507755"/>
              <a:gd name="connsiteX4" fmla="*/ 1535382 w 4326444"/>
              <a:gd name="connsiteY4" fmla="*/ 583684 h 1507755"/>
              <a:gd name="connsiteX0" fmla="*/ 1447880 w 4326444"/>
              <a:gd name="connsiteY0" fmla="*/ 787308 h 1507755"/>
              <a:gd name="connsiteX1" fmla="*/ 1124600 w 4326444"/>
              <a:gd name="connsiteY1" fmla="*/ 796833 h 1507755"/>
              <a:gd name="connsiteX2" fmla="*/ 1142735 w 4326444"/>
              <a:gd name="connsiteY2" fmla="*/ 59955 h 1507755"/>
              <a:gd name="connsiteX3" fmla="*/ 0 w 4326444"/>
              <a:gd name="connsiteY3" fmla="*/ 0 h 1507755"/>
              <a:gd name="connsiteX0" fmla="*/ 1535382 w 4326444"/>
              <a:gd name="connsiteY0" fmla="*/ 638029 h 1562100"/>
              <a:gd name="connsiteX1" fmla="*/ 4326444 w 4326444"/>
              <a:gd name="connsiteY1" fmla="*/ 638029 h 1562100"/>
              <a:gd name="connsiteX2" fmla="*/ 4212144 w 4326444"/>
              <a:gd name="connsiteY2" fmla="*/ 1552575 h 1562100"/>
              <a:gd name="connsiteX3" fmla="*/ 1659207 w 4326444"/>
              <a:gd name="connsiteY3" fmla="*/ 1562100 h 1562100"/>
              <a:gd name="connsiteX4" fmla="*/ 1535382 w 4326444"/>
              <a:gd name="connsiteY4" fmla="*/ 638029 h 1562100"/>
              <a:gd name="connsiteX0" fmla="*/ 1447880 w 4326444"/>
              <a:gd name="connsiteY0" fmla="*/ 841653 h 1562100"/>
              <a:gd name="connsiteX1" fmla="*/ 1124600 w 4326444"/>
              <a:gd name="connsiteY1" fmla="*/ 851178 h 1562100"/>
              <a:gd name="connsiteX2" fmla="*/ 1142735 w 4326444"/>
              <a:gd name="connsiteY2" fmla="*/ 0 h 1562100"/>
              <a:gd name="connsiteX3" fmla="*/ 0 w 4326444"/>
              <a:gd name="connsiteY3" fmla="*/ 54345 h 1562100"/>
              <a:gd name="connsiteX0" fmla="*/ 1535382 w 4326444"/>
              <a:gd name="connsiteY0" fmla="*/ 669409 h 1593480"/>
              <a:gd name="connsiteX1" fmla="*/ 4326444 w 4326444"/>
              <a:gd name="connsiteY1" fmla="*/ 669409 h 1593480"/>
              <a:gd name="connsiteX2" fmla="*/ 4212144 w 4326444"/>
              <a:gd name="connsiteY2" fmla="*/ 1583955 h 1593480"/>
              <a:gd name="connsiteX3" fmla="*/ 1659207 w 4326444"/>
              <a:gd name="connsiteY3" fmla="*/ 1593480 h 1593480"/>
              <a:gd name="connsiteX4" fmla="*/ 1535382 w 4326444"/>
              <a:gd name="connsiteY4" fmla="*/ 669409 h 1593480"/>
              <a:gd name="connsiteX0" fmla="*/ 1447880 w 4326444"/>
              <a:gd name="connsiteY0" fmla="*/ 873033 h 1593480"/>
              <a:gd name="connsiteX1" fmla="*/ 1124600 w 4326444"/>
              <a:gd name="connsiteY1" fmla="*/ 882558 h 1593480"/>
              <a:gd name="connsiteX2" fmla="*/ 1142735 w 4326444"/>
              <a:gd name="connsiteY2" fmla="*/ 31380 h 1593480"/>
              <a:gd name="connsiteX3" fmla="*/ 0 w 4326444"/>
              <a:gd name="connsiteY3" fmla="*/ 0 h 1593480"/>
              <a:gd name="connsiteX0" fmla="*/ 1571652 w 4326444"/>
              <a:gd name="connsiteY0" fmla="*/ 593209 h 1593480"/>
              <a:gd name="connsiteX1" fmla="*/ 4326444 w 4326444"/>
              <a:gd name="connsiteY1" fmla="*/ 669409 h 1593480"/>
              <a:gd name="connsiteX2" fmla="*/ 4212144 w 4326444"/>
              <a:gd name="connsiteY2" fmla="*/ 1583955 h 1593480"/>
              <a:gd name="connsiteX3" fmla="*/ 1659207 w 4326444"/>
              <a:gd name="connsiteY3" fmla="*/ 1593480 h 1593480"/>
              <a:gd name="connsiteX4" fmla="*/ 1571652 w 4326444"/>
              <a:gd name="connsiteY4" fmla="*/ 593209 h 1593480"/>
              <a:gd name="connsiteX0" fmla="*/ 1447880 w 4326444"/>
              <a:gd name="connsiteY0" fmla="*/ 873033 h 1593480"/>
              <a:gd name="connsiteX1" fmla="*/ 1124600 w 4326444"/>
              <a:gd name="connsiteY1" fmla="*/ 882558 h 1593480"/>
              <a:gd name="connsiteX2" fmla="*/ 1142735 w 4326444"/>
              <a:gd name="connsiteY2" fmla="*/ 31380 h 1593480"/>
              <a:gd name="connsiteX3" fmla="*/ 0 w 4326444"/>
              <a:gd name="connsiteY3" fmla="*/ 0 h 1593480"/>
              <a:gd name="connsiteX0" fmla="*/ 1571652 w 4326444"/>
              <a:gd name="connsiteY0" fmla="*/ 593209 h 1593480"/>
              <a:gd name="connsiteX1" fmla="*/ 4326444 w 4326444"/>
              <a:gd name="connsiteY1" fmla="*/ 669409 h 1593480"/>
              <a:gd name="connsiteX2" fmla="*/ 4212144 w 4326444"/>
              <a:gd name="connsiteY2" fmla="*/ 1583955 h 1593480"/>
              <a:gd name="connsiteX3" fmla="*/ 1659207 w 4326444"/>
              <a:gd name="connsiteY3" fmla="*/ 1593480 h 1593480"/>
              <a:gd name="connsiteX4" fmla="*/ 1571652 w 4326444"/>
              <a:gd name="connsiteY4" fmla="*/ 593209 h 1593480"/>
              <a:gd name="connsiteX0" fmla="*/ 1475082 w 4326444"/>
              <a:gd name="connsiteY0" fmla="*/ 930183 h 1593480"/>
              <a:gd name="connsiteX1" fmla="*/ 1124600 w 4326444"/>
              <a:gd name="connsiteY1" fmla="*/ 882558 h 1593480"/>
              <a:gd name="connsiteX2" fmla="*/ 1142735 w 4326444"/>
              <a:gd name="connsiteY2" fmla="*/ 31380 h 1593480"/>
              <a:gd name="connsiteX3" fmla="*/ 0 w 4326444"/>
              <a:gd name="connsiteY3" fmla="*/ 0 h 1593480"/>
              <a:gd name="connsiteX0" fmla="*/ 1571652 w 4326444"/>
              <a:gd name="connsiteY0" fmla="*/ 593209 h 1593480"/>
              <a:gd name="connsiteX1" fmla="*/ 4326444 w 4326444"/>
              <a:gd name="connsiteY1" fmla="*/ 669409 h 1593480"/>
              <a:gd name="connsiteX2" fmla="*/ 4212144 w 4326444"/>
              <a:gd name="connsiteY2" fmla="*/ 1583955 h 1593480"/>
              <a:gd name="connsiteX3" fmla="*/ 1659207 w 4326444"/>
              <a:gd name="connsiteY3" fmla="*/ 1593480 h 1593480"/>
              <a:gd name="connsiteX4" fmla="*/ 1571652 w 4326444"/>
              <a:gd name="connsiteY4" fmla="*/ 593209 h 1593480"/>
              <a:gd name="connsiteX0" fmla="*/ 1466015 w 4326444"/>
              <a:gd name="connsiteY0" fmla="*/ 882558 h 1593480"/>
              <a:gd name="connsiteX1" fmla="*/ 1124600 w 4326444"/>
              <a:gd name="connsiteY1" fmla="*/ 882558 h 1593480"/>
              <a:gd name="connsiteX2" fmla="*/ 1142735 w 4326444"/>
              <a:gd name="connsiteY2" fmla="*/ 31380 h 1593480"/>
              <a:gd name="connsiteX3" fmla="*/ 0 w 4326444"/>
              <a:gd name="connsiteY3" fmla="*/ 0 h 1593480"/>
              <a:gd name="connsiteX0" fmla="*/ 1521044 w 4275836"/>
              <a:gd name="connsiteY0" fmla="*/ 561829 h 1562100"/>
              <a:gd name="connsiteX1" fmla="*/ 4275836 w 4275836"/>
              <a:gd name="connsiteY1" fmla="*/ 638029 h 1562100"/>
              <a:gd name="connsiteX2" fmla="*/ 4161536 w 4275836"/>
              <a:gd name="connsiteY2" fmla="*/ 1552575 h 1562100"/>
              <a:gd name="connsiteX3" fmla="*/ 1608599 w 4275836"/>
              <a:gd name="connsiteY3" fmla="*/ 1562100 h 1562100"/>
              <a:gd name="connsiteX4" fmla="*/ 1521044 w 4275836"/>
              <a:gd name="connsiteY4" fmla="*/ 561829 h 1562100"/>
              <a:gd name="connsiteX0" fmla="*/ 1415407 w 4275836"/>
              <a:gd name="connsiteY0" fmla="*/ 851178 h 1562100"/>
              <a:gd name="connsiteX1" fmla="*/ 1073992 w 4275836"/>
              <a:gd name="connsiteY1" fmla="*/ 851178 h 1562100"/>
              <a:gd name="connsiteX2" fmla="*/ 1092127 w 4275836"/>
              <a:gd name="connsiteY2" fmla="*/ 0 h 1562100"/>
              <a:gd name="connsiteX3" fmla="*/ 0 w 4275836"/>
              <a:gd name="connsiteY3" fmla="*/ 191904 h 1562100"/>
              <a:gd name="connsiteX0" fmla="*/ 1521044 w 4275836"/>
              <a:gd name="connsiteY0" fmla="*/ 381075 h 1381346"/>
              <a:gd name="connsiteX1" fmla="*/ 4275836 w 4275836"/>
              <a:gd name="connsiteY1" fmla="*/ 457275 h 1381346"/>
              <a:gd name="connsiteX2" fmla="*/ 4161536 w 4275836"/>
              <a:gd name="connsiteY2" fmla="*/ 1371821 h 1381346"/>
              <a:gd name="connsiteX3" fmla="*/ 1608599 w 4275836"/>
              <a:gd name="connsiteY3" fmla="*/ 1381346 h 1381346"/>
              <a:gd name="connsiteX4" fmla="*/ 1521044 w 4275836"/>
              <a:gd name="connsiteY4" fmla="*/ 381075 h 1381346"/>
              <a:gd name="connsiteX0" fmla="*/ 1415407 w 4275836"/>
              <a:gd name="connsiteY0" fmla="*/ 670424 h 1381346"/>
              <a:gd name="connsiteX1" fmla="*/ 1073992 w 4275836"/>
              <a:gd name="connsiteY1" fmla="*/ 670424 h 1381346"/>
              <a:gd name="connsiteX2" fmla="*/ 1082005 w 4275836"/>
              <a:gd name="connsiteY2" fmla="*/ 0 h 1381346"/>
              <a:gd name="connsiteX3" fmla="*/ 0 w 4275836"/>
              <a:gd name="connsiteY3" fmla="*/ 11150 h 138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5836" h="1381346" extrusionOk="0">
                <a:moveTo>
                  <a:pt x="1521044" y="381075"/>
                </a:moveTo>
                <a:lnTo>
                  <a:pt x="4275836" y="457275"/>
                </a:lnTo>
                <a:lnTo>
                  <a:pt x="4161536" y="1371821"/>
                </a:lnTo>
                <a:lnTo>
                  <a:pt x="1608599" y="1381346"/>
                </a:lnTo>
                <a:lnTo>
                  <a:pt x="1521044" y="381075"/>
                </a:lnTo>
                <a:close/>
              </a:path>
              <a:path w="4275836" h="1381346" fill="none" extrusionOk="0">
                <a:moveTo>
                  <a:pt x="1415407" y="670424"/>
                </a:moveTo>
                <a:lnTo>
                  <a:pt x="1073992" y="670424"/>
                </a:lnTo>
                <a:lnTo>
                  <a:pt x="1082005" y="0"/>
                </a:lnTo>
                <a:lnTo>
                  <a:pt x="0" y="11150"/>
                </a:lnTo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EE2921F-EDD7-DB6C-F324-EC71E353BE94}"/>
              </a:ext>
            </a:extLst>
          </p:cNvPr>
          <p:cNvSpPr txBox="1"/>
          <p:nvPr/>
        </p:nvSpPr>
        <p:spPr>
          <a:xfrm>
            <a:off x="544769" y="3700472"/>
            <a:ext cx="27026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Adquirir directa o indirectamente acciones o participaciones. 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lobo: línea doblada doble 8">
            <a:extLst>
              <a:ext uri="{FF2B5EF4-FFF2-40B4-BE49-F238E27FC236}">
                <a16:creationId xmlns:a16="http://schemas.microsoft.com/office/drawing/2014/main" id="{30FC2D84-CD19-2FF1-851F-E5C525221682}"/>
              </a:ext>
            </a:extLst>
          </p:cNvPr>
          <p:cNvSpPr/>
          <p:nvPr/>
        </p:nvSpPr>
        <p:spPr>
          <a:xfrm>
            <a:off x="7712467" y="3329715"/>
            <a:ext cx="4227172" cy="1771120"/>
          </a:xfrm>
          <a:custGeom>
            <a:avLst/>
            <a:gdLst>
              <a:gd name="connsiteX0" fmla="*/ 0 w 2791062"/>
              <a:gd name="connsiteY0" fmla="*/ 0 h 933596"/>
              <a:gd name="connsiteX1" fmla="*/ 2791062 w 2791062"/>
              <a:gd name="connsiteY1" fmla="*/ 0 h 933596"/>
              <a:gd name="connsiteX2" fmla="*/ 2791062 w 2791062"/>
              <a:gd name="connsiteY2" fmla="*/ 933596 h 933596"/>
              <a:gd name="connsiteX3" fmla="*/ 0 w 2791062"/>
              <a:gd name="connsiteY3" fmla="*/ 933596 h 933596"/>
              <a:gd name="connsiteX4" fmla="*/ 0 w 2791062"/>
              <a:gd name="connsiteY4" fmla="*/ 0 h 933596"/>
              <a:gd name="connsiteX0" fmla="*/ -232579 w 2791062"/>
              <a:gd name="connsiteY0" fmla="*/ 175049 h 933596"/>
              <a:gd name="connsiteX1" fmla="*/ -465186 w 2791062"/>
              <a:gd name="connsiteY1" fmla="*/ 175049 h 933596"/>
              <a:gd name="connsiteX2" fmla="*/ -465186 w 2791062"/>
              <a:gd name="connsiteY2" fmla="*/ 933596 h 933596"/>
              <a:gd name="connsiteX3" fmla="*/ 462758 w 2791062"/>
              <a:gd name="connsiteY3" fmla="*/ 1597541 h 933596"/>
              <a:gd name="connsiteX0" fmla="*/ 465186 w 3256248"/>
              <a:gd name="connsiteY0" fmla="*/ 0 h 1597541"/>
              <a:gd name="connsiteX1" fmla="*/ 3256248 w 3256248"/>
              <a:gd name="connsiteY1" fmla="*/ 0 h 1597541"/>
              <a:gd name="connsiteX2" fmla="*/ 3256248 w 3256248"/>
              <a:gd name="connsiteY2" fmla="*/ 933596 h 1597541"/>
              <a:gd name="connsiteX3" fmla="*/ 589011 w 3256248"/>
              <a:gd name="connsiteY3" fmla="*/ 924071 h 1597541"/>
              <a:gd name="connsiteX4" fmla="*/ 465186 w 3256248"/>
              <a:gd name="connsiteY4" fmla="*/ 0 h 1597541"/>
              <a:gd name="connsiteX0" fmla="*/ 232607 w 3256248"/>
              <a:gd name="connsiteY0" fmla="*/ 175049 h 1597541"/>
              <a:gd name="connsiteX1" fmla="*/ 0 w 3256248"/>
              <a:gd name="connsiteY1" fmla="*/ 175049 h 1597541"/>
              <a:gd name="connsiteX2" fmla="*/ 0 w 3256248"/>
              <a:gd name="connsiteY2" fmla="*/ 933596 h 1597541"/>
              <a:gd name="connsiteX3" fmla="*/ 927944 w 3256248"/>
              <a:gd name="connsiteY3" fmla="*/ 1597541 h 1597541"/>
              <a:gd name="connsiteX0" fmla="*/ 465186 w 3256248"/>
              <a:gd name="connsiteY0" fmla="*/ 0 h 1597541"/>
              <a:gd name="connsiteX1" fmla="*/ 3256248 w 3256248"/>
              <a:gd name="connsiteY1" fmla="*/ 0 h 1597541"/>
              <a:gd name="connsiteX2" fmla="*/ 3141948 w 3256248"/>
              <a:gd name="connsiteY2" fmla="*/ 914546 h 1597541"/>
              <a:gd name="connsiteX3" fmla="*/ 589011 w 3256248"/>
              <a:gd name="connsiteY3" fmla="*/ 924071 h 1597541"/>
              <a:gd name="connsiteX4" fmla="*/ 465186 w 3256248"/>
              <a:gd name="connsiteY4" fmla="*/ 0 h 1597541"/>
              <a:gd name="connsiteX0" fmla="*/ 232607 w 3256248"/>
              <a:gd name="connsiteY0" fmla="*/ 175049 h 1597541"/>
              <a:gd name="connsiteX1" fmla="*/ 0 w 3256248"/>
              <a:gd name="connsiteY1" fmla="*/ 175049 h 1597541"/>
              <a:gd name="connsiteX2" fmla="*/ 0 w 3256248"/>
              <a:gd name="connsiteY2" fmla="*/ 933596 h 1597541"/>
              <a:gd name="connsiteX3" fmla="*/ 927944 w 3256248"/>
              <a:gd name="connsiteY3" fmla="*/ 1597541 h 1597541"/>
              <a:gd name="connsiteX0" fmla="*/ 1589786 w 4380848"/>
              <a:gd name="connsiteY0" fmla="*/ 0 h 978416"/>
              <a:gd name="connsiteX1" fmla="*/ 4380848 w 4380848"/>
              <a:gd name="connsiteY1" fmla="*/ 0 h 978416"/>
              <a:gd name="connsiteX2" fmla="*/ 4266548 w 4380848"/>
              <a:gd name="connsiteY2" fmla="*/ 914546 h 978416"/>
              <a:gd name="connsiteX3" fmla="*/ 1713611 w 4380848"/>
              <a:gd name="connsiteY3" fmla="*/ 924071 h 978416"/>
              <a:gd name="connsiteX4" fmla="*/ 1589786 w 4380848"/>
              <a:gd name="connsiteY4" fmla="*/ 0 h 978416"/>
              <a:gd name="connsiteX0" fmla="*/ 1357207 w 4380848"/>
              <a:gd name="connsiteY0" fmla="*/ 175049 h 978416"/>
              <a:gd name="connsiteX1" fmla="*/ 1124600 w 4380848"/>
              <a:gd name="connsiteY1" fmla="*/ 175049 h 978416"/>
              <a:gd name="connsiteX2" fmla="*/ 1124600 w 4380848"/>
              <a:gd name="connsiteY2" fmla="*/ 933596 h 978416"/>
              <a:gd name="connsiteX3" fmla="*/ 0 w 4380848"/>
              <a:gd name="connsiteY3" fmla="*/ 978416 h 978416"/>
              <a:gd name="connsiteX0" fmla="*/ 1546264 w 4337326"/>
              <a:gd name="connsiteY0" fmla="*/ 343459 h 1277055"/>
              <a:gd name="connsiteX1" fmla="*/ 4337326 w 4337326"/>
              <a:gd name="connsiteY1" fmla="*/ 343459 h 1277055"/>
              <a:gd name="connsiteX2" fmla="*/ 4223026 w 4337326"/>
              <a:gd name="connsiteY2" fmla="*/ 1258005 h 1277055"/>
              <a:gd name="connsiteX3" fmla="*/ 1670089 w 4337326"/>
              <a:gd name="connsiteY3" fmla="*/ 1267530 h 1277055"/>
              <a:gd name="connsiteX4" fmla="*/ 1546264 w 4337326"/>
              <a:gd name="connsiteY4" fmla="*/ 343459 h 1277055"/>
              <a:gd name="connsiteX0" fmla="*/ 1313685 w 4337326"/>
              <a:gd name="connsiteY0" fmla="*/ 518508 h 1277055"/>
              <a:gd name="connsiteX1" fmla="*/ 1081078 w 4337326"/>
              <a:gd name="connsiteY1" fmla="*/ 518508 h 1277055"/>
              <a:gd name="connsiteX2" fmla="*/ 1081078 w 4337326"/>
              <a:gd name="connsiteY2" fmla="*/ 1277055 h 1277055"/>
              <a:gd name="connsiteX3" fmla="*/ 0 w 4337326"/>
              <a:gd name="connsiteY3" fmla="*/ 0 h 1277055"/>
              <a:gd name="connsiteX0" fmla="*/ 1546264 w 4337326"/>
              <a:gd name="connsiteY0" fmla="*/ 619683 h 1543754"/>
              <a:gd name="connsiteX1" fmla="*/ 4337326 w 4337326"/>
              <a:gd name="connsiteY1" fmla="*/ 619683 h 1543754"/>
              <a:gd name="connsiteX2" fmla="*/ 4223026 w 4337326"/>
              <a:gd name="connsiteY2" fmla="*/ 1534229 h 1543754"/>
              <a:gd name="connsiteX3" fmla="*/ 1670089 w 4337326"/>
              <a:gd name="connsiteY3" fmla="*/ 1543754 h 1543754"/>
              <a:gd name="connsiteX4" fmla="*/ 1546264 w 4337326"/>
              <a:gd name="connsiteY4" fmla="*/ 619683 h 1543754"/>
              <a:gd name="connsiteX0" fmla="*/ 1313685 w 4337326"/>
              <a:gd name="connsiteY0" fmla="*/ 794732 h 1543754"/>
              <a:gd name="connsiteX1" fmla="*/ 1081078 w 4337326"/>
              <a:gd name="connsiteY1" fmla="*/ 794732 h 1543754"/>
              <a:gd name="connsiteX2" fmla="*/ 1174668 w 4337326"/>
              <a:gd name="connsiteY2" fmla="*/ 0 h 1543754"/>
              <a:gd name="connsiteX3" fmla="*/ 0 w 4337326"/>
              <a:gd name="connsiteY3" fmla="*/ 276224 h 1543754"/>
              <a:gd name="connsiteX0" fmla="*/ 1323664 w 4114726"/>
              <a:gd name="connsiteY0" fmla="*/ 819708 h 1743779"/>
              <a:gd name="connsiteX1" fmla="*/ 4114726 w 4114726"/>
              <a:gd name="connsiteY1" fmla="*/ 819708 h 1743779"/>
              <a:gd name="connsiteX2" fmla="*/ 4000426 w 4114726"/>
              <a:gd name="connsiteY2" fmla="*/ 1734254 h 1743779"/>
              <a:gd name="connsiteX3" fmla="*/ 1447489 w 4114726"/>
              <a:gd name="connsiteY3" fmla="*/ 1743779 h 1743779"/>
              <a:gd name="connsiteX4" fmla="*/ 1323664 w 4114726"/>
              <a:gd name="connsiteY4" fmla="*/ 819708 h 1743779"/>
              <a:gd name="connsiteX0" fmla="*/ 1091085 w 4114726"/>
              <a:gd name="connsiteY0" fmla="*/ 994757 h 1743779"/>
              <a:gd name="connsiteX1" fmla="*/ 858478 w 4114726"/>
              <a:gd name="connsiteY1" fmla="*/ 994757 h 1743779"/>
              <a:gd name="connsiteX2" fmla="*/ 952068 w 4114726"/>
              <a:gd name="connsiteY2" fmla="*/ 200025 h 1743779"/>
              <a:gd name="connsiteX3" fmla="*/ 0 w 4114726"/>
              <a:gd name="connsiteY3" fmla="*/ 0 h 1743779"/>
              <a:gd name="connsiteX0" fmla="*/ 1323664 w 4114726"/>
              <a:gd name="connsiteY0" fmla="*/ 895907 h 1819978"/>
              <a:gd name="connsiteX1" fmla="*/ 4114726 w 4114726"/>
              <a:gd name="connsiteY1" fmla="*/ 895907 h 1819978"/>
              <a:gd name="connsiteX2" fmla="*/ 4000426 w 4114726"/>
              <a:gd name="connsiteY2" fmla="*/ 1810453 h 1819978"/>
              <a:gd name="connsiteX3" fmla="*/ 1447489 w 4114726"/>
              <a:gd name="connsiteY3" fmla="*/ 1819978 h 1819978"/>
              <a:gd name="connsiteX4" fmla="*/ 1323664 w 4114726"/>
              <a:gd name="connsiteY4" fmla="*/ 895907 h 1819978"/>
              <a:gd name="connsiteX0" fmla="*/ 1091085 w 4114726"/>
              <a:gd name="connsiteY0" fmla="*/ 1070956 h 1819978"/>
              <a:gd name="connsiteX1" fmla="*/ 858478 w 4114726"/>
              <a:gd name="connsiteY1" fmla="*/ 1070956 h 1819978"/>
              <a:gd name="connsiteX2" fmla="*/ 961135 w 4114726"/>
              <a:gd name="connsiteY2" fmla="*/ 0 h 1819978"/>
              <a:gd name="connsiteX3" fmla="*/ 0 w 4114726"/>
              <a:gd name="connsiteY3" fmla="*/ 76199 h 1819978"/>
              <a:gd name="connsiteX0" fmla="*/ 1232991 w 4024053"/>
              <a:gd name="connsiteY0" fmla="*/ 941626 h 1865697"/>
              <a:gd name="connsiteX1" fmla="*/ 4024053 w 4024053"/>
              <a:gd name="connsiteY1" fmla="*/ 941626 h 1865697"/>
              <a:gd name="connsiteX2" fmla="*/ 3909753 w 4024053"/>
              <a:gd name="connsiteY2" fmla="*/ 1856172 h 1865697"/>
              <a:gd name="connsiteX3" fmla="*/ 1356816 w 4024053"/>
              <a:gd name="connsiteY3" fmla="*/ 1865697 h 1865697"/>
              <a:gd name="connsiteX4" fmla="*/ 1232991 w 4024053"/>
              <a:gd name="connsiteY4" fmla="*/ 941626 h 1865697"/>
              <a:gd name="connsiteX0" fmla="*/ 1000412 w 4024053"/>
              <a:gd name="connsiteY0" fmla="*/ 1116675 h 1865697"/>
              <a:gd name="connsiteX1" fmla="*/ 767805 w 4024053"/>
              <a:gd name="connsiteY1" fmla="*/ 1116675 h 1865697"/>
              <a:gd name="connsiteX2" fmla="*/ 870462 w 4024053"/>
              <a:gd name="connsiteY2" fmla="*/ 45719 h 1865697"/>
              <a:gd name="connsiteX3" fmla="*/ 0 w 4024053"/>
              <a:gd name="connsiteY3" fmla="*/ 0 h 1865697"/>
              <a:gd name="connsiteX0" fmla="*/ 1232991 w 4024053"/>
              <a:gd name="connsiteY0" fmla="*/ 941626 h 1865697"/>
              <a:gd name="connsiteX1" fmla="*/ 4024053 w 4024053"/>
              <a:gd name="connsiteY1" fmla="*/ 941626 h 1865697"/>
              <a:gd name="connsiteX2" fmla="*/ 3909753 w 4024053"/>
              <a:gd name="connsiteY2" fmla="*/ 1856172 h 1865697"/>
              <a:gd name="connsiteX3" fmla="*/ 1356816 w 4024053"/>
              <a:gd name="connsiteY3" fmla="*/ 1865697 h 1865697"/>
              <a:gd name="connsiteX4" fmla="*/ 1232991 w 4024053"/>
              <a:gd name="connsiteY4" fmla="*/ 941626 h 1865697"/>
              <a:gd name="connsiteX0" fmla="*/ 1160616 w 4024053"/>
              <a:gd name="connsiteY0" fmla="*/ 1093470 h 1865697"/>
              <a:gd name="connsiteX1" fmla="*/ 767805 w 4024053"/>
              <a:gd name="connsiteY1" fmla="*/ 1116675 h 1865697"/>
              <a:gd name="connsiteX2" fmla="*/ 870462 w 4024053"/>
              <a:gd name="connsiteY2" fmla="*/ 45719 h 1865697"/>
              <a:gd name="connsiteX3" fmla="*/ 0 w 4024053"/>
              <a:gd name="connsiteY3" fmla="*/ 0 h 1865697"/>
              <a:gd name="connsiteX0" fmla="*/ 1232991 w 4024053"/>
              <a:gd name="connsiteY0" fmla="*/ 941626 h 1865697"/>
              <a:gd name="connsiteX1" fmla="*/ 4024053 w 4024053"/>
              <a:gd name="connsiteY1" fmla="*/ 941626 h 1865697"/>
              <a:gd name="connsiteX2" fmla="*/ 3909753 w 4024053"/>
              <a:gd name="connsiteY2" fmla="*/ 1856172 h 1865697"/>
              <a:gd name="connsiteX3" fmla="*/ 1356816 w 4024053"/>
              <a:gd name="connsiteY3" fmla="*/ 1865697 h 1865697"/>
              <a:gd name="connsiteX4" fmla="*/ 1232991 w 4024053"/>
              <a:gd name="connsiteY4" fmla="*/ 941626 h 1865697"/>
              <a:gd name="connsiteX0" fmla="*/ 1160616 w 4024053"/>
              <a:gd name="connsiteY0" fmla="*/ 1093470 h 1865697"/>
              <a:gd name="connsiteX1" fmla="*/ 906732 w 4024053"/>
              <a:gd name="connsiteY1" fmla="*/ 1112520 h 1865697"/>
              <a:gd name="connsiteX2" fmla="*/ 870462 w 4024053"/>
              <a:gd name="connsiteY2" fmla="*/ 45719 h 1865697"/>
              <a:gd name="connsiteX3" fmla="*/ 0 w 4024053"/>
              <a:gd name="connsiteY3" fmla="*/ 0 h 1865697"/>
              <a:gd name="connsiteX0" fmla="*/ 1232991 w 4024053"/>
              <a:gd name="connsiteY0" fmla="*/ 987345 h 1911416"/>
              <a:gd name="connsiteX1" fmla="*/ 4024053 w 4024053"/>
              <a:gd name="connsiteY1" fmla="*/ 987345 h 1911416"/>
              <a:gd name="connsiteX2" fmla="*/ 3909753 w 4024053"/>
              <a:gd name="connsiteY2" fmla="*/ 1901891 h 1911416"/>
              <a:gd name="connsiteX3" fmla="*/ 1356816 w 4024053"/>
              <a:gd name="connsiteY3" fmla="*/ 1911416 h 1911416"/>
              <a:gd name="connsiteX4" fmla="*/ 1232991 w 4024053"/>
              <a:gd name="connsiteY4" fmla="*/ 987345 h 1911416"/>
              <a:gd name="connsiteX0" fmla="*/ 1160616 w 4024053"/>
              <a:gd name="connsiteY0" fmla="*/ 1139189 h 1911416"/>
              <a:gd name="connsiteX1" fmla="*/ 906732 w 4024053"/>
              <a:gd name="connsiteY1" fmla="*/ 1158239 h 1911416"/>
              <a:gd name="connsiteX2" fmla="*/ 870462 w 4024053"/>
              <a:gd name="connsiteY2" fmla="*/ 0 h 1911416"/>
              <a:gd name="connsiteX3" fmla="*/ 0 w 4024053"/>
              <a:gd name="connsiteY3" fmla="*/ 45719 h 1911416"/>
              <a:gd name="connsiteX0" fmla="*/ 1232991 w 4024053"/>
              <a:gd name="connsiteY0" fmla="*/ 987345 h 1911416"/>
              <a:gd name="connsiteX1" fmla="*/ 4024053 w 4024053"/>
              <a:gd name="connsiteY1" fmla="*/ 987345 h 1911416"/>
              <a:gd name="connsiteX2" fmla="*/ 3909753 w 4024053"/>
              <a:gd name="connsiteY2" fmla="*/ 1901891 h 1911416"/>
              <a:gd name="connsiteX3" fmla="*/ 1356816 w 4024053"/>
              <a:gd name="connsiteY3" fmla="*/ 1911416 h 1911416"/>
              <a:gd name="connsiteX4" fmla="*/ 1232991 w 4024053"/>
              <a:gd name="connsiteY4" fmla="*/ 987345 h 1911416"/>
              <a:gd name="connsiteX0" fmla="*/ 1160616 w 4024053"/>
              <a:gd name="connsiteY0" fmla="*/ 1139189 h 1911416"/>
              <a:gd name="connsiteX1" fmla="*/ 906732 w 4024053"/>
              <a:gd name="connsiteY1" fmla="*/ 1120139 h 1911416"/>
              <a:gd name="connsiteX2" fmla="*/ 870462 w 4024053"/>
              <a:gd name="connsiteY2" fmla="*/ 0 h 1911416"/>
              <a:gd name="connsiteX3" fmla="*/ 0 w 4024053"/>
              <a:gd name="connsiteY3" fmla="*/ 45719 h 1911416"/>
              <a:gd name="connsiteX0" fmla="*/ 1232991 w 4024053"/>
              <a:gd name="connsiteY0" fmla="*/ 941626 h 1865697"/>
              <a:gd name="connsiteX1" fmla="*/ 4024053 w 4024053"/>
              <a:gd name="connsiteY1" fmla="*/ 941626 h 1865697"/>
              <a:gd name="connsiteX2" fmla="*/ 3909753 w 4024053"/>
              <a:gd name="connsiteY2" fmla="*/ 1856172 h 1865697"/>
              <a:gd name="connsiteX3" fmla="*/ 1356816 w 4024053"/>
              <a:gd name="connsiteY3" fmla="*/ 1865697 h 1865697"/>
              <a:gd name="connsiteX4" fmla="*/ 1232991 w 4024053"/>
              <a:gd name="connsiteY4" fmla="*/ 941626 h 1865697"/>
              <a:gd name="connsiteX0" fmla="*/ 1160616 w 4024053"/>
              <a:gd name="connsiteY0" fmla="*/ 1093470 h 1865697"/>
              <a:gd name="connsiteX1" fmla="*/ 906732 w 4024053"/>
              <a:gd name="connsiteY1" fmla="*/ 1074420 h 1865697"/>
              <a:gd name="connsiteX2" fmla="*/ 870462 w 4024053"/>
              <a:gd name="connsiteY2" fmla="*/ 17145 h 1865697"/>
              <a:gd name="connsiteX3" fmla="*/ 0 w 4024053"/>
              <a:gd name="connsiteY3" fmla="*/ 0 h 1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4053" h="1865697" extrusionOk="0">
                <a:moveTo>
                  <a:pt x="1232991" y="941626"/>
                </a:moveTo>
                <a:lnTo>
                  <a:pt x="4024053" y="941626"/>
                </a:lnTo>
                <a:lnTo>
                  <a:pt x="3909753" y="1856172"/>
                </a:lnTo>
                <a:lnTo>
                  <a:pt x="1356816" y="1865697"/>
                </a:lnTo>
                <a:lnTo>
                  <a:pt x="1232991" y="941626"/>
                </a:lnTo>
                <a:close/>
              </a:path>
              <a:path w="4024053" h="1865697" fill="none" extrusionOk="0">
                <a:moveTo>
                  <a:pt x="1160616" y="1093470"/>
                </a:moveTo>
                <a:lnTo>
                  <a:pt x="906732" y="1074420"/>
                </a:lnTo>
                <a:lnTo>
                  <a:pt x="870462" y="17145"/>
                </a:lnTo>
                <a:lnTo>
                  <a:pt x="0" y="0"/>
                </a:lnTo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4A17729-909B-339D-55D5-C9AF1B322004}"/>
              </a:ext>
            </a:extLst>
          </p:cNvPr>
          <p:cNvSpPr txBox="1"/>
          <p:nvPr/>
        </p:nvSpPr>
        <p:spPr>
          <a:xfrm>
            <a:off x="9297778" y="4415363"/>
            <a:ext cx="2826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Efectuar gestiones de intereses.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lobo: línea doblada doble 8">
            <a:extLst>
              <a:ext uri="{FF2B5EF4-FFF2-40B4-BE49-F238E27FC236}">
                <a16:creationId xmlns:a16="http://schemas.microsoft.com/office/drawing/2014/main" id="{22BB5435-07B0-8810-FC0F-9E1DDB5578C1}"/>
              </a:ext>
            </a:extLst>
          </p:cNvPr>
          <p:cNvSpPr/>
          <p:nvPr/>
        </p:nvSpPr>
        <p:spPr>
          <a:xfrm>
            <a:off x="4409393" y="4340519"/>
            <a:ext cx="3377896" cy="1536330"/>
          </a:xfrm>
          <a:custGeom>
            <a:avLst/>
            <a:gdLst>
              <a:gd name="connsiteX0" fmla="*/ 0 w 2791062"/>
              <a:gd name="connsiteY0" fmla="*/ 0 h 933596"/>
              <a:gd name="connsiteX1" fmla="*/ 2791062 w 2791062"/>
              <a:gd name="connsiteY1" fmla="*/ 0 h 933596"/>
              <a:gd name="connsiteX2" fmla="*/ 2791062 w 2791062"/>
              <a:gd name="connsiteY2" fmla="*/ 933596 h 933596"/>
              <a:gd name="connsiteX3" fmla="*/ 0 w 2791062"/>
              <a:gd name="connsiteY3" fmla="*/ 933596 h 933596"/>
              <a:gd name="connsiteX4" fmla="*/ 0 w 2791062"/>
              <a:gd name="connsiteY4" fmla="*/ 0 h 933596"/>
              <a:gd name="connsiteX0" fmla="*/ -232579 w 2791062"/>
              <a:gd name="connsiteY0" fmla="*/ 175049 h 933596"/>
              <a:gd name="connsiteX1" fmla="*/ -465186 w 2791062"/>
              <a:gd name="connsiteY1" fmla="*/ 175049 h 933596"/>
              <a:gd name="connsiteX2" fmla="*/ -465186 w 2791062"/>
              <a:gd name="connsiteY2" fmla="*/ 933596 h 933596"/>
              <a:gd name="connsiteX3" fmla="*/ 462758 w 2791062"/>
              <a:gd name="connsiteY3" fmla="*/ 1597541 h 933596"/>
              <a:gd name="connsiteX0" fmla="*/ 465186 w 3256248"/>
              <a:gd name="connsiteY0" fmla="*/ 0 h 1597541"/>
              <a:gd name="connsiteX1" fmla="*/ 3256248 w 3256248"/>
              <a:gd name="connsiteY1" fmla="*/ 0 h 1597541"/>
              <a:gd name="connsiteX2" fmla="*/ 3256248 w 3256248"/>
              <a:gd name="connsiteY2" fmla="*/ 933596 h 1597541"/>
              <a:gd name="connsiteX3" fmla="*/ 589011 w 3256248"/>
              <a:gd name="connsiteY3" fmla="*/ 924071 h 1597541"/>
              <a:gd name="connsiteX4" fmla="*/ 465186 w 3256248"/>
              <a:gd name="connsiteY4" fmla="*/ 0 h 1597541"/>
              <a:gd name="connsiteX0" fmla="*/ 232607 w 3256248"/>
              <a:gd name="connsiteY0" fmla="*/ 175049 h 1597541"/>
              <a:gd name="connsiteX1" fmla="*/ 0 w 3256248"/>
              <a:gd name="connsiteY1" fmla="*/ 175049 h 1597541"/>
              <a:gd name="connsiteX2" fmla="*/ 0 w 3256248"/>
              <a:gd name="connsiteY2" fmla="*/ 933596 h 1597541"/>
              <a:gd name="connsiteX3" fmla="*/ 927944 w 3256248"/>
              <a:gd name="connsiteY3" fmla="*/ 1597541 h 1597541"/>
              <a:gd name="connsiteX0" fmla="*/ 465186 w 3256248"/>
              <a:gd name="connsiteY0" fmla="*/ 0 h 1597541"/>
              <a:gd name="connsiteX1" fmla="*/ 3256248 w 3256248"/>
              <a:gd name="connsiteY1" fmla="*/ 0 h 1597541"/>
              <a:gd name="connsiteX2" fmla="*/ 3141948 w 3256248"/>
              <a:gd name="connsiteY2" fmla="*/ 914546 h 1597541"/>
              <a:gd name="connsiteX3" fmla="*/ 589011 w 3256248"/>
              <a:gd name="connsiteY3" fmla="*/ 924071 h 1597541"/>
              <a:gd name="connsiteX4" fmla="*/ 465186 w 3256248"/>
              <a:gd name="connsiteY4" fmla="*/ 0 h 1597541"/>
              <a:gd name="connsiteX0" fmla="*/ 232607 w 3256248"/>
              <a:gd name="connsiteY0" fmla="*/ 175049 h 1597541"/>
              <a:gd name="connsiteX1" fmla="*/ 0 w 3256248"/>
              <a:gd name="connsiteY1" fmla="*/ 175049 h 1597541"/>
              <a:gd name="connsiteX2" fmla="*/ 0 w 3256248"/>
              <a:gd name="connsiteY2" fmla="*/ 933596 h 1597541"/>
              <a:gd name="connsiteX3" fmla="*/ 927944 w 3256248"/>
              <a:gd name="connsiteY3" fmla="*/ 1597541 h 1597541"/>
              <a:gd name="connsiteX0" fmla="*/ 465186 w 3256248"/>
              <a:gd name="connsiteY0" fmla="*/ 488434 h 1422030"/>
              <a:gd name="connsiteX1" fmla="*/ 3256248 w 3256248"/>
              <a:gd name="connsiteY1" fmla="*/ 488434 h 1422030"/>
              <a:gd name="connsiteX2" fmla="*/ 3141948 w 3256248"/>
              <a:gd name="connsiteY2" fmla="*/ 1402980 h 1422030"/>
              <a:gd name="connsiteX3" fmla="*/ 589011 w 3256248"/>
              <a:gd name="connsiteY3" fmla="*/ 1412505 h 1422030"/>
              <a:gd name="connsiteX4" fmla="*/ 465186 w 3256248"/>
              <a:gd name="connsiteY4" fmla="*/ 488434 h 1422030"/>
              <a:gd name="connsiteX0" fmla="*/ 232607 w 3256248"/>
              <a:gd name="connsiteY0" fmla="*/ 663483 h 1422030"/>
              <a:gd name="connsiteX1" fmla="*/ 0 w 3256248"/>
              <a:gd name="connsiteY1" fmla="*/ 663483 h 1422030"/>
              <a:gd name="connsiteX2" fmla="*/ 0 w 3256248"/>
              <a:gd name="connsiteY2" fmla="*/ 1422030 h 1422030"/>
              <a:gd name="connsiteX3" fmla="*/ 964985 w 3256248"/>
              <a:gd name="connsiteY3" fmla="*/ 0 h 1422030"/>
              <a:gd name="connsiteX0" fmla="*/ 492967 w 3284029"/>
              <a:gd name="connsiteY0" fmla="*/ 488434 h 1412505"/>
              <a:gd name="connsiteX1" fmla="*/ 3284029 w 3284029"/>
              <a:gd name="connsiteY1" fmla="*/ 488434 h 1412505"/>
              <a:gd name="connsiteX2" fmla="*/ 3169729 w 3284029"/>
              <a:gd name="connsiteY2" fmla="*/ 1402980 h 1412505"/>
              <a:gd name="connsiteX3" fmla="*/ 616792 w 3284029"/>
              <a:gd name="connsiteY3" fmla="*/ 1412505 h 1412505"/>
              <a:gd name="connsiteX4" fmla="*/ 492967 w 3284029"/>
              <a:gd name="connsiteY4" fmla="*/ 488434 h 1412505"/>
              <a:gd name="connsiteX0" fmla="*/ 260388 w 3284029"/>
              <a:gd name="connsiteY0" fmla="*/ 663483 h 1412505"/>
              <a:gd name="connsiteX1" fmla="*/ 27781 w 3284029"/>
              <a:gd name="connsiteY1" fmla="*/ 663483 h 1412505"/>
              <a:gd name="connsiteX2" fmla="*/ 0 w 3284029"/>
              <a:gd name="connsiteY2" fmla="*/ 88530 h 1412505"/>
              <a:gd name="connsiteX3" fmla="*/ 992766 w 3284029"/>
              <a:gd name="connsiteY3" fmla="*/ 0 h 1412505"/>
              <a:gd name="connsiteX0" fmla="*/ 492967 w 3284029"/>
              <a:gd name="connsiteY0" fmla="*/ 612259 h 1536330"/>
              <a:gd name="connsiteX1" fmla="*/ 3284029 w 3284029"/>
              <a:gd name="connsiteY1" fmla="*/ 612259 h 1536330"/>
              <a:gd name="connsiteX2" fmla="*/ 3169729 w 3284029"/>
              <a:gd name="connsiteY2" fmla="*/ 1526805 h 1536330"/>
              <a:gd name="connsiteX3" fmla="*/ 616792 w 3284029"/>
              <a:gd name="connsiteY3" fmla="*/ 1536330 h 1536330"/>
              <a:gd name="connsiteX4" fmla="*/ 492967 w 3284029"/>
              <a:gd name="connsiteY4" fmla="*/ 612259 h 1536330"/>
              <a:gd name="connsiteX0" fmla="*/ 260388 w 3284029"/>
              <a:gd name="connsiteY0" fmla="*/ 787308 h 1536330"/>
              <a:gd name="connsiteX1" fmla="*/ 27781 w 3284029"/>
              <a:gd name="connsiteY1" fmla="*/ 787308 h 1536330"/>
              <a:gd name="connsiteX2" fmla="*/ 0 w 3284029"/>
              <a:gd name="connsiteY2" fmla="*/ 212355 h 1536330"/>
              <a:gd name="connsiteX3" fmla="*/ 492709 w 3284029"/>
              <a:gd name="connsiteY3" fmla="*/ 0 h 153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4029" h="1536330" extrusionOk="0">
                <a:moveTo>
                  <a:pt x="492967" y="612259"/>
                </a:moveTo>
                <a:lnTo>
                  <a:pt x="3284029" y="612259"/>
                </a:lnTo>
                <a:lnTo>
                  <a:pt x="3169729" y="1526805"/>
                </a:lnTo>
                <a:lnTo>
                  <a:pt x="616792" y="1536330"/>
                </a:lnTo>
                <a:lnTo>
                  <a:pt x="492967" y="612259"/>
                </a:lnTo>
                <a:close/>
              </a:path>
              <a:path w="3284029" h="1536330" fill="none" extrusionOk="0">
                <a:moveTo>
                  <a:pt x="260388" y="787308"/>
                </a:moveTo>
                <a:lnTo>
                  <a:pt x="27781" y="787308"/>
                </a:lnTo>
                <a:lnTo>
                  <a:pt x="0" y="212355"/>
                </a:lnTo>
                <a:lnTo>
                  <a:pt x="492709" y="0"/>
                </a:lnTo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D8F5FCB-BB70-A186-E6A1-485F95177A29}"/>
              </a:ext>
            </a:extLst>
          </p:cNvPr>
          <p:cNvSpPr txBox="1"/>
          <p:nvPr/>
        </p:nvSpPr>
        <p:spPr>
          <a:xfrm>
            <a:off x="5143262" y="5079525"/>
            <a:ext cx="2561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Celebrar contratos civiles o mercantiles. 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626AC5-6B41-8EB3-DE1D-D5E78B7027F3}"/>
              </a:ext>
            </a:extLst>
          </p:cNvPr>
          <p:cNvSpPr txBox="1"/>
          <p:nvPr/>
        </p:nvSpPr>
        <p:spPr>
          <a:xfrm>
            <a:off x="1949546" y="1360140"/>
            <a:ext cx="42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4F10AFC-983D-EB00-79DE-10F51E8C35FA}"/>
              </a:ext>
            </a:extLst>
          </p:cNvPr>
          <p:cNvSpPr txBox="1"/>
          <p:nvPr/>
        </p:nvSpPr>
        <p:spPr>
          <a:xfrm>
            <a:off x="6452578" y="110772"/>
            <a:ext cx="42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693020A-74D4-F0E4-2BEE-D4D6D5576D08}"/>
              </a:ext>
            </a:extLst>
          </p:cNvPr>
          <p:cNvSpPr txBox="1"/>
          <p:nvPr/>
        </p:nvSpPr>
        <p:spPr>
          <a:xfrm>
            <a:off x="10403671" y="1410731"/>
            <a:ext cx="42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F7E5675-87E6-EC68-4D23-68BCCBF5B92E}"/>
              </a:ext>
            </a:extLst>
          </p:cNvPr>
          <p:cNvSpPr txBox="1"/>
          <p:nvPr/>
        </p:nvSpPr>
        <p:spPr>
          <a:xfrm>
            <a:off x="6183703" y="4547493"/>
            <a:ext cx="42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ABF0FA1-8F0B-9DEF-D7DE-F1CEE3EFA51F}"/>
              </a:ext>
            </a:extLst>
          </p:cNvPr>
          <p:cNvSpPr txBox="1"/>
          <p:nvPr/>
        </p:nvSpPr>
        <p:spPr>
          <a:xfrm>
            <a:off x="10393038" y="3818988"/>
            <a:ext cx="42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F6AB97E9-02C4-93A2-3597-768124171B4E}"/>
              </a:ext>
            </a:extLst>
          </p:cNvPr>
          <p:cNvSpPr/>
          <p:nvPr/>
        </p:nvSpPr>
        <p:spPr>
          <a:xfrm>
            <a:off x="1749704" y="3298972"/>
            <a:ext cx="239842" cy="23984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58661B3-3994-6480-4D66-AD1F9BD96F49}"/>
              </a:ext>
            </a:extLst>
          </p:cNvPr>
          <p:cNvSpPr txBox="1"/>
          <p:nvPr/>
        </p:nvSpPr>
        <p:spPr>
          <a:xfrm>
            <a:off x="1709952" y="3226437"/>
            <a:ext cx="42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E26AA038-722B-625C-8C9E-F25342153EBC}"/>
              </a:ext>
            </a:extLst>
          </p:cNvPr>
          <p:cNvSpPr/>
          <p:nvPr/>
        </p:nvSpPr>
        <p:spPr>
          <a:xfrm>
            <a:off x="4731459" y="2858174"/>
            <a:ext cx="3454226" cy="576781"/>
          </a:xfrm>
          <a:prstGeom prst="roundRect">
            <a:avLst/>
          </a:prstGeom>
          <a:solidFill>
            <a:srgbClr val="D90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AFBD4A60-1F5D-3E34-9E56-5A2721245081}"/>
              </a:ext>
            </a:extLst>
          </p:cNvPr>
          <p:cNvSpPr txBox="1"/>
          <p:nvPr/>
        </p:nvSpPr>
        <p:spPr>
          <a:xfrm>
            <a:off x="4973833" y="2911253"/>
            <a:ext cx="29433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Titillium Web Bold" panose="00000800000000000000" pitchFamily="2" charset="0"/>
                <a:cs typeface="Arial" panose="020B0604020202020204" pitchFamily="34" charset="0"/>
              </a:rPr>
              <a:t>IMPEDIMENTOS</a:t>
            </a:r>
            <a:endParaRPr lang="es-PE" sz="3000" b="1" dirty="0">
              <a:solidFill>
                <a:schemeClr val="bg1"/>
              </a:solidFill>
              <a:latin typeface="Titillium Web Bold" panose="000008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19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77341" y="28489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0" y="-48854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1283900-CB77-4279-BD45-B3C3438C10CF}"/>
              </a:ext>
            </a:extLst>
          </p:cNvPr>
          <p:cNvSpPr/>
          <p:nvPr/>
        </p:nvSpPr>
        <p:spPr>
          <a:xfrm>
            <a:off x="1622225" y="2306749"/>
            <a:ext cx="10355008" cy="2028913"/>
          </a:xfrm>
          <a:prstGeom prst="rect">
            <a:avLst/>
          </a:prstGeom>
          <a:solidFill>
            <a:srgbClr val="CC33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13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Gracias</a:t>
            </a:r>
            <a:endParaRPr lang="es-PE" sz="713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FA30D8C5-7CD8-8983-F808-75AFAA42A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9129" y="5944890"/>
            <a:ext cx="1548789" cy="5600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D5A763F-9FD5-54A1-0C05-F74F9402E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51" y="1980060"/>
            <a:ext cx="2746433" cy="2747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02405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3328512-6BA8-3110-9F11-EFE9E36CF627}"/>
              </a:ext>
            </a:extLst>
          </p:cNvPr>
          <p:cNvSpPr/>
          <p:nvPr/>
        </p:nvSpPr>
        <p:spPr>
          <a:xfrm>
            <a:off x="2020186" y="1924493"/>
            <a:ext cx="4508205" cy="641358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57329" y="73454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20012" y="-3889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9129" y="5973124"/>
            <a:ext cx="1219497" cy="56004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84E277E-6C7D-E767-F04C-062CFBF8F631}"/>
              </a:ext>
            </a:extLst>
          </p:cNvPr>
          <p:cNvSpPr txBox="1"/>
          <p:nvPr/>
        </p:nvSpPr>
        <p:spPr>
          <a:xfrm>
            <a:off x="1139068" y="2760333"/>
            <a:ext cx="60946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itillium Web" panose="00000500000000000000" pitchFamily="2" charset="0"/>
                <a:cs typeface="Arial" panose="020B0604020202020204" pitchFamily="34" charset="0"/>
              </a:rPr>
              <a:t>Es la situación en la que los intereses privados del servidor colisionan con el interés público y con el ejercicio de sus funciones, entendiéndose que cualquier actuación que realiza debe estar dirigida a asegurar el interés público, y no a favorecer intereses personales o de terceros</a:t>
            </a:r>
            <a:r>
              <a:rPr lang="es-ES" sz="2000" dirty="0">
                <a:latin typeface="Titillium Web" panose="00000500000000000000" pitchFamily="2" charset="0"/>
              </a:rPr>
              <a:t>.</a:t>
            </a:r>
            <a:endParaRPr lang="es-PE" sz="2000" dirty="0">
              <a:latin typeface="Titillium Web" panose="00000500000000000000" pitchFamily="2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44815EA-D6DD-539E-6F01-710D5E1F6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2015" y="1441115"/>
            <a:ext cx="3881887" cy="3536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6DC7C71-C25F-0F2A-7A53-39E700DB286E}"/>
              </a:ext>
            </a:extLst>
          </p:cNvPr>
          <p:cNvSpPr txBox="1"/>
          <p:nvPr/>
        </p:nvSpPr>
        <p:spPr>
          <a:xfrm>
            <a:off x="1318249" y="2043207"/>
            <a:ext cx="5922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CONFLICTO DE INTERESES </a:t>
            </a:r>
          </a:p>
        </p:txBody>
      </p:sp>
    </p:spTree>
    <p:extLst>
      <p:ext uri="{BB962C8B-B14F-4D97-AF65-F5344CB8AC3E}">
        <p14:creationId xmlns:p14="http://schemas.microsoft.com/office/powerpoint/2010/main" val="2179177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99138E-F808-74D3-21CB-62AF0E872E77}"/>
              </a:ext>
            </a:extLst>
          </p:cNvPr>
          <p:cNvSpPr/>
          <p:nvPr/>
        </p:nvSpPr>
        <p:spPr>
          <a:xfrm>
            <a:off x="3873328" y="554589"/>
            <a:ext cx="7999036" cy="111144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77341" y="57510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0" y="-19833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9129" y="5973124"/>
            <a:ext cx="1028675" cy="56004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179B62C-2C0F-19DD-48A3-CE522637A656}"/>
              </a:ext>
            </a:extLst>
          </p:cNvPr>
          <p:cNvSpPr txBox="1"/>
          <p:nvPr/>
        </p:nvSpPr>
        <p:spPr>
          <a:xfrm>
            <a:off x="3975173" y="726239"/>
            <a:ext cx="78455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tillium Web" panose="00000500000000000000" pitchFamily="2" charset="0"/>
                <a:cs typeface="Arial" panose="020B0604020202020204" pitchFamily="34" charset="0"/>
              </a:rPr>
              <a:t>MEDIDAS PARA FORTALECER LA INTEGRIDAD Y LUCHA CONTRA LA CORRUPCIÓN </a:t>
            </a:r>
          </a:p>
          <a:p>
            <a:pPr algn="ctr"/>
            <a:r>
              <a:rPr lang="es-ES" sz="1600" b="1" dirty="0">
                <a:latin typeface="Titillium Web" panose="00000500000000000000" pitchFamily="2" charset="0"/>
                <a:cs typeface="Arial" panose="020B0604020202020204" pitchFamily="34" charset="0"/>
              </a:rPr>
              <a:t>(D. S. 042-2018-PCM) </a:t>
            </a:r>
          </a:p>
          <a:p>
            <a:pPr algn="ctr"/>
            <a:r>
              <a:rPr lang="es-ES" sz="1600" b="1" dirty="0">
                <a:latin typeface="Titillium Web" panose="00000500000000000000" pitchFamily="2" charset="0"/>
                <a:cs typeface="Arial" panose="020B0604020202020204" pitchFamily="34" charset="0"/>
              </a:rPr>
              <a:t>7. Lineamientos para la gestión de conflictos de intereses. </a:t>
            </a:r>
          </a:p>
          <a:p>
            <a:pPr algn="ctr"/>
            <a:endParaRPr lang="es-ES" b="1" dirty="0"/>
          </a:p>
          <a:p>
            <a:pPr algn="ctr"/>
            <a:endParaRPr lang="es-ES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40A2888-B79A-D2BB-F169-FA800BAAA7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16" r="11077" b="5607"/>
          <a:stretch/>
        </p:blipFill>
        <p:spPr>
          <a:xfrm>
            <a:off x="2166045" y="1959077"/>
            <a:ext cx="1417740" cy="14355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8ED07D57-B32E-4F31-6916-8216A5759D94}"/>
              </a:ext>
            </a:extLst>
          </p:cNvPr>
          <p:cNvSpPr/>
          <p:nvPr/>
        </p:nvSpPr>
        <p:spPr>
          <a:xfrm>
            <a:off x="3873328" y="2953637"/>
            <a:ext cx="7999036" cy="111144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DIRECTIVA 002-2021-PCM/SIP “LINEAMIENTOS PARA FORTALECER UNA CULTURA DE INTEGRIDAD EN LAS ENTIDADES DEL SECTOR PÚBLICO” 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(Resolución 002-2019-PCM/SIP)</a:t>
            </a:r>
            <a:endParaRPr lang="es-PE" sz="1600" b="1" dirty="0">
              <a:solidFill>
                <a:schemeClr val="tx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FA6C086-DC33-905B-CDF2-3341E3BF0AD0}"/>
              </a:ext>
            </a:extLst>
          </p:cNvPr>
          <p:cNvSpPr txBox="1"/>
          <p:nvPr/>
        </p:nvSpPr>
        <p:spPr>
          <a:xfrm>
            <a:off x="4027269" y="4270856"/>
            <a:ext cx="77934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Titillium Web" panose="00000500000000000000" pitchFamily="2" charset="0"/>
                <a:cs typeface="Arial" panose="020B0604020202020204" pitchFamily="34" charset="0"/>
              </a:rPr>
              <a:t>El modelo de integridad a implementar en las entidades comprende seis componentes, siendo uno de ellos el denominado “Políticas de integridad”. Este se desarrolla, entre otros, a través del subcomponente “Prevención y mitigación de conflictos de intereses”. (numeral 5.2.3.2)</a:t>
            </a:r>
            <a:endParaRPr lang="es-PE" sz="1600" dirty="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EFA5C0-F45E-C0AA-C725-DF9262DC67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4" t="7445" b="3543"/>
          <a:stretch/>
        </p:blipFill>
        <p:spPr>
          <a:xfrm>
            <a:off x="-162842" y="2567982"/>
            <a:ext cx="3689738" cy="3994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6A4004E-3B20-9CA7-2094-DD17E69563F6}"/>
              </a:ext>
            </a:extLst>
          </p:cNvPr>
          <p:cNvSpPr txBox="1"/>
          <p:nvPr/>
        </p:nvSpPr>
        <p:spPr>
          <a:xfrm>
            <a:off x="4136514" y="1783160"/>
            <a:ext cx="7466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 el instrumento mediante el cual se establecen orientaciones prácticas para que los funcionarios y servidores públicos identifiquen y resuelvan situaciones en las que se presentan conflictos de intereses. (artículo 4 numeral 7) </a:t>
            </a:r>
          </a:p>
        </p:txBody>
      </p:sp>
    </p:spTree>
    <p:extLst>
      <p:ext uri="{BB962C8B-B14F-4D97-AF65-F5344CB8AC3E}">
        <p14:creationId xmlns:p14="http://schemas.microsoft.com/office/powerpoint/2010/main" val="3152579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1E06DFA8-1CB8-57E8-22B8-5B929D558DD5}"/>
              </a:ext>
            </a:extLst>
          </p:cNvPr>
          <p:cNvSpPr/>
          <p:nvPr/>
        </p:nvSpPr>
        <p:spPr>
          <a:xfrm>
            <a:off x="267419" y="4451112"/>
            <a:ext cx="7102017" cy="136746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9B1C3120-C0EE-1DF5-3F93-A85A137E7A3A}"/>
              </a:ext>
            </a:extLst>
          </p:cNvPr>
          <p:cNvSpPr/>
          <p:nvPr/>
        </p:nvSpPr>
        <p:spPr>
          <a:xfrm>
            <a:off x="201953" y="2931664"/>
            <a:ext cx="7197621" cy="1308614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77341" y="77343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0" y="0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6CA71D-BA8F-4474-B993-2DD6911C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248" y="502696"/>
            <a:ext cx="9298614" cy="1111440"/>
          </a:xfrm>
        </p:spPr>
        <p:txBody>
          <a:bodyPr>
            <a:noAutofit/>
          </a:bodyPr>
          <a:lstStyle/>
          <a:p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E" sz="2321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929" y="5973351"/>
            <a:ext cx="1548789" cy="56004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FC09168-18F8-B2B1-1E54-6748B70454D2}"/>
              </a:ext>
            </a:extLst>
          </p:cNvPr>
          <p:cNvSpPr txBox="1"/>
          <p:nvPr/>
        </p:nvSpPr>
        <p:spPr>
          <a:xfrm>
            <a:off x="1935398" y="1542943"/>
            <a:ext cx="9842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tillium Web" panose="00000500000000000000" pitchFamily="2" charset="0"/>
              </a:rPr>
              <a:t>Establece la declaración jurada de intereses de los funcionarios y servidores del Estado como instrumento para la detección y prevención de conflictos de intereses y requisito indispensable para el ejercicio del cargo o función pública. </a:t>
            </a:r>
            <a:endParaRPr lang="es-PE" dirty="0">
              <a:latin typeface="Titillium Web" panose="00000500000000000000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635A53D-A9D7-D759-E3B6-81BFDA440569}"/>
              </a:ext>
            </a:extLst>
          </p:cNvPr>
          <p:cNvSpPr txBox="1"/>
          <p:nvPr/>
        </p:nvSpPr>
        <p:spPr>
          <a:xfrm>
            <a:off x="422694" y="3047362"/>
            <a:ext cx="68286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Titillium Web" panose="00000500000000000000" pitchFamily="2" charset="0"/>
              </a:rPr>
              <a:t>En caso la Contraloría advierta conflictos de intereses aparentes o potenciales, lo comunicará a la oficina de integridad de la entidad, con el fin de que esta adopte las acciones correspondientes. </a:t>
            </a:r>
          </a:p>
          <a:p>
            <a:pPr algn="just"/>
            <a:r>
              <a:rPr lang="es-ES" sz="1600" b="1" dirty="0">
                <a:latin typeface="Titillium Web" panose="00000500000000000000" pitchFamily="2" charset="0"/>
              </a:rPr>
              <a:t>(Art. 9 de la ley) </a:t>
            </a:r>
            <a:endParaRPr lang="es-PE" sz="1600" b="1" dirty="0">
              <a:latin typeface="Titillium Web" panose="000005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7153050-24B2-4823-87E6-94F635425AD3}"/>
              </a:ext>
            </a:extLst>
          </p:cNvPr>
          <p:cNvSpPr txBox="1"/>
          <p:nvPr/>
        </p:nvSpPr>
        <p:spPr>
          <a:xfrm>
            <a:off x="422694" y="4611942"/>
            <a:ext cx="67862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Titillium Web" panose="00000500000000000000" pitchFamily="2" charset="0"/>
              </a:rPr>
              <a:t>La Contraloría coordina con las oficinas de integridad de las entidades actividades de sensibilización, capacitación y difusión dirigidas a prevenir y mitigar conflictos de intereses.</a:t>
            </a:r>
          </a:p>
          <a:p>
            <a:pPr algn="just"/>
            <a:r>
              <a:rPr lang="es-ES" sz="1600" b="1" dirty="0">
                <a:latin typeface="Titillium Web" panose="00000500000000000000" pitchFamily="2" charset="0"/>
              </a:rPr>
              <a:t> (Art. 22 del reglamento)</a:t>
            </a:r>
            <a:endParaRPr lang="es-PE" sz="1600" b="1" dirty="0">
              <a:latin typeface="Titillium Web" panose="00000500000000000000" pitchFamily="2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6EEB235-76C4-7D54-58FD-033DD20273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976"/>
          <a:stretch/>
        </p:blipFill>
        <p:spPr>
          <a:xfrm>
            <a:off x="8762777" y="2555865"/>
            <a:ext cx="3081476" cy="3013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Flecha: hacia la izquierda 24">
            <a:extLst>
              <a:ext uri="{FF2B5EF4-FFF2-40B4-BE49-F238E27FC236}">
                <a16:creationId xmlns:a16="http://schemas.microsoft.com/office/drawing/2014/main" id="{40886C96-0A64-A557-D3D4-D4DBAD494A20}"/>
              </a:ext>
            </a:extLst>
          </p:cNvPr>
          <p:cNvSpPr/>
          <p:nvPr/>
        </p:nvSpPr>
        <p:spPr>
          <a:xfrm>
            <a:off x="7726261" y="3963939"/>
            <a:ext cx="709829" cy="547828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5DCBB7-6B56-D8C8-171F-90DCFDB709DB}"/>
              </a:ext>
            </a:extLst>
          </p:cNvPr>
          <p:cNvSpPr txBox="1"/>
          <p:nvPr/>
        </p:nvSpPr>
        <p:spPr>
          <a:xfrm>
            <a:off x="2319794" y="494193"/>
            <a:ext cx="9778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Titillium Web" panose="00000500000000000000" pitchFamily="2" charset="0"/>
              </a:rPr>
              <a:t>LEY N.º 31227 Y SU REGLAMENTO, (RESOLUCIÓN DE CONTRALORÍA N.º 162-2021-CG) y  MODIFICATORIA (RESOLUCIÓN DE CONTRALORÍA N° 291-2023-CG)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F36DFD40-0CCB-3DF9-07E1-BDF2728BAC5F}"/>
              </a:ext>
            </a:extLst>
          </p:cNvPr>
          <p:cNvGrpSpPr/>
          <p:nvPr/>
        </p:nvGrpSpPr>
        <p:grpSpPr>
          <a:xfrm>
            <a:off x="3307742" y="1168400"/>
            <a:ext cx="8918631" cy="120039"/>
            <a:chOff x="2928896" y="1168400"/>
            <a:chExt cx="9297478" cy="148308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8A586051-CB72-3827-8EBB-EE4058EFE839}"/>
                </a:ext>
              </a:extLst>
            </p:cNvPr>
            <p:cNvCxnSpPr>
              <a:cxnSpLocks/>
            </p:cNvCxnSpPr>
            <p:nvPr/>
          </p:nvCxnSpPr>
          <p:spPr>
            <a:xfrm>
              <a:off x="2928896" y="1316708"/>
              <a:ext cx="929747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E4E30506-43E8-860C-184C-943308709F05}"/>
                </a:ext>
              </a:extLst>
            </p:cNvPr>
            <p:cNvCxnSpPr>
              <a:cxnSpLocks/>
            </p:cNvCxnSpPr>
            <p:nvPr/>
          </p:nvCxnSpPr>
          <p:spPr>
            <a:xfrm>
              <a:off x="2928896" y="1168400"/>
              <a:ext cx="0" cy="1483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0116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82241" y="-70914"/>
            <a:ext cx="1732400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11326" y="-1"/>
            <a:ext cx="3005096" cy="687152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929" y="5973351"/>
            <a:ext cx="1548789" cy="56004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06CB934-F7E5-463B-317C-4285B7BE31C1}"/>
              </a:ext>
            </a:extLst>
          </p:cNvPr>
          <p:cNvSpPr txBox="1"/>
          <p:nvPr/>
        </p:nvSpPr>
        <p:spPr>
          <a:xfrm>
            <a:off x="6118217" y="256642"/>
            <a:ext cx="60365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CÓDIGO DE ÉTICA DE LA FUNCIÓN PÚBLICA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 (Ley N.º 27815)</a:t>
            </a:r>
          </a:p>
          <a:p>
            <a:pPr algn="ctr"/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4E021A82-43A7-92D1-323E-9662DCC72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198" y="1907626"/>
            <a:ext cx="4256427" cy="3251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47CDCF1F-D91C-CDE2-E840-324CCD6881B3}"/>
              </a:ext>
            </a:extLst>
          </p:cNvPr>
          <p:cNvSpPr/>
          <p:nvPr/>
        </p:nvSpPr>
        <p:spPr>
          <a:xfrm>
            <a:off x="5404330" y="1358722"/>
            <a:ext cx="2387945" cy="37367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Principio de Probidad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EB9C97F-B2EF-F1B2-BC14-B95C4DCB182D}"/>
              </a:ext>
            </a:extLst>
          </p:cNvPr>
          <p:cNvSpPr txBox="1"/>
          <p:nvPr/>
        </p:nvSpPr>
        <p:spPr>
          <a:xfrm>
            <a:off x="5391356" y="1891161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Titillium Web" panose="00000500000000000000" pitchFamily="2" charset="0"/>
                <a:cs typeface="Arial" panose="020B0604020202020204" pitchFamily="34" charset="0"/>
              </a:rPr>
              <a:t>El servidor público debe procurar satisfacer el interés general y desechando todo provecho o ventaja personal. (artículo 6 numeral 2). 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970F1C13-7A73-50FC-3C12-4C0F02762D02}"/>
              </a:ext>
            </a:extLst>
          </p:cNvPr>
          <p:cNvSpPr/>
          <p:nvPr/>
        </p:nvSpPr>
        <p:spPr>
          <a:xfrm>
            <a:off x="5461688" y="2657741"/>
            <a:ext cx="2505518" cy="37367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900" b="1" dirty="0">
                <a:solidFill>
                  <a:schemeClr val="tx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Deber de Neutralidad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E14E98C-8C1A-B722-EE4F-24ACB13BB4DF}"/>
              </a:ext>
            </a:extLst>
          </p:cNvPr>
          <p:cNvSpPr txBox="1"/>
          <p:nvPr/>
        </p:nvSpPr>
        <p:spPr>
          <a:xfrm>
            <a:off x="5413977" y="3213125"/>
            <a:ext cx="6094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Titillium Web" panose="00000500000000000000" pitchFamily="2" charset="0"/>
                <a:cs typeface="Arial" panose="020B0604020202020204" pitchFamily="34" charset="0"/>
              </a:rPr>
              <a:t>El servidor público debe demostrar independencia a sus vinculaciones con personas, partidos políticos o instituciones. (artículo 7 numeral 1). </a:t>
            </a:r>
            <a:endParaRPr lang="es-PE" sz="1600" dirty="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E594E27D-734F-71F1-C465-04D1D9BE0ED5}"/>
              </a:ext>
            </a:extLst>
          </p:cNvPr>
          <p:cNvSpPr/>
          <p:nvPr/>
        </p:nvSpPr>
        <p:spPr>
          <a:xfrm>
            <a:off x="5461688" y="4225828"/>
            <a:ext cx="5423647" cy="37367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  <a:latin typeface="Titillium Web" panose="00000500000000000000" pitchFamily="2" charset="0"/>
              </a:rPr>
              <a:t>Prohibición Ética de mantener Intereses de Conflicto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3D5F28A-C24B-18B0-2343-9731652E4439}"/>
              </a:ext>
            </a:extLst>
          </p:cNvPr>
          <p:cNvSpPr txBox="1"/>
          <p:nvPr/>
        </p:nvSpPr>
        <p:spPr>
          <a:xfrm>
            <a:off x="5391355" y="4710359"/>
            <a:ext cx="63288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Titillium Web" panose="00000500000000000000" pitchFamily="2" charset="0"/>
                <a:cs typeface="Arial" panose="020B0604020202020204" pitchFamily="34" charset="0"/>
              </a:rPr>
              <a:t>El servidor público está prohibido de aceptar situaciones en cuyo contexto sus intereses personales, laborales, económicos o financieros pudieran estar en conflicto con el cumplimiento de los deberes y funciones a su cargo. (artículo 8 numeral 1).</a:t>
            </a:r>
            <a:endParaRPr lang="es-PE" sz="1600" dirty="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EC35E87-672A-4074-CCEB-681A19B4364D}"/>
              </a:ext>
            </a:extLst>
          </p:cNvPr>
          <p:cNvGrpSpPr/>
          <p:nvPr/>
        </p:nvGrpSpPr>
        <p:grpSpPr>
          <a:xfrm>
            <a:off x="6299277" y="833499"/>
            <a:ext cx="5852592" cy="277371"/>
            <a:chOff x="2928896" y="1168400"/>
            <a:chExt cx="9297478" cy="148308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45786E27-1BEC-8436-5B0D-57C622787E06}"/>
                </a:ext>
              </a:extLst>
            </p:cNvPr>
            <p:cNvCxnSpPr>
              <a:cxnSpLocks/>
            </p:cNvCxnSpPr>
            <p:nvPr/>
          </p:nvCxnSpPr>
          <p:spPr>
            <a:xfrm>
              <a:off x="2928896" y="1316708"/>
              <a:ext cx="929747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CEDCBB3C-2F45-F02C-0F25-270B8A5DA93B}"/>
                </a:ext>
              </a:extLst>
            </p:cNvPr>
            <p:cNvCxnSpPr>
              <a:cxnSpLocks/>
            </p:cNvCxnSpPr>
            <p:nvPr/>
          </p:nvCxnSpPr>
          <p:spPr>
            <a:xfrm>
              <a:off x="2928896" y="1168400"/>
              <a:ext cx="0" cy="1483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3118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3FD5FA1B-7017-A3FC-CDC2-FFA848A84562}"/>
              </a:ext>
            </a:extLst>
          </p:cNvPr>
          <p:cNvSpPr/>
          <p:nvPr/>
        </p:nvSpPr>
        <p:spPr>
          <a:xfrm>
            <a:off x="7639318" y="4702867"/>
            <a:ext cx="2499391" cy="1176874"/>
          </a:xfrm>
          <a:prstGeom prst="rect">
            <a:avLst/>
          </a:prstGeom>
          <a:solidFill>
            <a:srgbClr val="FFDC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CFF05CF4-AD2A-3515-8BF9-D9868D477E3C}"/>
              </a:ext>
            </a:extLst>
          </p:cNvPr>
          <p:cNvSpPr/>
          <p:nvPr/>
        </p:nvSpPr>
        <p:spPr>
          <a:xfrm>
            <a:off x="3005096" y="4778303"/>
            <a:ext cx="2499391" cy="1203674"/>
          </a:xfrm>
          <a:prstGeom prst="rect">
            <a:avLst/>
          </a:prstGeom>
          <a:solidFill>
            <a:srgbClr val="FFDC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43DE0E24-22DE-2D74-EB13-588D5D3295E4}"/>
              </a:ext>
            </a:extLst>
          </p:cNvPr>
          <p:cNvSpPr/>
          <p:nvPr/>
        </p:nvSpPr>
        <p:spPr>
          <a:xfrm>
            <a:off x="2136901" y="879966"/>
            <a:ext cx="3736682" cy="426094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130047" y="-130046"/>
            <a:ext cx="1614136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0" y="-2"/>
            <a:ext cx="3005096" cy="64024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6CA71D-BA8F-4474-B993-2DD6911C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248" y="502696"/>
            <a:ext cx="9298614" cy="1111440"/>
          </a:xfrm>
        </p:spPr>
        <p:txBody>
          <a:bodyPr>
            <a:noAutofit/>
          </a:bodyPr>
          <a:lstStyle/>
          <a:p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E" sz="2321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930" y="5973351"/>
            <a:ext cx="1193188" cy="5600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5929FB-03C3-3249-FB67-BCE94852BB74}"/>
              </a:ext>
            </a:extLst>
          </p:cNvPr>
          <p:cNvSpPr txBox="1"/>
          <p:nvPr/>
        </p:nvSpPr>
        <p:spPr>
          <a:xfrm>
            <a:off x="2066432" y="3617940"/>
            <a:ext cx="950918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700" dirty="0">
                <a:latin typeface="Titillium Web" panose="00000500000000000000" pitchFamily="2" charset="0"/>
                <a:cs typeface="Arial" panose="020B0604020202020204" pitchFamily="34" charset="0"/>
              </a:rPr>
              <a:t>Cuando el interés privado del obligado -en efecto- interfiere con sus obligaciones públicas, afectando su independencia e imparcialidad y se plasma a través de una toma de decisión o tramitación, atendiendo a su interés personal o de terceros. </a:t>
            </a:r>
            <a:endParaRPr lang="es-PE" sz="1700" dirty="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244D89C-B528-2153-34FB-2794525B186C}"/>
              </a:ext>
            </a:extLst>
          </p:cNvPr>
          <p:cNvSpPr txBox="1"/>
          <p:nvPr/>
        </p:nvSpPr>
        <p:spPr>
          <a:xfrm>
            <a:off x="2935020" y="4910244"/>
            <a:ext cx="265852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solidFill>
                  <a:srgbClr val="FF0000"/>
                </a:solidFill>
                <a:latin typeface="Titillium Web" panose="00000500000000000000" pitchFamily="2" charset="0"/>
              </a:rPr>
              <a:t>CONFLICTO DE INTERESES </a:t>
            </a:r>
          </a:p>
          <a:p>
            <a:pPr algn="ctr"/>
            <a:r>
              <a:rPr lang="es-ES" sz="1400" dirty="0">
                <a:latin typeface="Titillium Web" panose="00000500000000000000" pitchFamily="2" charset="0"/>
              </a:rPr>
              <a:t>POTENCIAL </a:t>
            </a:r>
          </a:p>
          <a:p>
            <a:pPr algn="ctr"/>
            <a:r>
              <a:rPr lang="es-ES" sz="1400" dirty="0">
                <a:latin typeface="Titillium Web" panose="00000500000000000000" pitchFamily="2" charset="0"/>
              </a:rPr>
              <a:t>APARENTE </a:t>
            </a:r>
          </a:p>
          <a:p>
            <a:pPr algn="ctr"/>
            <a:r>
              <a:rPr lang="es-ES" sz="1400" dirty="0">
                <a:latin typeface="Titillium Web" panose="00000500000000000000" pitchFamily="2" charset="0"/>
              </a:rPr>
              <a:t>El servidor se abstiene</a:t>
            </a:r>
            <a:endParaRPr lang="es-PE" sz="1400" dirty="0">
              <a:latin typeface="Titillium Web" panose="000005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3617E52-3377-F79A-BD12-2729D0264AE7}"/>
              </a:ext>
            </a:extLst>
          </p:cNvPr>
          <p:cNvSpPr txBox="1"/>
          <p:nvPr/>
        </p:nvSpPr>
        <p:spPr>
          <a:xfrm>
            <a:off x="7903153" y="5078230"/>
            <a:ext cx="2065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 El servidor </a:t>
            </a:r>
            <a:r>
              <a:rPr lang="es-ES" b="1" dirty="0">
                <a:solidFill>
                  <a:srgbClr val="FF0000"/>
                </a:solidFill>
              </a:rPr>
              <a:t>NO</a:t>
            </a:r>
            <a:r>
              <a:rPr lang="es-ES" dirty="0"/>
              <a:t> se </a:t>
            </a:r>
          </a:p>
          <a:p>
            <a:pPr algn="ctr"/>
            <a:r>
              <a:rPr lang="es-ES" dirty="0"/>
              <a:t>abstiene </a:t>
            </a:r>
            <a:endParaRPr lang="es-PE" dirty="0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0585B3F9-5849-D828-9DA7-71B15705F3B5}"/>
              </a:ext>
            </a:extLst>
          </p:cNvPr>
          <p:cNvSpPr/>
          <p:nvPr/>
        </p:nvSpPr>
        <p:spPr>
          <a:xfrm>
            <a:off x="5943425" y="4774816"/>
            <a:ext cx="1426129" cy="82603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84FEB64-9F83-6F75-C651-ECC7CBB2C314}"/>
              </a:ext>
            </a:extLst>
          </p:cNvPr>
          <p:cNvSpPr txBox="1"/>
          <p:nvPr/>
        </p:nvSpPr>
        <p:spPr>
          <a:xfrm>
            <a:off x="6213189" y="4987778"/>
            <a:ext cx="7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REAL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1A0BB3C-1965-9323-CA06-F9395B8E3B34}"/>
              </a:ext>
            </a:extLst>
          </p:cNvPr>
          <p:cNvSpPr txBox="1"/>
          <p:nvPr/>
        </p:nvSpPr>
        <p:spPr>
          <a:xfrm>
            <a:off x="5473678" y="211013"/>
            <a:ext cx="609456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500" b="1" dirty="0">
                <a:solidFill>
                  <a:srgbClr val="FF000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TIPOS DE CONFLICTO DE INTERÉS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BA12465-85C6-F3C4-5358-8CA84CC91252}"/>
              </a:ext>
            </a:extLst>
          </p:cNvPr>
          <p:cNvGrpSpPr/>
          <p:nvPr/>
        </p:nvGrpSpPr>
        <p:grpSpPr>
          <a:xfrm>
            <a:off x="6096000" y="535854"/>
            <a:ext cx="6096000" cy="185565"/>
            <a:chOff x="2928896" y="1168400"/>
            <a:chExt cx="9297478" cy="148308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F7734677-B3BC-4C1D-5FEB-84B11F06A9FB}"/>
                </a:ext>
              </a:extLst>
            </p:cNvPr>
            <p:cNvCxnSpPr>
              <a:cxnSpLocks/>
            </p:cNvCxnSpPr>
            <p:nvPr/>
          </p:nvCxnSpPr>
          <p:spPr>
            <a:xfrm>
              <a:off x="2928896" y="1316708"/>
              <a:ext cx="929747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58F1DD1C-F102-AEE6-C2E7-40BD92681C47}"/>
                </a:ext>
              </a:extLst>
            </p:cNvPr>
            <p:cNvCxnSpPr>
              <a:cxnSpLocks/>
            </p:cNvCxnSpPr>
            <p:nvPr/>
          </p:nvCxnSpPr>
          <p:spPr>
            <a:xfrm>
              <a:off x="2928896" y="1168400"/>
              <a:ext cx="0" cy="1483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FCE16B9-E963-600F-0D07-E8A9A3A59891}"/>
              </a:ext>
            </a:extLst>
          </p:cNvPr>
          <p:cNvSpPr/>
          <p:nvPr/>
        </p:nvSpPr>
        <p:spPr>
          <a:xfrm>
            <a:off x="2158545" y="3177697"/>
            <a:ext cx="3171175" cy="365731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14911678-5C20-360E-2F6E-AB71C7EEF7A2}"/>
              </a:ext>
            </a:extLst>
          </p:cNvPr>
          <p:cNvSpPr/>
          <p:nvPr/>
        </p:nvSpPr>
        <p:spPr>
          <a:xfrm>
            <a:off x="2158545" y="2093690"/>
            <a:ext cx="3693394" cy="365731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31E64FA-4E94-4939-DE15-9644A49ABC45}"/>
              </a:ext>
            </a:extLst>
          </p:cNvPr>
          <p:cNvSpPr txBox="1"/>
          <p:nvPr/>
        </p:nvSpPr>
        <p:spPr>
          <a:xfrm>
            <a:off x="1936405" y="883728"/>
            <a:ext cx="396498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9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Conflicto de intereses aparente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2C861A9-5EF8-DFA9-024C-D234DE136A81}"/>
              </a:ext>
            </a:extLst>
          </p:cNvPr>
          <p:cNvSpPr txBox="1"/>
          <p:nvPr/>
        </p:nvSpPr>
        <p:spPr>
          <a:xfrm>
            <a:off x="2066432" y="1372088"/>
            <a:ext cx="859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latin typeface="Titillium Web" panose="00000500000000000000" pitchFamily="2" charset="0"/>
                <a:cs typeface="Times New Roman" panose="02020603050405020304" pitchFamily="18" charset="0"/>
              </a:rPr>
              <a:t>Cuando la concurrencia de intereses del obligado puede ejercer una influencia indebida en él, aún cuando, de hecho, no lo ejerza.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55F2A83-5122-DB47-3459-A1955392AF83}"/>
              </a:ext>
            </a:extLst>
          </p:cNvPr>
          <p:cNvSpPr txBox="1"/>
          <p:nvPr/>
        </p:nvSpPr>
        <p:spPr>
          <a:xfrm>
            <a:off x="952876" y="2093280"/>
            <a:ext cx="622827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9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Conflicto de intereses potencial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FC66834-5715-0F2F-1303-3F628F31DFF7}"/>
              </a:ext>
            </a:extLst>
          </p:cNvPr>
          <p:cNvSpPr txBox="1"/>
          <p:nvPr/>
        </p:nvSpPr>
        <p:spPr>
          <a:xfrm>
            <a:off x="2066432" y="2495309"/>
            <a:ext cx="9073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latin typeface="Titillium Web" panose="00000500000000000000" pitchFamily="2" charset="0"/>
                <a:cs typeface="Arial" panose="020B0604020202020204" pitchFamily="34" charset="0"/>
              </a:rPr>
              <a:t>Cuando el obligado tiene intereses privados que podrían en el futuro causarle un conflicto con el interés público que debe resguardar, aunque no exista ahora este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conflicto.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CDC2C65-7F7C-E316-C799-73921B0B9F22}"/>
              </a:ext>
            </a:extLst>
          </p:cNvPr>
          <p:cNvSpPr txBox="1"/>
          <p:nvPr/>
        </p:nvSpPr>
        <p:spPr>
          <a:xfrm>
            <a:off x="2333312" y="3150355"/>
            <a:ext cx="317117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9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Conflicto de intereses real </a:t>
            </a:r>
            <a:endParaRPr lang="es-PE" sz="19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37D7ED6-D93B-81A6-5C2C-D2A6068A87E9}"/>
              </a:ext>
            </a:extLst>
          </p:cNvPr>
          <p:cNvSpPr txBox="1"/>
          <p:nvPr/>
        </p:nvSpPr>
        <p:spPr>
          <a:xfrm>
            <a:off x="5882545" y="4819944"/>
            <a:ext cx="6107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CORRUPCIÓN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B52D457-3407-0030-61A1-5D445E85561E}"/>
              </a:ext>
            </a:extLst>
          </p:cNvPr>
          <p:cNvSpPr txBox="1"/>
          <p:nvPr/>
        </p:nvSpPr>
        <p:spPr>
          <a:xfrm>
            <a:off x="1773860" y="932466"/>
            <a:ext cx="4352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latin typeface="Titillium Web" panose="00000500000000000000" pitchFamily="2" charset="0"/>
              </a:rPr>
              <a:t>1)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D46742E-A56B-B10D-4EED-D46ADD042592}"/>
              </a:ext>
            </a:extLst>
          </p:cNvPr>
          <p:cNvSpPr txBox="1"/>
          <p:nvPr/>
        </p:nvSpPr>
        <p:spPr>
          <a:xfrm>
            <a:off x="1780036" y="2128621"/>
            <a:ext cx="4352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latin typeface="Titillium Web" panose="00000500000000000000" pitchFamily="2" charset="0"/>
              </a:rPr>
              <a:t>2)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E7C149E0-B5D2-C965-E6B9-01792055B042}"/>
              </a:ext>
            </a:extLst>
          </p:cNvPr>
          <p:cNvSpPr txBox="1"/>
          <p:nvPr/>
        </p:nvSpPr>
        <p:spPr>
          <a:xfrm>
            <a:off x="1784759" y="3177805"/>
            <a:ext cx="4352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latin typeface="Titillium Web" panose="00000500000000000000" pitchFamily="2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3281535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>
            <a:extLst>
              <a:ext uri="{FF2B5EF4-FFF2-40B4-BE49-F238E27FC236}">
                <a16:creationId xmlns:a16="http://schemas.microsoft.com/office/drawing/2014/main" id="{2C12BBA1-5812-00C3-1960-3590F0EEAA40}"/>
              </a:ext>
            </a:extLst>
          </p:cNvPr>
          <p:cNvGrpSpPr/>
          <p:nvPr/>
        </p:nvGrpSpPr>
        <p:grpSpPr>
          <a:xfrm>
            <a:off x="316336" y="1521093"/>
            <a:ext cx="3261137" cy="5143659"/>
            <a:chOff x="263374" y="1387965"/>
            <a:chExt cx="3258680" cy="5214443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3A799C3F-6EE0-9BB3-7F31-06EB849BFD48}"/>
                </a:ext>
              </a:extLst>
            </p:cNvPr>
            <p:cNvSpPr/>
            <p:nvPr/>
          </p:nvSpPr>
          <p:spPr>
            <a:xfrm>
              <a:off x="1157635" y="5740493"/>
              <a:ext cx="1404590" cy="861915"/>
            </a:xfrm>
            <a:custGeom>
              <a:avLst/>
              <a:gdLst>
                <a:gd name="connsiteX0" fmla="*/ 0 w 1395065"/>
                <a:gd name="connsiteY0" fmla="*/ 0 h 804765"/>
                <a:gd name="connsiteX1" fmla="*/ 1395065 w 1395065"/>
                <a:gd name="connsiteY1" fmla="*/ 0 h 804765"/>
                <a:gd name="connsiteX2" fmla="*/ 1395065 w 1395065"/>
                <a:gd name="connsiteY2" fmla="*/ 804765 h 804765"/>
                <a:gd name="connsiteX3" fmla="*/ 0 w 1395065"/>
                <a:gd name="connsiteY3" fmla="*/ 804765 h 804765"/>
                <a:gd name="connsiteX4" fmla="*/ 0 w 1395065"/>
                <a:gd name="connsiteY4" fmla="*/ 0 h 804765"/>
                <a:gd name="connsiteX0" fmla="*/ 0 w 1395065"/>
                <a:gd name="connsiteY0" fmla="*/ 0 h 804765"/>
                <a:gd name="connsiteX1" fmla="*/ 1376015 w 1395065"/>
                <a:gd name="connsiteY1" fmla="*/ 38100 h 804765"/>
                <a:gd name="connsiteX2" fmla="*/ 1395065 w 1395065"/>
                <a:gd name="connsiteY2" fmla="*/ 804765 h 804765"/>
                <a:gd name="connsiteX3" fmla="*/ 0 w 1395065"/>
                <a:gd name="connsiteY3" fmla="*/ 804765 h 804765"/>
                <a:gd name="connsiteX4" fmla="*/ 0 w 1395065"/>
                <a:gd name="connsiteY4" fmla="*/ 0 h 804765"/>
                <a:gd name="connsiteX0" fmla="*/ 0 w 1404590"/>
                <a:gd name="connsiteY0" fmla="*/ 0 h 861915"/>
                <a:gd name="connsiteX1" fmla="*/ 1385540 w 1404590"/>
                <a:gd name="connsiteY1" fmla="*/ 95250 h 861915"/>
                <a:gd name="connsiteX2" fmla="*/ 1404590 w 1404590"/>
                <a:gd name="connsiteY2" fmla="*/ 861915 h 861915"/>
                <a:gd name="connsiteX3" fmla="*/ 9525 w 1404590"/>
                <a:gd name="connsiteY3" fmla="*/ 861915 h 861915"/>
                <a:gd name="connsiteX4" fmla="*/ 0 w 1404590"/>
                <a:gd name="connsiteY4" fmla="*/ 0 h 86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590" h="861915">
                  <a:moveTo>
                    <a:pt x="0" y="0"/>
                  </a:moveTo>
                  <a:lnTo>
                    <a:pt x="1385540" y="95250"/>
                  </a:lnTo>
                  <a:lnTo>
                    <a:pt x="1404590" y="861915"/>
                  </a:lnTo>
                  <a:lnTo>
                    <a:pt x="9525" y="861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EA86A9F0-1B77-8E63-DC24-7BA9F5718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74" y="1387965"/>
              <a:ext cx="3258680" cy="4936178"/>
            </a:xfrm>
            <a:prstGeom prst="rect">
              <a:avLst/>
            </a:prstGeom>
          </p:spPr>
        </p:pic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CC19782-64CC-8D1D-CE1C-2116672DAC70}"/>
              </a:ext>
            </a:extLst>
          </p:cNvPr>
          <p:cNvSpPr/>
          <p:nvPr/>
        </p:nvSpPr>
        <p:spPr>
          <a:xfrm>
            <a:off x="3645689" y="3213971"/>
            <a:ext cx="6348916" cy="1057865"/>
          </a:xfrm>
          <a:prstGeom prst="rect">
            <a:avLst/>
          </a:prstGeom>
          <a:solidFill>
            <a:srgbClr val="00DF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64904" y="88307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12438" y="10966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1929" y="5973351"/>
            <a:ext cx="1548789" cy="5600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8D23F1A-BAB1-69BE-21D5-4EC045FD2BEC}"/>
              </a:ext>
            </a:extLst>
          </p:cNvPr>
          <p:cNvSpPr txBox="1"/>
          <p:nvPr/>
        </p:nvSpPr>
        <p:spPr>
          <a:xfrm>
            <a:off x="3394352" y="3365326"/>
            <a:ext cx="6505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ln>
                  <a:solidFill>
                    <a:schemeClr val="tx1"/>
                  </a:solidFill>
                </a:ln>
                <a:latin typeface="Titillium Web Bold" panose="00000800000000000000" pitchFamily="2" charset="0"/>
                <a:cs typeface="Arial" panose="020B0604020202020204" pitchFamily="34" charset="0"/>
              </a:rPr>
              <a:t>de conflictos de intereses </a:t>
            </a:r>
            <a:endParaRPr lang="es-PE" sz="4000" dirty="0">
              <a:ln>
                <a:solidFill>
                  <a:schemeClr val="tx1"/>
                </a:solidFill>
              </a:ln>
              <a:latin typeface="Titillium Web Bold" panose="000008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3AA3B06D-16D7-736C-E7C5-82D89888A801}"/>
              </a:ext>
            </a:extLst>
          </p:cNvPr>
          <p:cNvGrpSpPr/>
          <p:nvPr/>
        </p:nvGrpSpPr>
        <p:grpSpPr>
          <a:xfrm>
            <a:off x="2435986" y="-86015"/>
            <a:ext cx="3733478" cy="3447325"/>
            <a:chOff x="5218760" y="-113561"/>
            <a:chExt cx="2150384" cy="2150384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4AE8139B-5CB2-92C5-E194-F6C91B107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760" y="-113561"/>
              <a:ext cx="2150384" cy="2150384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0D0C666F-C4F4-D408-1C50-C3F74860427F}"/>
                </a:ext>
              </a:extLst>
            </p:cNvPr>
            <p:cNvSpPr/>
            <p:nvPr/>
          </p:nvSpPr>
          <p:spPr>
            <a:xfrm>
              <a:off x="5375521" y="592187"/>
              <a:ext cx="1836862" cy="676877"/>
            </a:xfrm>
            <a:custGeom>
              <a:avLst/>
              <a:gdLst>
                <a:gd name="connsiteX0" fmla="*/ 0 w 2414157"/>
                <a:gd name="connsiteY0" fmla="*/ 0 h 691059"/>
                <a:gd name="connsiteX1" fmla="*/ 2414157 w 2414157"/>
                <a:gd name="connsiteY1" fmla="*/ 0 h 691059"/>
                <a:gd name="connsiteX2" fmla="*/ 2414157 w 2414157"/>
                <a:gd name="connsiteY2" fmla="*/ 691059 h 691059"/>
                <a:gd name="connsiteX3" fmla="*/ 0 w 2414157"/>
                <a:gd name="connsiteY3" fmla="*/ 691059 h 691059"/>
                <a:gd name="connsiteX4" fmla="*/ 0 w 2414157"/>
                <a:gd name="connsiteY4" fmla="*/ 0 h 691059"/>
                <a:gd name="connsiteX0" fmla="*/ 0 w 2414157"/>
                <a:gd name="connsiteY0" fmla="*/ 0 h 691059"/>
                <a:gd name="connsiteX1" fmla="*/ 2414157 w 2414157"/>
                <a:gd name="connsiteY1" fmla="*/ 86264 h 691059"/>
                <a:gd name="connsiteX2" fmla="*/ 2414157 w 2414157"/>
                <a:gd name="connsiteY2" fmla="*/ 691059 h 691059"/>
                <a:gd name="connsiteX3" fmla="*/ 0 w 2414157"/>
                <a:gd name="connsiteY3" fmla="*/ 691059 h 691059"/>
                <a:gd name="connsiteX4" fmla="*/ 0 w 2414157"/>
                <a:gd name="connsiteY4" fmla="*/ 0 h 691059"/>
                <a:gd name="connsiteX0" fmla="*/ 69011 w 2414157"/>
                <a:gd name="connsiteY0" fmla="*/ 0 h 760070"/>
                <a:gd name="connsiteX1" fmla="*/ 2414157 w 2414157"/>
                <a:gd name="connsiteY1" fmla="*/ 155275 h 760070"/>
                <a:gd name="connsiteX2" fmla="*/ 2414157 w 2414157"/>
                <a:gd name="connsiteY2" fmla="*/ 760070 h 760070"/>
                <a:gd name="connsiteX3" fmla="*/ 0 w 2414157"/>
                <a:gd name="connsiteY3" fmla="*/ 760070 h 760070"/>
                <a:gd name="connsiteX4" fmla="*/ 69011 w 2414157"/>
                <a:gd name="connsiteY4" fmla="*/ 0 h 760070"/>
                <a:gd name="connsiteX0" fmla="*/ 51758 w 2396904"/>
                <a:gd name="connsiteY0" fmla="*/ 0 h 880840"/>
                <a:gd name="connsiteX1" fmla="*/ 2396904 w 2396904"/>
                <a:gd name="connsiteY1" fmla="*/ 155275 h 880840"/>
                <a:gd name="connsiteX2" fmla="*/ 2396904 w 2396904"/>
                <a:gd name="connsiteY2" fmla="*/ 760070 h 880840"/>
                <a:gd name="connsiteX3" fmla="*/ 0 w 2396904"/>
                <a:gd name="connsiteY3" fmla="*/ 880840 h 880840"/>
                <a:gd name="connsiteX4" fmla="*/ 51758 w 2396904"/>
                <a:gd name="connsiteY4" fmla="*/ 0 h 880840"/>
                <a:gd name="connsiteX0" fmla="*/ 51758 w 2405531"/>
                <a:gd name="connsiteY0" fmla="*/ 0 h 880840"/>
                <a:gd name="connsiteX1" fmla="*/ 2396904 w 2405531"/>
                <a:gd name="connsiteY1" fmla="*/ 155275 h 880840"/>
                <a:gd name="connsiteX2" fmla="*/ 2405531 w 2405531"/>
                <a:gd name="connsiteY2" fmla="*/ 699685 h 880840"/>
                <a:gd name="connsiteX3" fmla="*/ 0 w 2405531"/>
                <a:gd name="connsiteY3" fmla="*/ 880840 h 880840"/>
                <a:gd name="connsiteX4" fmla="*/ 51758 w 2405531"/>
                <a:gd name="connsiteY4" fmla="*/ 0 h 88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5531" h="880840">
                  <a:moveTo>
                    <a:pt x="51758" y="0"/>
                  </a:moveTo>
                  <a:lnTo>
                    <a:pt x="2396904" y="155275"/>
                  </a:lnTo>
                  <a:lnTo>
                    <a:pt x="2405531" y="699685"/>
                  </a:lnTo>
                  <a:lnTo>
                    <a:pt x="0" y="880840"/>
                  </a:lnTo>
                  <a:lnTo>
                    <a:pt x="51758" y="0"/>
                  </a:lnTo>
                  <a:close/>
                </a:path>
              </a:pathLst>
            </a:custGeom>
            <a:solidFill>
              <a:srgbClr val="00DF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66CA71D-BA8F-4474-B993-2DD6911C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920" y="947202"/>
            <a:ext cx="3291892" cy="1597814"/>
          </a:xfrm>
        </p:spPr>
        <p:txBody>
          <a:bodyPr>
            <a:noAutofit/>
          </a:bodyPr>
          <a:lstStyle/>
          <a:p>
            <a:r>
              <a:rPr lang="es-ES" sz="4000" b="1" dirty="0">
                <a:latin typeface="Arial Black" panose="020B0A04020102020204" pitchFamily="34" charset="0"/>
                <a:cs typeface="Arial" panose="020B0604020202020204" pitchFamily="34" charset="0"/>
              </a:rPr>
              <a:t>Ejemplos</a:t>
            </a:r>
            <a:br>
              <a:rPr lang="es-ES" sz="3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ES" sz="2321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E" sz="2321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5018F65-CB93-6282-7EA1-F123E4AE5E76}"/>
              </a:ext>
            </a:extLst>
          </p:cNvPr>
          <p:cNvGrpSpPr/>
          <p:nvPr/>
        </p:nvGrpSpPr>
        <p:grpSpPr>
          <a:xfrm>
            <a:off x="9150705" y="1529768"/>
            <a:ext cx="3385120" cy="4284769"/>
            <a:chOff x="9150705" y="1529768"/>
            <a:chExt cx="3385120" cy="4284769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3637CB-3FF9-5C4C-0329-D600E35BF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0705" y="1529768"/>
              <a:ext cx="3385120" cy="4284769"/>
            </a:xfrm>
            <a:prstGeom prst="rect">
              <a:avLst/>
            </a:prstGeom>
          </p:spPr>
        </p:pic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D33F65D-8DC3-B45E-1C3C-05523E68F923}"/>
                </a:ext>
              </a:extLst>
            </p:cNvPr>
            <p:cNvSpPr/>
            <p:nvPr/>
          </p:nvSpPr>
          <p:spPr>
            <a:xfrm>
              <a:off x="9312896" y="1956391"/>
              <a:ext cx="906233" cy="8475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638592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lipse 54">
            <a:extLst>
              <a:ext uri="{FF2B5EF4-FFF2-40B4-BE49-F238E27FC236}">
                <a16:creationId xmlns:a16="http://schemas.microsoft.com/office/drawing/2014/main" id="{8A4D6583-4A32-D140-56B5-1121850EB759}"/>
              </a:ext>
            </a:extLst>
          </p:cNvPr>
          <p:cNvSpPr/>
          <p:nvPr/>
        </p:nvSpPr>
        <p:spPr>
          <a:xfrm>
            <a:off x="653090" y="2050843"/>
            <a:ext cx="1393568" cy="129841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AB240B93-507B-25F8-7AB7-EF0C269E5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21" y="34900"/>
            <a:ext cx="9701013" cy="6621493"/>
          </a:xfrm>
          <a:prstGeom prst="rect">
            <a:avLst/>
          </a:prstGeom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18AFA5F7-C223-95A1-B410-0CFC0D10DCA7}"/>
              </a:ext>
            </a:extLst>
          </p:cNvPr>
          <p:cNvSpPr/>
          <p:nvPr/>
        </p:nvSpPr>
        <p:spPr>
          <a:xfrm>
            <a:off x="12438" y="6030637"/>
            <a:ext cx="12167124" cy="605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64904" y="88307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12438" y="10966"/>
            <a:ext cx="3005096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12438" y="6621492"/>
            <a:ext cx="2034220" cy="21778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2065530" y="6636172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52318" y="6030637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0665" y="6050562"/>
            <a:ext cx="1193188" cy="560046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6F14ED60-518C-50EE-CB2E-0E40C3C339E6}"/>
              </a:ext>
            </a:extLst>
          </p:cNvPr>
          <p:cNvSpPr/>
          <p:nvPr/>
        </p:nvSpPr>
        <p:spPr>
          <a:xfrm>
            <a:off x="24876" y="4919010"/>
            <a:ext cx="12167124" cy="109515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625679-6E6E-F768-20E0-74F04296090B}"/>
              </a:ext>
            </a:extLst>
          </p:cNvPr>
          <p:cNvSpPr txBox="1"/>
          <p:nvPr/>
        </p:nvSpPr>
        <p:spPr>
          <a:xfrm>
            <a:off x="1029548" y="5013765"/>
            <a:ext cx="108436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Se le encarga organizar una conferencia, charla de capacitación o similar y contrata o promueve la contratación de un local donde su cónyuge es gerente. </a:t>
            </a:r>
            <a:endParaRPr lang="es-PE" sz="25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CB0E84D-2E79-E1E1-0D35-289A6A0471AC}"/>
              </a:ext>
            </a:extLst>
          </p:cNvPr>
          <p:cNvSpPr txBox="1"/>
          <p:nvPr/>
        </p:nvSpPr>
        <p:spPr>
          <a:xfrm>
            <a:off x="671962" y="2374953"/>
            <a:ext cx="1362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Caso 1</a:t>
            </a:r>
            <a:endParaRPr lang="es-PE" sz="30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73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B5F40E-0F82-E8D9-1000-F28F44BE1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/>
          <a:stretch/>
        </p:blipFill>
        <p:spPr>
          <a:xfrm>
            <a:off x="2075198" y="0"/>
            <a:ext cx="10096500" cy="6416571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16D3BB2-96DF-5CD9-403C-9EE652493BCF}"/>
              </a:ext>
            </a:extLst>
          </p:cNvPr>
          <p:cNvSpPr/>
          <p:nvPr/>
        </p:nvSpPr>
        <p:spPr>
          <a:xfrm>
            <a:off x="0" y="5956098"/>
            <a:ext cx="12167124" cy="605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410F03F3-3E8C-E70B-2E88-2D86FA719F2F}"/>
              </a:ext>
            </a:extLst>
          </p:cNvPr>
          <p:cNvSpPr/>
          <p:nvPr/>
        </p:nvSpPr>
        <p:spPr>
          <a:xfrm>
            <a:off x="20302" y="4879702"/>
            <a:ext cx="12171698" cy="107372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64904" y="88307"/>
            <a:ext cx="2028913" cy="1874229"/>
          </a:xfrm>
          <a:prstGeom prst="triangle">
            <a:avLst>
              <a:gd name="adj" fmla="val 48331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12438" y="332"/>
            <a:ext cx="2752027" cy="804763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201953" y="6541297"/>
            <a:ext cx="1661624" cy="203106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863577" y="6541297"/>
            <a:ext cx="10126470" cy="203106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4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7EF0A7-7F95-F35C-E645-5131FEB7D239}"/>
              </a:ext>
            </a:extLst>
          </p:cNvPr>
          <p:cNvGrpSpPr/>
          <p:nvPr/>
        </p:nvGrpSpPr>
        <p:grpSpPr>
          <a:xfrm>
            <a:off x="5873583" y="5953426"/>
            <a:ext cx="5489207" cy="596495"/>
            <a:chOff x="5865962" y="6039923"/>
            <a:chExt cx="5677289" cy="61693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5F4E7A-C879-40D7-9628-CD268A639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6" t="35333" r="24609" b="34331"/>
            <a:stretch/>
          </p:blipFill>
          <p:spPr>
            <a:xfrm>
              <a:off x="5865962" y="6090257"/>
              <a:ext cx="2514496" cy="566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66132E1-D062-4A3E-9BE2-373C790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70" y="6137298"/>
              <a:ext cx="1662901" cy="4814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C308D6E-C080-A787-98CE-8EBE559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404" y="6039923"/>
              <a:ext cx="1182847" cy="570406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A5431A2-EBC5-C8BB-E7FA-036149AB3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1930" y="5973351"/>
            <a:ext cx="1143662" cy="56004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026A434-CB9B-1436-69A2-5A64F466525A}"/>
              </a:ext>
            </a:extLst>
          </p:cNvPr>
          <p:cNvSpPr txBox="1"/>
          <p:nvPr/>
        </p:nvSpPr>
        <p:spPr>
          <a:xfrm>
            <a:off x="1032765" y="4968028"/>
            <a:ext cx="104574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5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Es miembro de un comité de contrataciones a cargo de un proceso donde su hermano, que posee su propia constructora, es uno de los licitadores. </a:t>
            </a:r>
            <a:endParaRPr lang="es-PE" sz="25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7E12251-A699-5750-45AA-1B5F80ED7461}"/>
              </a:ext>
            </a:extLst>
          </p:cNvPr>
          <p:cNvSpPr/>
          <p:nvPr/>
        </p:nvSpPr>
        <p:spPr>
          <a:xfrm>
            <a:off x="518442" y="2191394"/>
            <a:ext cx="1393568" cy="129841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296B7B-FA09-AA36-1011-FCEBA8CB5283}"/>
              </a:ext>
            </a:extLst>
          </p:cNvPr>
          <p:cNvSpPr txBox="1"/>
          <p:nvPr/>
        </p:nvSpPr>
        <p:spPr>
          <a:xfrm>
            <a:off x="537314" y="2515504"/>
            <a:ext cx="1362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Caso 2</a:t>
            </a:r>
            <a:endParaRPr lang="es-PE" sz="3000" b="1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73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1157</Words>
  <Application>Microsoft Office PowerPoint</Application>
  <PresentationFormat>Panorámica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Aptos Display</vt:lpstr>
      <vt:lpstr>Arial</vt:lpstr>
      <vt:lpstr>Arial Black</vt:lpstr>
      <vt:lpstr>Calibri</vt:lpstr>
      <vt:lpstr>Calibri Light</vt:lpstr>
      <vt:lpstr>Titillium Web</vt:lpstr>
      <vt:lpstr>Titillium Web Bold</vt:lpstr>
      <vt:lpstr>Tema de Office</vt:lpstr>
      <vt:lpstr>  </vt:lpstr>
      <vt:lpstr>Presentación de PowerPoint</vt:lpstr>
      <vt:lpstr>Presentación de PowerPoint</vt:lpstr>
      <vt:lpstr>  </vt:lpstr>
      <vt:lpstr>Presentación de PowerPoint</vt:lpstr>
      <vt:lpstr>  </vt:lpstr>
      <vt:lpstr>Ejemplos  </vt:lpstr>
      <vt:lpstr>Presentación de PowerPoint</vt:lpstr>
      <vt:lpstr>Presentación de PowerPoint</vt:lpstr>
      <vt:lpstr>Presentación de PowerPoint</vt:lpstr>
      <vt:lpstr>  </vt:lpstr>
      <vt:lpstr>  </vt:lpstr>
      <vt:lpstr>  </vt:lpstr>
      <vt:lpstr>  </vt:lpstr>
      <vt:lpstr>  </vt:lpstr>
      <vt:lpstr> 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Estefany Lizbeth Vasquez Rojas</dc:creator>
  <cp:lastModifiedBy>Estefany Lizbeth Vasquez Rojas</cp:lastModifiedBy>
  <cp:revision>60</cp:revision>
  <dcterms:created xsi:type="dcterms:W3CDTF">2024-03-25T14:12:50Z</dcterms:created>
  <dcterms:modified xsi:type="dcterms:W3CDTF">2024-03-26T19:23:13Z</dcterms:modified>
</cp:coreProperties>
</file>